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542" r:id="rId2"/>
    <p:sldId id="420" r:id="rId3"/>
    <p:sldId id="371" r:id="rId4"/>
    <p:sldId id="395" r:id="rId5"/>
    <p:sldId id="457" r:id="rId6"/>
    <p:sldId id="512" r:id="rId7"/>
    <p:sldId id="455" r:id="rId8"/>
    <p:sldId id="492" r:id="rId9"/>
    <p:sldId id="495" r:id="rId10"/>
    <p:sldId id="464" r:id="rId11"/>
    <p:sldId id="496" r:id="rId12"/>
    <p:sldId id="545" r:id="rId13"/>
    <p:sldId id="497" r:id="rId14"/>
    <p:sldId id="469" r:id="rId15"/>
    <p:sldId id="500" r:id="rId16"/>
    <p:sldId id="543" r:id="rId17"/>
    <p:sldId id="501" r:id="rId18"/>
    <p:sldId id="473" r:id="rId19"/>
    <p:sldId id="472" r:id="rId20"/>
    <p:sldId id="546" r:id="rId21"/>
    <p:sldId id="519" r:id="rId22"/>
    <p:sldId id="537" r:id="rId23"/>
    <p:sldId id="541" r:id="rId24"/>
    <p:sldId id="533" r:id="rId25"/>
    <p:sldId id="540" r:id="rId26"/>
    <p:sldId id="535" r:id="rId27"/>
    <p:sldId id="536" r:id="rId28"/>
    <p:sldId id="486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660" y="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38"/>
    </p:cViewPr>
  </p:sorterViewPr>
  <p:notesViewPr>
    <p:cSldViewPr>
      <p:cViewPr varScale="1">
        <p:scale>
          <a:sx n="82" d="100"/>
          <a:sy n="82" d="100"/>
        </p:scale>
        <p:origin x="-2064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D0C12576-3E1B-45E4-AB36-0220275B50C9}" type="datetimeFigureOut">
              <a:rPr lang="en-US" smtClean="0"/>
              <a:pPr/>
              <a:t>5/23/2013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60964EE6-FB07-4887-B73C-6EAA98B3F5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12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96276910-1786-439F-A427-C2389471970D}" type="datetimeFigureOut">
              <a:rPr lang="en-US" smtClean="0"/>
              <a:pPr/>
              <a:t>5/23/2013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331B0246-348F-4278-9715-9D9338937F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095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Priority Network is a centerpiece of the Florida Greenways and Trails System Plan.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Strategy 1.3: Evaluate and determine gaps within the Priority Trails Map to identify where to best target resources and funding. </a:t>
            </a:r>
          </a:p>
          <a:p>
            <a:pPr lvl="2"/>
            <a:r>
              <a:rPr lang="en-US" dirty="0" smtClean="0"/>
              <a:t>Objective 1.3.1: OGT will, by December 2013, analyze the Priority Trails Map in coordination with partners, to identify all gaps. </a:t>
            </a:r>
          </a:p>
          <a:p>
            <a:pPr lvl="2"/>
            <a:r>
              <a:rPr lang="en-US" dirty="0" smtClean="0"/>
              <a:t>Objective 1.3.2: OGT will, by December 2013, prioritize the Priority Trails gaps, in coordination with partners, to determine the relative importance of each gap.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Implementing the FGTS plan advances Complementary Plans.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Florida continues provide leadership in:	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enhancing the quality of life of its citizens and visitors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forward-looking approach to eco-tourism to provide much-needed economic benefits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providing resources for to improve the overall health of the population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connecting trails to communities and helping develop alternative routes of transportation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Trails are helping change the landscape of tourism in today’s Florida as they create connections between the state’s natural beauty and the places people choose to live, work and play.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One of the most frequent information requests at VISIT FLORIDA’s Welcome Centers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0" hangingPunct="0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Trails are the most desired community amenity that homeowners seek when buying a home. </a:t>
            </a:r>
          </a:p>
          <a:p>
            <a:pPr eaLnBrk="0" hangingPunct="0"/>
            <a:r>
              <a:rPr lang="en-US" b="1" i="1" dirty="0" smtClean="0">
                <a:latin typeface="Arial" pitchFamily="34" charset="0"/>
                <a:cs typeface="Arial" pitchFamily="34" charset="0"/>
              </a:rPr>
              <a:t>National Association of Home Builders, 2008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East Central Florida Regional Planning Council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National – Merritt Island National Wildlife Refuges, Cape Canaveral National Seashore, John F. Kennedy Space Center, two National Monuments, the Ocala National Forest and numerous National Register Sites; Eight State Parks (Gamble Rogers, North Peninsula, Blue Springs, Deleon, </a:t>
            </a:r>
            <a:r>
              <a:rPr lang="en-US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Dunns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Creek, Anastasia, </a:t>
            </a:r>
            <a:r>
              <a:rPr lang="en-US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Faver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Dykes, Washington Oaks); Six Scenic Byways (River of Lakes, Black Bear, A1A, Ormond Scenic, Indian River Lagoon, Heritage Crossroads); and ?]. </a:t>
            </a:r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1991 the concept of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East Coast Greenway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was first developed creating an off-road, 3,000-mile trail connecting major cities between Calais, Maine and Key West, Florida.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Florida segment is 600-miles and constitutes 20 percent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total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portion of the East Coast Greenway is a segment of the 260-mile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St. Johns River-to-Sea Loop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Johns River-to-Sea Loop was established in 2008 through a Memorandum of Agreement signed by 5-counties (St. Johns, Putnam, Flagler, Volusia and Brevard).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Bike Florida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hosted the inaugural tour. The Loop is being completed through the cooperation of non profits, municipalities, counties, state and federal agencies, and private sector entities.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momentum behind the development of the East Coast Greenway and the St. Johns River-to-Sea Loop is continually growing and implements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Priority Network identified by the Florida Greenways and Trails System Plan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Priority Network is a centerpiece of the Florida Greenways and Trails System Plan. 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portion of the East Coast Greenway is a segment of the 260-mile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St. Johns River-to-Sea Loop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Johns River-to-Sea Loop was established in 2008 through a Memorandum of Agreement signed by 5-counties (St. Johns, Putnam, Flagler, Volusia and Brevard).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Bike Florida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hosted the inaugural tour. The Loop is being completed through the cooperation of non profits, municipalities, counties, state and federal agencies, and private sector entities.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momentum behind the development of the East Coast Greenway and the St. Johns River-to-Sea Loop is continually growing and implements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Priority Network identified by the Florida Greenways and Trails System Plan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Priority Network is a centerpiece of the Florida Greenways and Trails System Plan. 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B0246-348F-4278-9715-9D9338937F46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3A7E6-20F5-490B-B3DB-C1DE95491127}" type="datetime1">
              <a:rPr lang="en-US" smtClean="0"/>
              <a:pPr/>
              <a:t>5/23/2013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6088-75BF-46A7-B331-6A2E81165F88}" type="datetime1">
              <a:rPr lang="en-US" smtClean="0"/>
              <a:pPr/>
              <a:t>5/23/2013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F2E32-1EA8-43D4-A3BF-1CDC53311F76}" type="datetime1">
              <a:rPr lang="en-US" smtClean="0"/>
              <a:pPr/>
              <a:t>5/23/2013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41B56-F1C1-4B9C-86AB-A9C4D2348069}" type="datetime1">
              <a:rPr lang="en-US" smtClean="0"/>
              <a:pPr/>
              <a:t>5/23/2013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3A0E-ADE9-485C-AFA2-8C195DFCC04A}" type="datetime1">
              <a:rPr lang="en-US" smtClean="0"/>
              <a:pPr/>
              <a:t>5/23/2013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60AB7-E2BD-4D27-A395-863AE9EFBE30}" type="datetime1">
              <a:rPr lang="en-US" smtClean="0"/>
              <a:pPr/>
              <a:t>5/23/2013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A23FF-FE1C-41AE-A1D4-3F7E67105448}" type="datetime1">
              <a:rPr lang="en-US" smtClean="0"/>
              <a:pPr/>
              <a:t>5/23/2013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A963-0986-4E84-AE91-57E03B800C7E}" type="datetime1">
              <a:rPr lang="en-US" smtClean="0"/>
              <a:pPr/>
              <a:t>5/23/2013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2710-F92E-4BB7-AAC7-AEC0FED14E57}" type="datetime1">
              <a:rPr lang="en-US" smtClean="0"/>
              <a:pPr/>
              <a:t>5/23/2013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BDE6-C580-49F4-8967-B64FD3048913}" type="datetime1">
              <a:rPr lang="en-US" smtClean="0"/>
              <a:pPr/>
              <a:t>5/23/2013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4B4DA-8766-46BE-8F10-35EA21271E5A}" type="datetime1">
              <a:rPr lang="en-US" smtClean="0"/>
              <a:pPr/>
              <a:t>5/23/2013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43E03-91FF-4BAF-9E2C-6D164A2D73C0}" type="datetime1">
              <a:rPr lang="en-US" smtClean="0"/>
              <a:pPr/>
              <a:t>5/23/2013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5C9C-B0D4-49C7-83C7-4BF66E5564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4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jpeg"/><Relationship Id="rId7" Type="http://schemas.openxmlformats.org/officeDocument/2006/relationships/hyperlink" Target="http://www.floridabicycle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hyperlink" Target="http://www.dep.state.fl.us/gwt/FGTS_Plan/default.htm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gif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hyperlink" Target="http://www.dep.state.fl.us/gwt/FGTS_Plan/default.htm" TargetMode="External"/><Relationship Id="rId4" Type="http://schemas.openxmlformats.org/officeDocument/2006/relationships/image" Target="../media/image4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hyperlink" Target="http://www.dep.state.fl.us/gwt/FGTS_Plan/default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hyperlink" Target="http://www.dep.state.fl.us/gwt/FGTS_Plan/default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hyperlink" Target="http://www.dep.state.fl.us/gwt/FGTS_Plan/default.htm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22098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Office of</a:t>
            </a:r>
          </a:p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Greenways and Trails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01197" y="3852208"/>
            <a:ext cx="428040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>
              <a:defRPr/>
            </a:pPr>
            <a:endParaRPr lang="en-US" sz="2200" b="1" i="1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r" eaLnBrk="0" hangingPunct="0">
              <a:defRPr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Robin Birdsong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Office of Greenways &amp; Trails</a:t>
            </a:r>
          </a:p>
          <a:p>
            <a:pPr algn="r" eaLnBrk="0" hangingPunct="0">
              <a:defRPr/>
            </a:pP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Division of Recreation and Parks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r" eaLnBrk="0" hangingPunct="0">
              <a:defRPr/>
            </a:pPr>
            <a:endParaRPr lang="en-US" sz="2200" b="1" dirty="0">
              <a:solidFill>
                <a:schemeClr val="accent1">
                  <a:lumMod val="50000"/>
                </a:schemeClr>
              </a:solidFill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799" y="4275330"/>
            <a:ext cx="1600201" cy="1211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267200"/>
            <a:ext cx="1484714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10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0200" y="152400"/>
            <a:ext cx="7196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Demand for Trail Information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Florida Trails and Greenways _ VISITFLORIDA.com_Page_1.jpg"/>
          <p:cNvPicPr>
            <a:picLocks noChangeAspect="1"/>
          </p:cNvPicPr>
          <p:nvPr/>
        </p:nvPicPr>
        <p:blipFill>
          <a:blip r:embed="rId5" cstate="print"/>
          <a:srcRect l="3866" t="3752" r="18817" b="17452"/>
          <a:stretch>
            <a:fillRect/>
          </a:stretch>
        </p:blipFill>
        <p:spPr>
          <a:xfrm>
            <a:off x="838200" y="1066800"/>
            <a:ext cx="7315200" cy="54102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048000" y="3886200"/>
            <a:ext cx="1066800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3" cstate="print"/>
          <a:srcRect b="4167"/>
          <a:stretch>
            <a:fillRect/>
          </a:stretch>
        </p:blipFill>
        <p:spPr bwMode="auto">
          <a:xfrm>
            <a:off x="914400" y="1066800"/>
            <a:ext cx="716176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11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1524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      Mapping Routes with Trails 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Picture 4" descr="http://www.bringfido.com/site_media/photos/2010/04/03/RTC-Logo_sized.gif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91199" y="5638800"/>
            <a:ext cx="10668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http://scifi.epfl.ch/webdata/google_logo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962400" y="5638800"/>
            <a:ext cx="19050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val 15"/>
          <p:cNvSpPr/>
          <p:nvPr/>
        </p:nvSpPr>
        <p:spPr>
          <a:xfrm>
            <a:off x="1981200" y="2895600"/>
            <a:ext cx="381000" cy="304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04800" y="4800600"/>
            <a:ext cx="8382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1524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Homeowners Want Trails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12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6988" y="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4400" b="1" dirty="0">
              <a:cs typeface="Arial" pitchFamily="34" charset="0"/>
            </a:endParaRPr>
          </a:p>
        </p:txBody>
      </p:sp>
      <p:pic>
        <p:nvPicPr>
          <p:cNvPr id="14" name="Picture 13" descr="IMG_0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1143000"/>
            <a:ext cx="3461890" cy="5339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G:\Powerpoint\Todd\Trails\edgewater.jpg"/>
          <p:cNvPicPr>
            <a:picLocks noChangeAspect="1" noChangeArrowheads="1"/>
          </p:cNvPicPr>
          <p:nvPr/>
        </p:nvPicPr>
        <p:blipFill>
          <a:blip r:embed="rId6" cstate="print"/>
          <a:srcRect l="1187" r="1187" b="6740"/>
          <a:stretch>
            <a:fillRect/>
          </a:stretch>
        </p:blipFill>
        <p:spPr bwMode="auto">
          <a:xfrm>
            <a:off x="4419600" y="1143000"/>
            <a:ext cx="41910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4" descr="G:\Powerpoint\Todd\Trails\DSC_0014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553200" y="4495800"/>
            <a:ext cx="24892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" descr="G:\Powerpoint\Todd\Trails\DSC_0014.JPG"/>
          <p:cNvPicPr>
            <a:picLocks noChangeAspect="1" noChangeArrowheads="1"/>
          </p:cNvPicPr>
          <p:nvPr/>
        </p:nvPicPr>
        <p:blipFill>
          <a:blip r:embed="rId8" cstate="print"/>
          <a:srcRect l="7642" t="21212" r="9998" b="3030"/>
          <a:stretch>
            <a:fillRect/>
          </a:stretch>
        </p:blipFill>
        <p:spPr bwMode="auto">
          <a:xfrm>
            <a:off x="3810000" y="4495800"/>
            <a:ext cx="25908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1200" y="177225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Property Values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13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343400" y="1219200"/>
            <a:ext cx="475456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Homes adjacent to rail-trails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sell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faster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and </a:t>
            </a:r>
          </a:p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closer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to list price </a:t>
            </a:r>
          </a:p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than those that are not.</a:t>
            </a:r>
          </a:p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                               Craig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Della Penna, Realtor</a:t>
            </a:r>
          </a:p>
        </p:txBody>
      </p:sp>
      <p:pic>
        <p:nvPicPr>
          <p:cNvPr id="20" name="Picture 2" descr="http://www.americantrails.org/i/resourceimages/CraigDPlg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57200" y="1676400"/>
            <a:ext cx="3788473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4" descr="graph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3962400"/>
            <a:ext cx="3298209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14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89015" y="1665744"/>
            <a:ext cx="326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ECRRT study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Orange_County_Trail_Report_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1090414"/>
            <a:ext cx="6972300" cy="5386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248400" y="1447800"/>
            <a:ext cx="21591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Three trails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supported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$42 Million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516 Jobs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0779" y="152400"/>
            <a:ext cx="4431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Economic Impact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15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54061" y="4737318"/>
            <a:ext cx="701833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Trail users that were surveyed represented nearly every state in the continental United States and parts of Canada</a:t>
            </a:r>
          </a:p>
        </p:txBody>
      </p:sp>
      <p:pic>
        <p:nvPicPr>
          <p:cNvPr id="8" name="Picture 4" descr="Great Allegheny Pass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1189" y="1371600"/>
            <a:ext cx="4893096" cy="344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33600" y="152400"/>
            <a:ext cx="5390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Tourism Destinations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16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pic>
        <p:nvPicPr>
          <p:cNvPr id="9" name="Picture 8" descr="STJR2C.000logo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4600" y="1143000"/>
            <a:ext cx="3810000" cy="53855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33600" y="152400"/>
            <a:ext cx="5390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Tourism Destinations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bkfla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1295400"/>
            <a:ext cx="787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FBA_LogoGiff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1295400"/>
            <a:ext cx="7620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206514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The Trail as Selling Point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17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990600"/>
            <a:ext cx="6401849" cy="557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8800" y="206514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Florida Trail Town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18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17006" y="1219200"/>
            <a:ext cx="36501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2400" i="1" dirty="0">
                <a:latin typeface="Arial" pitchFamily="34" charset="0"/>
                <a:cs typeface="Arial" pitchFamily="34" charset="0"/>
              </a:rPr>
              <a:t>City of Winter Garden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0" hangingPunct="0"/>
            <a:r>
              <a:rPr lang="en-US" sz="2400" b="1" dirty="0">
                <a:latin typeface="Arial" pitchFamily="34" charset="0"/>
                <a:cs typeface="Arial" pitchFamily="34" charset="0"/>
              </a:rPr>
              <a:t>West Orange Trail</a:t>
            </a:r>
            <a:endParaRPr lang="en-US" sz="2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8" descr="http://filelibrary.myaasite.com/Content/0/376/191887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945" y="2290233"/>
            <a:ext cx="4357255" cy="2662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4800600" y="2166878"/>
            <a:ext cx="4191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“Quality of life is one of our essential selling points and the Trail is an integral component of our quality of life.”</a:t>
            </a:r>
            <a:endParaRPr lang="en-US" sz="2000" b="1" i="1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Mike Bollhoefer</a:t>
            </a:r>
          </a:p>
          <a:p>
            <a:pPr algn="r"/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Winter Garden City Manager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206514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Florida Trail Town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19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pic>
        <p:nvPicPr>
          <p:cNvPr id="11" name="Picture 10" descr="http://www.dunedingov.com/highslide/images/bikes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176338"/>
            <a:ext cx="4867275" cy="323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5410200" y="1594009"/>
            <a:ext cx="34290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Pinellas Trail </a:t>
            </a:r>
          </a:p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is an 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economic engine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.”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Bob </a:t>
            </a:r>
            <a:r>
              <a:rPr lang="en-US" dirty="0">
                <a:latin typeface="Arial" pitchFamily="34" charset="0"/>
                <a:cs typeface="Arial" pitchFamily="34" charset="0"/>
              </a:rPr>
              <a:t>Ironsmith</a:t>
            </a:r>
          </a:p>
          <a:p>
            <a:pPr algn="ctr"/>
            <a:r>
              <a:rPr lang="en-US" i="1" dirty="0">
                <a:latin typeface="Arial" pitchFamily="34" charset="0"/>
                <a:cs typeface="Arial" pitchFamily="34" charset="0"/>
              </a:rPr>
              <a:t>Dunedin Economic </a:t>
            </a:r>
          </a:p>
          <a:p>
            <a:pPr algn="ctr"/>
            <a:r>
              <a:rPr lang="en-US" i="1" dirty="0">
                <a:latin typeface="Arial" pitchFamily="34" charset="0"/>
                <a:cs typeface="Arial" pitchFamily="34" charset="0"/>
              </a:rPr>
              <a:t>Development Director</a:t>
            </a: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738561" y="4648200"/>
            <a:ext cx="764343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 dirty="0">
                <a:latin typeface="Arial" pitchFamily="34" charset="0"/>
                <a:cs typeface="Arial" pitchFamily="34" charset="0"/>
              </a:rPr>
              <a:t>Downtown Dunedin business occupancy rates:</a:t>
            </a:r>
          </a:p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br>
              <a:rPr lang="en-US" sz="2800" dirty="0">
                <a:latin typeface="Arial" pitchFamily="34" charset="0"/>
                <a:cs typeface="Arial" pitchFamily="34" charset="0"/>
              </a:rPr>
            </a:br>
            <a:r>
              <a:rPr lang="en-US" sz="2800" dirty="0" smtClean="0">
                <a:latin typeface="Arial" pitchFamily="34" charset="0"/>
                <a:cs typeface="Arial" pitchFamily="34" charset="0"/>
              </a:rPr>
              <a:t>1980s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(before the trail) – 30%</a:t>
            </a:r>
          </a:p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Today (with the trail) – 95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%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2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7270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FGTS Plan</a:t>
            </a:r>
            <a:endParaRPr lang="en-US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 descr="FGTSPlan2013-2017GSO_PUBLICDRAFT_Page_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1452282"/>
            <a:ext cx="3809999" cy="49305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14" name="Group 16"/>
          <p:cNvGrpSpPr/>
          <p:nvPr/>
        </p:nvGrpSpPr>
        <p:grpSpPr>
          <a:xfrm>
            <a:off x="381000" y="1295399"/>
            <a:ext cx="4572000" cy="2209801"/>
            <a:chOff x="1295400" y="1828800"/>
            <a:chExt cx="6553200" cy="3124200"/>
          </a:xfrm>
        </p:grpSpPr>
        <p:sp>
          <p:nvSpPr>
            <p:cNvPr id="15" name="Rectangle 14"/>
            <p:cNvSpPr/>
            <p:nvPr/>
          </p:nvSpPr>
          <p:spPr>
            <a:xfrm>
              <a:off x="1295400" y="1828800"/>
              <a:ext cx="6553200" cy="312420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 descr="FGTS-Plan-Logo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0650" y="1920688"/>
              <a:ext cx="6305550" cy="298910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20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76200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chemeClr val="bg1"/>
                </a:solidFill>
                <a:cs typeface="Arial" pitchFamily="34" charset="0"/>
              </a:rPr>
              <a:t>Centerpiece of Plan</a:t>
            </a:r>
            <a:endParaRPr lang="en-US" sz="54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9" name="Picture 8" descr="2012-FGTS-Priority-Trails-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800" y="1066800"/>
            <a:ext cx="7057254" cy="54517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30170" y="1143000"/>
            <a:ext cx="6947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Approved by the Florida Greenways and Trails Council - December 2012</a:t>
            </a:r>
            <a:endParaRPr lang="en-US" i="1" dirty="0"/>
          </a:p>
        </p:txBody>
      </p:sp>
      <p:sp>
        <p:nvSpPr>
          <p:cNvPr id="16" name="Freeform 15"/>
          <p:cNvSpPr/>
          <p:nvPr/>
        </p:nvSpPr>
        <p:spPr>
          <a:xfrm>
            <a:off x="5867400" y="1447800"/>
            <a:ext cx="1219200" cy="4724400"/>
          </a:xfrm>
          <a:custGeom>
            <a:avLst/>
            <a:gdLst>
              <a:gd name="connsiteX0" fmla="*/ 170121 w 1451344"/>
              <a:gd name="connsiteY0" fmla="*/ 0 h 5858539"/>
              <a:gd name="connsiteX1" fmla="*/ 223284 w 1451344"/>
              <a:gd name="connsiteY1" fmla="*/ 404037 h 5858539"/>
              <a:gd name="connsiteX2" fmla="*/ 265814 w 1451344"/>
              <a:gd name="connsiteY2" fmla="*/ 552893 h 5858539"/>
              <a:gd name="connsiteX3" fmla="*/ 308344 w 1451344"/>
              <a:gd name="connsiteY3" fmla="*/ 765544 h 5858539"/>
              <a:gd name="connsiteX4" fmla="*/ 372140 w 1451344"/>
              <a:gd name="connsiteY4" fmla="*/ 967563 h 5858539"/>
              <a:gd name="connsiteX5" fmla="*/ 499730 w 1451344"/>
              <a:gd name="connsiteY5" fmla="*/ 1201479 h 5858539"/>
              <a:gd name="connsiteX6" fmla="*/ 542261 w 1451344"/>
              <a:gd name="connsiteY6" fmla="*/ 1414130 h 5858539"/>
              <a:gd name="connsiteX7" fmla="*/ 637954 w 1451344"/>
              <a:gd name="connsiteY7" fmla="*/ 1605516 h 5858539"/>
              <a:gd name="connsiteX8" fmla="*/ 712382 w 1451344"/>
              <a:gd name="connsiteY8" fmla="*/ 1743739 h 5858539"/>
              <a:gd name="connsiteX9" fmla="*/ 808075 w 1451344"/>
              <a:gd name="connsiteY9" fmla="*/ 1881963 h 5858539"/>
              <a:gd name="connsiteX10" fmla="*/ 754912 w 1451344"/>
              <a:gd name="connsiteY10" fmla="*/ 1956391 h 5858539"/>
              <a:gd name="connsiteX11" fmla="*/ 733647 w 1451344"/>
              <a:gd name="connsiteY11" fmla="*/ 1977656 h 5858539"/>
              <a:gd name="connsiteX12" fmla="*/ 829340 w 1451344"/>
              <a:gd name="connsiteY12" fmla="*/ 2211572 h 5858539"/>
              <a:gd name="connsiteX13" fmla="*/ 882502 w 1451344"/>
              <a:gd name="connsiteY13" fmla="*/ 2413591 h 5858539"/>
              <a:gd name="connsiteX14" fmla="*/ 956930 w 1451344"/>
              <a:gd name="connsiteY14" fmla="*/ 2413591 h 5858539"/>
              <a:gd name="connsiteX15" fmla="*/ 1095154 w 1451344"/>
              <a:gd name="connsiteY15" fmla="*/ 2743200 h 5858539"/>
              <a:gd name="connsiteX16" fmla="*/ 1137684 w 1451344"/>
              <a:gd name="connsiteY16" fmla="*/ 2913321 h 5858539"/>
              <a:gd name="connsiteX17" fmla="*/ 1222744 w 1451344"/>
              <a:gd name="connsiteY17" fmla="*/ 3179135 h 5858539"/>
              <a:gd name="connsiteX18" fmla="*/ 1350335 w 1451344"/>
              <a:gd name="connsiteY18" fmla="*/ 3391786 h 5858539"/>
              <a:gd name="connsiteX19" fmla="*/ 1435395 w 1451344"/>
              <a:gd name="connsiteY19" fmla="*/ 3604437 h 5858539"/>
              <a:gd name="connsiteX20" fmla="*/ 1446028 w 1451344"/>
              <a:gd name="connsiteY20" fmla="*/ 3902149 h 5858539"/>
              <a:gd name="connsiteX21" fmla="*/ 1435395 w 1451344"/>
              <a:gd name="connsiteY21" fmla="*/ 4189228 h 5858539"/>
              <a:gd name="connsiteX22" fmla="*/ 1392865 w 1451344"/>
              <a:gd name="connsiteY22" fmla="*/ 4518837 h 5858539"/>
              <a:gd name="connsiteX23" fmla="*/ 1392865 w 1451344"/>
              <a:gd name="connsiteY23" fmla="*/ 4635795 h 5858539"/>
              <a:gd name="connsiteX24" fmla="*/ 1244009 w 1451344"/>
              <a:gd name="connsiteY24" fmla="*/ 4742121 h 5858539"/>
              <a:gd name="connsiteX25" fmla="*/ 1190847 w 1451344"/>
              <a:gd name="connsiteY25" fmla="*/ 4869712 h 5858539"/>
              <a:gd name="connsiteX26" fmla="*/ 1105786 w 1451344"/>
              <a:gd name="connsiteY26" fmla="*/ 4944139 h 5858539"/>
              <a:gd name="connsiteX27" fmla="*/ 1169582 w 1451344"/>
              <a:gd name="connsiteY27" fmla="*/ 5231218 h 5858539"/>
              <a:gd name="connsiteX28" fmla="*/ 1201479 w 1451344"/>
              <a:gd name="connsiteY28" fmla="*/ 5252484 h 5858539"/>
              <a:gd name="connsiteX29" fmla="*/ 1031358 w 1451344"/>
              <a:gd name="connsiteY29" fmla="*/ 5465135 h 5858539"/>
              <a:gd name="connsiteX30" fmla="*/ 744279 w 1451344"/>
              <a:gd name="connsiteY30" fmla="*/ 5624623 h 5858539"/>
              <a:gd name="connsiteX31" fmla="*/ 552893 w 1451344"/>
              <a:gd name="connsiteY31" fmla="*/ 5688418 h 5858539"/>
              <a:gd name="connsiteX32" fmla="*/ 382772 w 1451344"/>
              <a:gd name="connsiteY32" fmla="*/ 5752214 h 5858539"/>
              <a:gd name="connsiteX33" fmla="*/ 244549 w 1451344"/>
              <a:gd name="connsiteY33" fmla="*/ 5752214 h 5858539"/>
              <a:gd name="connsiteX34" fmla="*/ 95693 w 1451344"/>
              <a:gd name="connsiteY34" fmla="*/ 5794744 h 5858539"/>
              <a:gd name="connsiteX35" fmla="*/ 0 w 1451344"/>
              <a:gd name="connsiteY35" fmla="*/ 5858539 h 5858539"/>
              <a:gd name="connsiteX36" fmla="*/ 0 w 1451344"/>
              <a:gd name="connsiteY36" fmla="*/ 5858539 h 5858539"/>
              <a:gd name="connsiteX0" fmla="*/ 170121 w 1451344"/>
              <a:gd name="connsiteY0" fmla="*/ 0 h 5858539"/>
              <a:gd name="connsiteX1" fmla="*/ 223284 w 1451344"/>
              <a:gd name="connsiteY1" fmla="*/ 404037 h 5858539"/>
              <a:gd name="connsiteX2" fmla="*/ 265814 w 1451344"/>
              <a:gd name="connsiteY2" fmla="*/ 552893 h 5858539"/>
              <a:gd name="connsiteX3" fmla="*/ 308344 w 1451344"/>
              <a:gd name="connsiteY3" fmla="*/ 765544 h 5858539"/>
              <a:gd name="connsiteX4" fmla="*/ 372140 w 1451344"/>
              <a:gd name="connsiteY4" fmla="*/ 967563 h 5858539"/>
              <a:gd name="connsiteX5" fmla="*/ 499730 w 1451344"/>
              <a:gd name="connsiteY5" fmla="*/ 1201479 h 5858539"/>
              <a:gd name="connsiteX6" fmla="*/ 542261 w 1451344"/>
              <a:gd name="connsiteY6" fmla="*/ 1414130 h 5858539"/>
              <a:gd name="connsiteX7" fmla="*/ 637954 w 1451344"/>
              <a:gd name="connsiteY7" fmla="*/ 1605516 h 5858539"/>
              <a:gd name="connsiteX8" fmla="*/ 712382 w 1451344"/>
              <a:gd name="connsiteY8" fmla="*/ 1743739 h 5858539"/>
              <a:gd name="connsiteX9" fmla="*/ 705731 w 1451344"/>
              <a:gd name="connsiteY9" fmla="*/ 1840600 h 5858539"/>
              <a:gd name="connsiteX10" fmla="*/ 754912 w 1451344"/>
              <a:gd name="connsiteY10" fmla="*/ 1956391 h 5858539"/>
              <a:gd name="connsiteX11" fmla="*/ 733647 w 1451344"/>
              <a:gd name="connsiteY11" fmla="*/ 1977656 h 5858539"/>
              <a:gd name="connsiteX12" fmla="*/ 829340 w 1451344"/>
              <a:gd name="connsiteY12" fmla="*/ 2211572 h 5858539"/>
              <a:gd name="connsiteX13" fmla="*/ 882502 w 1451344"/>
              <a:gd name="connsiteY13" fmla="*/ 2413591 h 5858539"/>
              <a:gd name="connsiteX14" fmla="*/ 956930 w 1451344"/>
              <a:gd name="connsiteY14" fmla="*/ 2413591 h 5858539"/>
              <a:gd name="connsiteX15" fmla="*/ 1095154 w 1451344"/>
              <a:gd name="connsiteY15" fmla="*/ 2743200 h 5858539"/>
              <a:gd name="connsiteX16" fmla="*/ 1137684 w 1451344"/>
              <a:gd name="connsiteY16" fmla="*/ 2913321 h 5858539"/>
              <a:gd name="connsiteX17" fmla="*/ 1222744 w 1451344"/>
              <a:gd name="connsiteY17" fmla="*/ 3179135 h 5858539"/>
              <a:gd name="connsiteX18" fmla="*/ 1350335 w 1451344"/>
              <a:gd name="connsiteY18" fmla="*/ 3391786 h 5858539"/>
              <a:gd name="connsiteX19" fmla="*/ 1435395 w 1451344"/>
              <a:gd name="connsiteY19" fmla="*/ 3604437 h 5858539"/>
              <a:gd name="connsiteX20" fmla="*/ 1446028 w 1451344"/>
              <a:gd name="connsiteY20" fmla="*/ 3902149 h 5858539"/>
              <a:gd name="connsiteX21" fmla="*/ 1435395 w 1451344"/>
              <a:gd name="connsiteY21" fmla="*/ 4189228 h 5858539"/>
              <a:gd name="connsiteX22" fmla="*/ 1392865 w 1451344"/>
              <a:gd name="connsiteY22" fmla="*/ 4518837 h 5858539"/>
              <a:gd name="connsiteX23" fmla="*/ 1392865 w 1451344"/>
              <a:gd name="connsiteY23" fmla="*/ 4635795 h 5858539"/>
              <a:gd name="connsiteX24" fmla="*/ 1244009 w 1451344"/>
              <a:gd name="connsiteY24" fmla="*/ 4742121 h 5858539"/>
              <a:gd name="connsiteX25" fmla="*/ 1190847 w 1451344"/>
              <a:gd name="connsiteY25" fmla="*/ 4869712 h 5858539"/>
              <a:gd name="connsiteX26" fmla="*/ 1105786 w 1451344"/>
              <a:gd name="connsiteY26" fmla="*/ 4944139 h 5858539"/>
              <a:gd name="connsiteX27" fmla="*/ 1169582 w 1451344"/>
              <a:gd name="connsiteY27" fmla="*/ 5231218 h 5858539"/>
              <a:gd name="connsiteX28" fmla="*/ 1201479 w 1451344"/>
              <a:gd name="connsiteY28" fmla="*/ 5252484 h 5858539"/>
              <a:gd name="connsiteX29" fmla="*/ 1031358 w 1451344"/>
              <a:gd name="connsiteY29" fmla="*/ 5465135 h 5858539"/>
              <a:gd name="connsiteX30" fmla="*/ 744279 w 1451344"/>
              <a:gd name="connsiteY30" fmla="*/ 5624623 h 5858539"/>
              <a:gd name="connsiteX31" fmla="*/ 552893 w 1451344"/>
              <a:gd name="connsiteY31" fmla="*/ 5688418 h 5858539"/>
              <a:gd name="connsiteX32" fmla="*/ 382772 w 1451344"/>
              <a:gd name="connsiteY32" fmla="*/ 5752214 h 5858539"/>
              <a:gd name="connsiteX33" fmla="*/ 244549 w 1451344"/>
              <a:gd name="connsiteY33" fmla="*/ 5752214 h 5858539"/>
              <a:gd name="connsiteX34" fmla="*/ 95693 w 1451344"/>
              <a:gd name="connsiteY34" fmla="*/ 5794744 h 5858539"/>
              <a:gd name="connsiteX35" fmla="*/ 0 w 1451344"/>
              <a:gd name="connsiteY35" fmla="*/ 5858539 h 5858539"/>
              <a:gd name="connsiteX36" fmla="*/ 0 w 1451344"/>
              <a:gd name="connsiteY36" fmla="*/ 5858539 h 5858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451344" h="5858539">
                <a:moveTo>
                  <a:pt x="170121" y="0"/>
                </a:moveTo>
                <a:cubicBezTo>
                  <a:pt x="188728" y="155944"/>
                  <a:pt x="207335" y="311888"/>
                  <a:pt x="223284" y="404037"/>
                </a:cubicBezTo>
                <a:cubicBezTo>
                  <a:pt x="239233" y="496186"/>
                  <a:pt x="251637" y="492642"/>
                  <a:pt x="265814" y="552893"/>
                </a:cubicBezTo>
                <a:cubicBezTo>
                  <a:pt x="279991" y="613144"/>
                  <a:pt x="290623" y="696432"/>
                  <a:pt x="308344" y="765544"/>
                </a:cubicBezTo>
                <a:cubicBezTo>
                  <a:pt x="326065" y="834656"/>
                  <a:pt x="340242" y="894907"/>
                  <a:pt x="372140" y="967563"/>
                </a:cubicBezTo>
                <a:cubicBezTo>
                  <a:pt x="404038" y="1040219"/>
                  <a:pt x="471376" y="1127051"/>
                  <a:pt x="499730" y="1201479"/>
                </a:cubicBezTo>
                <a:cubicBezTo>
                  <a:pt x="528084" y="1275907"/>
                  <a:pt x="519224" y="1346791"/>
                  <a:pt x="542261" y="1414130"/>
                </a:cubicBezTo>
                <a:cubicBezTo>
                  <a:pt x="565298" y="1481469"/>
                  <a:pt x="609601" y="1550581"/>
                  <a:pt x="637954" y="1605516"/>
                </a:cubicBezTo>
                <a:cubicBezTo>
                  <a:pt x="666308" y="1660451"/>
                  <a:pt x="701086" y="1704558"/>
                  <a:pt x="712382" y="1743739"/>
                </a:cubicBezTo>
                <a:cubicBezTo>
                  <a:pt x="723678" y="1782920"/>
                  <a:pt x="698643" y="1805158"/>
                  <a:pt x="705731" y="1840600"/>
                </a:cubicBezTo>
                <a:cubicBezTo>
                  <a:pt x="712819" y="1876042"/>
                  <a:pt x="750259" y="1933548"/>
                  <a:pt x="754912" y="1956391"/>
                </a:cubicBezTo>
                <a:cubicBezTo>
                  <a:pt x="759565" y="1979234"/>
                  <a:pt x="721242" y="1935126"/>
                  <a:pt x="733647" y="1977656"/>
                </a:cubicBezTo>
                <a:cubicBezTo>
                  <a:pt x="746052" y="2020186"/>
                  <a:pt x="804531" y="2138916"/>
                  <a:pt x="829340" y="2211572"/>
                </a:cubicBezTo>
                <a:cubicBezTo>
                  <a:pt x="854149" y="2284228"/>
                  <a:pt x="861237" y="2379921"/>
                  <a:pt x="882502" y="2413591"/>
                </a:cubicBezTo>
                <a:cubicBezTo>
                  <a:pt x="903767" y="2447261"/>
                  <a:pt x="921488" y="2358656"/>
                  <a:pt x="956930" y="2413591"/>
                </a:cubicBezTo>
                <a:cubicBezTo>
                  <a:pt x="992372" y="2468526"/>
                  <a:pt x="1065028" y="2659912"/>
                  <a:pt x="1095154" y="2743200"/>
                </a:cubicBezTo>
                <a:cubicBezTo>
                  <a:pt x="1125280" y="2826488"/>
                  <a:pt x="1116419" y="2840665"/>
                  <a:pt x="1137684" y="2913321"/>
                </a:cubicBezTo>
                <a:cubicBezTo>
                  <a:pt x="1158949" y="2985977"/>
                  <a:pt x="1187302" y="3099391"/>
                  <a:pt x="1222744" y="3179135"/>
                </a:cubicBezTo>
                <a:cubicBezTo>
                  <a:pt x="1258186" y="3258879"/>
                  <a:pt x="1314893" y="3320902"/>
                  <a:pt x="1350335" y="3391786"/>
                </a:cubicBezTo>
                <a:cubicBezTo>
                  <a:pt x="1385777" y="3462670"/>
                  <a:pt x="1419446" y="3519377"/>
                  <a:pt x="1435395" y="3604437"/>
                </a:cubicBezTo>
                <a:cubicBezTo>
                  <a:pt x="1451344" y="3689497"/>
                  <a:pt x="1446028" y="3804684"/>
                  <a:pt x="1446028" y="3902149"/>
                </a:cubicBezTo>
                <a:cubicBezTo>
                  <a:pt x="1446028" y="3999614"/>
                  <a:pt x="1444255" y="4086447"/>
                  <a:pt x="1435395" y="4189228"/>
                </a:cubicBezTo>
                <a:cubicBezTo>
                  <a:pt x="1426535" y="4292009"/>
                  <a:pt x="1399953" y="4444409"/>
                  <a:pt x="1392865" y="4518837"/>
                </a:cubicBezTo>
                <a:cubicBezTo>
                  <a:pt x="1385777" y="4593265"/>
                  <a:pt x="1417674" y="4598581"/>
                  <a:pt x="1392865" y="4635795"/>
                </a:cubicBezTo>
                <a:cubicBezTo>
                  <a:pt x="1368056" y="4673009"/>
                  <a:pt x="1277679" y="4703135"/>
                  <a:pt x="1244009" y="4742121"/>
                </a:cubicBezTo>
                <a:cubicBezTo>
                  <a:pt x="1210339" y="4781107"/>
                  <a:pt x="1213884" y="4836042"/>
                  <a:pt x="1190847" y="4869712"/>
                </a:cubicBezTo>
                <a:cubicBezTo>
                  <a:pt x="1167810" y="4903382"/>
                  <a:pt x="1109330" y="4883888"/>
                  <a:pt x="1105786" y="4944139"/>
                </a:cubicBezTo>
                <a:cubicBezTo>
                  <a:pt x="1102242" y="5004390"/>
                  <a:pt x="1153633" y="5179827"/>
                  <a:pt x="1169582" y="5231218"/>
                </a:cubicBezTo>
                <a:cubicBezTo>
                  <a:pt x="1185531" y="5282609"/>
                  <a:pt x="1224516" y="5213498"/>
                  <a:pt x="1201479" y="5252484"/>
                </a:cubicBezTo>
                <a:cubicBezTo>
                  <a:pt x="1178442" y="5291470"/>
                  <a:pt x="1107558" y="5403112"/>
                  <a:pt x="1031358" y="5465135"/>
                </a:cubicBezTo>
                <a:cubicBezTo>
                  <a:pt x="955158" y="5527158"/>
                  <a:pt x="824023" y="5587409"/>
                  <a:pt x="744279" y="5624623"/>
                </a:cubicBezTo>
                <a:cubicBezTo>
                  <a:pt x="664535" y="5661837"/>
                  <a:pt x="613144" y="5667153"/>
                  <a:pt x="552893" y="5688418"/>
                </a:cubicBezTo>
                <a:cubicBezTo>
                  <a:pt x="492642" y="5709683"/>
                  <a:pt x="434163" y="5741581"/>
                  <a:pt x="382772" y="5752214"/>
                </a:cubicBezTo>
                <a:cubicBezTo>
                  <a:pt x="331381" y="5762847"/>
                  <a:pt x="292396" y="5745126"/>
                  <a:pt x="244549" y="5752214"/>
                </a:cubicBezTo>
                <a:cubicBezTo>
                  <a:pt x="196703" y="5759302"/>
                  <a:pt x="136451" y="5777023"/>
                  <a:pt x="95693" y="5794744"/>
                </a:cubicBezTo>
                <a:cubicBezTo>
                  <a:pt x="54935" y="5812465"/>
                  <a:pt x="0" y="5858539"/>
                  <a:pt x="0" y="5858539"/>
                </a:cubicBezTo>
                <a:lnTo>
                  <a:pt x="0" y="5858539"/>
                </a:lnTo>
              </a:path>
            </a:pathLst>
          </a:cu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6019800" y="2362200"/>
            <a:ext cx="609600" cy="914400"/>
          </a:xfrm>
          <a:custGeom>
            <a:avLst/>
            <a:gdLst>
              <a:gd name="connsiteX0" fmla="*/ 310116 w 822251"/>
              <a:gd name="connsiteY0" fmla="*/ 19493 h 1222744"/>
              <a:gd name="connsiteX1" fmla="*/ 395177 w 822251"/>
              <a:gd name="connsiteY1" fmla="*/ 274674 h 1222744"/>
              <a:gd name="connsiteX2" fmla="*/ 522767 w 822251"/>
              <a:gd name="connsiteY2" fmla="*/ 572386 h 1222744"/>
              <a:gd name="connsiteX3" fmla="*/ 618461 w 822251"/>
              <a:gd name="connsiteY3" fmla="*/ 774405 h 1222744"/>
              <a:gd name="connsiteX4" fmla="*/ 714154 w 822251"/>
              <a:gd name="connsiteY4" fmla="*/ 976423 h 1222744"/>
              <a:gd name="connsiteX5" fmla="*/ 756684 w 822251"/>
              <a:gd name="connsiteY5" fmla="*/ 1040219 h 1222744"/>
              <a:gd name="connsiteX6" fmla="*/ 820479 w 822251"/>
              <a:gd name="connsiteY6" fmla="*/ 1167809 h 1222744"/>
              <a:gd name="connsiteX7" fmla="*/ 746051 w 822251"/>
              <a:gd name="connsiteY7" fmla="*/ 1220972 h 1222744"/>
              <a:gd name="connsiteX8" fmla="*/ 682256 w 822251"/>
              <a:gd name="connsiteY8" fmla="*/ 1157177 h 1222744"/>
              <a:gd name="connsiteX9" fmla="*/ 639726 w 822251"/>
              <a:gd name="connsiteY9" fmla="*/ 1050851 h 1222744"/>
              <a:gd name="connsiteX10" fmla="*/ 544033 w 822251"/>
              <a:gd name="connsiteY10" fmla="*/ 1040219 h 1222744"/>
              <a:gd name="connsiteX11" fmla="*/ 437707 w 822251"/>
              <a:gd name="connsiteY11" fmla="*/ 1018953 h 1222744"/>
              <a:gd name="connsiteX12" fmla="*/ 342014 w 822251"/>
              <a:gd name="connsiteY12" fmla="*/ 997688 h 1222744"/>
              <a:gd name="connsiteX13" fmla="*/ 310116 w 822251"/>
              <a:gd name="connsiteY13" fmla="*/ 987056 h 1222744"/>
              <a:gd name="connsiteX14" fmla="*/ 288851 w 822251"/>
              <a:gd name="connsiteY14" fmla="*/ 838200 h 1222744"/>
              <a:gd name="connsiteX15" fmla="*/ 267586 w 822251"/>
              <a:gd name="connsiteY15" fmla="*/ 742507 h 1222744"/>
              <a:gd name="connsiteX16" fmla="*/ 203791 w 822251"/>
              <a:gd name="connsiteY16" fmla="*/ 689344 h 1222744"/>
              <a:gd name="connsiteX17" fmla="*/ 150628 w 822251"/>
              <a:gd name="connsiteY17" fmla="*/ 519223 h 1222744"/>
              <a:gd name="connsiteX18" fmla="*/ 129363 w 822251"/>
              <a:gd name="connsiteY18" fmla="*/ 423530 h 1222744"/>
              <a:gd name="connsiteX19" fmla="*/ 33670 w 822251"/>
              <a:gd name="connsiteY19" fmla="*/ 359735 h 1222744"/>
              <a:gd name="connsiteX20" fmla="*/ 23037 w 822251"/>
              <a:gd name="connsiteY20" fmla="*/ 264042 h 1222744"/>
              <a:gd name="connsiteX21" fmla="*/ 171893 w 822251"/>
              <a:gd name="connsiteY21" fmla="*/ 157716 h 1222744"/>
              <a:gd name="connsiteX22" fmla="*/ 310116 w 822251"/>
              <a:gd name="connsiteY22" fmla="*/ 19493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2251" h="1222744">
                <a:moveTo>
                  <a:pt x="310116" y="19493"/>
                </a:moveTo>
                <a:cubicBezTo>
                  <a:pt x="347330" y="38986"/>
                  <a:pt x="359735" y="182525"/>
                  <a:pt x="395177" y="274674"/>
                </a:cubicBezTo>
                <a:cubicBezTo>
                  <a:pt x="430619" y="366823"/>
                  <a:pt x="485553" y="489098"/>
                  <a:pt x="522767" y="572386"/>
                </a:cubicBezTo>
                <a:cubicBezTo>
                  <a:pt x="559981" y="655674"/>
                  <a:pt x="618461" y="774405"/>
                  <a:pt x="618461" y="774405"/>
                </a:cubicBezTo>
                <a:cubicBezTo>
                  <a:pt x="650359" y="841745"/>
                  <a:pt x="691117" y="932121"/>
                  <a:pt x="714154" y="976423"/>
                </a:cubicBezTo>
                <a:cubicBezTo>
                  <a:pt x="737191" y="1020725"/>
                  <a:pt x="738963" y="1008321"/>
                  <a:pt x="756684" y="1040219"/>
                </a:cubicBezTo>
                <a:cubicBezTo>
                  <a:pt x="774405" y="1072117"/>
                  <a:pt x="822251" y="1137684"/>
                  <a:pt x="820479" y="1167809"/>
                </a:cubicBezTo>
                <a:cubicBezTo>
                  <a:pt x="818707" y="1197935"/>
                  <a:pt x="769088" y="1222744"/>
                  <a:pt x="746051" y="1220972"/>
                </a:cubicBezTo>
                <a:cubicBezTo>
                  <a:pt x="723014" y="1219200"/>
                  <a:pt x="699977" y="1185530"/>
                  <a:pt x="682256" y="1157177"/>
                </a:cubicBezTo>
                <a:cubicBezTo>
                  <a:pt x="664535" y="1128824"/>
                  <a:pt x="662763" y="1070344"/>
                  <a:pt x="639726" y="1050851"/>
                </a:cubicBezTo>
                <a:cubicBezTo>
                  <a:pt x="616689" y="1031358"/>
                  <a:pt x="577703" y="1045535"/>
                  <a:pt x="544033" y="1040219"/>
                </a:cubicBezTo>
                <a:cubicBezTo>
                  <a:pt x="510363" y="1034903"/>
                  <a:pt x="471377" y="1026041"/>
                  <a:pt x="437707" y="1018953"/>
                </a:cubicBezTo>
                <a:cubicBezTo>
                  <a:pt x="404037" y="1011865"/>
                  <a:pt x="363279" y="1003004"/>
                  <a:pt x="342014" y="997688"/>
                </a:cubicBezTo>
                <a:cubicBezTo>
                  <a:pt x="320749" y="992372"/>
                  <a:pt x="318977" y="1013637"/>
                  <a:pt x="310116" y="987056"/>
                </a:cubicBezTo>
                <a:cubicBezTo>
                  <a:pt x="301256" y="960475"/>
                  <a:pt x="295939" y="878958"/>
                  <a:pt x="288851" y="838200"/>
                </a:cubicBezTo>
                <a:cubicBezTo>
                  <a:pt x="281763" y="797442"/>
                  <a:pt x="281763" y="767316"/>
                  <a:pt x="267586" y="742507"/>
                </a:cubicBezTo>
                <a:cubicBezTo>
                  <a:pt x="253409" y="717698"/>
                  <a:pt x="223284" y="726558"/>
                  <a:pt x="203791" y="689344"/>
                </a:cubicBezTo>
                <a:cubicBezTo>
                  <a:pt x="184298" y="652130"/>
                  <a:pt x="163033" y="563525"/>
                  <a:pt x="150628" y="519223"/>
                </a:cubicBezTo>
                <a:cubicBezTo>
                  <a:pt x="138223" y="474921"/>
                  <a:pt x="148856" y="450111"/>
                  <a:pt x="129363" y="423530"/>
                </a:cubicBezTo>
                <a:cubicBezTo>
                  <a:pt x="109870" y="396949"/>
                  <a:pt x="51391" y="386316"/>
                  <a:pt x="33670" y="359735"/>
                </a:cubicBezTo>
                <a:cubicBezTo>
                  <a:pt x="15949" y="333154"/>
                  <a:pt x="0" y="297712"/>
                  <a:pt x="23037" y="264042"/>
                </a:cubicBezTo>
                <a:cubicBezTo>
                  <a:pt x="46074" y="230372"/>
                  <a:pt x="124047" y="200246"/>
                  <a:pt x="171893" y="157716"/>
                </a:cubicBezTo>
                <a:cubicBezTo>
                  <a:pt x="219739" y="115186"/>
                  <a:pt x="272902" y="0"/>
                  <a:pt x="310116" y="19493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8"/>
          <p:cNvSpPr>
            <a:spLocks/>
          </p:cNvSpPr>
          <p:nvPr/>
        </p:nvSpPr>
        <p:spPr bwMode="auto">
          <a:xfrm>
            <a:off x="5410200" y="2209800"/>
            <a:ext cx="838200" cy="381000"/>
          </a:xfrm>
          <a:custGeom>
            <a:avLst/>
            <a:gdLst>
              <a:gd name="connsiteX0" fmla="*/ 0 w 9877"/>
              <a:gd name="connsiteY0" fmla="*/ 2936 h 9266"/>
              <a:gd name="connsiteX1" fmla="*/ 1360 w 9877"/>
              <a:gd name="connsiteY1" fmla="*/ 5872 h 9266"/>
              <a:gd name="connsiteX2" fmla="*/ 2574 w 9877"/>
              <a:gd name="connsiteY2" fmla="*/ 5688 h 9266"/>
              <a:gd name="connsiteX3" fmla="*/ 4154 w 9877"/>
              <a:gd name="connsiteY3" fmla="*/ 7064 h 9266"/>
              <a:gd name="connsiteX4" fmla="*/ 5221 w 9877"/>
              <a:gd name="connsiteY4" fmla="*/ 7982 h 9266"/>
              <a:gd name="connsiteX5" fmla="*/ 5956 w 9877"/>
              <a:gd name="connsiteY5" fmla="*/ 8624 h 9266"/>
              <a:gd name="connsiteX6" fmla="*/ 6507 w 9877"/>
              <a:gd name="connsiteY6" fmla="*/ 9083 h 9266"/>
              <a:gd name="connsiteX7" fmla="*/ 6618 w 9877"/>
              <a:gd name="connsiteY7" fmla="*/ 7523 h 9266"/>
              <a:gd name="connsiteX8" fmla="*/ 7537 w 9877"/>
              <a:gd name="connsiteY8" fmla="*/ 5963 h 9266"/>
              <a:gd name="connsiteX9" fmla="*/ 8088 w 9877"/>
              <a:gd name="connsiteY9" fmla="*/ 4771 h 9266"/>
              <a:gd name="connsiteX10" fmla="*/ 8640 w 9877"/>
              <a:gd name="connsiteY10" fmla="*/ 3394 h 9266"/>
              <a:gd name="connsiteX11" fmla="*/ 9191 w 9877"/>
              <a:gd name="connsiteY11" fmla="*/ 2018 h 9266"/>
              <a:gd name="connsiteX12" fmla="*/ 9743 w 9877"/>
              <a:gd name="connsiteY12" fmla="*/ 459 h 9266"/>
              <a:gd name="connsiteX13" fmla="*/ 8182 w 9877"/>
              <a:gd name="connsiteY13" fmla="*/ 4980 h 9266"/>
              <a:gd name="connsiteX0" fmla="*/ 0 w 10000"/>
              <a:gd name="connsiteY0" fmla="*/ 3169 h 10000"/>
              <a:gd name="connsiteX1" fmla="*/ 1841 w 10000"/>
              <a:gd name="connsiteY1" fmla="*/ 3833 h 10000"/>
              <a:gd name="connsiteX2" fmla="*/ 2606 w 10000"/>
              <a:gd name="connsiteY2" fmla="*/ 6139 h 10000"/>
              <a:gd name="connsiteX3" fmla="*/ 4206 w 10000"/>
              <a:gd name="connsiteY3" fmla="*/ 7624 h 10000"/>
              <a:gd name="connsiteX4" fmla="*/ 5286 w 10000"/>
              <a:gd name="connsiteY4" fmla="*/ 8614 h 10000"/>
              <a:gd name="connsiteX5" fmla="*/ 6030 w 10000"/>
              <a:gd name="connsiteY5" fmla="*/ 9307 h 10000"/>
              <a:gd name="connsiteX6" fmla="*/ 6588 w 10000"/>
              <a:gd name="connsiteY6" fmla="*/ 9803 h 10000"/>
              <a:gd name="connsiteX7" fmla="*/ 6700 w 10000"/>
              <a:gd name="connsiteY7" fmla="*/ 8119 h 10000"/>
              <a:gd name="connsiteX8" fmla="*/ 7631 w 10000"/>
              <a:gd name="connsiteY8" fmla="*/ 6435 h 10000"/>
              <a:gd name="connsiteX9" fmla="*/ 8189 w 10000"/>
              <a:gd name="connsiteY9" fmla="*/ 5149 h 10000"/>
              <a:gd name="connsiteX10" fmla="*/ 8748 w 10000"/>
              <a:gd name="connsiteY10" fmla="*/ 3663 h 10000"/>
              <a:gd name="connsiteX11" fmla="*/ 9305 w 10000"/>
              <a:gd name="connsiteY11" fmla="*/ 2178 h 10000"/>
              <a:gd name="connsiteX12" fmla="*/ 9864 w 10000"/>
              <a:gd name="connsiteY12" fmla="*/ 495 h 10000"/>
              <a:gd name="connsiteX13" fmla="*/ 8284 w 10000"/>
              <a:gd name="connsiteY13" fmla="*/ 5374 h 10000"/>
              <a:gd name="connsiteX0" fmla="*/ 0 w 10920"/>
              <a:gd name="connsiteY0" fmla="*/ 750 h 10000"/>
              <a:gd name="connsiteX1" fmla="*/ 2761 w 10920"/>
              <a:gd name="connsiteY1" fmla="*/ 3833 h 10000"/>
              <a:gd name="connsiteX2" fmla="*/ 3526 w 10920"/>
              <a:gd name="connsiteY2" fmla="*/ 6139 h 10000"/>
              <a:gd name="connsiteX3" fmla="*/ 5126 w 10920"/>
              <a:gd name="connsiteY3" fmla="*/ 7624 h 10000"/>
              <a:gd name="connsiteX4" fmla="*/ 6206 w 10920"/>
              <a:gd name="connsiteY4" fmla="*/ 8614 h 10000"/>
              <a:gd name="connsiteX5" fmla="*/ 6950 w 10920"/>
              <a:gd name="connsiteY5" fmla="*/ 9307 h 10000"/>
              <a:gd name="connsiteX6" fmla="*/ 7508 w 10920"/>
              <a:gd name="connsiteY6" fmla="*/ 9803 h 10000"/>
              <a:gd name="connsiteX7" fmla="*/ 7620 w 10920"/>
              <a:gd name="connsiteY7" fmla="*/ 8119 h 10000"/>
              <a:gd name="connsiteX8" fmla="*/ 8551 w 10920"/>
              <a:gd name="connsiteY8" fmla="*/ 6435 h 10000"/>
              <a:gd name="connsiteX9" fmla="*/ 9109 w 10920"/>
              <a:gd name="connsiteY9" fmla="*/ 5149 h 10000"/>
              <a:gd name="connsiteX10" fmla="*/ 9668 w 10920"/>
              <a:gd name="connsiteY10" fmla="*/ 3663 h 10000"/>
              <a:gd name="connsiteX11" fmla="*/ 10225 w 10920"/>
              <a:gd name="connsiteY11" fmla="*/ 2178 h 10000"/>
              <a:gd name="connsiteX12" fmla="*/ 10784 w 10920"/>
              <a:gd name="connsiteY12" fmla="*/ 495 h 10000"/>
              <a:gd name="connsiteX13" fmla="*/ 9204 w 10920"/>
              <a:gd name="connsiteY13" fmla="*/ 5374 h 10000"/>
              <a:gd name="connsiteX0" fmla="*/ 0 w 12012"/>
              <a:gd name="connsiteY0" fmla="*/ 0 h 20000"/>
              <a:gd name="connsiteX1" fmla="*/ 3853 w 12012"/>
              <a:gd name="connsiteY1" fmla="*/ 13833 h 20000"/>
              <a:gd name="connsiteX2" fmla="*/ 4618 w 12012"/>
              <a:gd name="connsiteY2" fmla="*/ 16139 h 20000"/>
              <a:gd name="connsiteX3" fmla="*/ 6218 w 12012"/>
              <a:gd name="connsiteY3" fmla="*/ 17624 h 20000"/>
              <a:gd name="connsiteX4" fmla="*/ 7298 w 12012"/>
              <a:gd name="connsiteY4" fmla="*/ 18614 h 20000"/>
              <a:gd name="connsiteX5" fmla="*/ 8042 w 12012"/>
              <a:gd name="connsiteY5" fmla="*/ 19307 h 20000"/>
              <a:gd name="connsiteX6" fmla="*/ 8600 w 12012"/>
              <a:gd name="connsiteY6" fmla="*/ 19803 h 20000"/>
              <a:gd name="connsiteX7" fmla="*/ 8712 w 12012"/>
              <a:gd name="connsiteY7" fmla="*/ 18119 h 20000"/>
              <a:gd name="connsiteX8" fmla="*/ 9643 w 12012"/>
              <a:gd name="connsiteY8" fmla="*/ 16435 h 20000"/>
              <a:gd name="connsiteX9" fmla="*/ 10201 w 12012"/>
              <a:gd name="connsiteY9" fmla="*/ 15149 h 20000"/>
              <a:gd name="connsiteX10" fmla="*/ 10760 w 12012"/>
              <a:gd name="connsiteY10" fmla="*/ 13663 h 20000"/>
              <a:gd name="connsiteX11" fmla="*/ 11317 w 12012"/>
              <a:gd name="connsiteY11" fmla="*/ 12178 h 20000"/>
              <a:gd name="connsiteX12" fmla="*/ 11876 w 12012"/>
              <a:gd name="connsiteY12" fmla="*/ 10495 h 20000"/>
              <a:gd name="connsiteX13" fmla="*/ 10296 w 12012"/>
              <a:gd name="connsiteY13" fmla="*/ 15374 h 20000"/>
              <a:gd name="connsiteX0" fmla="*/ 0 w 12012"/>
              <a:gd name="connsiteY0" fmla="*/ 0 h 20000"/>
              <a:gd name="connsiteX1" fmla="*/ 3853 w 12012"/>
              <a:gd name="connsiteY1" fmla="*/ 13833 h 20000"/>
              <a:gd name="connsiteX2" fmla="*/ 5460 w 12012"/>
              <a:gd name="connsiteY2" fmla="*/ 13333 h 20000"/>
              <a:gd name="connsiteX3" fmla="*/ 6218 w 12012"/>
              <a:gd name="connsiteY3" fmla="*/ 17624 h 20000"/>
              <a:gd name="connsiteX4" fmla="*/ 7298 w 12012"/>
              <a:gd name="connsiteY4" fmla="*/ 18614 h 20000"/>
              <a:gd name="connsiteX5" fmla="*/ 8042 w 12012"/>
              <a:gd name="connsiteY5" fmla="*/ 19307 h 20000"/>
              <a:gd name="connsiteX6" fmla="*/ 8600 w 12012"/>
              <a:gd name="connsiteY6" fmla="*/ 19803 h 20000"/>
              <a:gd name="connsiteX7" fmla="*/ 8712 w 12012"/>
              <a:gd name="connsiteY7" fmla="*/ 18119 h 20000"/>
              <a:gd name="connsiteX8" fmla="*/ 9643 w 12012"/>
              <a:gd name="connsiteY8" fmla="*/ 16435 h 20000"/>
              <a:gd name="connsiteX9" fmla="*/ 10201 w 12012"/>
              <a:gd name="connsiteY9" fmla="*/ 15149 h 20000"/>
              <a:gd name="connsiteX10" fmla="*/ 10760 w 12012"/>
              <a:gd name="connsiteY10" fmla="*/ 13663 h 20000"/>
              <a:gd name="connsiteX11" fmla="*/ 11317 w 12012"/>
              <a:gd name="connsiteY11" fmla="*/ 12178 h 20000"/>
              <a:gd name="connsiteX12" fmla="*/ 11876 w 12012"/>
              <a:gd name="connsiteY12" fmla="*/ 10495 h 20000"/>
              <a:gd name="connsiteX13" fmla="*/ 10296 w 12012"/>
              <a:gd name="connsiteY13" fmla="*/ 15374 h 20000"/>
              <a:gd name="connsiteX0" fmla="*/ 0 w 12012"/>
              <a:gd name="connsiteY0" fmla="*/ 0 h 20000"/>
              <a:gd name="connsiteX1" fmla="*/ 4368 w 12012"/>
              <a:gd name="connsiteY1" fmla="*/ 6667 h 20000"/>
              <a:gd name="connsiteX2" fmla="*/ 5460 w 12012"/>
              <a:gd name="connsiteY2" fmla="*/ 13333 h 20000"/>
              <a:gd name="connsiteX3" fmla="*/ 6218 w 12012"/>
              <a:gd name="connsiteY3" fmla="*/ 17624 h 20000"/>
              <a:gd name="connsiteX4" fmla="*/ 7298 w 12012"/>
              <a:gd name="connsiteY4" fmla="*/ 18614 h 20000"/>
              <a:gd name="connsiteX5" fmla="*/ 8042 w 12012"/>
              <a:gd name="connsiteY5" fmla="*/ 19307 h 20000"/>
              <a:gd name="connsiteX6" fmla="*/ 8600 w 12012"/>
              <a:gd name="connsiteY6" fmla="*/ 19803 h 20000"/>
              <a:gd name="connsiteX7" fmla="*/ 8712 w 12012"/>
              <a:gd name="connsiteY7" fmla="*/ 18119 h 20000"/>
              <a:gd name="connsiteX8" fmla="*/ 9643 w 12012"/>
              <a:gd name="connsiteY8" fmla="*/ 16435 h 20000"/>
              <a:gd name="connsiteX9" fmla="*/ 10201 w 12012"/>
              <a:gd name="connsiteY9" fmla="*/ 15149 h 20000"/>
              <a:gd name="connsiteX10" fmla="*/ 10760 w 12012"/>
              <a:gd name="connsiteY10" fmla="*/ 13663 h 20000"/>
              <a:gd name="connsiteX11" fmla="*/ 11317 w 12012"/>
              <a:gd name="connsiteY11" fmla="*/ 12178 h 20000"/>
              <a:gd name="connsiteX12" fmla="*/ 11876 w 12012"/>
              <a:gd name="connsiteY12" fmla="*/ 10495 h 20000"/>
              <a:gd name="connsiteX13" fmla="*/ 10296 w 12012"/>
              <a:gd name="connsiteY13" fmla="*/ 15374 h 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012" h="20000">
                <a:moveTo>
                  <a:pt x="0" y="0"/>
                </a:moveTo>
                <a:cubicBezTo>
                  <a:pt x="472" y="1336"/>
                  <a:pt x="3458" y="4445"/>
                  <a:pt x="4368" y="6667"/>
                </a:cubicBezTo>
                <a:cubicBezTo>
                  <a:pt x="5278" y="8889"/>
                  <a:pt x="5152" y="11507"/>
                  <a:pt x="5460" y="13333"/>
                </a:cubicBezTo>
                <a:cubicBezTo>
                  <a:pt x="5768" y="15159"/>
                  <a:pt x="5771" y="17211"/>
                  <a:pt x="6218" y="17624"/>
                </a:cubicBezTo>
                <a:lnTo>
                  <a:pt x="7298" y="18614"/>
                </a:lnTo>
                <a:lnTo>
                  <a:pt x="8042" y="19307"/>
                </a:lnTo>
                <a:cubicBezTo>
                  <a:pt x="8259" y="19505"/>
                  <a:pt x="8489" y="20000"/>
                  <a:pt x="8600" y="19803"/>
                </a:cubicBezTo>
                <a:cubicBezTo>
                  <a:pt x="8712" y="19604"/>
                  <a:pt x="8538" y="18680"/>
                  <a:pt x="8712" y="18119"/>
                </a:cubicBezTo>
                <a:cubicBezTo>
                  <a:pt x="8886" y="17558"/>
                  <a:pt x="9395" y="16931"/>
                  <a:pt x="9643" y="16435"/>
                </a:cubicBezTo>
                <a:cubicBezTo>
                  <a:pt x="9891" y="15941"/>
                  <a:pt x="10014" y="15611"/>
                  <a:pt x="10201" y="15149"/>
                </a:cubicBezTo>
                <a:cubicBezTo>
                  <a:pt x="10387" y="14686"/>
                  <a:pt x="10573" y="14158"/>
                  <a:pt x="10760" y="13663"/>
                </a:cubicBezTo>
                <a:cubicBezTo>
                  <a:pt x="10946" y="13169"/>
                  <a:pt x="11131" y="12707"/>
                  <a:pt x="11317" y="12178"/>
                </a:cubicBezTo>
                <a:cubicBezTo>
                  <a:pt x="11504" y="11650"/>
                  <a:pt x="11740" y="10990"/>
                  <a:pt x="11876" y="10495"/>
                </a:cubicBezTo>
                <a:cubicBezTo>
                  <a:pt x="12012" y="10000"/>
                  <a:pt x="10234" y="15771"/>
                  <a:pt x="10296" y="15374"/>
                </a:cubicBezTo>
              </a:path>
            </a:pathLst>
          </a:custGeom>
          <a:noFill/>
          <a:ln w="76200" cap="flat" cmpd="sng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5486400" y="2819400"/>
            <a:ext cx="762000" cy="613904"/>
          </a:xfrm>
          <a:custGeom>
            <a:avLst/>
            <a:gdLst>
              <a:gd name="connsiteX0" fmla="*/ 9471 w 1005668"/>
              <a:gd name="connsiteY0" fmla="*/ 198033 h 766304"/>
              <a:gd name="connsiteX1" fmla="*/ 148956 w 1005668"/>
              <a:gd name="connsiteY1" fmla="*/ 192867 h 766304"/>
              <a:gd name="connsiteX2" fmla="*/ 278109 w 1005668"/>
              <a:gd name="connsiteY2" fmla="*/ 182535 h 766304"/>
              <a:gd name="connsiteX3" fmla="*/ 319438 w 1005668"/>
              <a:gd name="connsiteY3" fmla="*/ 161871 h 766304"/>
              <a:gd name="connsiteX4" fmla="*/ 386597 w 1005668"/>
              <a:gd name="connsiteY4" fmla="*/ 79213 h 766304"/>
              <a:gd name="connsiteX5" fmla="*/ 422760 w 1005668"/>
              <a:gd name="connsiteY5" fmla="*/ 22386 h 766304"/>
              <a:gd name="connsiteX6" fmla="*/ 438258 w 1005668"/>
              <a:gd name="connsiteY6" fmla="*/ 6888 h 766304"/>
              <a:gd name="connsiteX7" fmla="*/ 520915 w 1005668"/>
              <a:gd name="connsiteY7" fmla="*/ 63715 h 766304"/>
              <a:gd name="connsiteX8" fmla="*/ 598407 w 1005668"/>
              <a:gd name="connsiteY8" fmla="*/ 53383 h 766304"/>
              <a:gd name="connsiteX9" fmla="*/ 686231 w 1005668"/>
              <a:gd name="connsiteY9" fmla="*/ 58549 h 766304"/>
              <a:gd name="connsiteX10" fmla="*/ 753390 w 1005668"/>
              <a:gd name="connsiteY10" fmla="*/ 68881 h 766304"/>
              <a:gd name="connsiteX11" fmla="*/ 789553 w 1005668"/>
              <a:gd name="connsiteY11" fmla="*/ 74047 h 766304"/>
              <a:gd name="connsiteX12" fmla="*/ 872210 w 1005668"/>
              <a:gd name="connsiteY12" fmla="*/ 58549 h 766304"/>
              <a:gd name="connsiteX13" fmla="*/ 918705 w 1005668"/>
              <a:gd name="connsiteY13" fmla="*/ 48216 h 766304"/>
              <a:gd name="connsiteX14" fmla="*/ 975532 w 1005668"/>
              <a:gd name="connsiteY14" fmla="*/ 120542 h 766304"/>
              <a:gd name="connsiteX15" fmla="*/ 970366 w 1005668"/>
              <a:gd name="connsiteY15" fmla="*/ 213532 h 766304"/>
              <a:gd name="connsiteX16" fmla="*/ 991031 w 1005668"/>
              <a:gd name="connsiteY16" fmla="*/ 316854 h 766304"/>
              <a:gd name="connsiteX17" fmla="*/ 1001363 w 1005668"/>
              <a:gd name="connsiteY17" fmla="*/ 389179 h 766304"/>
              <a:gd name="connsiteX18" fmla="*/ 965200 w 1005668"/>
              <a:gd name="connsiteY18" fmla="*/ 456338 h 766304"/>
              <a:gd name="connsiteX19" fmla="*/ 929038 w 1005668"/>
              <a:gd name="connsiteY19" fmla="*/ 544162 h 766304"/>
              <a:gd name="connsiteX20" fmla="*/ 903207 w 1005668"/>
              <a:gd name="connsiteY20" fmla="*/ 580325 h 766304"/>
              <a:gd name="connsiteX21" fmla="*/ 836048 w 1005668"/>
              <a:gd name="connsiteY21" fmla="*/ 595823 h 766304"/>
              <a:gd name="connsiteX22" fmla="*/ 763722 w 1005668"/>
              <a:gd name="connsiteY22" fmla="*/ 652650 h 766304"/>
              <a:gd name="connsiteX23" fmla="*/ 691397 w 1005668"/>
              <a:gd name="connsiteY23" fmla="*/ 662983 h 766304"/>
              <a:gd name="connsiteX24" fmla="*/ 624238 w 1005668"/>
              <a:gd name="connsiteY24" fmla="*/ 657816 h 766304"/>
              <a:gd name="connsiteX25" fmla="*/ 557078 w 1005668"/>
              <a:gd name="connsiteY25" fmla="*/ 657816 h 766304"/>
              <a:gd name="connsiteX26" fmla="*/ 510583 w 1005668"/>
              <a:gd name="connsiteY26" fmla="*/ 647484 h 766304"/>
              <a:gd name="connsiteX27" fmla="*/ 448590 w 1005668"/>
              <a:gd name="connsiteY27" fmla="*/ 642318 h 766304"/>
              <a:gd name="connsiteX28" fmla="*/ 386597 w 1005668"/>
              <a:gd name="connsiteY28" fmla="*/ 673315 h 766304"/>
              <a:gd name="connsiteX29" fmla="*/ 314271 w 1005668"/>
              <a:gd name="connsiteY29" fmla="*/ 709477 h 766304"/>
              <a:gd name="connsiteX30" fmla="*/ 272943 w 1005668"/>
              <a:gd name="connsiteY30" fmla="*/ 755972 h 766304"/>
              <a:gd name="connsiteX31" fmla="*/ 247112 w 1005668"/>
              <a:gd name="connsiteY31" fmla="*/ 750806 h 766304"/>
              <a:gd name="connsiteX32" fmla="*/ 216115 w 1005668"/>
              <a:gd name="connsiteY32" fmla="*/ 662983 h 766304"/>
              <a:gd name="connsiteX33" fmla="*/ 200617 w 1005668"/>
              <a:gd name="connsiteY33" fmla="*/ 580325 h 766304"/>
              <a:gd name="connsiteX34" fmla="*/ 185119 w 1005668"/>
              <a:gd name="connsiteY34" fmla="*/ 533830 h 766304"/>
              <a:gd name="connsiteX35" fmla="*/ 159288 w 1005668"/>
              <a:gd name="connsiteY35" fmla="*/ 471837 h 766304"/>
              <a:gd name="connsiteX36" fmla="*/ 159288 w 1005668"/>
              <a:gd name="connsiteY36" fmla="*/ 409844 h 766304"/>
              <a:gd name="connsiteX37" fmla="*/ 92129 w 1005668"/>
              <a:gd name="connsiteY37" fmla="*/ 342684 h 766304"/>
              <a:gd name="connsiteX38" fmla="*/ 9471 w 1005668"/>
              <a:gd name="connsiteY38" fmla="*/ 198033 h 76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05668" h="766304">
                <a:moveTo>
                  <a:pt x="9471" y="198033"/>
                </a:moveTo>
                <a:cubicBezTo>
                  <a:pt x="18942" y="173064"/>
                  <a:pt x="104183" y="195450"/>
                  <a:pt x="148956" y="192867"/>
                </a:cubicBezTo>
                <a:cubicBezTo>
                  <a:pt x="193729" y="190284"/>
                  <a:pt x="249695" y="187701"/>
                  <a:pt x="278109" y="182535"/>
                </a:cubicBezTo>
                <a:cubicBezTo>
                  <a:pt x="306523" y="177369"/>
                  <a:pt x="301357" y="179091"/>
                  <a:pt x="319438" y="161871"/>
                </a:cubicBezTo>
                <a:cubicBezTo>
                  <a:pt x="337519" y="144651"/>
                  <a:pt x="369377" y="102460"/>
                  <a:pt x="386597" y="79213"/>
                </a:cubicBezTo>
                <a:cubicBezTo>
                  <a:pt x="403817" y="55966"/>
                  <a:pt x="414150" y="34440"/>
                  <a:pt x="422760" y="22386"/>
                </a:cubicBezTo>
                <a:cubicBezTo>
                  <a:pt x="431370" y="10332"/>
                  <a:pt x="421899" y="0"/>
                  <a:pt x="438258" y="6888"/>
                </a:cubicBezTo>
                <a:cubicBezTo>
                  <a:pt x="454617" y="13776"/>
                  <a:pt x="494224" y="55966"/>
                  <a:pt x="520915" y="63715"/>
                </a:cubicBezTo>
                <a:cubicBezTo>
                  <a:pt x="547606" y="71464"/>
                  <a:pt x="570854" y="54244"/>
                  <a:pt x="598407" y="53383"/>
                </a:cubicBezTo>
                <a:cubicBezTo>
                  <a:pt x="625960" y="52522"/>
                  <a:pt x="660401" y="55966"/>
                  <a:pt x="686231" y="58549"/>
                </a:cubicBezTo>
                <a:cubicBezTo>
                  <a:pt x="712061" y="61132"/>
                  <a:pt x="753390" y="68881"/>
                  <a:pt x="753390" y="68881"/>
                </a:cubicBezTo>
                <a:cubicBezTo>
                  <a:pt x="770610" y="71464"/>
                  <a:pt x="769750" y="75769"/>
                  <a:pt x="789553" y="74047"/>
                </a:cubicBezTo>
                <a:cubicBezTo>
                  <a:pt x="809356" y="72325"/>
                  <a:pt x="850685" y="62854"/>
                  <a:pt x="872210" y="58549"/>
                </a:cubicBezTo>
                <a:cubicBezTo>
                  <a:pt x="893735" y="54244"/>
                  <a:pt x="901485" y="37884"/>
                  <a:pt x="918705" y="48216"/>
                </a:cubicBezTo>
                <a:cubicBezTo>
                  <a:pt x="935925" y="58548"/>
                  <a:pt x="966922" y="92989"/>
                  <a:pt x="975532" y="120542"/>
                </a:cubicBezTo>
                <a:cubicBezTo>
                  <a:pt x="984142" y="148095"/>
                  <a:pt x="967783" y="180813"/>
                  <a:pt x="970366" y="213532"/>
                </a:cubicBezTo>
                <a:cubicBezTo>
                  <a:pt x="972949" y="246251"/>
                  <a:pt x="985865" y="287580"/>
                  <a:pt x="991031" y="316854"/>
                </a:cubicBezTo>
                <a:cubicBezTo>
                  <a:pt x="996197" y="346128"/>
                  <a:pt x="1005668" y="365932"/>
                  <a:pt x="1001363" y="389179"/>
                </a:cubicBezTo>
                <a:cubicBezTo>
                  <a:pt x="997058" y="412426"/>
                  <a:pt x="977254" y="430507"/>
                  <a:pt x="965200" y="456338"/>
                </a:cubicBezTo>
                <a:cubicBezTo>
                  <a:pt x="953146" y="482169"/>
                  <a:pt x="939370" y="523498"/>
                  <a:pt x="929038" y="544162"/>
                </a:cubicBezTo>
                <a:cubicBezTo>
                  <a:pt x="918706" y="564827"/>
                  <a:pt x="918705" y="571715"/>
                  <a:pt x="903207" y="580325"/>
                </a:cubicBezTo>
                <a:cubicBezTo>
                  <a:pt x="887709" y="588935"/>
                  <a:pt x="859296" y="583769"/>
                  <a:pt x="836048" y="595823"/>
                </a:cubicBezTo>
                <a:cubicBezTo>
                  <a:pt x="812801" y="607877"/>
                  <a:pt x="787831" y="641457"/>
                  <a:pt x="763722" y="652650"/>
                </a:cubicBezTo>
                <a:cubicBezTo>
                  <a:pt x="739614" y="663843"/>
                  <a:pt x="714644" y="662122"/>
                  <a:pt x="691397" y="662983"/>
                </a:cubicBezTo>
                <a:cubicBezTo>
                  <a:pt x="668150" y="663844"/>
                  <a:pt x="646624" y="658677"/>
                  <a:pt x="624238" y="657816"/>
                </a:cubicBezTo>
                <a:cubicBezTo>
                  <a:pt x="601852" y="656955"/>
                  <a:pt x="576020" y="659538"/>
                  <a:pt x="557078" y="657816"/>
                </a:cubicBezTo>
                <a:cubicBezTo>
                  <a:pt x="538136" y="656094"/>
                  <a:pt x="528664" y="650067"/>
                  <a:pt x="510583" y="647484"/>
                </a:cubicBezTo>
                <a:cubicBezTo>
                  <a:pt x="492502" y="644901"/>
                  <a:pt x="469254" y="638013"/>
                  <a:pt x="448590" y="642318"/>
                </a:cubicBezTo>
                <a:cubicBezTo>
                  <a:pt x="427926" y="646623"/>
                  <a:pt x="386597" y="673315"/>
                  <a:pt x="386597" y="673315"/>
                </a:cubicBezTo>
                <a:cubicBezTo>
                  <a:pt x="364211" y="684508"/>
                  <a:pt x="333213" y="695701"/>
                  <a:pt x="314271" y="709477"/>
                </a:cubicBezTo>
                <a:cubicBezTo>
                  <a:pt x="295329" y="723253"/>
                  <a:pt x="284136" y="749084"/>
                  <a:pt x="272943" y="755972"/>
                </a:cubicBezTo>
                <a:cubicBezTo>
                  <a:pt x="261750" y="762860"/>
                  <a:pt x="256583" y="766304"/>
                  <a:pt x="247112" y="750806"/>
                </a:cubicBezTo>
                <a:cubicBezTo>
                  <a:pt x="237641" y="735308"/>
                  <a:pt x="223864" y="691396"/>
                  <a:pt x="216115" y="662983"/>
                </a:cubicBezTo>
                <a:cubicBezTo>
                  <a:pt x="208366" y="634570"/>
                  <a:pt x="205783" y="601850"/>
                  <a:pt x="200617" y="580325"/>
                </a:cubicBezTo>
                <a:cubicBezTo>
                  <a:pt x="195451" y="558800"/>
                  <a:pt x="192007" y="551911"/>
                  <a:pt x="185119" y="533830"/>
                </a:cubicBezTo>
                <a:cubicBezTo>
                  <a:pt x="178231" y="515749"/>
                  <a:pt x="163593" y="492501"/>
                  <a:pt x="159288" y="471837"/>
                </a:cubicBezTo>
                <a:cubicBezTo>
                  <a:pt x="154983" y="451173"/>
                  <a:pt x="170481" y="431370"/>
                  <a:pt x="159288" y="409844"/>
                </a:cubicBezTo>
                <a:cubicBezTo>
                  <a:pt x="148095" y="388319"/>
                  <a:pt x="112793" y="371098"/>
                  <a:pt x="92129" y="342684"/>
                </a:cubicBezTo>
                <a:cubicBezTo>
                  <a:pt x="71465" y="314270"/>
                  <a:pt x="0" y="223002"/>
                  <a:pt x="9471" y="198033"/>
                </a:cubicBezTo>
                <a:close/>
              </a:path>
            </a:pathLst>
          </a:custGeom>
          <a:noFill/>
          <a:ln w="762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257800" y="3100952"/>
            <a:ext cx="1371601" cy="785248"/>
          </a:xfrm>
          <a:custGeom>
            <a:avLst/>
            <a:gdLst>
              <a:gd name="connsiteX0" fmla="*/ 68020 w 1705675"/>
              <a:gd name="connsiteY0" fmla="*/ 1090048 h 1090048"/>
              <a:gd name="connsiteX1" fmla="*/ 11193 w 1705675"/>
              <a:gd name="connsiteY1" fmla="*/ 1017722 h 1090048"/>
              <a:gd name="connsiteX2" fmla="*/ 16359 w 1705675"/>
              <a:gd name="connsiteY2" fmla="*/ 966061 h 1090048"/>
              <a:gd name="connsiteX3" fmla="*/ 861 w 1705675"/>
              <a:gd name="connsiteY3" fmla="*/ 883404 h 1090048"/>
              <a:gd name="connsiteX4" fmla="*/ 21525 w 1705675"/>
              <a:gd name="connsiteY4" fmla="*/ 816244 h 1090048"/>
              <a:gd name="connsiteX5" fmla="*/ 31858 w 1705675"/>
              <a:gd name="connsiteY5" fmla="*/ 749085 h 1090048"/>
              <a:gd name="connsiteX6" fmla="*/ 57688 w 1705675"/>
              <a:gd name="connsiteY6" fmla="*/ 712922 h 1090048"/>
              <a:gd name="connsiteX7" fmla="*/ 99017 w 1705675"/>
              <a:gd name="connsiteY7" fmla="*/ 692258 h 1090048"/>
              <a:gd name="connsiteX8" fmla="*/ 145512 w 1705675"/>
              <a:gd name="connsiteY8" fmla="*/ 656095 h 1090048"/>
              <a:gd name="connsiteX9" fmla="*/ 145512 w 1705675"/>
              <a:gd name="connsiteY9" fmla="*/ 619933 h 1090048"/>
              <a:gd name="connsiteX10" fmla="*/ 212671 w 1705675"/>
              <a:gd name="connsiteY10" fmla="*/ 630265 h 1090048"/>
              <a:gd name="connsiteX11" fmla="*/ 212671 w 1705675"/>
              <a:gd name="connsiteY11" fmla="*/ 573438 h 1090048"/>
              <a:gd name="connsiteX12" fmla="*/ 233336 w 1705675"/>
              <a:gd name="connsiteY12" fmla="*/ 490780 h 1090048"/>
              <a:gd name="connsiteX13" fmla="*/ 274664 w 1705675"/>
              <a:gd name="connsiteY13" fmla="*/ 459783 h 1090048"/>
              <a:gd name="connsiteX14" fmla="*/ 274664 w 1705675"/>
              <a:gd name="connsiteY14" fmla="*/ 325465 h 1090048"/>
              <a:gd name="connsiteX15" fmla="*/ 403817 w 1705675"/>
              <a:gd name="connsiteY15" fmla="*/ 320299 h 1090048"/>
              <a:gd name="connsiteX16" fmla="*/ 470976 w 1705675"/>
              <a:gd name="connsiteY16" fmla="*/ 289302 h 1090048"/>
              <a:gd name="connsiteX17" fmla="*/ 501973 w 1705675"/>
              <a:gd name="connsiteY17" fmla="*/ 346129 h 1090048"/>
              <a:gd name="connsiteX18" fmla="*/ 532969 w 1705675"/>
              <a:gd name="connsiteY18" fmla="*/ 408122 h 1090048"/>
              <a:gd name="connsiteX19" fmla="*/ 594963 w 1705675"/>
              <a:gd name="connsiteY19" fmla="*/ 366794 h 1090048"/>
              <a:gd name="connsiteX20" fmla="*/ 667288 w 1705675"/>
              <a:gd name="connsiteY20" fmla="*/ 315133 h 1090048"/>
              <a:gd name="connsiteX21" fmla="*/ 718949 w 1705675"/>
              <a:gd name="connsiteY21" fmla="*/ 299634 h 1090048"/>
              <a:gd name="connsiteX22" fmla="*/ 786108 w 1705675"/>
              <a:gd name="connsiteY22" fmla="*/ 304800 h 1090048"/>
              <a:gd name="connsiteX23" fmla="*/ 858434 w 1705675"/>
              <a:gd name="connsiteY23" fmla="*/ 315133 h 1090048"/>
              <a:gd name="connsiteX24" fmla="*/ 894597 w 1705675"/>
              <a:gd name="connsiteY24" fmla="*/ 304800 h 1090048"/>
              <a:gd name="connsiteX25" fmla="*/ 935925 w 1705675"/>
              <a:gd name="connsiteY25" fmla="*/ 315133 h 1090048"/>
              <a:gd name="connsiteX26" fmla="*/ 1003085 w 1705675"/>
              <a:gd name="connsiteY26" fmla="*/ 309966 h 1090048"/>
              <a:gd name="connsiteX27" fmla="*/ 1044414 w 1705675"/>
              <a:gd name="connsiteY27" fmla="*/ 284136 h 1090048"/>
              <a:gd name="connsiteX28" fmla="*/ 1106407 w 1705675"/>
              <a:gd name="connsiteY28" fmla="*/ 258305 h 1090048"/>
              <a:gd name="connsiteX29" fmla="*/ 1173566 w 1705675"/>
              <a:gd name="connsiteY29" fmla="*/ 206644 h 1090048"/>
              <a:gd name="connsiteX30" fmla="*/ 1204563 w 1705675"/>
              <a:gd name="connsiteY30" fmla="*/ 165316 h 1090048"/>
              <a:gd name="connsiteX31" fmla="*/ 1220061 w 1705675"/>
              <a:gd name="connsiteY31" fmla="*/ 98156 h 1090048"/>
              <a:gd name="connsiteX32" fmla="*/ 1251058 w 1705675"/>
              <a:gd name="connsiteY32" fmla="*/ 51661 h 1090048"/>
              <a:gd name="connsiteX33" fmla="*/ 1261390 w 1705675"/>
              <a:gd name="connsiteY33" fmla="*/ 10333 h 1090048"/>
              <a:gd name="connsiteX34" fmla="*/ 1302719 w 1705675"/>
              <a:gd name="connsiteY34" fmla="*/ 0 h 1090048"/>
              <a:gd name="connsiteX35" fmla="*/ 1349214 w 1705675"/>
              <a:gd name="connsiteY35" fmla="*/ 10333 h 1090048"/>
              <a:gd name="connsiteX36" fmla="*/ 1416373 w 1705675"/>
              <a:gd name="connsiteY36" fmla="*/ 15499 h 1090048"/>
              <a:gd name="connsiteX37" fmla="*/ 1509363 w 1705675"/>
              <a:gd name="connsiteY37" fmla="*/ 30997 h 1090048"/>
              <a:gd name="connsiteX38" fmla="*/ 1566190 w 1705675"/>
              <a:gd name="connsiteY38" fmla="*/ 46495 h 1090048"/>
              <a:gd name="connsiteX39" fmla="*/ 1623017 w 1705675"/>
              <a:gd name="connsiteY39" fmla="*/ 154983 h 1090048"/>
              <a:gd name="connsiteX40" fmla="*/ 1705675 w 1705675"/>
              <a:gd name="connsiteY40" fmla="*/ 222143 h 1090048"/>
              <a:gd name="connsiteX41" fmla="*/ 1705675 w 1705675"/>
              <a:gd name="connsiteY41" fmla="*/ 222143 h 1090048"/>
              <a:gd name="connsiteX42" fmla="*/ 1705675 w 1705675"/>
              <a:gd name="connsiteY42" fmla="*/ 222143 h 1090048"/>
              <a:gd name="connsiteX0" fmla="*/ 68020 w 1705675"/>
              <a:gd name="connsiteY0" fmla="*/ 1090048 h 1090048"/>
              <a:gd name="connsiteX1" fmla="*/ 11193 w 1705675"/>
              <a:gd name="connsiteY1" fmla="*/ 1017722 h 1090048"/>
              <a:gd name="connsiteX2" fmla="*/ 16359 w 1705675"/>
              <a:gd name="connsiteY2" fmla="*/ 966061 h 1090048"/>
              <a:gd name="connsiteX3" fmla="*/ 861 w 1705675"/>
              <a:gd name="connsiteY3" fmla="*/ 883404 h 1090048"/>
              <a:gd name="connsiteX4" fmla="*/ 21525 w 1705675"/>
              <a:gd name="connsiteY4" fmla="*/ 816244 h 1090048"/>
              <a:gd name="connsiteX5" fmla="*/ 31858 w 1705675"/>
              <a:gd name="connsiteY5" fmla="*/ 749085 h 1090048"/>
              <a:gd name="connsiteX6" fmla="*/ 57688 w 1705675"/>
              <a:gd name="connsiteY6" fmla="*/ 712922 h 1090048"/>
              <a:gd name="connsiteX7" fmla="*/ 99017 w 1705675"/>
              <a:gd name="connsiteY7" fmla="*/ 692258 h 1090048"/>
              <a:gd name="connsiteX8" fmla="*/ 145512 w 1705675"/>
              <a:gd name="connsiteY8" fmla="*/ 656095 h 1090048"/>
              <a:gd name="connsiteX9" fmla="*/ 145512 w 1705675"/>
              <a:gd name="connsiteY9" fmla="*/ 619933 h 1090048"/>
              <a:gd name="connsiteX10" fmla="*/ 212671 w 1705675"/>
              <a:gd name="connsiteY10" fmla="*/ 630265 h 1090048"/>
              <a:gd name="connsiteX11" fmla="*/ 212671 w 1705675"/>
              <a:gd name="connsiteY11" fmla="*/ 573438 h 1090048"/>
              <a:gd name="connsiteX12" fmla="*/ 233336 w 1705675"/>
              <a:gd name="connsiteY12" fmla="*/ 490780 h 1090048"/>
              <a:gd name="connsiteX13" fmla="*/ 274664 w 1705675"/>
              <a:gd name="connsiteY13" fmla="*/ 459783 h 1090048"/>
              <a:gd name="connsiteX14" fmla="*/ 274664 w 1705675"/>
              <a:gd name="connsiteY14" fmla="*/ 325465 h 1090048"/>
              <a:gd name="connsiteX15" fmla="*/ 403817 w 1705675"/>
              <a:gd name="connsiteY15" fmla="*/ 320299 h 1090048"/>
              <a:gd name="connsiteX16" fmla="*/ 470976 w 1705675"/>
              <a:gd name="connsiteY16" fmla="*/ 289302 h 1090048"/>
              <a:gd name="connsiteX17" fmla="*/ 501973 w 1705675"/>
              <a:gd name="connsiteY17" fmla="*/ 346129 h 1090048"/>
              <a:gd name="connsiteX18" fmla="*/ 532969 w 1705675"/>
              <a:gd name="connsiteY18" fmla="*/ 408122 h 1090048"/>
              <a:gd name="connsiteX19" fmla="*/ 594963 w 1705675"/>
              <a:gd name="connsiteY19" fmla="*/ 366794 h 1090048"/>
              <a:gd name="connsiteX20" fmla="*/ 667288 w 1705675"/>
              <a:gd name="connsiteY20" fmla="*/ 315133 h 1090048"/>
              <a:gd name="connsiteX21" fmla="*/ 718949 w 1705675"/>
              <a:gd name="connsiteY21" fmla="*/ 299634 h 1090048"/>
              <a:gd name="connsiteX22" fmla="*/ 786108 w 1705675"/>
              <a:gd name="connsiteY22" fmla="*/ 304800 h 1090048"/>
              <a:gd name="connsiteX23" fmla="*/ 858434 w 1705675"/>
              <a:gd name="connsiteY23" fmla="*/ 315133 h 1090048"/>
              <a:gd name="connsiteX24" fmla="*/ 894597 w 1705675"/>
              <a:gd name="connsiteY24" fmla="*/ 304800 h 1090048"/>
              <a:gd name="connsiteX25" fmla="*/ 935925 w 1705675"/>
              <a:gd name="connsiteY25" fmla="*/ 315133 h 1090048"/>
              <a:gd name="connsiteX26" fmla="*/ 1003085 w 1705675"/>
              <a:gd name="connsiteY26" fmla="*/ 309966 h 1090048"/>
              <a:gd name="connsiteX27" fmla="*/ 1044414 w 1705675"/>
              <a:gd name="connsiteY27" fmla="*/ 284136 h 1090048"/>
              <a:gd name="connsiteX28" fmla="*/ 1106407 w 1705675"/>
              <a:gd name="connsiteY28" fmla="*/ 258305 h 1090048"/>
              <a:gd name="connsiteX29" fmla="*/ 1173566 w 1705675"/>
              <a:gd name="connsiteY29" fmla="*/ 206644 h 1090048"/>
              <a:gd name="connsiteX30" fmla="*/ 1204563 w 1705675"/>
              <a:gd name="connsiteY30" fmla="*/ 165316 h 1090048"/>
              <a:gd name="connsiteX31" fmla="*/ 1220061 w 1705675"/>
              <a:gd name="connsiteY31" fmla="*/ 98156 h 1090048"/>
              <a:gd name="connsiteX32" fmla="*/ 1251058 w 1705675"/>
              <a:gd name="connsiteY32" fmla="*/ 51661 h 1090048"/>
              <a:gd name="connsiteX33" fmla="*/ 1261390 w 1705675"/>
              <a:gd name="connsiteY33" fmla="*/ 10333 h 1090048"/>
              <a:gd name="connsiteX34" fmla="*/ 1302719 w 1705675"/>
              <a:gd name="connsiteY34" fmla="*/ 0 h 1090048"/>
              <a:gd name="connsiteX35" fmla="*/ 1349214 w 1705675"/>
              <a:gd name="connsiteY35" fmla="*/ 10333 h 1090048"/>
              <a:gd name="connsiteX36" fmla="*/ 1416373 w 1705675"/>
              <a:gd name="connsiteY36" fmla="*/ 15499 h 1090048"/>
              <a:gd name="connsiteX37" fmla="*/ 1509363 w 1705675"/>
              <a:gd name="connsiteY37" fmla="*/ 30997 h 1090048"/>
              <a:gd name="connsiteX38" fmla="*/ 1566190 w 1705675"/>
              <a:gd name="connsiteY38" fmla="*/ 46495 h 1090048"/>
              <a:gd name="connsiteX39" fmla="*/ 1623017 w 1705675"/>
              <a:gd name="connsiteY39" fmla="*/ 154983 h 1090048"/>
              <a:gd name="connsiteX40" fmla="*/ 1705675 w 1705675"/>
              <a:gd name="connsiteY40" fmla="*/ 222143 h 1090048"/>
              <a:gd name="connsiteX41" fmla="*/ 1705675 w 1705675"/>
              <a:gd name="connsiteY41" fmla="*/ 222143 h 1090048"/>
              <a:gd name="connsiteX42" fmla="*/ 1629475 w 1705675"/>
              <a:gd name="connsiteY42" fmla="*/ 251848 h 1090048"/>
              <a:gd name="connsiteX0" fmla="*/ 68020 w 1705675"/>
              <a:gd name="connsiteY0" fmla="*/ 1090048 h 1090048"/>
              <a:gd name="connsiteX1" fmla="*/ 11193 w 1705675"/>
              <a:gd name="connsiteY1" fmla="*/ 1017722 h 1090048"/>
              <a:gd name="connsiteX2" fmla="*/ 16359 w 1705675"/>
              <a:gd name="connsiteY2" fmla="*/ 966061 h 1090048"/>
              <a:gd name="connsiteX3" fmla="*/ 861 w 1705675"/>
              <a:gd name="connsiteY3" fmla="*/ 883404 h 1090048"/>
              <a:gd name="connsiteX4" fmla="*/ 21525 w 1705675"/>
              <a:gd name="connsiteY4" fmla="*/ 816244 h 1090048"/>
              <a:gd name="connsiteX5" fmla="*/ 31858 w 1705675"/>
              <a:gd name="connsiteY5" fmla="*/ 749085 h 1090048"/>
              <a:gd name="connsiteX6" fmla="*/ 57688 w 1705675"/>
              <a:gd name="connsiteY6" fmla="*/ 712922 h 1090048"/>
              <a:gd name="connsiteX7" fmla="*/ 99017 w 1705675"/>
              <a:gd name="connsiteY7" fmla="*/ 692258 h 1090048"/>
              <a:gd name="connsiteX8" fmla="*/ 145512 w 1705675"/>
              <a:gd name="connsiteY8" fmla="*/ 656095 h 1090048"/>
              <a:gd name="connsiteX9" fmla="*/ 145512 w 1705675"/>
              <a:gd name="connsiteY9" fmla="*/ 619933 h 1090048"/>
              <a:gd name="connsiteX10" fmla="*/ 212671 w 1705675"/>
              <a:gd name="connsiteY10" fmla="*/ 630265 h 1090048"/>
              <a:gd name="connsiteX11" fmla="*/ 212671 w 1705675"/>
              <a:gd name="connsiteY11" fmla="*/ 573438 h 1090048"/>
              <a:gd name="connsiteX12" fmla="*/ 233336 w 1705675"/>
              <a:gd name="connsiteY12" fmla="*/ 490780 h 1090048"/>
              <a:gd name="connsiteX13" fmla="*/ 274664 w 1705675"/>
              <a:gd name="connsiteY13" fmla="*/ 459783 h 1090048"/>
              <a:gd name="connsiteX14" fmla="*/ 274664 w 1705675"/>
              <a:gd name="connsiteY14" fmla="*/ 325465 h 1090048"/>
              <a:gd name="connsiteX15" fmla="*/ 403817 w 1705675"/>
              <a:gd name="connsiteY15" fmla="*/ 320299 h 1090048"/>
              <a:gd name="connsiteX16" fmla="*/ 470976 w 1705675"/>
              <a:gd name="connsiteY16" fmla="*/ 289302 h 1090048"/>
              <a:gd name="connsiteX17" fmla="*/ 501973 w 1705675"/>
              <a:gd name="connsiteY17" fmla="*/ 346129 h 1090048"/>
              <a:gd name="connsiteX18" fmla="*/ 532969 w 1705675"/>
              <a:gd name="connsiteY18" fmla="*/ 408122 h 1090048"/>
              <a:gd name="connsiteX19" fmla="*/ 594963 w 1705675"/>
              <a:gd name="connsiteY19" fmla="*/ 366794 h 1090048"/>
              <a:gd name="connsiteX20" fmla="*/ 667288 w 1705675"/>
              <a:gd name="connsiteY20" fmla="*/ 315133 h 1090048"/>
              <a:gd name="connsiteX21" fmla="*/ 718949 w 1705675"/>
              <a:gd name="connsiteY21" fmla="*/ 299634 h 1090048"/>
              <a:gd name="connsiteX22" fmla="*/ 786108 w 1705675"/>
              <a:gd name="connsiteY22" fmla="*/ 304800 h 1090048"/>
              <a:gd name="connsiteX23" fmla="*/ 858434 w 1705675"/>
              <a:gd name="connsiteY23" fmla="*/ 315133 h 1090048"/>
              <a:gd name="connsiteX24" fmla="*/ 894597 w 1705675"/>
              <a:gd name="connsiteY24" fmla="*/ 304800 h 1090048"/>
              <a:gd name="connsiteX25" fmla="*/ 935925 w 1705675"/>
              <a:gd name="connsiteY25" fmla="*/ 315133 h 1090048"/>
              <a:gd name="connsiteX26" fmla="*/ 1003085 w 1705675"/>
              <a:gd name="connsiteY26" fmla="*/ 309966 h 1090048"/>
              <a:gd name="connsiteX27" fmla="*/ 1044414 w 1705675"/>
              <a:gd name="connsiteY27" fmla="*/ 284136 h 1090048"/>
              <a:gd name="connsiteX28" fmla="*/ 1106407 w 1705675"/>
              <a:gd name="connsiteY28" fmla="*/ 258305 h 1090048"/>
              <a:gd name="connsiteX29" fmla="*/ 1173566 w 1705675"/>
              <a:gd name="connsiteY29" fmla="*/ 206644 h 1090048"/>
              <a:gd name="connsiteX30" fmla="*/ 1204563 w 1705675"/>
              <a:gd name="connsiteY30" fmla="*/ 165316 h 1090048"/>
              <a:gd name="connsiteX31" fmla="*/ 1220061 w 1705675"/>
              <a:gd name="connsiteY31" fmla="*/ 98156 h 1090048"/>
              <a:gd name="connsiteX32" fmla="*/ 1251058 w 1705675"/>
              <a:gd name="connsiteY32" fmla="*/ 51661 h 1090048"/>
              <a:gd name="connsiteX33" fmla="*/ 1261390 w 1705675"/>
              <a:gd name="connsiteY33" fmla="*/ 10333 h 1090048"/>
              <a:gd name="connsiteX34" fmla="*/ 1302719 w 1705675"/>
              <a:gd name="connsiteY34" fmla="*/ 0 h 1090048"/>
              <a:gd name="connsiteX35" fmla="*/ 1349214 w 1705675"/>
              <a:gd name="connsiteY35" fmla="*/ 10333 h 1090048"/>
              <a:gd name="connsiteX36" fmla="*/ 1416373 w 1705675"/>
              <a:gd name="connsiteY36" fmla="*/ 15499 h 1090048"/>
              <a:gd name="connsiteX37" fmla="*/ 1509363 w 1705675"/>
              <a:gd name="connsiteY37" fmla="*/ 30997 h 1090048"/>
              <a:gd name="connsiteX38" fmla="*/ 1566190 w 1705675"/>
              <a:gd name="connsiteY38" fmla="*/ 46495 h 1090048"/>
              <a:gd name="connsiteX39" fmla="*/ 1553275 w 1705675"/>
              <a:gd name="connsiteY39" fmla="*/ 175648 h 1090048"/>
              <a:gd name="connsiteX40" fmla="*/ 1623017 w 1705675"/>
              <a:gd name="connsiteY40" fmla="*/ 154983 h 1090048"/>
              <a:gd name="connsiteX41" fmla="*/ 1705675 w 1705675"/>
              <a:gd name="connsiteY41" fmla="*/ 222143 h 1090048"/>
              <a:gd name="connsiteX42" fmla="*/ 1705675 w 1705675"/>
              <a:gd name="connsiteY42" fmla="*/ 222143 h 1090048"/>
              <a:gd name="connsiteX43" fmla="*/ 1629475 w 1705675"/>
              <a:gd name="connsiteY43" fmla="*/ 251848 h 1090048"/>
              <a:gd name="connsiteX0" fmla="*/ 68020 w 1705675"/>
              <a:gd name="connsiteY0" fmla="*/ 1090048 h 1090048"/>
              <a:gd name="connsiteX1" fmla="*/ 11193 w 1705675"/>
              <a:gd name="connsiteY1" fmla="*/ 1017722 h 1090048"/>
              <a:gd name="connsiteX2" fmla="*/ 16359 w 1705675"/>
              <a:gd name="connsiteY2" fmla="*/ 966061 h 1090048"/>
              <a:gd name="connsiteX3" fmla="*/ 861 w 1705675"/>
              <a:gd name="connsiteY3" fmla="*/ 883404 h 1090048"/>
              <a:gd name="connsiteX4" fmla="*/ 21525 w 1705675"/>
              <a:gd name="connsiteY4" fmla="*/ 816244 h 1090048"/>
              <a:gd name="connsiteX5" fmla="*/ 31858 w 1705675"/>
              <a:gd name="connsiteY5" fmla="*/ 749085 h 1090048"/>
              <a:gd name="connsiteX6" fmla="*/ 57688 w 1705675"/>
              <a:gd name="connsiteY6" fmla="*/ 712922 h 1090048"/>
              <a:gd name="connsiteX7" fmla="*/ 99017 w 1705675"/>
              <a:gd name="connsiteY7" fmla="*/ 692258 h 1090048"/>
              <a:gd name="connsiteX8" fmla="*/ 145512 w 1705675"/>
              <a:gd name="connsiteY8" fmla="*/ 656095 h 1090048"/>
              <a:gd name="connsiteX9" fmla="*/ 145512 w 1705675"/>
              <a:gd name="connsiteY9" fmla="*/ 619933 h 1090048"/>
              <a:gd name="connsiteX10" fmla="*/ 212671 w 1705675"/>
              <a:gd name="connsiteY10" fmla="*/ 630265 h 1090048"/>
              <a:gd name="connsiteX11" fmla="*/ 212671 w 1705675"/>
              <a:gd name="connsiteY11" fmla="*/ 573438 h 1090048"/>
              <a:gd name="connsiteX12" fmla="*/ 233336 w 1705675"/>
              <a:gd name="connsiteY12" fmla="*/ 490780 h 1090048"/>
              <a:gd name="connsiteX13" fmla="*/ 274664 w 1705675"/>
              <a:gd name="connsiteY13" fmla="*/ 459783 h 1090048"/>
              <a:gd name="connsiteX14" fmla="*/ 274664 w 1705675"/>
              <a:gd name="connsiteY14" fmla="*/ 325465 h 1090048"/>
              <a:gd name="connsiteX15" fmla="*/ 403817 w 1705675"/>
              <a:gd name="connsiteY15" fmla="*/ 320299 h 1090048"/>
              <a:gd name="connsiteX16" fmla="*/ 470976 w 1705675"/>
              <a:gd name="connsiteY16" fmla="*/ 289302 h 1090048"/>
              <a:gd name="connsiteX17" fmla="*/ 501973 w 1705675"/>
              <a:gd name="connsiteY17" fmla="*/ 346129 h 1090048"/>
              <a:gd name="connsiteX18" fmla="*/ 532969 w 1705675"/>
              <a:gd name="connsiteY18" fmla="*/ 408122 h 1090048"/>
              <a:gd name="connsiteX19" fmla="*/ 594963 w 1705675"/>
              <a:gd name="connsiteY19" fmla="*/ 366794 h 1090048"/>
              <a:gd name="connsiteX20" fmla="*/ 667288 w 1705675"/>
              <a:gd name="connsiteY20" fmla="*/ 315133 h 1090048"/>
              <a:gd name="connsiteX21" fmla="*/ 718949 w 1705675"/>
              <a:gd name="connsiteY21" fmla="*/ 299634 h 1090048"/>
              <a:gd name="connsiteX22" fmla="*/ 786108 w 1705675"/>
              <a:gd name="connsiteY22" fmla="*/ 304800 h 1090048"/>
              <a:gd name="connsiteX23" fmla="*/ 858434 w 1705675"/>
              <a:gd name="connsiteY23" fmla="*/ 315133 h 1090048"/>
              <a:gd name="connsiteX24" fmla="*/ 894597 w 1705675"/>
              <a:gd name="connsiteY24" fmla="*/ 304800 h 1090048"/>
              <a:gd name="connsiteX25" fmla="*/ 935925 w 1705675"/>
              <a:gd name="connsiteY25" fmla="*/ 315133 h 1090048"/>
              <a:gd name="connsiteX26" fmla="*/ 1003085 w 1705675"/>
              <a:gd name="connsiteY26" fmla="*/ 309966 h 1090048"/>
              <a:gd name="connsiteX27" fmla="*/ 1044414 w 1705675"/>
              <a:gd name="connsiteY27" fmla="*/ 284136 h 1090048"/>
              <a:gd name="connsiteX28" fmla="*/ 1106407 w 1705675"/>
              <a:gd name="connsiteY28" fmla="*/ 258305 h 1090048"/>
              <a:gd name="connsiteX29" fmla="*/ 1173566 w 1705675"/>
              <a:gd name="connsiteY29" fmla="*/ 206644 h 1090048"/>
              <a:gd name="connsiteX30" fmla="*/ 1204563 w 1705675"/>
              <a:gd name="connsiteY30" fmla="*/ 165316 h 1090048"/>
              <a:gd name="connsiteX31" fmla="*/ 1220061 w 1705675"/>
              <a:gd name="connsiteY31" fmla="*/ 98156 h 1090048"/>
              <a:gd name="connsiteX32" fmla="*/ 1251058 w 1705675"/>
              <a:gd name="connsiteY32" fmla="*/ 51661 h 1090048"/>
              <a:gd name="connsiteX33" fmla="*/ 1261390 w 1705675"/>
              <a:gd name="connsiteY33" fmla="*/ 10333 h 1090048"/>
              <a:gd name="connsiteX34" fmla="*/ 1302719 w 1705675"/>
              <a:gd name="connsiteY34" fmla="*/ 0 h 1090048"/>
              <a:gd name="connsiteX35" fmla="*/ 1349214 w 1705675"/>
              <a:gd name="connsiteY35" fmla="*/ 10333 h 1090048"/>
              <a:gd name="connsiteX36" fmla="*/ 1416373 w 1705675"/>
              <a:gd name="connsiteY36" fmla="*/ 15499 h 1090048"/>
              <a:gd name="connsiteX37" fmla="*/ 1509363 w 1705675"/>
              <a:gd name="connsiteY37" fmla="*/ 30997 h 1090048"/>
              <a:gd name="connsiteX38" fmla="*/ 1566190 w 1705675"/>
              <a:gd name="connsiteY38" fmla="*/ 46495 h 1090048"/>
              <a:gd name="connsiteX39" fmla="*/ 1553275 w 1705675"/>
              <a:gd name="connsiteY39" fmla="*/ 175648 h 1090048"/>
              <a:gd name="connsiteX40" fmla="*/ 1623017 w 1705675"/>
              <a:gd name="connsiteY40" fmla="*/ 154983 h 1090048"/>
              <a:gd name="connsiteX41" fmla="*/ 1629475 w 1705675"/>
              <a:gd name="connsiteY41" fmla="*/ 175648 h 1090048"/>
              <a:gd name="connsiteX42" fmla="*/ 1705675 w 1705675"/>
              <a:gd name="connsiteY42" fmla="*/ 222143 h 1090048"/>
              <a:gd name="connsiteX43" fmla="*/ 1705675 w 1705675"/>
              <a:gd name="connsiteY43" fmla="*/ 222143 h 1090048"/>
              <a:gd name="connsiteX44" fmla="*/ 1629475 w 1705675"/>
              <a:gd name="connsiteY44" fmla="*/ 251848 h 1090048"/>
              <a:gd name="connsiteX0" fmla="*/ 68020 w 1705675"/>
              <a:gd name="connsiteY0" fmla="*/ 1090048 h 1090048"/>
              <a:gd name="connsiteX1" fmla="*/ 11193 w 1705675"/>
              <a:gd name="connsiteY1" fmla="*/ 1017722 h 1090048"/>
              <a:gd name="connsiteX2" fmla="*/ 16359 w 1705675"/>
              <a:gd name="connsiteY2" fmla="*/ 966061 h 1090048"/>
              <a:gd name="connsiteX3" fmla="*/ 861 w 1705675"/>
              <a:gd name="connsiteY3" fmla="*/ 883404 h 1090048"/>
              <a:gd name="connsiteX4" fmla="*/ 21525 w 1705675"/>
              <a:gd name="connsiteY4" fmla="*/ 816244 h 1090048"/>
              <a:gd name="connsiteX5" fmla="*/ 31858 w 1705675"/>
              <a:gd name="connsiteY5" fmla="*/ 749085 h 1090048"/>
              <a:gd name="connsiteX6" fmla="*/ 57688 w 1705675"/>
              <a:gd name="connsiteY6" fmla="*/ 712922 h 1090048"/>
              <a:gd name="connsiteX7" fmla="*/ 99017 w 1705675"/>
              <a:gd name="connsiteY7" fmla="*/ 692258 h 1090048"/>
              <a:gd name="connsiteX8" fmla="*/ 145512 w 1705675"/>
              <a:gd name="connsiteY8" fmla="*/ 656095 h 1090048"/>
              <a:gd name="connsiteX9" fmla="*/ 145512 w 1705675"/>
              <a:gd name="connsiteY9" fmla="*/ 619933 h 1090048"/>
              <a:gd name="connsiteX10" fmla="*/ 212671 w 1705675"/>
              <a:gd name="connsiteY10" fmla="*/ 630265 h 1090048"/>
              <a:gd name="connsiteX11" fmla="*/ 212671 w 1705675"/>
              <a:gd name="connsiteY11" fmla="*/ 573438 h 1090048"/>
              <a:gd name="connsiteX12" fmla="*/ 233336 w 1705675"/>
              <a:gd name="connsiteY12" fmla="*/ 490780 h 1090048"/>
              <a:gd name="connsiteX13" fmla="*/ 274664 w 1705675"/>
              <a:gd name="connsiteY13" fmla="*/ 459783 h 1090048"/>
              <a:gd name="connsiteX14" fmla="*/ 274664 w 1705675"/>
              <a:gd name="connsiteY14" fmla="*/ 325465 h 1090048"/>
              <a:gd name="connsiteX15" fmla="*/ 403817 w 1705675"/>
              <a:gd name="connsiteY15" fmla="*/ 320299 h 1090048"/>
              <a:gd name="connsiteX16" fmla="*/ 470976 w 1705675"/>
              <a:gd name="connsiteY16" fmla="*/ 289302 h 1090048"/>
              <a:gd name="connsiteX17" fmla="*/ 501973 w 1705675"/>
              <a:gd name="connsiteY17" fmla="*/ 346129 h 1090048"/>
              <a:gd name="connsiteX18" fmla="*/ 532969 w 1705675"/>
              <a:gd name="connsiteY18" fmla="*/ 408122 h 1090048"/>
              <a:gd name="connsiteX19" fmla="*/ 594963 w 1705675"/>
              <a:gd name="connsiteY19" fmla="*/ 366794 h 1090048"/>
              <a:gd name="connsiteX20" fmla="*/ 667288 w 1705675"/>
              <a:gd name="connsiteY20" fmla="*/ 315133 h 1090048"/>
              <a:gd name="connsiteX21" fmla="*/ 718949 w 1705675"/>
              <a:gd name="connsiteY21" fmla="*/ 299634 h 1090048"/>
              <a:gd name="connsiteX22" fmla="*/ 786108 w 1705675"/>
              <a:gd name="connsiteY22" fmla="*/ 304800 h 1090048"/>
              <a:gd name="connsiteX23" fmla="*/ 858434 w 1705675"/>
              <a:gd name="connsiteY23" fmla="*/ 315133 h 1090048"/>
              <a:gd name="connsiteX24" fmla="*/ 894597 w 1705675"/>
              <a:gd name="connsiteY24" fmla="*/ 304800 h 1090048"/>
              <a:gd name="connsiteX25" fmla="*/ 935925 w 1705675"/>
              <a:gd name="connsiteY25" fmla="*/ 315133 h 1090048"/>
              <a:gd name="connsiteX26" fmla="*/ 1003085 w 1705675"/>
              <a:gd name="connsiteY26" fmla="*/ 309966 h 1090048"/>
              <a:gd name="connsiteX27" fmla="*/ 1044414 w 1705675"/>
              <a:gd name="connsiteY27" fmla="*/ 284136 h 1090048"/>
              <a:gd name="connsiteX28" fmla="*/ 1106407 w 1705675"/>
              <a:gd name="connsiteY28" fmla="*/ 258305 h 1090048"/>
              <a:gd name="connsiteX29" fmla="*/ 1173566 w 1705675"/>
              <a:gd name="connsiteY29" fmla="*/ 206644 h 1090048"/>
              <a:gd name="connsiteX30" fmla="*/ 1204563 w 1705675"/>
              <a:gd name="connsiteY30" fmla="*/ 165316 h 1090048"/>
              <a:gd name="connsiteX31" fmla="*/ 1220061 w 1705675"/>
              <a:gd name="connsiteY31" fmla="*/ 98156 h 1090048"/>
              <a:gd name="connsiteX32" fmla="*/ 1251058 w 1705675"/>
              <a:gd name="connsiteY32" fmla="*/ 51661 h 1090048"/>
              <a:gd name="connsiteX33" fmla="*/ 1261390 w 1705675"/>
              <a:gd name="connsiteY33" fmla="*/ 10333 h 1090048"/>
              <a:gd name="connsiteX34" fmla="*/ 1302719 w 1705675"/>
              <a:gd name="connsiteY34" fmla="*/ 0 h 1090048"/>
              <a:gd name="connsiteX35" fmla="*/ 1349214 w 1705675"/>
              <a:gd name="connsiteY35" fmla="*/ 10333 h 1090048"/>
              <a:gd name="connsiteX36" fmla="*/ 1416373 w 1705675"/>
              <a:gd name="connsiteY36" fmla="*/ 15499 h 1090048"/>
              <a:gd name="connsiteX37" fmla="*/ 1509363 w 1705675"/>
              <a:gd name="connsiteY37" fmla="*/ 30997 h 1090048"/>
              <a:gd name="connsiteX38" fmla="*/ 1566190 w 1705675"/>
              <a:gd name="connsiteY38" fmla="*/ 46495 h 1090048"/>
              <a:gd name="connsiteX39" fmla="*/ 1553275 w 1705675"/>
              <a:gd name="connsiteY39" fmla="*/ 175648 h 1090048"/>
              <a:gd name="connsiteX40" fmla="*/ 1623017 w 1705675"/>
              <a:gd name="connsiteY40" fmla="*/ 154983 h 1090048"/>
              <a:gd name="connsiteX41" fmla="*/ 1553275 w 1705675"/>
              <a:gd name="connsiteY41" fmla="*/ 175648 h 1090048"/>
              <a:gd name="connsiteX42" fmla="*/ 1705675 w 1705675"/>
              <a:gd name="connsiteY42" fmla="*/ 222143 h 1090048"/>
              <a:gd name="connsiteX43" fmla="*/ 1705675 w 1705675"/>
              <a:gd name="connsiteY43" fmla="*/ 222143 h 1090048"/>
              <a:gd name="connsiteX44" fmla="*/ 1629475 w 1705675"/>
              <a:gd name="connsiteY44" fmla="*/ 251848 h 1090048"/>
              <a:gd name="connsiteX0" fmla="*/ 68020 w 1705675"/>
              <a:gd name="connsiteY0" fmla="*/ 1090048 h 1090048"/>
              <a:gd name="connsiteX1" fmla="*/ 11193 w 1705675"/>
              <a:gd name="connsiteY1" fmla="*/ 1017722 h 1090048"/>
              <a:gd name="connsiteX2" fmla="*/ 16359 w 1705675"/>
              <a:gd name="connsiteY2" fmla="*/ 966061 h 1090048"/>
              <a:gd name="connsiteX3" fmla="*/ 861 w 1705675"/>
              <a:gd name="connsiteY3" fmla="*/ 883404 h 1090048"/>
              <a:gd name="connsiteX4" fmla="*/ 21525 w 1705675"/>
              <a:gd name="connsiteY4" fmla="*/ 816244 h 1090048"/>
              <a:gd name="connsiteX5" fmla="*/ 31858 w 1705675"/>
              <a:gd name="connsiteY5" fmla="*/ 749085 h 1090048"/>
              <a:gd name="connsiteX6" fmla="*/ 57688 w 1705675"/>
              <a:gd name="connsiteY6" fmla="*/ 712922 h 1090048"/>
              <a:gd name="connsiteX7" fmla="*/ 99017 w 1705675"/>
              <a:gd name="connsiteY7" fmla="*/ 692258 h 1090048"/>
              <a:gd name="connsiteX8" fmla="*/ 145512 w 1705675"/>
              <a:gd name="connsiteY8" fmla="*/ 656095 h 1090048"/>
              <a:gd name="connsiteX9" fmla="*/ 145512 w 1705675"/>
              <a:gd name="connsiteY9" fmla="*/ 619933 h 1090048"/>
              <a:gd name="connsiteX10" fmla="*/ 212671 w 1705675"/>
              <a:gd name="connsiteY10" fmla="*/ 630265 h 1090048"/>
              <a:gd name="connsiteX11" fmla="*/ 212671 w 1705675"/>
              <a:gd name="connsiteY11" fmla="*/ 573438 h 1090048"/>
              <a:gd name="connsiteX12" fmla="*/ 233336 w 1705675"/>
              <a:gd name="connsiteY12" fmla="*/ 490780 h 1090048"/>
              <a:gd name="connsiteX13" fmla="*/ 274664 w 1705675"/>
              <a:gd name="connsiteY13" fmla="*/ 459783 h 1090048"/>
              <a:gd name="connsiteX14" fmla="*/ 274664 w 1705675"/>
              <a:gd name="connsiteY14" fmla="*/ 325465 h 1090048"/>
              <a:gd name="connsiteX15" fmla="*/ 403817 w 1705675"/>
              <a:gd name="connsiteY15" fmla="*/ 320299 h 1090048"/>
              <a:gd name="connsiteX16" fmla="*/ 470976 w 1705675"/>
              <a:gd name="connsiteY16" fmla="*/ 289302 h 1090048"/>
              <a:gd name="connsiteX17" fmla="*/ 501973 w 1705675"/>
              <a:gd name="connsiteY17" fmla="*/ 346129 h 1090048"/>
              <a:gd name="connsiteX18" fmla="*/ 532969 w 1705675"/>
              <a:gd name="connsiteY18" fmla="*/ 408122 h 1090048"/>
              <a:gd name="connsiteX19" fmla="*/ 594963 w 1705675"/>
              <a:gd name="connsiteY19" fmla="*/ 366794 h 1090048"/>
              <a:gd name="connsiteX20" fmla="*/ 667288 w 1705675"/>
              <a:gd name="connsiteY20" fmla="*/ 315133 h 1090048"/>
              <a:gd name="connsiteX21" fmla="*/ 718949 w 1705675"/>
              <a:gd name="connsiteY21" fmla="*/ 299634 h 1090048"/>
              <a:gd name="connsiteX22" fmla="*/ 786108 w 1705675"/>
              <a:gd name="connsiteY22" fmla="*/ 304800 h 1090048"/>
              <a:gd name="connsiteX23" fmla="*/ 858434 w 1705675"/>
              <a:gd name="connsiteY23" fmla="*/ 315133 h 1090048"/>
              <a:gd name="connsiteX24" fmla="*/ 894597 w 1705675"/>
              <a:gd name="connsiteY24" fmla="*/ 304800 h 1090048"/>
              <a:gd name="connsiteX25" fmla="*/ 935925 w 1705675"/>
              <a:gd name="connsiteY25" fmla="*/ 315133 h 1090048"/>
              <a:gd name="connsiteX26" fmla="*/ 1003085 w 1705675"/>
              <a:gd name="connsiteY26" fmla="*/ 309966 h 1090048"/>
              <a:gd name="connsiteX27" fmla="*/ 1044414 w 1705675"/>
              <a:gd name="connsiteY27" fmla="*/ 284136 h 1090048"/>
              <a:gd name="connsiteX28" fmla="*/ 1106407 w 1705675"/>
              <a:gd name="connsiteY28" fmla="*/ 258305 h 1090048"/>
              <a:gd name="connsiteX29" fmla="*/ 1173566 w 1705675"/>
              <a:gd name="connsiteY29" fmla="*/ 206644 h 1090048"/>
              <a:gd name="connsiteX30" fmla="*/ 1204563 w 1705675"/>
              <a:gd name="connsiteY30" fmla="*/ 165316 h 1090048"/>
              <a:gd name="connsiteX31" fmla="*/ 1220061 w 1705675"/>
              <a:gd name="connsiteY31" fmla="*/ 98156 h 1090048"/>
              <a:gd name="connsiteX32" fmla="*/ 1251058 w 1705675"/>
              <a:gd name="connsiteY32" fmla="*/ 51661 h 1090048"/>
              <a:gd name="connsiteX33" fmla="*/ 1261390 w 1705675"/>
              <a:gd name="connsiteY33" fmla="*/ 10333 h 1090048"/>
              <a:gd name="connsiteX34" fmla="*/ 1302719 w 1705675"/>
              <a:gd name="connsiteY34" fmla="*/ 0 h 1090048"/>
              <a:gd name="connsiteX35" fmla="*/ 1349214 w 1705675"/>
              <a:gd name="connsiteY35" fmla="*/ 10333 h 1090048"/>
              <a:gd name="connsiteX36" fmla="*/ 1416373 w 1705675"/>
              <a:gd name="connsiteY36" fmla="*/ 15499 h 1090048"/>
              <a:gd name="connsiteX37" fmla="*/ 1509363 w 1705675"/>
              <a:gd name="connsiteY37" fmla="*/ 30997 h 1090048"/>
              <a:gd name="connsiteX38" fmla="*/ 1566190 w 1705675"/>
              <a:gd name="connsiteY38" fmla="*/ 46495 h 1090048"/>
              <a:gd name="connsiteX39" fmla="*/ 1553275 w 1705675"/>
              <a:gd name="connsiteY39" fmla="*/ 175648 h 1090048"/>
              <a:gd name="connsiteX40" fmla="*/ 1553275 w 1705675"/>
              <a:gd name="connsiteY40" fmla="*/ 175648 h 1090048"/>
              <a:gd name="connsiteX41" fmla="*/ 1553275 w 1705675"/>
              <a:gd name="connsiteY41" fmla="*/ 175648 h 1090048"/>
              <a:gd name="connsiteX42" fmla="*/ 1705675 w 1705675"/>
              <a:gd name="connsiteY42" fmla="*/ 222143 h 1090048"/>
              <a:gd name="connsiteX43" fmla="*/ 1705675 w 1705675"/>
              <a:gd name="connsiteY43" fmla="*/ 222143 h 1090048"/>
              <a:gd name="connsiteX44" fmla="*/ 1629475 w 1705675"/>
              <a:gd name="connsiteY44" fmla="*/ 251848 h 109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705675" h="1090048">
                <a:moveTo>
                  <a:pt x="68020" y="1090048"/>
                </a:moveTo>
                <a:cubicBezTo>
                  <a:pt x="43911" y="1064217"/>
                  <a:pt x="19803" y="1038386"/>
                  <a:pt x="11193" y="1017722"/>
                </a:cubicBezTo>
                <a:cubicBezTo>
                  <a:pt x="2583" y="997058"/>
                  <a:pt x="18081" y="988447"/>
                  <a:pt x="16359" y="966061"/>
                </a:cubicBezTo>
                <a:cubicBezTo>
                  <a:pt x="14637" y="943675"/>
                  <a:pt x="0" y="908373"/>
                  <a:pt x="861" y="883404"/>
                </a:cubicBezTo>
                <a:cubicBezTo>
                  <a:pt x="1722" y="858435"/>
                  <a:pt x="16359" y="838631"/>
                  <a:pt x="21525" y="816244"/>
                </a:cubicBezTo>
                <a:cubicBezTo>
                  <a:pt x="26691" y="793857"/>
                  <a:pt x="25831" y="766305"/>
                  <a:pt x="31858" y="749085"/>
                </a:cubicBezTo>
                <a:cubicBezTo>
                  <a:pt x="37885" y="731865"/>
                  <a:pt x="46495" y="722393"/>
                  <a:pt x="57688" y="712922"/>
                </a:cubicBezTo>
                <a:cubicBezTo>
                  <a:pt x="68881" y="703451"/>
                  <a:pt x="84380" y="701729"/>
                  <a:pt x="99017" y="692258"/>
                </a:cubicBezTo>
                <a:cubicBezTo>
                  <a:pt x="113654" y="682787"/>
                  <a:pt x="137763" y="668149"/>
                  <a:pt x="145512" y="656095"/>
                </a:cubicBezTo>
                <a:cubicBezTo>
                  <a:pt x="153261" y="644041"/>
                  <a:pt x="134319" y="624238"/>
                  <a:pt x="145512" y="619933"/>
                </a:cubicBezTo>
                <a:cubicBezTo>
                  <a:pt x="156705" y="615628"/>
                  <a:pt x="201478" y="638014"/>
                  <a:pt x="212671" y="630265"/>
                </a:cubicBezTo>
                <a:cubicBezTo>
                  <a:pt x="223864" y="622516"/>
                  <a:pt x="209227" y="596686"/>
                  <a:pt x="212671" y="573438"/>
                </a:cubicBezTo>
                <a:cubicBezTo>
                  <a:pt x="216115" y="550191"/>
                  <a:pt x="223004" y="509723"/>
                  <a:pt x="233336" y="490780"/>
                </a:cubicBezTo>
                <a:cubicBezTo>
                  <a:pt x="243668" y="471838"/>
                  <a:pt x="267776" y="487336"/>
                  <a:pt x="274664" y="459783"/>
                </a:cubicBezTo>
                <a:cubicBezTo>
                  <a:pt x="281552" y="432231"/>
                  <a:pt x="253139" y="348712"/>
                  <a:pt x="274664" y="325465"/>
                </a:cubicBezTo>
                <a:cubicBezTo>
                  <a:pt x="296189" y="302218"/>
                  <a:pt x="371098" y="326326"/>
                  <a:pt x="403817" y="320299"/>
                </a:cubicBezTo>
                <a:cubicBezTo>
                  <a:pt x="436536" y="314272"/>
                  <a:pt x="454617" y="284997"/>
                  <a:pt x="470976" y="289302"/>
                </a:cubicBezTo>
                <a:cubicBezTo>
                  <a:pt x="487335" y="293607"/>
                  <a:pt x="491641" y="326326"/>
                  <a:pt x="501973" y="346129"/>
                </a:cubicBezTo>
                <a:cubicBezTo>
                  <a:pt x="512305" y="365932"/>
                  <a:pt x="517471" y="404678"/>
                  <a:pt x="532969" y="408122"/>
                </a:cubicBezTo>
                <a:cubicBezTo>
                  <a:pt x="548467" y="411566"/>
                  <a:pt x="572576" y="382292"/>
                  <a:pt x="594963" y="366794"/>
                </a:cubicBezTo>
                <a:cubicBezTo>
                  <a:pt x="617350" y="351296"/>
                  <a:pt x="646624" y="326326"/>
                  <a:pt x="667288" y="315133"/>
                </a:cubicBezTo>
                <a:cubicBezTo>
                  <a:pt x="687952" y="303940"/>
                  <a:pt x="699146" y="301356"/>
                  <a:pt x="718949" y="299634"/>
                </a:cubicBezTo>
                <a:cubicBezTo>
                  <a:pt x="738752" y="297912"/>
                  <a:pt x="762861" y="302217"/>
                  <a:pt x="786108" y="304800"/>
                </a:cubicBezTo>
                <a:cubicBezTo>
                  <a:pt x="809356" y="307383"/>
                  <a:pt x="840353" y="315133"/>
                  <a:pt x="858434" y="315133"/>
                </a:cubicBezTo>
                <a:cubicBezTo>
                  <a:pt x="876515" y="315133"/>
                  <a:pt x="881682" y="304800"/>
                  <a:pt x="894597" y="304800"/>
                </a:cubicBezTo>
                <a:cubicBezTo>
                  <a:pt x="907512" y="304800"/>
                  <a:pt x="917844" y="314272"/>
                  <a:pt x="935925" y="315133"/>
                </a:cubicBezTo>
                <a:cubicBezTo>
                  <a:pt x="954006" y="315994"/>
                  <a:pt x="985004" y="315132"/>
                  <a:pt x="1003085" y="309966"/>
                </a:cubicBezTo>
                <a:cubicBezTo>
                  <a:pt x="1021167" y="304800"/>
                  <a:pt x="1027194" y="292746"/>
                  <a:pt x="1044414" y="284136"/>
                </a:cubicBezTo>
                <a:cubicBezTo>
                  <a:pt x="1061634" y="275526"/>
                  <a:pt x="1084882" y="271220"/>
                  <a:pt x="1106407" y="258305"/>
                </a:cubicBezTo>
                <a:cubicBezTo>
                  <a:pt x="1127932" y="245390"/>
                  <a:pt x="1157207" y="222142"/>
                  <a:pt x="1173566" y="206644"/>
                </a:cubicBezTo>
                <a:cubicBezTo>
                  <a:pt x="1189925" y="191146"/>
                  <a:pt x="1196814" y="183397"/>
                  <a:pt x="1204563" y="165316"/>
                </a:cubicBezTo>
                <a:cubicBezTo>
                  <a:pt x="1212312" y="147235"/>
                  <a:pt x="1212312" y="117099"/>
                  <a:pt x="1220061" y="98156"/>
                </a:cubicBezTo>
                <a:cubicBezTo>
                  <a:pt x="1227810" y="79214"/>
                  <a:pt x="1244170" y="66298"/>
                  <a:pt x="1251058" y="51661"/>
                </a:cubicBezTo>
                <a:cubicBezTo>
                  <a:pt x="1257946" y="37024"/>
                  <a:pt x="1252780" y="18943"/>
                  <a:pt x="1261390" y="10333"/>
                </a:cubicBezTo>
                <a:cubicBezTo>
                  <a:pt x="1270000" y="1723"/>
                  <a:pt x="1288082" y="0"/>
                  <a:pt x="1302719" y="0"/>
                </a:cubicBezTo>
                <a:cubicBezTo>
                  <a:pt x="1317356" y="0"/>
                  <a:pt x="1330272" y="7750"/>
                  <a:pt x="1349214" y="10333"/>
                </a:cubicBezTo>
                <a:cubicBezTo>
                  <a:pt x="1368156" y="12916"/>
                  <a:pt x="1389682" y="12055"/>
                  <a:pt x="1416373" y="15499"/>
                </a:cubicBezTo>
                <a:cubicBezTo>
                  <a:pt x="1443064" y="18943"/>
                  <a:pt x="1484394" y="25831"/>
                  <a:pt x="1509363" y="30997"/>
                </a:cubicBezTo>
                <a:cubicBezTo>
                  <a:pt x="1534333" y="36163"/>
                  <a:pt x="1558871" y="22387"/>
                  <a:pt x="1566190" y="46495"/>
                </a:cubicBezTo>
                <a:cubicBezTo>
                  <a:pt x="1573509" y="70603"/>
                  <a:pt x="1555427" y="154123"/>
                  <a:pt x="1553275" y="175648"/>
                </a:cubicBezTo>
                <a:lnTo>
                  <a:pt x="1553275" y="175648"/>
                </a:lnTo>
                <a:lnTo>
                  <a:pt x="1553275" y="175648"/>
                </a:lnTo>
                <a:cubicBezTo>
                  <a:pt x="1578675" y="183397"/>
                  <a:pt x="1698267" y="215452"/>
                  <a:pt x="1705675" y="222143"/>
                </a:cubicBezTo>
                <a:lnTo>
                  <a:pt x="1705675" y="222143"/>
                </a:lnTo>
                <a:lnTo>
                  <a:pt x="1629475" y="251848"/>
                </a:lnTo>
              </a:path>
            </a:pathLst>
          </a:custGeom>
          <a:ln w="762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4249143" y="1905000"/>
            <a:ext cx="322857" cy="457200"/>
          </a:xfrm>
          <a:custGeom>
            <a:avLst/>
            <a:gdLst>
              <a:gd name="connsiteX0" fmla="*/ 248463 w 322857"/>
              <a:gd name="connsiteY0" fmla="*/ 0 h 499814"/>
              <a:gd name="connsiteX1" fmla="*/ 226794 w 322857"/>
              <a:gd name="connsiteY1" fmla="*/ 52004 h 499814"/>
              <a:gd name="connsiteX2" fmla="*/ 192125 w 322857"/>
              <a:gd name="connsiteY2" fmla="*/ 73672 h 499814"/>
              <a:gd name="connsiteX3" fmla="*/ 170457 w 322857"/>
              <a:gd name="connsiteY3" fmla="*/ 91007 h 499814"/>
              <a:gd name="connsiteX4" fmla="*/ 166123 w 322857"/>
              <a:gd name="connsiteY4" fmla="*/ 121342 h 499814"/>
              <a:gd name="connsiteX5" fmla="*/ 166123 w 322857"/>
              <a:gd name="connsiteY5" fmla="*/ 186347 h 499814"/>
              <a:gd name="connsiteX6" fmla="*/ 153122 w 322857"/>
              <a:gd name="connsiteY6" fmla="*/ 229684 h 499814"/>
              <a:gd name="connsiteX7" fmla="*/ 122787 w 322857"/>
              <a:gd name="connsiteY7" fmla="*/ 268687 h 499814"/>
              <a:gd name="connsiteX8" fmla="*/ 105452 w 322857"/>
              <a:gd name="connsiteY8" fmla="*/ 320690 h 499814"/>
              <a:gd name="connsiteX9" fmla="*/ 96785 w 322857"/>
              <a:gd name="connsiteY9" fmla="*/ 338025 h 499814"/>
              <a:gd name="connsiteX10" fmla="*/ 70783 w 322857"/>
              <a:gd name="connsiteY10" fmla="*/ 416031 h 499814"/>
              <a:gd name="connsiteX11" fmla="*/ 44781 w 322857"/>
              <a:gd name="connsiteY11" fmla="*/ 442033 h 499814"/>
              <a:gd name="connsiteX12" fmla="*/ 14445 w 322857"/>
              <a:gd name="connsiteY12" fmla="*/ 459367 h 499814"/>
              <a:gd name="connsiteX13" fmla="*/ 14445 w 322857"/>
              <a:gd name="connsiteY13" fmla="*/ 498370 h 499814"/>
              <a:gd name="connsiteX14" fmla="*/ 101118 w 322857"/>
              <a:gd name="connsiteY14" fmla="*/ 468034 h 499814"/>
              <a:gd name="connsiteX15" fmla="*/ 131454 w 322857"/>
              <a:gd name="connsiteY15" fmla="*/ 463701 h 499814"/>
              <a:gd name="connsiteX16" fmla="*/ 153122 w 322857"/>
              <a:gd name="connsiteY16" fmla="*/ 476702 h 499814"/>
              <a:gd name="connsiteX17" fmla="*/ 183458 w 322857"/>
              <a:gd name="connsiteY17" fmla="*/ 446366 h 499814"/>
              <a:gd name="connsiteX18" fmla="*/ 183458 w 322857"/>
              <a:gd name="connsiteY18" fmla="*/ 381361 h 499814"/>
              <a:gd name="connsiteX19" fmla="*/ 174791 w 322857"/>
              <a:gd name="connsiteY19" fmla="*/ 329358 h 499814"/>
              <a:gd name="connsiteX20" fmla="*/ 205126 w 322857"/>
              <a:gd name="connsiteY20" fmla="*/ 286021 h 499814"/>
              <a:gd name="connsiteX21" fmla="*/ 252796 w 322857"/>
              <a:gd name="connsiteY21" fmla="*/ 277354 h 499814"/>
              <a:gd name="connsiteX22" fmla="*/ 304800 w 322857"/>
              <a:gd name="connsiteY22" fmla="*/ 238351 h 499814"/>
              <a:gd name="connsiteX23" fmla="*/ 322135 w 322857"/>
              <a:gd name="connsiteY23" fmla="*/ 216683 h 499814"/>
              <a:gd name="connsiteX24" fmla="*/ 300466 w 322857"/>
              <a:gd name="connsiteY24" fmla="*/ 134343 h 499814"/>
              <a:gd name="connsiteX25" fmla="*/ 283132 w 322857"/>
              <a:gd name="connsiteY25" fmla="*/ 52004 h 499814"/>
              <a:gd name="connsiteX26" fmla="*/ 248463 w 322857"/>
              <a:gd name="connsiteY26" fmla="*/ 0 h 49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2857" h="499814">
                <a:moveTo>
                  <a:pt x="248463" y="0"/>
                </a:moveTo>
                <a:cubicBezTo>
                  <a:pt x="239073" y="0"/>
                  <a:pt x="236184" y="39725"/>
                  <a:pt x="226794" y="52004"/>
                </a:cubicBezTo>
                <a:cubicBezTo>
                  <a:pt x="217404" y="64283"/>
                  <a:pt x="201514" y="67172"/>
                  <a:pt x="192125" y="73672"/>
                </a:cubicBezTo>
                <a:cubicBezTo>
                  <a:pt x="182736" y="80172"/>
                  <a:pt x="174791" y="83062"/>
                  <a:pt x="170457" y="91007"/>
                </a:cubicBezTo>
                <a:cubicBezTo>
                  <a:pt x="166123" y="98952"/>
                  <a:pt x="166845" y="105452"/>
                  <a:pt x="166123" y="121342"/>
                </a:cubicBezTo>
                <a:cubicBezTo>
                  <a:pt x="165401" y="137232"/>
                  <a:pt x="168290" y="168290"/>
                  <a:pt x="166123" y="186347"/>
                </a:cubicBezTo>
                <a:cubicBezTo>
                  <a:pt x="163956" y="204404"/>
                  <a:pt x="160345" y="215961"/>
                  <a:pt x="153122" y="229684"/>
                </a:cubicBezTo>
                <a:cubicBezTo>
                  <a:pt x="145899" y="243407"/>
                  <a:pt x="130732" y="253519"/>
                  <a:pt x="122787" y="268687"/>
                </a:cubicBezTo>
                <a:cubicBezTo>
                  <a:pt x="114842" y="283855"/>
                  <a:pt x="109786" y="309134"/>
                  <a:pt x="105452" y="320690"/>
                </a:cubicBezTo>
                <a:cubicBezTo>
                  <a:pt x="101118" y="332246"/>
                  <a:pt x="102563" y="322135"/>
                  <a:pt x="96785" y="338025"/>
                </a:cubicBezTo>
                <a:cubicBezTo>
                  <a:pt x="91007" y="353915"/>
                  <a:pt x="79450" y="398696"/>
                  <a:pt x="70783" y="416031"/>
                </a:cubicBezTo>
                <a:cubicBezTo>
                  <a:pt x="62116" y="433366"/>
                  <a:pt x="54171" y="434810"/>
                  <a:pt x="44781" y="442033"/>
                </a:cubicBezTo>
                <a:cubicBezTo>
                  <a:pt x="35391" y="449256"/>
                  <a:pt x="19501" y="449978"/>
                  <a:pt x="14445" y="459367"/>
                </a:cubicBezTo>
                <a:cubicBezTo>
                  <a:pt x="9389" y="468756"/>
                  <a:pt x="0" y="496926"/>
                  <a:pt x="14445" y="498370"/>
                </a:cubicBezTo>
                <a:cubicBezTo>
                  <a:pt x="28890" y="499814"/>
                  <a:pt x="81617" y="473812"/>
                  <a:pt x="101118" y="468034"/>
                </a:cubicBezTo>
                <a:cubicBezTo>
                  <a:pt x="120620" y="462256"/>
                  <a:pt x="122787" y="462256"/>
                  <a:pt x="131454" y="463701"/>
                </a:cubicBezTo>
                <a:cubicBezTo>
                  <a:pt x="140121" y="465146"/>
                  <a:pt x="144455" y="479591"/>
                  <a:pt x="153122" y="476702"/>
                </a:cubicBezTo>
                <a:cubicBezTo>
                  <a:pt x="161789" y="473813"/>
                  <a:pt x="178402" y="462256"/>
                  <a:pt x="183458" y="446366"/>
                </a:cubicBezTo>
                <a:cubicBezTo>
                  <a:pt x="188514" y="430476"/>
                  <a:pt x="184902" y="400862"/>
                  <a:pt x="183458" y="381361"/>
                </a:cubicBezTo>
                <a:cubicBezTo>
                  <a:pt x="182014" y="361860"/>
                  <a:pt x="171180" y="345248"/>
                  <a:pt x="174791" y="329358"/>
                </a:cubicBezTo>
                <a:cubicBezTo>
                  <a:pt x="178402" y="313468"/>
                  <a:pt x="192125" y="294688"/>
                  <a:pt x="205126" y="286021"/>
                </a:cubicBezTo>
                <a:cubicBezTo>
                  <a:pt x="218127" y="277354"/>
                  <a:pt x="236184" y="285299"/>
                  <a:pt x="252796" y="277354"/>
                </a:cubicBezTo>
                <a:cubicBezTo>
                  <a:pt x="269408" y="269409"/>
                  <a:pt x="293244" y="248463"/>
                  <a:pt x="304800" y="238351"/>
                </a:cubicBezTo>
                <a:cubicBezTo>
                  <a:pt x="316356" y="228239"/>
                  <a:pt x="322857" y="234018"/>
                  <a:pt x="322135" y="216683"/>
                </a:cubicBezTo>
                <a:cubicBezTo>
                  <a:pt x="321413" y="199348"/>
                  <a:pt x="306967" y="161790"/>
                  <a:pt x="300466" y="134343"/>
                </a:cubicBezTo>
                <a:cubicBezTo>
                  <a:pt x="293966" y="106897"/>
                  <a:pt x="288188" y="72228"/>
                  <a:pt x="283132" y="52004"/>
                </a:cubicBezTo>
                <a:cubicBezTo>
                  <a:pt x="278076" y="31780"/>
                  <a:pt x="257853" y="0"/>
                  <a:pt x="248463" y="0"/>
                </a:cubicBezTo>
                <a:close/>
              </a:path>
            </a:pathLst>
          </a:custGeom>
          <a:noFill/>
          <a:ln w="76200">
            <a:solidFill>
              <a:srgbClr val="FF339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3399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514600" y="1905000"/>
            <a:ext cx="1905000" cy="609600"/>
          </a:xfrm>
          <a:custGeom>
            <a:avLst/>
            <a:gdLst>
              <a:gd name="connsiteX0" fmla="*/ 0 w 7319963"/>
              <a:gd name="connsiteY0" fmla="*/ 396875 h 2066925"/>
              <a:gd name="connsiteX1" fmla="*/ 133350 w 7319963"/>
              <a:gd name="connsiteY1" fmla="*/ 339725 h 2066925"/>
              <a:gd name="connsiteX2" fmla="*/ 190500 w 7319963"/>
              <a:gd name="connsiteY2" fmla="*/ 273050 h 2066925"/>
              <a:gd name="connsiteX3" fmla="*/ 276225 w 7319963"/>
              <a:gd name="connsiteY3" fmla="*/ 206375 h 2066925"/>
              <a:gd name="connsiteX4" fmla="*/ 314325 w 7319963"/>
              <a:gd name="connsiteY4" fmla="*/ 187325 h 2066925"/>
              <a:gd name="connsiteX5" fmla="*/ 371475 w 7319963"/>
              <a:gd name="connsiteY5" fmla="*/ 130175 h 2066925"/>
              <a:gd name="connsiteX6" fmla="*/ 457200 w 7319963"/>
              <a:gd name="connsiteY6" fmla="*/ 120650 h 2066925"/>
              <a:gd name="connsiteX7" fmla="*/ 571500 w 7319963"/>
              <a:gd name="connsiteY7" fmla="*/ 82550 h 2066925"/>
              <a:gd name="connsiteX8" fmla="*/ 638175 w 7319963"/>
              <a:gd name="connsiteY8" fmla="*/ 53975 h 2066925"/>
              <a:gd name="connsiteX9" fmla="*/ 685800 w 7319963"/>
              <a:gd name="connsiteY9" fmla="*/ 34925 h 2066925"/>
              <a:gd name="connsiteX10" fmla="*/ 733425 w 7319963"/>
              <a:gd name="connsiteY10" fmla="*/ 206375 h 2066925"/>
              <a:gd name="connsiteX11" fmla="*/ 933450 w 7319963"/>
              <a:gd name="connsiteY11" fmla="*/ 139700 h 2066925"/>
              <a:gd name="connsiteX12" fmla="*/ 1104900 w 7319963"/>
              <a:gd name="connsiteY12" fmla="*/ 130175 h 2066925"/>
              <a:gd name="connsiteX13" fmla="*/ 1238250 w 7319963"/>
              <a:gd name="connsiteY13" fmla="*/ 101600 h 2066925"/>
              <a:gd name="connsiteX14" fmla="*/ 1247775 w 7319963"/>
              <a:gd name="connsiteY14" fmla="*/ 6350 h 2066925"/>
              <a:gd name="connsiteX15" fmla="*/ 1390650 w 7319963"/>
              <a:gd name="connsiteY15" fmla="*/ 63500 h 2066925"/>
              <a:gd name="connsiteX16" fmla="*/ 1638300 w 7319963"/>
              <a:gd name="connsiteY16" fmla="*/ 82550 h 2066925"/>
              <a:gd name="connsiteX17" fmla="*/ 1971675 w 7319963"/>
              <a:gd name="connsiteY17" fmla="*/ 120650 h 2066925"/>
              <a:gd name="connsiteX18" fmla="*/ 2133600 w 7319963"/>
              <a:gd name="connsiteY18" fmla="*/ 168275 h 2066925"/>
              <a:gd name="connsiteX19" fmla="*/ 2228850 w 7319963"/>
              <a:gd name="connsiteY19" fmla="*/ 130175 h 2066925"/>
              <a:gd name="connsiteX20" fmla="*/ 2409825 w 7319963"/>
              <a:gd name="connsiteY20" fmla="*/ 177800 h 2066925"/>
              <a:gd name="connsiteX21" fmla="*/ 2590800 w 7319963"/>
              <a:gd name="connsiteY21" fmla="*/ 215900 h 2066925"/>
              <a:gd name="connsiteX22" fmla="*/ 2676525 w 7319963"/>
              <a:gd name="connsiteY22" fmla="*/ 215900 h 2066925"/>
              <a:gd name="connsiteX23" fmla="*/ 2828925 w 7319963"/>
              <a:gd name="connsiteY23" fmla="*/ 282575 h 2066925"/>
              <a:gd name="connsiteX24" fmla="*/ 2990850 w 7319963"/>
              <a:gd name="connsiteY24" fmla="*/ 320675 h 2066925"/>
              <a:gd name="connsiteX25" fmla="*/ 3171825 w 7319963"/>
              <a:gd name="connsiteY25" fmla="*/ 434975 h 2066925"/>
              <a:gd name="connsiteX26" fmla="*/ 3295650 w 7319963"/>
              <a:gd name="connsiteY26" fmla="*/ 463550 h 2066925"/>
              <a:gd name="connsiteX27" fmla="*/ 3419475 w 7319963"/>
              <a:gd name="connsiteY27" fmla="*/ 454025 h 2066925"/>
              <a:gd name="connsiteX28" fmla="*/ 3571875 w 7319963"/>
              <a:gd name="connsiteY28" fmla="*/ 549275 h 2066925"/>
              <a:gd name="connsiteX29" fmla="*/ 3676650 w 7319963"/>
              <a:gd name="connsiteY29" fmla="*/ 615950 h 2066925"/>
              <a:gd name="connsiteX30" fmla="*/ 3790950 w 7319963"/>
              <a:gd name="connsiteY30" fmla="*/ 663575 h 2066925"/>
              <a:gd name="connsiteX31" fmla="*/ 3762375 w 7319963"/>
              <a:gd name="connsiteY31" fmla="*/ 720725 h 2066925"/>
              <a:gd name="connsiteX32" fmla="*/ 3886200 w 7319963"/>
              <a:gd name="connsiteY32" fmla="*/ 815975 h 2066925"/>
              <a:gd name="connsiteX33" fmla="*/ 3905250 w 7319963"/>
              <a:gd name="connsiteY33" fmla="*/ 720725 h 2066925"/>
              <a:gd name="connsiteX34" fmla="*/ 4086225 w 7319963"/>
              <a:gd name="connsiteY34" fmla="*/ 739775 h 2066925"/>
              <a:gd name="connsiteX35" fmla="*/ 4191000 w 7319963"/>
              <a:gd name="connsiteY35" fmla="*/ 682625 h 2066925"/>
              <a:gd name="connsiteX36" fmla="*/ 4152900 w 7319963"/>
              <a:gd name="connsiteY36" fmla="*/ 587375 h 2066925"/>
              <a:gd name="connsiteX37" fmla="*/ 4305300 w 7319963"/>
              <a:gd name="connsiteY37" fmla="*/ 625475 h 2066925"/>
              <a:gd name="connsiteX38" fmla="*/ 4333875 w 7319963"/>
              <a:gd name="connsiteY38" fmla="*/ 720725 h 2066925"/>
              <a:gd name="connsiteX39" fmla="*/ 4343400 w 7319963"/>
              <a:gd name="connsiteY39" fmla="*/ 796925 h 2066925"/>
              <a:gd name="connsiteX40" fmla="*/ 4772025 w 7319963"/>
              <a:gd name="connsiteY40" fmla="*/ 863600 h 2066925"/>
              <a:gd name="connsiteX41" fmla="*/ 4772025 w 7319963"/>
              <a:gd name="connsiteY41" fmla="*/ 1196975 h 2066925"/>
              <a:gd name="connsiteX42" fmla="*/ 4743450 w 7319963"/>
              <a:gd name="connsiteY42" fmla="*/ 1273175 h 2066925"/>
              <a:gd name="connsiteX43" fmla="*/ 4714875 w 7319963"/>
              <a:gd name="connsiteY43" fmla="*/ 1349375 h 2066925"/>
              <a:gd name="connsiteX44" fmla="*/ 4762500 w 7319963"/>
              <a:gd name="connsiteY44" fmla="*/ 1463675 h 2066925"/>
              <a:gd name="connsiteX45" fmla="*/ 4876800 w 7319963"/>
              <a:gd name="connsiteY45" fmla="*/ 1635125 h 2066925"/>
              <a:gd name="connsiteX46" fmla="*/ 4905375 w 7319963"/>
              <a:gd name="connsiteY46" fmla="*/ 1797050 h 2066925"/>
              <a:gd name="connsiteX47" fmla="*/ 4876800 w 7319963"/>
              <a:gd name="connsiteY47" fmla="*/ 2035175 h 2066925"/>
              <a:gd name="connsiteX48" fmla="*/ 5153025 w 7319963"/>
              <a:gd name="connsiteY48" fmla="*/ 1987550 h 2066925"/>
              <a:gd name="connsiteX49" fmla="*/ 5381625 w 7319963"/>
              <a:gd name="connsiteY49" fmla="*/ 1911350 h 2066925"/>
              <a:gd name="connsiteX50" fmla="*/ 5553075 w 7319963"/>
              <a:gd name="connsiteY50" fmla="*/ 1958975 h 2066925"/>
              <a:gd name="connsiteX51" fmla="*/ 5676900 w 7319963"/>
              <a:gd name="connsiteY51" fmla="*/ 1920875 h 2066925"/>
              <a:gd name="connsiteX52" fmla="*/ 5876925 w 7319963"/>
              <a:gd name="connsiteY52" fmla="*/ 1892300 h 2066925"/>
              <a:gd name="connsiteX53" fmla="*/ 6086475 w 7319963"/>
              <a:gd name="connsiteY53" fmla="*/ 1758950 h 2066925"/>
              <a:gd name="connsiteX54" fmla="*/ 6305550 w 7319963"/>
              <a:gd name="connsiteY54" fmla="*/ 1644650 h 2066925"/>
              <a:gd name="connsiteX55" fmla="*/ 6429375 w 7319963"/>
              <a:gd name="connsiteY55" fmla="*/ 1549400 h 2066925"/>
              <a:gd name="connsiteX56" fmla="*/ 6648450 w 7319963"/>
              <a:gd name="connsiteY56" fmla="*/ 1463675 h 2066925"/>
              <a:gd name="connsiteX57" fmla="*/ 6819900 w 7319963"/>
              <a:gd name="connsiteY57" fmla="*/ 1397000 h 2066925"/>
              <a:gd name="connsiteX58" fmla="*/ 6943725 w 7319963"/>
              <a:gd name="connsiteY58" fmla="*/ 1397000 h 2066925"/>
              <a:gd name="connsiteX59" fmla="*/ 6934200 w 7319963"/>
              <a:gd name="connsiteY59" fmla="*/ 1206500 h 2066925"/>
              <a:gd name="connsiteX60" fmla="*/ 6972300 w 7319963"/>
              <a:gd name="connsiteY60" fmla="*/ 987425 h 2066925"/>
              <a:gd name="connsiteX61" fmla="*/ 7038975 w 7319963"/>
              <a:gd name="connsiteY61" fmla="*/ 892175 h 2066925"/>
              <a:gd name="connsiteX62" fmla="*/ 7229475 w 7319963"/>
              <a:gd name="connsiteY62" fmla="*/ 806450 h 2066925"/>
              <a:gd name="connsiteX63" fmla="*/ 7305675 w 7319963"/>
              <a:gd name="connsiteY63" fmla="*/ 758825 h 2066925"/>
              <a:gd name="connsiteX64" fmla="*/ 7305675 w 7319963"/>
              <a:gd name="connsiteY64" fmla="*/ 654050 h 2066925"/>
              <a:gd name="connsiteX65" fmla="*/ 7219950 w 7319963"/>
              <a:gd name="connsiteY65" fmla="*/ 301625 h 2066925"/>
              <a:gd name="connsiteX66" fmla="*/ 7134225 w 7319963"/>
              <a:gd name="connsiteY66" fmla="*/ 158750 h 206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319963" h="2066925">
                <a:moveTo>
                  <a:pt x="0" y="396875"/>
                </a:moveTo>
                <a:cubicBezTo>
                  <a:pt x="50800" y="378618"/>
                  <a:pt x="101600" y="360362"/>
                  <a:pt x="133350" y="339725"/>
                </a:cubicBezTo>
                <a:cubicBezTo>
                  <a:pt x="165100" y="319088"/>
                  <a:pt x="166688" y="295275"/>
                  <a:pt x="190500" y="273050"/>
                </a:cubicBezTo>
                <a:cubicBezTo>
                  <a:pt x="214312" y="250825"/>
                  <a:pt x="255588" y="220662"/>
                  <a:pt x="276225" y="206375"/>
                </a:cubicBezTo>
                <a:cubicBezTo>
                  <a:pt x="296862" y="192088"/>
                  <a:pt x="298450" y="200025"/>
                  <a:pt x="314325" y="187325"/>
                </a:cubicBezTo>
                <a:cubicBezTo>
                  <a:pt x="330200" y="174625"/>
                  <a:pt x="347663" y="141288"/>
                  <a:pt x="371475" y="130175"/>
                </a:cubicBezTo>
                <a:cubicBezTo>
                  <a:pt x="395288" y="119063"/>
                  <a:pt x="423863" y="128587"/>
                  <a:pt x="457200" y="120650"/>
                </a:cubicBezTo>
                <a:cubicBezTo>
                  <a:pt x="490537" y="112713"/>
                  <a:pt x="541338" y="93662"/>
                  <a:pt x="571500" y="82550"/>
                </a:cubicBezTo>
                <a:cubicBezTo>
                  <a:pt x="601662" y="71438"/>
                  <a:pt x="619125" y="61912"/>
                  <a:pt x="638175" y="53975"/>
                </a:cubicBezTo>
                <a:cubicBezTo>
                  <a:pt x="657225" y="46038"/>
                  <a:pt x="669925" y="9525"/>
                  <a:pt x="685800" y="34925"/>
                </a:cubicBezTo>
                <a:cubicBezTo>
                  <a:pt x="701675" y="60325"/>
                  <a:pt x="692150" y="188913"/>
                  <a:pt x="733425" y="206375"/>
                </a:cubicBezTo>
                <a:cubicBezTo>
                  <a:pt x="774700" y="223838"/>
                  <a:pt x="871538" y="152400"/>
                  <a:pt x="933450" y="139700"/>
                </a:cubicBezTo>
                <a:cubicBezTo>
                  <a:pt x="995363" y="127000"/>
                  <a:pt x="1054100" y="136525"/>
                  <a:pt x="1104900" y="130175"/>
                </a:cubicBezTo>
                <a:cubicBezTo>
                  <a:pt x="1155700" y="123825"/>
                  <a:pt x="1214438" y="122237"/>
                  <a:pt x="1238250" y="101600"/>
                </a:cubicBezTo>
                <a:cubicBezTo>
                  <a:pt x="1262062" y="80963"/>
                  <a:pt x="1222375" y="12700"/>
                  <a:pt x="1247775" y="6350"/>
                </a:cubicBezTo>
                <a:cubicBezTo>
                  <a:pt x="1273175" y="0"/>
                  <a:pt x="1325563" y="50800"/>
                  <a:pt x="1390650" y="63500"/>
                </a:cubicBezTo>
                <a:cubicBezTo>
                  <a:pt x="1455737" y="76200"/>
                  <a:pt x="1541462" y="73025"/>
                  <a:pt x="1638300" y="82550"/>
                </a:cubicBezTo>
                <a:cubicBezTo>
                  <a:pt x="1735138" y="92075"/>
                  <a:pt x="1889125" y="106363"/>
                  <a:pt x="1971675" y="120650"/>
                </a:cubicBezTo>
                <a:cubicBezTo>
                  <a:pt x="2054225" y="134937"/>
                  <a:pt x="2090738" y="166688"/>
                  <a:pt x="2133600" y="168275"/>
                </a:cubicBezTo>
                <a:cubicBezTo>
                  <a:pt x="2176462" y="169862"/>
                  <a:pt x="2182813" y="128588"/>
                  <a:pt x="2228850" y="130175"/>
                </a:cubicBezTo>
                <a:cubicBezTo>
                  <a:pt x="2274887" y="131762"/>
                  <a:pt x="2349500" y="163513"/>
                  <a:pt x="2409825" y="177800"/>
                </a:cubicBezTo>
                <a:cubicBezTo>
                  <a:pt x="2470150" y="192087"/>
                  <a:pt x="2546350" y="209550"/>
                  <a:pt x="2590800" y="215900"/>
                </a:cubicBezTo>
                <a:cubicBezTo>
                  <a:pt x="2635250" y="222250"/>
                  <a:pt x="2636838" y="204788"/>
                  <a:pt x="2676525" y="215900"/>
                </a:cubicBezTo>
                <a:cubicBezTo>
                  <a:pt x="2716213" y="227013"/>
                  <a:pt x="2776538" y="265113"/>
                  <a:pt x="2828925" y="282575"/>
                </a:cubicBezTo>
                <a:cubicBezTo>
                  <a:pt x="2881312" y="300037"/>
                  <a:pt x="2933700" y="295275"/>
                  <a:pt x="2990850" y="320675"/>
                </a:cubicBezTo>
                <a:cubicBezTo>
                  <a:pt x="3048000" y="346075"/>
                  <a:pt x="3121025" y="411163"/>
                  <a:pt x="3171825" y="434975"/>
                </a:cubicBezTo>
                <a:cubicBezTo>
                  <a:pt x="3222625" y="458787"/>
                  <a:pt x="3254375" y="460375"/>
                  <a:pt x="3295650" y="463550"/>
                </a:cubicBezTo>
                <a:cubicBezTo>
                  <a:pt x="3336925" y="466725"/>
                  <a:pt x="3373438" y="439738"/>
                  <a:pt x="3419475" y="454025"/>
                </a:cubicBezTo>
                <a:cubicBezTo>
                  <a:pt x="3465512" y="468312"/>
                  <a:pt x="3571875" y="549275"/>
                  <a:pt x="3571875" y="549275"/>
                </a:cubicBezTo>
                <a:cubicBezTo>
                  <a:pt x="3614737" y="576262"/>
                  <a:pt x="3640138" y="596900"/>
                  <a:pt x="3676650" y="615950"/>
                </a:cubicBezTo>
                <a:cubicBezTo>
                  <a:pt x="3713162" y="635000"/>
                  <a:pt x="3776663" y="646113"/>
                  <a:pt x="3790950" y="663575"/>
                </a:cubicBezTo>
                <a:cubicBezTo>
                  <a:pt x="3805237" y="681037"/>
                  <a:pt x="3746500" y="695325"/>
                  <a:pt x="3762375" y="720725"/>
                </a:cubicBezTo>
                <a:cubicBezTo>
                  <a:pt x="3778250" y="746125"/>
                  <a:pt x="3862388" y="815975"/>
                  <a:pt x="3886200" y="815975"/>
                </a:cubicBezTo>
                <a:cubicBezTo>
                  <a:pt x="3910012" y="815975"/>
                  <a:pt x="3871913" y="733425"/>
                  <a:pt x="3905250" y="720725"/>
                </a:cubicBezTo>
                <a:cubicBezTo>
                  <a:pt x="3938588" y="708025"/>
                  <a:pt x="4038600" y="746125"/>
                  <a:pt x="4086225" y="739775"/>
                </a:cubicBezTo>
                <a:cubicBezTo>
                  <a:pt x="4133850" y="733425"/>
                  <a:pt x="4179888" y="708025"/>
                  <a:pt x="4191000" y="682625"/>
                </a:cubicBezTo>
                <a:cubicBezTo>
                  <a:pt x="4202112" y="657225"/>
                  <a:pt x="4133850" y="596900"/>
                  <a:pt x="4152900" y="587375"/>
                </a:cubicBezTo>
                <a:cubicBezTo>
                  <a:pt x="4171950" y="577850"/>
                  <a:pt x="4275138" y="603250"/>
                  <a:pt x="4305300" y="625475"/>
                </a:cubicBezTo>
                <a:cubicBezTo>
                  <a:pt x="4335462" y="647700"/>
                  <a:pt x="4327525" y="692150"/>
                  <a:pt x="4333875" y="720725"/>
                </a:cubicBezTo>
                <a:cubicBezTo>
                  <a:pt x="4340225" y="749300"/>
                  <a:pt x="4270375" y="773113"/>
                  <a:pt x="4343400" y="796925"/>
                </a:cubicBezTo>
                <a:cubicBezTo>
                  <a:pt x="4416425" y="820738"/>
                  <a:pt x="4700588" y="796925"/>
                  <a:pt x="4772025" y="863600"/>
                </a:cubicBezTo>
                <a:cubicBezTo>
                  <a:pt x="4843462" y="930275"/>
                  <a:pt x="4776787" y="1128713"/>
                  <a:pt x="4772025" y="1196975"/>
                </a:cubicBezTo>
                <a:cubicBezTo>
                  <a:pt x="4767263" y="1265237"/>
                  <a:pt x="4743450" y="1273175"/>
                  <a:pt x="4743450" y="1273175"/>
                </a:cubicBezTo>
                <a:cubicBezTo>
                  <a:pt x="4733925" y="1298575"/>
                  <a:pt x="4711700" y="1317625"/>
                  <a:pt x="4714875" y="1349375"/>
                </a:cubicBezTo>
                <a:cubicBezTo>
                  <a:pt x="4718050" y="1381125"/>
                  <a:pt x="4735513" y="1416050"/>
                  <a:pt x="4762500" y="1463675"/>
                </a:cubicBezTo>
                <a:cubicBezTo>
                  <a:pt x="4789487" y="1511300"/>
                  <a:pt x="4852988" y="1579563"/>
                  <a:pt x="4876800" y="1635125"/>
                </a:cubicBezTo>
                <a:cubicBezTo>
                  <a:pt x="4900612" y="1690687"/>
                  <a:pt x="4905375" y="1730375"/>
                  <a:pt x="4905375" y="1797050"/>
                </a:cubicBezTo>
                <a:cubicBezTo>
                  <a:pt x="4905375" y="1863725"/>
                  <a:pt x="4835525" y="2003425"/>
                  <a:pt x="4876800" y="2035175"/>
                </a:cubicBezTo>
                <a:cubicBezTo>
                  <a:pt x="4918075" y="2066925"/>
                  <a:pt x="5068888" y="2008187"/>
                  <a:pt x="5153025" y="1987550"/>
                </a:cubicBezTo>
                <a:cubicBezTo>
                  <a:pt x="5237162" y="1966913"/>
                  <a:pt x="5314950" y="1916113"/>
                  <a:pt x="5381625" y="1911350"/>
                </a:cubicBezTo>
                <a:cubicBezTo>
                  <a:pt x="5448300" y="1906588"/>
                  <a:pt x="5503863" y="1957388"/>
                  <a:pt x="5553075" y="1958975"/>
                </a:cubicBezTo>
                <a:cubicBezTo>
                  <a:pt x="5602287" y="1960562"/>
                  <a:pt x="5622925" y="1931987"/>
                  <a:pt x="5676900" y="1920875"/>
                </a:cubicBezTo>
                <a:cubicBezTo>
                  <a:pt x="5730875" y="1909763"/>
                  <a:pt x="5808662" y="1919288"/>
                  <a:pt x="5876925" y="1892300"/>
                </a:cubicBezTo>
                <a:cubicBezTo>
                  <a:pt x="5945188" y="1865312"/>
                  <a:pt x="6015038" y="1800225"/>
                  <a:pt x="6086475" y="1758950"/>
                </a:cubicBezTo>
                <a:cubicBezTo>
                  <a:pt x="6157912" y="1717675"/>
                  <a:pt x="6248400" y="1679575"/>
                  <a:pt x="6305550" y="1644650"/>
                </a:cubicBezTo>
                <a:cubicBezTo>
                  <a:pt x="6362700" y="1609725"/>
                  <a:pt x="6372225" y="1579562"/>
                  <a:pt x="6429375" y="1549400"/>
                </a:cubicBezTo>
                <a:cubicBezTo>
                  <a:pt x="6486525" y="1519238"/>
                  <a:pt x="6648450" y="1463675"/>
                  <a:pt x="6648450" y="1463675"/>
                </a:cubicBezTo>
                <a:cubicBezTo>
                  <a:pt x="6713538" y="1438275"/>
                  <a:pt x="6770688" y="1408112"/>
                  <a:pt x="6819900" y="1397000"/>
                </a:cubicBezTo>
                <a:cubicBezTo>
                  <a:pt x="6869112" y="1385888"/>
                  <a:pt x="6924675" y="1428750"/>
                  <a:pt x="6943725" y="1397000"/>
                </a:cubicBezTo>
                <a:cubicBezTo>
                  <a:pt x="6962775" y="1365250"/>
                  <a:pt x="6929438" y="1274762"/>
                  <a:pt x="6934200" y="1206500"/>
                </a:cubicBezTo>
                <a:cubicBezTo>
                  <a:pt x="6938962" y="1138238"/>
                  <a:pt x="6954838" y="1039812"/>
                  <a:pt x="6972300" y="987425"/>
                </a:cubicBezTo>
                <a:cubicBezTo>
                  <a:pt x="6989762" y="935038"/>
                  <a:pt x="6996113" y="922337"/>
                  <a:pt x="7038975" y="892175"/>
                </a:cubicBezTo>
                <a:cubicBezTo>
                  <a:pt x="7081837" y="862013"/>
                  <a:pt x="7185025" y="828675"/>
                  <a:pt x="7229475" y="806450"/>
                </a:cubicBezTo>
                <a:cubicBezTo>
                  <a:pt x="7273925" y="784225"/>
                  <a:pt x="7292975" y="784225"/>
                  <a:pt x="7305675" y="758825"/>
                </a:cubicBezTo>
                <a:cubicBezTo>
                  <a:pt x="7318375" y="733425"/>
                  <a:pt x="7319963" y="730250"/>
                  <a:pt x="7305675" y="654050"/>
                </a:cubicBezTo>
                <a:cubicBezTo>
                  <a:pt x="7291388" y="577850"/>
                  <a:pt x="7248525" y="384175"/>
                  <a:pt x="7219950" y="301625"/>
                </a:cubicBezTo>
                <a:cubicBezTo>
                  <a:pt x="7191375" y="219075"/>
                  <a:pt x="7162800" y="188912"/>
                  <a:pt x="7134225" y="158750"/>
                </a:cubicBezTo>
              </a:path>
            </a:pathLst>
          </a:custGeom>
          <a:ln w="1016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21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7778" y="152400"/>
            <a:ext cx="2765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Vision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New Priority Trail Map -  Panhand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1062318"/>
            <a:ext cx="4190999" cy="5423645"/>
          </a:xfrm>
          <a:prstGeom prst="rect">
            <a:avLst/>
          </a:prstGeom>
        </p:spPr>
      </p:pic>
      <p:pic>
        <p:nvPicPr>
          <p:cNvPr id="9" name="Picture 6" descr="East Coast Greenway Trail Marker"/>
          <p:cNvPicPr>
            <a:picLocks noChangeAspect="1" noChangeArrowheads="1"/>
          </p:cNvPicPr>
          <p:nvPr/>
        </p:nvPicPr>
        <p:blipFill>
          <a:blip r:embed="rId5" cstate="print"/>
          <a:srcRect l="8496" r="6549" b="14837"/>
          <a:stretch>
            <a:fillRect/>
          </a:stretch>
        </p:blipFill>
        <p:spPr bwMode="auto">
          <a:xfrm>
            <a:off x="7620000" y="1066800"/>
            <a:ext cx="762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22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76200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chemeClr val="bg1"/>
                </a:solidFill>
                <a:cs typeface="Arial" pitchFamily="34" charset="0"/>
              </a:rPr>
              <a:t>Gap Map</a:t>
            </a:r>
            <a:endParaRPr lang="en-US" sz="54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9" name="Picture 8" descr="2012-FGTS-Priority-Trails-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0984" y="1066800"/>
            <a:ext cx="7055178" cy="5451729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6019800" y="2362200"/>
            <a:ext cx="609600" cy="914400"/>
          </a:xfrm>
          <a:custGeom>
            <a:avLst/>
            <a:gdLst>
              <a:gd name="connsiteX0" fmla="*/ 310116 w 822251"/>
              <a:gd name="connsiteY0" fmla="*/ 19493 h 1222744"/>
              <a:gd name="connsiteX1" fmla="*/ 395177 w 822251"/>
              <a:gd name="connsiteY1" fmla="*/ 274674 h 1222744"/>
              <a:gd name="connsiteX2" fmla="*/ 522767 w 822251"/>
              <a:gd name="connsiteY2" fmla="*/ 572386 h 1222744"/>
              <a:gd name="connsiteX3" fmla="*/ 618461 w 822251"/>
              <a:gd name="connsiteY3" fmla="*/ 774405 h 1222744"/>
              <a:gd name="connsiteX4" fmla="*/ 714154 w 822251"/>
              <a:gd name="connsiteY4" fmla="*/ 976423 h 1222744"/>
              <a:gd name="connsiteX5" fmla="*/ 756684 w 822251"/>
              <a:gd name="connsiteY5" fmla="*/ 1040219 h 1222744"/>
              <a:gd name="connsiteX6" fmla="*/ 820479 w 822251"/>
              <a:gd name="connsiteY6" fmla="*/ 1167809 h 1222744"/>
              <a:gd name="connsiteX7" fmla="*/ 746051 w 822251"/>
              <a:gd name="connsiteY7" fmla="*/ 1220972 h 1222744"/>
              <a:gd name="connsiteX8" fmla="*/ 682256 w 822251"/>
              <a:gd name="connsiteY8" fmla="*/ 1157177 h 1222744"/>
              <a:gd name="connsiteX9" fmla="*/ 639726 w 822251"/>
              <a:gd name="connsiteY9" fmla="*/ 1050851 h 1222744"/>
              <a:gd name="connsiteX10" fmla="*/ 544033 w 822251"/>
              <a:gd name="connsiteY10" fmla="*/ 1040219 h 1222744"/>
              <a:gd name="connsiteX11" fmla="*/ 437707 w 822251"/>
              <a:gd name="connsiteY11" fmla="*/ 1018953 h 1222744"/>
              <a:gd name="connsiteX12" fmla="*/ 342014 w 822251"/>
              <a:gd name="connsiteY12" fmla="*/ 997688 h 1222744"/>
              <a:gd name="connsiteX13" fmla="*/ 310116 w 822251"/>
              <a:gd name="connsiteY13" fmla="*/ 987056 h 1222744"/>
              <a:gd name="connsiteX14" fmla="*/ 288851 w 822251"/>
              <a:gd name="connsiteY14" fmla="*/ 838200 h 1222744"/>
              <a:gd name="connsiteX15" fmla="*/ 267586 w 822251"/>
              <a:gd name="connsiteY15" fmla="*/ 742507 h 1222744"/>
              <a:gd name="connsiteX16" fmla="*/ 203791 w 822251"/>
              <a:gd name="connsiteY16" fmla="*/ 689344 h 1222744"/>
              <a:gd name="connsiteX17" fmla="*/ 150628 w 822251"/>
              <a:gd name="connsiteY17" fmla="*/ 519223 h 1222744"/>
              <a:gd name="connsiteX18" fmla="*/ 129363 w 822251"/>
              <a:gd name="connsiteY18" fmla="*/ 423530 h 1222744"/>
              <a:gd name="connsiteX19" fmla="*/ 33670 w 822251"/>
              <a:gd name="connsiteY19" fmla="*/ 359735 h 1222744"/>
              <a:gd name="connsiteX20" fmla="*/ 23037 w 822251"/>
              <a:gd name="connsiteY20" fmla="*/ 264042 h 1222744"/>
              <a:gd name="connsiteX21" fmla="*/ 171893 w 822251"/>
              <a:gd name="connsiteY21" fmla="*/ 157716 h 1222744"/>
              <a:gd name="connsiteX22" fmla="*/ 310116 w 822251"/>
              <a:gd name="connsiteY22" fmla="*/ 19493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22251" h="1222744">
                <a:moveTo>
                  <a:pt x="310116" y="19493"/>
                </a:moveTo>
                <a:cubicBezTo>
                  <a:pt x="347330" y="38986"/>
                  <a:pt x="359735" y="182525"/>
                  <a:pt x="395177" y="274674"/>
                </a:cubicBezTo>
                <a:cubicBezTo>
                  <a:pt x="430619" y="366823"/>
                  <a:pt x="485553" y="489098"/>
                  <a:pt x="522767" y="572386"/>
                </a:cubicBezTo>
                <a:cubicBezTo>
                  <a:pt x="559981" y="655674"/>
                  <a:pt x="618461" y="774405"/>
                  <a:pt x="618461" y="774405"/>
                </a:cubicBezTo>
                <a:cubicBezTo>
                  <a:pt x="650359" y="841745"/>
                  <a:pt x="691117" y="932121"/>
                  <a:pt x="714154" y="976423"/>
                </a:cubicBezTo>
                <a:cubicBezTo>
                  <a:pt x="737191" y="1020725"/>
                  <a:pt x="738963" y="1008321"/>
                  <a:pt x="756684" y="1040219"/>
                </a:cubicBezTo>
                <a:cubicBezTo>
                  <a:pt x="774405" y="1072117"/>
                  <a:pt x="822251" y="1137684"/>
                  <a:pt x="820479" y="1167809"/>
                </a:cubicBezTo>
                <a:cubicBezTo>
                  <a:pt x="818707" y="1197935"/>
                  <a:pt x="769088" y="1222744"/>
                  <a:pt x="746051" y="1220972"/>
                </a:cubicBezTo>
                <a:cubicBezTo>
                  <a:pt x="723014" y="1219200"/>
                  <a:pt x="699977" y="1185530"/>
                  <a:pt x="682256" y="1157177"/>
                </a:cubicBezTo>
                <a:cubicBezTo>
                  <a:pt x="664535" y="1128824"/>
                  <a:pt x="662763" y="1070344"/>
                  <a:pt x="639726" y="1050851"/>
                </a:cubicBezTo>
                <a:cubicBezTo>
                  <a:pt x="616689" y="1031358"/>
                  <a:pt x="577703" y="1045535"/>
                  <a:pt x="544033" y="1040219"/>
                </a:cubicBezTo>
                <a:cubicBezTo>
                  <a:pt x="510363" y="1034903"/>
                  <a:pt x="471377" y="1026041"/>
                  <a:pt x="437707" y="1018953"/>
                </a:cubicBezTo>
                <a:cubicBezTo>
                  <a:pt x="404037" y="1011865"/>
                  <a:pt x="363279" y="1003004"/>
                  <a:pt x="342014" y="997688"/>
                </a:cubicBezTo>
                <a:cubicBezTo>
                  <a:pt x="320749" y="992372"/>
                  <a:pt x="318977" y="1013637"/>
                  <a:pt x="310116" y="987056"/>
                </a:cubicBezTo>
                <a:cubicBezTo>
                  <a:pt x="301256" y="960475"/>
                  <a:pt x="295939" y="878958"/>
                  <a:pt x="288851" y="838200"/>
                </a:cubicBezTo>
                <a:cubicBezTo>
                  <a:pt x="281763" y="797442"/>
                  <a:pt x="281763" y="767316"/>
                  <a:pt x="267586" y="742507"/>
                </a:cubicBezTo>
                <a:cubicBezTo>
                  <a:pt x="253409" y="717698"/>
                  <a:pt x="223284" y="726558"/>
                  <a:pt x="203791" y="689344"/>
                </a:cubicBezTo>
                <a:cubicBezTo>
                  <a:pt x="184298" y="652130"/>
                  <a:pt x="163033" y="563525"/>
                  <a:pt x="150628" y="519223"/>
                </a:cubicBezTo>
                <a:cubicBezTo>
                  <a:pt x="138223" y="474921"/>
                  <a:pt x="148856" y="450111"/>
                  <a:pt x="129363" y="423530"/>
                </a:cubicBezTo>
                <a:cubicBezTo>
                  <a:pt x="109870" y="396949"/>
                  <a:pt x="51391" y="386316"/>
                  <a:pt x="33670" y="359735"/>
                </a:cubicBezTo>
                <a:cubicBezTo>
                  <a:pt x="15949" y="333154"/>
                  <a:pt x="0" y="297712"/>
                  <a:pt x="23037" y="264042"/>
                </a:cubicBezTo>
                <a:cubicBezTo>
                  <a:pt x="46074" y="230372"/>
                  <a:pt x="124047" y="200246"/>
                  <a:pt x="171893" y="157716"/>
                </a:cubicBezTo>
                <a:cubicBezTo>
                  <a:pt x="219739" y="115186"/>
                  <a:pt x="272902" y="0"/>
                  <a:pt x="310116" y="19493"/>
                </a:cubicBezTo>
                <a:close/>
              </a:path>
            </a:pathLst>
          </a:custGeom>
          <a:noFill/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4" descr="STJR2C.000logo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905000"/>
            <a:ext cx="1600200" cy="226165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23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76200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chemeClr val="bg1"/>
                </a:solidFill>
                <a:cs typeface="Arial" pitchFamily="34" charset="0"/>
              </a:rPr>
              <a:t>Gap Map</a:t>
            </a:r>
            <a:endParaRPr lang="en-US" sz="54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9" name="Picture 8" descr="2012-FGTS-Priority-Trails-F.jpg"/>
          <p:cNvPicPr>
            <a:picLocks noChangeAspect="1"/>
          </p:cNvPicPr>
          <p:nvPr/>
        </p:nvPicPr>
        <p:blipFill>
          <a:blip r:embed="rId5" cstate="print"/>
          <a:srcRect l="69173" t="22415" r="16826" b="59466"/>
          <a:stretch>
            <a:fillRect/>
          </a:stretch>
        </p:blipFill>
        <p:spPr>
          <a:xfrm>
            <a:off x="3657600" y="1066800"/>
            <a:ext cx="5486400" cy="54864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467600" y="5029200"/>
            <a:ext cx="1600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Priority Trail Map -  Gap Analysis.jpg"/>
          <p:cNvPicPr>
            <a:picLocks noChangeAspect="1"/>
          </p:cNvPicPr>
          <p:nvPr/>
        </p:nvPicPr>
        <p:blipFill>
          <a:blip r:embed="rId6" cstate="print"/>
          <a:srcRect l="13940" t="43333" r="50000" b="11111"/>
          <a:stretch>
            <a:fillRect/>
          </a:stretch>
        </p:blipFill>
        <p:spPr>
          <a:xfrm>
            <a:off x="228600" y="2286000"/>
            <a:ext cx="3200400" cy="31242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24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pic>
        <p:nvPicPr>
          <p:cNvPr id="17" name="Picture 16" descr="Florida Greenways and Trails System Plan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42" y="1219201"/>
            <a:ext cx="19812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28600" y="67270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chemeClr val="bg1"/>
                </a:solidFill>
                <a:cs typeface="Arial" pitchFamily="34" charset="0"/>
              </a:rPr>
              <a:t>OGT Functions</a:t>
            </a:r>
            <a:endParaRPr lang="en-US" sz="54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Picture 10" descr="2012-FGTS-Priority-Trails-F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2842" y="2355722"/>
            <a:ext cx="1981200" cy="153047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286000" y="1219200"/>
            <a:ext cx="678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Develop and Implement Plan  </a:t>
            </a:r>
          </a:p>
          <a:p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endParaRPr lang="en-US" sz="3600" b="1" dirty="0" smtClean="0"/>
          </a:p>
        </p:txBody>
      </p:sp>
      <p:pic>
        <p:nvPicPr>
          <p:cNvPr id="16" name="Picture 15" descr="STJR2C.08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9042" y="4064000"/>
            <a:ext cx="1905000" cy="127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9" name="Picture 3" descr="VF_COM_logo_30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5562600"/>
            <a:ext cx="2121642" cy="685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74042" y="1600200"/>
            <a:ext cx="678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r>
              <a:rPr lang="en-US" sz="3600" b="1" dirty="0" smtClean="0"/>
              <a:t>Identify and Prioritize FGTS</a:t>
            </a:r>
          </a:p>
          <a:p>
            <a:endParaRPr lang="en-US" sz="3600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274042" y="3679210"/>
            <a:ext cx="6781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3600" b="1" dirty="0" smtClean="0"/>
              <a:t>Coordinate Completion of </a:t>
            </a:r>
            <a:br>
              <a:rPr lang="en-US" sz="3600" b="1" dirty="0" smtClean="0"/>
            </a:br>
            <a:r>
              <a:rPr lang="en-US" sz="3600" b="1" dirty="0" smtClean="0"/>
              <a:t>  FGTS Priorities</a:t>
            </a:r>
          </a:p>
          <a:p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36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274042" y="5156537"/>
            <a:ext cx="678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3600" b="1" dirty="0" smtClean="0"/>
              <a:t>Promote the FGTS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3400" y="-77926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Closing Gaps in the FGTS</a:t>
            </a:r>
            <a:endParaRPr lang="en-US" sz="5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628" y="1348800"/>
            <a:ext cx="4383572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b="1" dirty="0" smtClean="0"/>
              <a:t>Top Tier Projects</a:t>
            </a:r>
          </a:p>
          <a:p>
            <a:pPr algn="r"/>
            <a:endParaRPr lang="en-US" sz="4400" b="1" dirty="0" smtClean="0"/>
          </a:p>
          <a:p>
            <a:pPr algn="r"/>
            <a:r>
              <a:rPr lang="en-US" sz="4400" b="1" dirty="0" smtClean="0"/>
              <a:t>Gap Prioritization</a:t>
            </a:r>
          </a:p>
          <a:p>
            <a:pPr algn="r"/>
            <a:endParaRPr lang="en-US" sz="4400" b="1" dirty="0" smtClean="0"/>
          </a:p>
          <a:p>
            <a:pPr algn="r"/>
            <a:r>
              <a:rPr lang="en-US" sz="4400" b="1" dirty="0" smtClean="0"/>
              <a:t>Gap Identification</a:t>
            </a:r>
          </a:p>
          <a:p>
            <a:pPr algn="r"/>
            <a:endParaRPr lang="en-US" sz="4400" b="1" dirty="0" smtClean="0"/>
          </a:p>
          <a:p>
            <a:pPr algn="r"/>
            <a:r>
              <a:rPr lang="en-US" sz="4400" b="1" dirty="0" smtClean="0"/>
              <a:t>Priority Trails</a:t>
            </a:r>
          </a:p>
          <a:p>
            <a:pPr algn="r"/>
            <a:endParaRPr lang="en-US" sz="4400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876800" y="1295400"/>
            <a:ext cx="0" cy="50292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New-Priority-Trail-Map----F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5122825"/>
            <a:ext cx="1752599" cy="13541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 descr="New Priority Trail Map -  Panhandl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1600" y="3936092"/>
            <a:ext cx="2209800" cy="103651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2" name="Group 28"/>
          <p:cNvGrpSpPr/>
          <p:nvPr/>
        </p:nvGrpSpPr>
        <p:grpSpPr>
          <a:xfrm>
            <a:off x="5229942" y="2667000"/>
            <a:ext cx="2113116" cy="1036515"/>
            <a:chOff x="5687142" y="2697285"/>
            <a:chExt cx="2113116" cy="1036515"/>
          </a:xfrm>
        </p:grpSpPr>
        <p:pic>
          <p:nvPicPr>
            <p:cNvPr id="20" name="Picture 19" descr="New Priority Trail Map -  Panhandle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87142" y="2697285"/>
              <a:ext cx="2113116" cy="1036515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21" name="Oval 20"/>
            <p:cNvSpPr/>
            <p:nvPr/>
          </p:nvSpPr>
          <p:spPr>
            <a:xfrm>
              <a:off x="7391400" y="2971800"/>
              <a:ext cx="304800" cy="3048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6400800" y="3048000"/>
              <a:ext cx="304800" cy="3048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7010400" y="3352800"/>
              <a:ext cx="304800" cy="3048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91400" y="2907268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</a:t>
              </a:r>
              <a:endParaRPr lang="en-US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400800" y="2983468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?</a:t>
              </a:r>
              <a:endParaRPr lang="en-US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010400" y="3276600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?</a:t>
              </a:r>
              <a:endParaRPr lang="en-US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67400" y="2895600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?</a:t>
              </a:r>
              <a:endParaRPr lang="en-US" b="1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867400" y="2971800"/>
              <a:ext cx="304800" cy="3048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5181600" y="1295400"/>
          <a:ext cx="2743199" cy="762000"/>
        </p:xfrm>
        <a:graphic>
          <a:graphicData uri="http://schemas.openxmlformats.org/drawingml/2006/table">
            <a:tbl>
              <a:tblPr/>
              <a:tblGrid>
                <a:gridCol w="1290917"/>
                <a:gridCol w="1452282"/>
              </a:tblGrid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TRAIL</a:t>
                      </a:r>
                      <a:r>
                        <a:rPr lang="en-US" sz="800" b="1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 PROJECT</a:t>
                      </a:r>
                      <a:endParaRPr lang="en-U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aseline="0" dirty="0" smtClean="0">
                          <a:latin typeface="Calibri"/>
                          <a:ea typeface="Calibri"/>
                          <a:cs typeface="Times New Roman"/>
                        </a:rPr>
                        <a:t>Sabal Palm Trail</a:t>
                      </a: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SPONSOR(S)</a:t>
                      </a: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East Regional MPO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ESTIMATED COST</a:t>
                      </a:r>
                      <a:endParaRPr lang="en-US" sz="800" b="1" kern="1200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$2.1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M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IDENTIFIED FUNDING</a:t>
                      </a:r>
                      <a:endParaRPr lang="en-US" sz="800" b="1" kern="1200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$1 M 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NEEDED FUNDING</a:t>
                      </a:r>
                      <a:endParaRPr lang="en-US" sz="800" b="1" kern="1200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$1.1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5486400" y="1447800"/>
          <a:ext cx="2743199" cy="762000"/>
        </p:xfrm>
        <a:graphic>
          <a:graphicData uri="http://schemas.openxmlformats.org/drawingml/2006/table">
            <a:tbl>
              <a:tblPr/>
              <a:tblGrid>
                <a:gridCol w="1290917"/>
                <a:gridCol w="1452282"/>
              </a:tblGrid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TRAIL</a:t>
                      </a:r>
                      <a:r>
                        <a:rPr lang="en-US" sz="800" b="1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 PROJECT</a:t>
                      </a:r>
                      <a:endParaRPr lang="en-U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latin typeface="Calibri"/>
                          <a:ea typeface="Calibri"/>
                          <a:cs typeface="Times New Roman"/>
                        </a:rPr>
                        <a:t>Ponce</a:t>
                      </a:r>
                      <a:r>
                        <a:rPr lang="en-US" sz="800" baseline="0" dirty="0" smtClean="0">
                          <a:latin typeface="Calibri"/>
                          <a:ea typeface="Calibri"/>
                          <a:cs typeface="Times New Roman"/>
                        </a:rPr>
                        <a:t> De Leon Trail</a:t>
                      </a: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SPONSOR(S)</a:t>
                      </a: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East Regional MPO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ESTIMATED COST</a:t>
                      </a:r>
                      <a:endParaRPr lang="en-US" sz="800" b="1" kern="1200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$2.1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M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IDENTIFIED FUNDING</a:t>
                      </a:r>
                      <a:endParaRPr lang="en-US" sz="800" b="1" kern="1200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$1 M 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NEEDED FUNDING</a:t>
                      </a:r>
                      <a:endParaRPr lang="en-US" sz="800" b="1" kern="1200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$1.1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5791200" y="1600200"/>
          <a:ext cx="2743199" cy="762000"/>
        </p:xfrm>
        <a:graphic>
          <a:graphicData uri="http://schemas.openxmlformats.org/drawingml/2006/table">
            <a:tbl>
              <a:tblPr/>
              <a:tblGrid>
                <a:gridCol w="1290917"/>
                <a:gridCol w="1452282"/>
              </a:tblGrid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TRAIL</a:t>
                      </a:r>
                      <a:r>
                        <a:rPr lang="en-US" sz="800" b="1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 PROJECT</a:t>
                      </a:r>
                      <a:endParaRPr lang="en-U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latin typeface="Calibri"/>
                          <a:ea typeface="Calibri"/>
                          <a:cs typeface="Times New Roman"/>
                        </a:rPr>
                        <a:t>Sunshine</a:t>
                      </a:r>
                      <a:r>
                        <a:rPr lang="en-US" sz="800" baseline="0" dirty="0" smtClean="0">
                          <a:latin typeface="Calibri"/>
                          <a:ea typeface="Calibri"/>
                          <a:cs typeface="Times New Roman"/>
                        </a:rPr>
                        <a:t> State Trail</a:t>
                      </a: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SPONSOR(S)</a:t>
                      </a: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West Regional MPO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ESTIMATED COST</a:t>
                      </a:r>
                      <a:endParaRPr lang="en-US" sz="800" b="1" kern="1200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$2.1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M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IDENTIFIED FUNDING</a:t>
                      </a:r>
                      <a:endParaRPr lang="en-US" sz="800" b="1" kern="1200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$1 M 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NEEDED FUNDING</a:t>
                      </a:r>
                      <a:endParaRPr lang="en-US" sz="800" b="1" kern="1200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$1.1 M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2851233" y="3276600"/>
            <a:ext cx="179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district/region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851233" y="4648200"/>
            <a:ext cx="179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district/region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563085" y="1981200"/>
            <a:ext cx="3161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statewide list by district/region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549758" y="5955268"/>
            <a:ext cx="1098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statewide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773348" y="682823"/>
            <a:ext cx="283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Florida Greenways and Trails System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29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25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7200" y="-25063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Process to Close Gaps</a:t>
            </a:r>
            <a:endParaRPr lang="en-US" sz="6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88195" y="2943998"/>
            <a:ext cx="1219200" cy="175432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EXTERNAL</a:t>
            </a:r>
            <a:br>
              <a:rPr lang="en-US" b="1" dirty="0" smtClean="0"/>
            </a:br>
            <a:r>
              <a:rPr lang="en-US" b="1" dirty="0" smtClean="0"/>
              <a:t>Lead</a:t>
            </a:r>
          </a:p>
          <a:p>
            <a:pPr algn="ctr"/>
            <a:r>
              <a:rPr lang="en-US" dirty="0" smtClean="0"/>
              <a:t>Local</a:t>
            </a:r>
          </a:p>
          <a:p>
            <a:pPr algn="ctr"/>
            <a:r>
              <a:rPr lang="en-US" dirty="0" smtClean="0"/>
              <a:t>State</a:t>
            </a:r>
          </a:p>
          <a:p>
            <a:pPr algn="ctr"/>
            <a:r>
              <a:rPr lang="en-US" dirty="0" smtClean="0"/>
              <a:t>Federal</a:t>
            </a:r>
          </a:p>
          <a:p>
            <a:pPr algn="ctr"/>
            <a:r>
              <a:rPr lang="en-US" dirty="0" smtClean="0"/>
              <a:t>Private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88195" y="4771072"/>
            <a:ext cx="1219200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INTERNAL</a:t>
            </a:r>
          </a:p>
          <a:p>
            <a:pPr algn="ctr"/>
            <a:r>
              <a:rPr lang="en-US" b="1" dirty="0" smtClean="0"/>
              <a:t>Lead</a:t>
            </a:r>
          </a:p>
          <a:p>
            <a:pPr algn="ctr"/>
            <a:r>
              <a:rPr lang="en-US" dirty="0" smtClean="0"/>
              <a:t>DRP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15000" y="3429863"/>
            <a:ext cx="533400" cy="8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715000" y="3811726"/>
            <a:ext cx="533400" cy="990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00311" y="1620797"/>
            <a:ext cx="13260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DETERMINE</a:t>
            </a:r>
          </a:p>
          <a:p>
            <a:pPr algn="ctr"/>
            <a:r>
              <a:rPr lang="en-US" b="1" dirty="0" smtClean="0"/>
              <a:t>TOP TIER </a:t>
            </a:r>
          </a:p>
          <a:p>
            <a:pPr algn="ctr"/>
            <a:r>
              <a:rPr lang="en-US" b="1" dirty="0" smtClean="0"/>
              <a:t>PROJECT</a:t>
            </a:r>
          </a:p>
          <a:p>
            <a:pPr algn="ctr"/>
            <a:r>
              <a:rPr lang="en-US" b="1" dirty="0" smtClean="0"/>
              <a:t>READINESS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68059" y="1944469"/>
            <a:ext cx="1099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IDENTIFY</a:t>
            </a:r>
          </a:p>
          <a:p>
            <a:pPr algn="ctr"/>
            <a:r>
              <a:rPr lang="en-US" b="1" dirty="0" smtClean="0"/>
              <a:t>FUNDING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990600" y="2971800"/>
          <a:ext cx="2133599" cy="762000"/>
        </p:xfrm>
        <a:graphic>
          <a:graphicData uri="http://schemas.openxmlformats.org/drawingml/2006/table">
            <a:tbl>
              <a:tblPr/>
              <a:tblGrid>
                <a:gridCol w="1004046"/>
                <a:gridCol w="1129553"/>
              </a:tblGrid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TRAIL</a:t>
                      </a:r>
                      <a:r>
                        <a:rPr lang="en-US" sz="800" b="1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 PROJECT</a:t>
                      </a:r>
                      <a:endParaRPr lang="en-U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aseline="0" dirty="0" smtClean="0">
                          <a:latin typeface="Calibri"/>
                          <a:ea typeface="Calibri"/>
                          <a:cs typeface="Times New Roman"/>
                        </a:rPr>
                        <a:t>Sabal Palm Trail</a:t>
                      </a: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SPONSOR(S)</a:t>
                      </a: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East Regional MPO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ESTIMATED COST</a:t>
                      </a:r>
                      <a:endParaRPr lang="en-US" sz="800" b="1" kern="1200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$2.1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M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IDENTIFIED FUNDING</a:t>
                      </a:r>
                      <a:endParaRPr lang="en-US" sz="800" b="1" kern="1200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$1 M 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NEEDED FUNDING</a:t>
                      </a:r>
                      <a:endParaRPr lang="en-US" sz="800" b="1" kern="1200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$1.1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143000" y="3124200"/>
          <a:ext cx="2133599" cy="762000"/>
        </p:xfrm>
        <a:graphic>
          <a:graphicData uri="http://schemas.openxmlformats.org/drawingml/2006/table">
            <a:tbl>
              <a:tblPr/>
              <a:tblGrid>
                <a:gridCol w="1004046"/>
                <a:gridCol w="1129553"/>
              </a:tblGrid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TRAIL</a:t>
                      </a:r>
                      <a:r>
                        <a:rPr lang="en-US" sz="800" b="1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 PROJECT</a:t>
                      </a:r>
                      <a:endParaRPr lang="en-U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latin typeface="Calibri"/>
                          <a:ea typeface="Calibri"/>
                          <a:cs typeface="Times New Roman"/>
                        </a:rPr>
                        <a:t>Ponce</a:t>
                      </a:r>
                      <a:r>
                        <a:rPr lang="en-US" sz="800" baseline="0" dirty="0" smtClean="0">
                          <a:latin typeface="Calibri"/>
                          <a:ea typeface="Calibri"/>
                          <a:cs typeface="Times New Roman"/>
                        </a:rPr>
                        <a:t> De Leon Trail</a:t>
                      </a: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SPONSOR(S)</a:t>
                      </a: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East Regional MPO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ESTIMATED COST</a:t>
                      </a:r>
                      <a:endParaRPr lang="en-US" sz="800" b="1" kern="1200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$2.1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M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IDENTIFIED FUNDING</a:t>
                      </a:r>
                      <a:endParaRPr lang="en-US" sz="800" b="1" kern="1200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$1 M 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NEEDED FUNDING</a:t>
                      </a:r>
                      <a:endParaRPr lang="en-US" sz="800" b="1" kern="1200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$1.1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295400" y="3276600"/>
          <a:ext cx="2133599" cy="762000"/>
        </p:xfrm>
        <a:graphic>
          <a:graphicData uri="http://schemas.openxmlformats.org/drawingml/2006/table">
            <a:tbl>
              <a:tblPr/>
              <a:tblGrid>
                <a:gridCol w="1004046"/>
                <a:gridCol w="1129553"/>
              </a:tblGrid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TRAIL</a:t>
                      </a:r>
                      <a:r>
                        <a:rPr lang="en-US" sz="800" b="1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 PROJECT</a:t>
                      </a:r>
                      <a:endParaRPr lang="en-US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latin typeface="Calibri"/>
                          <a:ea typeface="Calibri"/>
                          <a:cs typeface="Times New Roman"/>
                        </a:rPr>
                        <a:t>Sunshine</a:t>
                      </a:r>
                      <a:r>
                        <a:rPr lang="en-US" sz="800" baseline="0" dirty="0" smtClean="0">
                          <a:latin typeface="Calibri"/>
                          <a:ea typeface="Calibri"/>
                          <a:cs typeface="Times New Roman"/>
                        </a:rPr>
                        <a:t> State Trail</a:t>
                      </a: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SPONSOR(S)</a:t>
                      </a: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West Regional MPO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ESTIMATED COST</a:t>
                      </a:r>
                      <a:endParaRPr lang="en-US" sz="800" b="1" kern="1200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$2.1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M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IDENTIFIED FUNDING</a:t>
                      </a:r>
                      <a:endParaRPr lang="en-US" sz="800" b="1" kern="1200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$1 M </a:t>
                      </a:r>
                      <a:r>
                        <a:rPr lang="en-US" sz="8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NEEDED FUNDING</a:t>
                      </a:r>
                      <a:endParaRPr lang="en-US" sz="800" b="1" kern="1200" baseline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$1.1 M</a:t>
                      </a:r>
                      <a:endParaRPr lang="en-US" sz="8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318" marR="533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23" name="Straight Arrow Connector 22"/>
          <p:cNvCxnSpPr/>
          <p:nvPr/>
        </p:nvCxnSpPr>
        <p:spPr>
          <a:xfrm>
            <a:off x="3505199" y="342900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FGTS Fund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799" y="2952750"/>
            <a:ext cx="1447800" cy="108585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25" name="Straight Arrow Connector 24"/>
          <p:cNvCxnSpPr/>
          <p:nvPr/>
        </p:nvCxnSpPr>
        <p:spPr>
          <a:xfrm>
            <a:off x="762000" y="1371600"/>
            <a:ext cx="5562600" cy="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655606" y="1782127"/>
            <a:ext cx="10638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ACQUIRE</a:t>
            </a:r>
          </a:p>
          <a:p>
            <a:pPr algn="ctr"/>
            <a:r>
              <a:rPr lang="en-US" b="1" dirty="0" smtClean="0"/>
              <a:t>and/or</a:t>
            </a:r>
          </a:p>
          <a:p>
            <a:pPr algn="ctr"/>
            <a:r>
              <a:rPr lang="en-US" b="1" dirty="0" smtClean="0"/>
              <a:t>DEVELOP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600200" y="1143000"/>
            <a:ext cx="37338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OGT Coordinates with Lead Entity</a:t>
            </a: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6400800" y="11430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553200" y="1371600"/>
            <a:ext cx="1981200" cy="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81800" y="1143000"/>
            <a:ext cx="13716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Lead Entity</a:t>
            </a: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26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/>
      <p:bldP spid="17" grpId="0"/>
      <p:bldP spid="26" grpId="0"/>
      <p:bldP spid="22" grpId="0" animBg="1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3400" y="68759"/>
            <a:ext cx="9144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Primary Sources of Funding for the </a:t>
            </a:r>
          </a:p>
          <a:p>
            <a:pPr algn="ctr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Florida Greenways and Trails System (FGTS) [Ch. 260, FS]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8" name="Picture 17" descr="New-Priority-Trail-Map----F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2209800"/>
            <a:ext cx="4347936" cy="33595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Straight Arrow Connector 41"/>
          <p:cNvCxnSpPr/>
          <p:nvPr/>
        </p:nvCxnSpPr>
        <p:spPr>
          <a:xfrm>
            <a:off x="3276600" y="1828800"/>
            <a:ext cx="1981200" cy="685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Florida Greenways and Trails System Plan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4736" y="3200400"/>
            <a:ext cx="1828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Oval 59"/>
          <p:cNvSpPr/>
          <p:nvPr/>
        </p:nvSpPr>
        <p:spPr>
          <a:xfrm>
            <a:off x="990600" y="2438400"/>
            <a:ext cx="2133600" cy="914400"/>
          </a:xfrm>
          <a:prstGeom prst="ellipse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1342356" y="2438400"/>
            <a:ext cx="146706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STATE </a:t>
            </a:r>
          </a:p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Specific </a:t>
            </a:r>
          </a:p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Appropriations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3276600" y="2819400"/>
            <a:ext cx="1981200" cy="381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990600" y="1371600"/>
            <a:ext cx="2133600" cy="914400"/>
          </a:xfrm>
          <a:prstGeom prst="ellipse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329498" y="1409581"/>
            <a:ext cx="148604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FEDERAL</a:t>
            </a:r>
          </a:p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Transportation </a:t>
            </a:r>
          </a:p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Alternatives</a:t>
            </a:r>
          </a:p>
        </p:txBody>
      </p:sp>
      <p:sp>
        <p:nvSpPr>
          <p:cNvPr id="38" name="Oval 37"/>
          <p:cNvSpPr/>
          <p:nvPr/>
        </p:nvSpPr>
        <p:spPr>
          <a:xfrm>
            <a:off x="990600" y="3733800"/>
            <a:ext cx="2133600" cy="914400"/>
          </a:xfrm>
          <a:prstGeom prst="ellipse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990600" y="5029200"/>
            <a:ext cx="2133600" cy="914400"/>
          </a:xfrm>
          <a:prstGeom prst="ellipse">
            <a:avLst/>
          </a:prstGeom>
          <a:solidFill>
            <a:schemeClr val="bg1"/>
          </a:solidFill>
          <a:ln w="571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62018" y="3771781"/>
            <a:ext cx="175560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OTHER </a:t>
            </a:r>
          </a:p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Local Government</a:t>
            </a:r>
          </a:p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Private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48334" y="5099447"/>
            <a:ext cx="2015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STATE </a:t>
            </a:r>
          </a:p>
          <a:p>
            <a:pPr algn="ctr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Florida Forever/FGTS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16200000">
            <a:off x="-1415534" y="2863334"/>
            <a:ext cx="35052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itchFamily="34" charset="0"/>
              </a:rPr>
              <a:t>DEVELOPMENT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334000" y="4267200"/>
            <a:ext cx="22098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3276600" y="3886200"/>
            <a:ext cx="1981200" cy="304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276600" y="4800600"/>
            <a:ext cx="1981200" cy="685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257800" y="2057400"/>
            <a:ext cx="0" cy="3276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715000" y="6093023"/>
            <a:ext cx="838200" cy="0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6553200" y="5940623"/>
            <a:ext cx="2579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 may fund trails but is not </a:t>
            </a:r>
          </a:p>
          <a:p>
            <a:r>
              <a:rPr lang="en-US" sz="1400" dirty="0" smtClean="0"/>
              <a:t>directed specifically to the FGTS</a:t>
            </a:r>
            <a:endParaRPr lang="en-US" sz="1400" dirty="0"/>
          </a:p>
        </p:txBody>
      </p:sp>
      <p:sp>
        <p:nvSpPr>
          <p:cNvPr id="78" name="TextBox 77"/>
          <p:cNvSpPr txBox="1"/>
          <p:nvPr/>
        </p:nvSpPr>
        <p:spPr>
          <a:xfrm>
            <a:off x="5338536" y="41910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latin typeface="Arial" pitchFamily="34" charset="0"/>
                <a:cs typeface="Arial" pitchFamily="34" charset="0"/>
              </a:rPr>
              <a:t>Adopted by the </a:t>
            </a:r>
            <a:br>
              <a:rPr lang="en-US" sz="800" dirty="0" smtClean="0">
                <a:latin typeface="Arial" pitchFamily="34" charset="0"/>
                <a:cs typeface="Arial" pitchFamily="34" charset="0"/>
              </a:rPr>
            </a:br>
            <a:r>
              <a:rPr lang="en-US" sz="800" dirty="0" smtClean="0">
                <a:latin typeface="Arial" pitchFamily="34" charset="0"/>
                <a:cs typeface="Arial" pitchFamily="34" charset="0"/>
              </a:rPr>
              <a:t>Florida Greenways and Trails Council</a:t>
            </a:r>
          </a:p>
          <a:p>
            <a:pPr algn="ctr"/>
            <a:r>
              <a:rPr lang="en-US" sz="800" dirty="0" smtClean="0">
                <a:latin typeface="Arial" pitchFamily="34" charset="0"/>
                <a:cs typeface="Arial" pitchFamily="34" charset="0"/>
              </a:rPr>
              <a:t>December 2012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52400" y="1295400"/>
            <a:ext cx="3200400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2400" y="4800600"/>
            <a:ext cx="3200400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 rot="16200000">
            <a:off x="-501134" y="4615934"/>
            <a:ext cx="24384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itchFamily="34" charset="0"/>
              </a:rPr>
              <a:t>ACQUISITION</a:t>
            </a:r>
            <a:endParaRPr lang="en-US" dirty="0">
              <a:latin typeface="Arial Black" pitchFamily="34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533400" y="3581400"/>
            <a:ext cx="2743200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33400" y="6019800"/>
            <a:ext cx="2743200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27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28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22098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Questions?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875725" y="4842808"/>
            <a:ext cx="416017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 eaLnBrk="0" hangingPunct="0">
              <a:defRPr/>
            </a:pPr>
            <a:endParaRPr lang="en-US" sz="2200" b="1" i="1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r"/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Robin Birdsong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en-US" sz="22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850-245-2052</a:t>
            </a:r>
          </a:p>
          <a:p>
            <a:pPr algn="r"/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Robin.Birdsong@dep.state.fl.us</a:t>
            </a:r>
          </a:p>
          <a:p>
            <a:pPr algn="r" eaLnBrk="0" hangingPunct="0">
              <a:defRPr/>
            </a:pPr>
            <a:endParaRPr lang="en-US" sz="2200" b="1" dirty="0">
              <a:solidFill>
                <a:schemeClr val="accent1">
                  <a:lumMod val="50000"/>
                </a:schemeClr>
              </a:solidFill>
              <a:ea typeface="Times New Roman" pitchFamily="18" charset="0"/>
              <a:cs typeface="Arial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143000" y="5029200"/>
            <a:ext cx="7086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5257800"/>
            <a:ext cx="1600201" cy="1211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1" y="5249670"/>
            <a:ext cx="1484714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3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873384" y="2077997"/>
            <a:ext cx="727061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Level 3 - The Gaps: </a:t>
            </a:r>
            <a:r>
              <a:rPr lang="en-US" sz="2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Priority Trail Gaps (2013)</a:t>
            </a:r>
            <a:br>
              <a:rPr lang="en-US" sz="2400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Level 2 - The Priorities: </a:t>
            </a:r>
            <a:r>
              <a:rPr lang="en-US" sz="2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Priority Trails (2012)</a:t>
            </a:r>
            <a:br>
              <a:rPr lang="en-US" sz="2400" dirty="0" smtClean="0"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lang="en-US" sz="24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Level 1 - The Vision: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Land </a:t>
            </a:r>
            <a:r>
              <a:rPr lang="en-US" sz="2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and </a:t>
            </a:r>
            <a:r>
              <a:rPr kumimoji="0" lang="en-US" sz="24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Paddling Trails  				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Opportunities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(2012)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133600" y="2133600"/>
            <a:ext cx="0" cy="272123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1000" y="2145268"/>
            <a:ext cx="1536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Highest Needs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0" y="3276600"/>
            <a:ext cx="167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Focused System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4355068"/>
            <a:ext cx="1812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Complete System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33400" y="67270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FGTS Planning Levels</a:t>
            </a:r>
            <a:endParaRPr lang="en-US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Florida Greenways and Trails System Plan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1423" y="5562600"/>
            <a:ext cx="1962577" cy="88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4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Maps</a:t>
            </a:r>
          </a:p>
        </p:txBody>
      </p:sp>
      <p:pic>
        <p:nvPicPr>
          <p:cNvPr id="14" name="Picture 13" descr="FGTSPlan_2012LandTrailsMapbook_PUBLIC_DRAFT_Page_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718" y="1066800"/>
            <a:ext cx="4173681" cy="54012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Picture 14" descr="FGTSPlan2012PaddlingMapbook_PUBLICDRAFT_Page_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58590" y="1066800"/>
            <a:ext cx="4180609" cy="54102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457200" y="1219200"/>
            <a:ext cx="285706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Land Trails Opportunity 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9200" y="1219200"/>
            <a:ext cx="3209597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Paddling Trails Opportunity Map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5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Maps</a:t>
            </a:r>
          </a:p>
        </p:txBody>
      </p:sp>
      <p:pic>
        <p:nvPicPr>
          <p:cNvPr id="16" name="Picture 15" descr="FGTSPlan2012PriorityTrailMapBook_PUBLICDRAFT_Page_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1151964"/>
            <a:ext cx="4114799" cy="53250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 descr="FGTSPlan_2012LandTrailsMapbook_PUBLIC_DRAFT_Page_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1219200"/>
            <a:ext cx="1887682" cy="244288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 descr="FGTSPlan2012PaddlingMapbook_PUBLICDRAFT_Page_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400" y="3886200"/>
            <a:ext cx="1911928" cy="24742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457200" y="1143000"/>
            <a:ext cx="285706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Land Trails Opportunity Map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5603" y="3821668"/>
            <a:ext cx="3209597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Paddling Trails Opportunity Map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124200" y="2286000"/>
            <a:ext cx="160020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067736" y="1219200"/>
            <a:ext cx="188724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Priority Trails Map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124200" y="4953000"/>
            <a:ext cx="160020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6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Priority Trails Map</a:t>
            </a:r>
          </a:p>
        </p:txBody>
      </p:sp>
      <p:pic>
        <p:nvPicPr>
          <p:cNvPr id="19" name="Picture 18" descr="2012_FGTSPriorityTrailFIN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8200" y="1153392"/>
            <a:ext cx="6248400" cy="539288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7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6200" y="1524000"/>
            <a:ext cx="9067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Establishes priorities to direct and focus resources</a:t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endParaRPr lang="en-US" sz="4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Provides a framework for </a:t>
            </a:r>
          </a:p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“closing the gaps” </a:t>
            </a:r>
          </a:p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to connect the FGTS</a:t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endParaRPr lang="en-US" sz="4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Florida Greenways and Trails System Plan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1423" y="5668495"/>
            <a:ext cx="1962577" cy="88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Highlights</a:t>
            </a:r>
            <a:endParaRPr lang="en-US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8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1055668"/>
            <a:ext cx="914400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Aligns the FGTS with complementary planning efforts</a:t>
            </a:r>
            <a:br>
              <a:rPr lang="en-US" sz="3600" b="1" dirty="0" smtClean="0">
                <a:latin typeface="Arial" pitchFamily="34" charset="0"/>
                <a:cs typeface="Arial" pitchFamily="34" charset="0"/>
              </a:rPr>
            </a:b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Economic Development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5 Yr Strategic Plan for Economic Development</a:t>
            </a:r>
          </a:p>
          <a:p>
            <a:pPr lvl="1"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Tourism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VISIT FLORIDA Destination Marketing Plan</a:t>
            </a:r>
          </a:p>
          <a:p>
            <a:pPr lvl="1"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Health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State Health Improvement Plan (SHIP)</a:t>
            </a:r>
          </a:p>
          <a:p>
            <a:pPr lvl="1"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Transportation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Florida Transportation Plan (FTP) 2060</a:t>
            </a:r>
          </a:p>
          <a:p>
            <a:pPr lvl="1"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Recreation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Statewide Comprehensive Outdoor Recreation Plan (SCORP)</a:t>
            </a:r>
          </a:p>
          <a:p>
            <a:pPr lvl="1"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Conservation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Cooperative Conservation Blueprint &amp; Wildlife Action Plan</a:t>
            </a:r>
          </a:p>
          <a:p>
            <a:pPr lvl="1">
              <a:buFont typeface="Arial" pitchFamily="34" charset="0"/>
              <a:buChar char="•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Local &amp; Regional Planning</a:t>
            </a:r>
          </a:p>
          <a:p>
            <a:endParaRPr lang="en-US" sz="3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Highlights</a:t>
            </a:r>
            <a:endParaRPr lang="en-US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Florida Greenways and Trails System Plan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81423" y="5668495"/>
            <a:ext cx="1962577" cy="88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fld id="{D9515C9C-B0D4-49C7-83C7-4BF66E55645D}" type="slidenum">
              <a: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9</a:t>
            </a:fld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DEP_color_logo white text[Converted]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1379"/>
            <a:ext cx="990600" cy="6468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0200" y="152400"/>
            <a:ext cx="71967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Demand for Trail Information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TrailLink.jpg"/>
          <p:cNvPicPr>
            <a:picLocks noChangeAspect="1"/>
          </p:cNvPicPr>
          <p:nvPr/>
        </p:nvPicPr>
        <p:blipFill>
          <a:blip r:embed="rId4" cstate="print"/>
          <a:srcRect t="15556" r="1410" b="4444"/>
          <a:stretch>
            <a:fillRect/>
          </a:stretch>
        </p:blipFill>
        <p:spPr>
          <a:xfrm>
            <a:off x="304800" y="1066800"/>
            <a:ext cx="8458200" cy="5486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b 2012 FFGTC meeting 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Feb 2012 FFGTC meeting updated</Template>
  <TotalTime>6666</TotalTime>
  <Words>1079</Words>
  <Application>Microsoft Office PowerPoint</Application>
  <PresentationFormat>On-screen Show (4:3)</PresentationFormat>
  <Paragraphs>271</Paragraphs>
  <Slides>28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Feb 2012 FFGTC meeting updated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Department of Environmental Protection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Wood_JM</dc:creator>
  <cp:lastModifiedBy>Stephan Harris</cp:lastModifiedBy>
  <cp:revision>724</cp:revision>
  <dcterms:created xsi:type="dcterms:W3CDTF">2012-02-23T21:23:30Z</dcterms:created>
  <dcterms:modified xsi:type="dcterms:W3CDTF">2013-05-23T16:58:56Z</dcterms:modified>
</cp:coreProperties>
</file>