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Default Extension="xlsx" ContentType="application/vnd.openxmlformats-officedocument.spreadsheetml.sheet"/>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4071" r:id="rId1"/>
  </p:sldMasterIdLst>
  <p:notesMasterIdLst>
    <p:notesMasterId r:id="rId11"/>
  </p:notesMasterIdLst>
  <p:handoutMasterIdLst>
    <p:handoutMasterId r:id="rId12"/>
  </p:handoutMasterIdLst>
  <p:sldIdLst>
    <p:sldId id="261" r:id="rId2"/>
    <p:sldId id="262" r:id="rId3"/>
    <p:sldId id="268" r:id="rId4"/>
    <p:sldId id="315" r:id="rId5"/>
    <p:sldId id="299" r:id="rId6"/>
    <p:sldId id="316" r:id="rId7"/>
    <p:sldId id="314" r:id="rId8"/>
    <p:sldId id="313" r:id="rId9"/>
    <p:sldId id="317" r:id="rId10"/>
  </p:sldIdLst>
  <p:sldSz cx="9144000" cy="5143500" type="screen16x9"/>
  <p:notesSz cx="7010400" cy="9296400"/>
  <p:defaultTextStyle>
    <a:defPPr>
      <a:defRPr lang="en-US"/>
    </a:defPPr>
    <a:lvl1pPr algn="l" rtl="0" eaLnBrk="0" fontAlgn="base" hangingPunct="0">
      <a:spcBef>
        <a:spcPct val="0"/>
      </a:spcBef>
      <a:spcAft>
        <a:spcPct val="0"/>
      </a:spcAft>
      <a:defRPr sz="2100" kern="1200">
        <a:solidFill>
          <a:schemeClr val="tx1"/>
        </a:solidFill>
        <a:latin typeface="Times New Roman" pitchFamily="18" charset="0"/>
        <a:ea typeface="+mn-ea"/>
        <a:cs typeface="+mn-cs"/>
      </a:defRPr>
    </a:lvl1pPr>
    <a:lvl2pPr marL="408118" algn="l" rtl="0" eaLnBrk="0" fontAlgn="base" hangingPunct="0">
      <a:spcBef>
        <a:spcPct val="0"/>
      </a:spcBef>
      <a:spcAft>
        <a:spcPct val="0"/>
      </a:spcAft>
      <a:defRPr sz="2100" kern="1200">
        <a:solidFill>
          <a:schemeClr val="tx1"/>
        </a:solidFill>
        <a:latin typeface="Times New Roman" pitchFamily="18" charset="0"/>
        <a:ea typeface="+mn-ea"/>
        <a:cs typeface="+mn-cs"/>
      </a:defRPr>
    </a:lvl2pPr>
    <a:lvl3pPr marL="816234" algn="l" rtl="0" eaLnBrk="0" fontAlgn="base" hangingPunct="0">
      <a:spcBef>
        <a:spcPct val="0"/>
      </a:spcBef>
      <a:spcAft>
        <a:spcPct val="0"/>
      </a:spcAft>
      <a:defRPr sz="2100" kern="1200">
        <a:solidFill>
          <a:schemeClr val="tx1"/>
        </a:solidFill>
        <a:latin typeface="Times New Roman" pitchFamily="18" charset="0"/>
        <a:ea typeface="+mn-ea"/>
        <a:cs typeface="+mn-cs"/>
      </a:defRPr>
    </a:lvl3pPr>
    <a:lvl4pPr marL="1224352" algn="l" rtl="0" eaLnBrk="0" fontAlgn="base" hangingPunct="0">
      <a:spcBef>
        <a:spcPct val="0"/>
      </a:spcBef>
      <a:spcAft>
        <a:spcPct val="0"/>
      </a:spcAft>
      <a:defRPr sz="2100" kern="1200">
        <a:solidFill>
          <a:schemeClr val="tx1"/>
        </a:solidFill>
        <a:latin typeface="Times New Roman" pitchFamily="18" charset="0"/>
        <a:ea typeface="+mn-ea"/>
        <a:cs typeface="+mn-cs"/>
      </a:defRPr>
    </a:lvl4pPr>
    <a:lvl5pPr marL="1632469" algn="l" rtl="0" eaLnBrk="0" fontAlgn="base" hangingPunct="0">
      <a:spcBef>
        <a:spcPct val="0"/>
      </a:spcBef>
      <a:spcAft>
        <a:spcPct val="0"/>
      </a:spcAft>
      <a:defRPr sz="2100" kern="1200">
        <a:solidFill>
          <a:schemeClr val="tx1"/>
        </a:solidFill>
        <a:latin typeface="Times New Roman" pitchFamily="18" charset="0"/>
        <a:ea typeface="+mn-ea"/>
        <a:cs typeface="+mn-cs"/>
      </a:defRPr>
    </a:lvl5pPr>
    <a:lvl6pPr marL="2040587" algn="l" defTabSz="816234" rtl="0" eaLnBrk="1" latinLnBrk="0" hangingPunct="1">
      <a:defRPr sz="2100" kern="1200">
        <a:solidFill>
          <a:schemeClr val="tx1"/>
        </a:solidFill>
        <a:latin typeface="Times New Roman" pitchFamily="18" charset="0"/>
        <a:ea typeface="+mn-ea"/>
        <a:cs typeface="+mn-cs"/>
      </a:defRPr>
    </a:lvl6pPr>
    <a:lvl7pPr marL="2448704" algn="l" defTabSz="816234" rtl="0" eaLnBrk="1" latinLnBrk="0" hangingPunct="1">
      <a:defRPr sz="2100" kern="1200">
        <a:solidFill>
          <a:schemeClr val="tx1"/>
        </a:solidFill>
        <a:latin typeface="Times New Roman" pitchFamily="18" charset="0"/>
        <a:ea typeface="+mn-ea"/>
        <a:cs typeface="+mn-cs"/>
      </a:defRPr>
    </a:lvl7pPr>
    <a:lvl8pPr marL="2856822" algn="l" defTabSz="816234" rtl="0" eaLnBrk="1" latinLnBrk="0" hangingPunct="1">
      <a:defRPr sz="2100" kern="1200">
        <a:solidFill>
          <a:schemeClr val="tx1"/>
        </a:solidFill>
        <a:latin typeface="Times New Roman" pitchFamily="18" charset="0"/>
        <a:ea typeface="+mn-ea"/>
        <a:cs typeface="+mn-cs"/>
      </a:defRPr>
    </a:lvl8pPr>
    <a:lvl9pPr marL="3264939" algn="l" defTabSz="816234" rtl="0" eaLnBrk="1" latinLnBrk="0" hangingPunct="1">
      <a:defRPr sz="21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19C3"/>
    <a:srgbClr val="FFFFFF"/>
    <a:srgbClr val="CC0099"/>
    <a:srgbClr val="FF0000"/>
    <a:srgbClr val="E804B2"/>
    <a:srgbClr val="FFC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2" autoAdjust="0"/>
    <p:restoredTop sz="82500" autoAdjust="0"/>
  </p:normalViewPr>
  <p:slideViewPr>
    <p:cSldViewPr>
      <p:cViewPr>
        <p:scale>
          <a:sx n="125" d="100"/>
          <a:sy n="125" d="100"/>
        </p:scale>
        <p:origin x="-600" y="-5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0" d="100"/>
          <a:sy n="40" d="100"/>
        </p:scale>
        <p:origin x="-1488" y="-96"/>
      </p:cViewPr>
      <p:guideLst>
        <p:guide orient="horz" pos="2927"/>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VOTRAN2009\Administration\GMOfficeAssistant\Julie\Presentations\Annual%20Awards\Spreadsheets\Ridership%20bar%20graphs%20-%202009-201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7"/>
  <c:chart>
    <c:plotArea>
      <c:layout>
        <c:manualLayout>
          <c:layoutTarget val="inner"/>
          <c:xMode val="edge"/>
          <c:yMode val="edge"/>
          <c:x val="0.12912380111364458"/>
          <c:y val="2.8710055310882727E-2"/>
          <c:w val="0.85529987489882286"/>
          <c:h val="0.80984919257974886"/>
        </c:manualLayout>
      </c:layout>
      <c:barChart>
        <c:barDir val="col"/>
        <c:grouping val="stacked"/>
        <c:ser>
          <c:idx val="0"/>
          <c:order val="0"/>
          <c:cat>
            <c:numRef>
              <c:f>'Total ridership'!$B$4:$G$4</c:f>
              <c:numCache>
                <c:formatCode>General</c:formatCode>
                <c:ptCount val="6"/>
                <c:pt idx="0">
                  <c:v>2010</c:v>
                </c:pt>
                <c:pt idx="1">
                  <c:v>2011</c:v>
                </c:pt>
                <c:pt idx="2">
                  <c:v>2012</c:v>
                </c:pt>
                <c:pt idx="3">
                  <c:v>2013</c:v>
                </c:pt>
                <c:pt idx="4">
                  <c:v>2014</c:v>
                </c:pt>
                <c:pt idx="5">
                  <c:v>2015</c:v>
                </c:pt>
              </c:numCache>
            </c:numRef>
          </c:cat>
          <c:val>
            <c:numRef>
              <c:f>'Total ridership'!$B$5:$G$5</c:f>
              <c:numCache>
                <c:formatCode>#,##0</c:formatCode>
                <c:ptCount val="6"/>
                <c:pt idx="0">
                  <c:v>3498850</c:v>
                </c:pt>
                <c:pt idx="1">
                  <c:v>3645308</c:v>
                </c:pt>
                <c:pt idx="2">
                  <c:v>3850802</c:v>
                </c:pt>
                <c:pt idx="3">
                  <c:v>4029844</c:v>
                </c:pt>
                <c:pt idx="4">
                  <c:v>4009091</c:v>
                </c:pt>
                <c:pt idx="5">
                  <c:v>3733958</c:v>
                </c:pt>
              </c:numCache>
            </c:numRef>
          </c:val>
        </c:ser>
        <c:overlap val="100"/>
        <c:axId val="47945984"/>
        <c:axId val="52547584"/>
      </c:barChart>
      <c:catAx>
        <c:axId val="47945984"/>
        <c:scaling>
          <c:orientation val="minMax"/>
        </c:scaling>
        <c:axPos val="b"/>
        <c:numFmt formatCode="General" sourceLinked="1"/>
        <c:tickLblPos val="nextTo"/>
        <c:txPr>
          <a:bodyPr/>
          <a:lstStyle/>
          <a:p>
            <a:pPr>
              <a:defRPr sz="1400" b="1" i="1"/>
            </a:pPr>
            <a:endParaRPr lang="en-US"/>
          </a:p>
        </c:txPr>
        <c:crossAx val="52547584"/>
        <c:crosses val="autoZero"/>
        <c:auto val="1"/>
        <c:lblAlgn val="ctr"/>
        <c:lblOffset val="100"/>
      </c:catAx>
      <c:valAx>
        <c:axId val="52547584"/>
        <c:scaling>
          <c:orientation val="minMax"/>
        </c:scaling>
        <c:axPos val="l"/>
        <c:majorGridlines/>
        <c:numFmt formatCode="#,##0" sourceLinked="1"/>
        <c:tickLblPos val="nextTo"/>
        <c:txPr>
          <a:bodyPr/>
          <a:lstStyle/>
          <a:p>
            <a:pPr>
              <a:defRPr sz="1400" b="1" i="1"/>
            </a:pPr>
            <a:endParaRPr lang="en-US"/>
          </a:p>
        </c:txPr>
        <c:crossAx val="47945984"/>
        <c:crosses val="autoZero"/>
        <c:crossBetween val="between"/>
      </c:valAx>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2.emf"/></Relationships>
</file>

<file path=ppt/drawings/drawing1.xml><?xml version="1.0" encoding="utf-8"?>
<c:userShapes xmlns:c="http://schemas.openxmlformats.org/drawingml/2006/chart">
  <cdr:relSizeAnchor xmlns:cdr="http://schemas.openxmlformats.org/drawingml/2006/chartDrawing">
    <cdr:from>
      <cdr:x>0.14914</cdr:x>
      <cdr:y>0.47458</cdr:y>
    </cdr:from>
    <cdr:to>
      <cdr:x>0.27064</cdr:x>
      <cdr:y>0.56497</cdr:y>
    </cdr:to>
    <cdr:sp macro="" textlink="">
      <cdr:nvSpPr>
        <cdr:cNvPr id="2" name="TextBox 1"/>
        <cdr:cNvSpPr txBox="1"/>
      </cdr:nvSpPr>
      <cdr:spPr>
        <a:xfrm xmlns:a="http://schemas.openxmlformats.org/drawingml/2006/main">
          <a:off x="1216025" y="1600200"/>
          <a:ext cx="990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3,498,850</a:t>
          </a:r>
          <a:endParaRPr lang="en-US" sz="1300" b="1" i="1" dirty="0"/>
        </a:p>
      </cdr:txBody>
    </cdr:sp>
  </cdr:relSizeAnchor>
  <cdr:relSizeAnchor xmlns:cdr="http://schemas.openxmlformats.org/drawingml/2006/chartDrawing">
    <cdr:from>
      <cdr:x>0.28933</cdr:x>
      <cdr:y>0.36158</cdr:y>
    </cdr:from>
    <cdr:to>
      <cdr:x>0.41083</cdr:x>
      <cdr:y>0.45198</cdr:y>
    </cdr:to>
    <cdr:sp macro="" textlink="">
      <cdr:nvSpPr>
        <cdr:cNvPr id="3" name="TextBox 2"/>
        <cdr:cNvSpPr txBox="1"/>
      </cdr:nvSpPr>
      <cdr:spPr>
        <a:xfrm xmlns:a="http://schemas.openxmlformats.org/drawingml/2006/main">
          <a:off x="2359025" y="1219200"/>
          <a:ext cx="990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3,645,308</a:t>
          </a:r>
          <a:endParaRPr lang="en-US" sz="1300" b="1" i="1" dirty="0"/>
        </a:p>
      </cdr:txBody>
    </cdr:sp>
  </cdr:relSizeAnchor>
  <cdr:relSizeAnchor xmlns:cdr="http://schemas.openxmlformats.org/drawingml/2006/chartDrawing">
    <cdr:from>
      <cdr:x>0.42952</cdr:x>
      <cdr:y>0.13559</cdr:y>
    </cdr:from>
    <cdr:to>
      <cdr:x>0.55101</cdr:x>
      <cdr:y>0.22599</cdr:y>
    </cdr:to>
    <cdr:sp macro="" textlink="">
      <cdr:nvSpPr>
        <cdr:cNvPr id="4" name="TextBox 3"/>
        <cdr:cNvSpPr txBox="1"/>
      </cdr:nvSpPr>
      <cdr:spPr>
        <a:xfrm xmlns:a="http://schemas.openxmlformats.org/drawingml/2006/main">
          <a:off x="3502025" y="457200"/>
          <a:ext cx="990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3,850,802</a:t>
          </a:r>
          <a:endParaRPr lang="en-US" sz="1300" b="1" i="1" dirty="0"/>
        </a:p>
      </cdr:txBody>
    </cdr:sp>
  </cdr:relSizeAnchor>
  <cdr:relSizeAnchor xmlns:cdr="http://schemas.openxmlformats.org/drawingml/2006/chartDrawing">
    <cdr:from>
      <cdr:x>0.57009</cdr:x>
      <cdr:y>0.0226</cdr:y>
    </cdr:from>
    <cdr:to>
      <cdr:x>0.69159</cdr:x>
      <cdr:y>0.13559</cdr:y>
    </cdr:to>
    <cdr:sp macro="" textlink="">
      <cdr:nvSpPr>
        <cdr:cNvPr id="5" name="TextBox 4"/>
        <cdr:cNvSpPr txBox="1"/>
      </cdr:nvSpPr>
      <cdr:spPr>
        <a:xfrm xmlns:a="http://schemas.openxmlformats.org/drawingml/2006/main">
          <a:off x="4648172" y="76204"/>
          <a:ext cx="990628" cy="38099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4,029,844</a:t>
          </a:r>
          <a:endParaRPr lang="en-US" sz="1300" b="1" i="1" dirty="0"/>
        </a:p>
      </cdr:txBody>
    </cdr:sp>
  </cdr:relSizeAnchor>
  <cdr:relSizeAnchor xmlns:cdr="http://schemas.openxmlformats.org/drawingml/2006/chartDrawing">
    <cdr:from>
      <cdr:x>0.70093</cdr:x>
      <cdr:y>0.0226</cdr:y>
    </cdr:from>
    <cdr:to>
      <cdr:x>0.84112</cdr:x>
      <cdr:y>0.11299</cdr:y>
    </cdr:to>
    <cdr:sp macro="" textlink="">
      <cdr:nvSpPr>
        <cdr:cNvPr id="6" name="TextBox 5"/>
        <cdr:cNvSpPr txBox="1"/>
      </cdr:nvSpPr>
      <cdr:spPr>
        <a:xfrm xmlns:a="http://schemas.openxmlformats.org/drawingml/2006/main">
          <a:off x="5715000" y="76200"/>
          <a:ext cx="1142969" cy="304796"/>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4,009,091</a:t>
          </a:r>
          <a:endParaRPr lang="en-US" sz="1300" b="1" i="1" dirty="0"/>
        </a:p>
      </cdr:txBody>
    </cdr:sp>
  </cdr:relSizeAnchor>
  <cdr:relSizeAnchor xmlns:cdr="http://schemas.openxmlformats.org/drawingml/2006/chartDrawing">
    <cdr:from>
      <cdr:x>0.85047</cdr:x>
      <cdr:y>0.27119</cdr:y>
    </cdr:from>
    <cdr:to>
      <cdr:x>0.97196</cdr:x>
      <cdr:y>0.36158</cdr:y>
    </cdr:to>
    <cdr:sp macro="" textlink="">
      <cdr:nvSpPr>
        <cdr:cNvPr id="7" name="TextBox 6"/>
        <cdr:cNvSpPr txBox="1"/>
      </cdr:nvSpPr>
      <cdr:spPr>
        <a:xfrm xmlns:a="http://schemas.openxmlformats.org/drawingml/2006/main">
          <a:off x="6934222" y="914412"/>
          <a:ext cx="990578" cy="304788"/>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300" b="1" i="1" dirty="0" smtClean="0"/>
            <a:t>3,733,958</a:t>
          </a:r>
          <a:endParaRPr lang="en-US" sz="1300" b="1" i="1" dirty="0"/>
        </a:p>
      </cdr:txBody>
    </cdr:sp>
  </cdr:relSizeAnchor>
  <cdr:relSizeAnchor xmlns:cdr="http://schemas.openxmlformats.org/drawingml/2006/chartDrawing">
    <cdr:from>
      <cdr:x>0.16822</cdr:x>
      <cdr:y>0.67797</cdr:y>
    </cdr:from>
    <cdr:to>
      <cdr:x>0.23364</cdr:x>
      <cdr:y>0.74576</cdr:y>
    </cdr:to>
    <cdr:sp macro="" textlink="">
      <cdr:nvSpPr>
        <cdr:cNvPr id="8" name="TextBox 7"/>
        <cdr:cNvSpPr txBox="1"/>
      </cdr:nvSpPr>
      <cdr:spPr>
        <a:xfrm xmlns:a="http://schemas.openxmlformats.org/drawingml/2006/main">
          <a:off x="1371600" y="2286000"/>
          <a:ext cx="5334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0.31776</cdr:x>
      <cdr:y>0.63277</cdr:y>
    </cdr:from>
    <cdr:to>
      <cdr:x>0.38318</cdr:x>
      <cdr:y>0.72316</cdr:y>
    </cdr:to>
    <cdr:sp macro="" textlink="">
      <cdr:nvSpPr>
        <cdr:cNvPr id="9" name="TextBox 8"/>
        <cdr:cNvSpPr txBox="1"/>
      </cdr:nvSpPr>
      <cdr:spPr>
        <a:xfrm xmlns:a="http://schemas.openxmlformats.org/drawingml/2006/main">
          <a:off x="2590800" y="2133600"/>
          <a:ext cx="5334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0.31776</cdr:x>
      <cdr:y>0.58757</cdr:y>
    </cdr:from>
    <cdr:to>
      <cdr:x>0.39252</cdr:x>
      <cdr:y>0.67797</cdr:y>
    </cdr:to>
    <cdr:sp macro="" textlink="">
      <cdr:nvSpPr>
        <cdr:cNvPr id="10" name="TextBox 9"/>
        <cdr:cNvSpPr txBox="1"/>
      </cdr:nvSpPr>
      <cdr:spPr>
        <a:xfrm xmlns:a="http://schemas.openxmlformats.org/drawingml/2006/main">
          <a:off x="2590800" y="1981200"/>
          <a:ext cx="6096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i="1" dirty="0" smtClean="0"/>
            <a:t>4.2%</a:t>
          </a:r>
          <a:endParaRPr lang="en-US" sz="1100" i="1" dirty="0"/>
        </a:p>
      </cdr:txBody>
    </cdr:sp>
  </cdr:relSizeAnchor>
  <cdr:relSizeAnchor xmlns:cdr="http://schemas.openxmlformats.org/drawingml/2006/chartDrawing">
    <cdr:from>
      <cdr:x>0.45794</cdr:x>
      <cdr:y>0.47458</cdr:y>
    </cdr:from>
    <cdr:to>
      <cdr:x>0.54206</cdr:x>
      <cdr:y>0.54237</cdr:y>
    </cdr:to>
    <cdr:sp macro="" textlink="">
      <cdr:nvSpPr>
        <cdr:cNvPr id="11" name="TextBox 10"/>
        <cdr:cNvSpPr txBox="1"/>
      </cdr:nvSpPr>
      <cdr:spPr>
        <a:xfrm xmlns:a="http://schemas.openxmlformats.org/drawingml/2006/main">
          <a:off x="3733800" y="1600200"/>
          <a:ext cx="685800" cy="2286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i="1" dirty="0" smtClean="0"/>
            <a:t>5.6%</a:t>
          </a:r>
          <a:endParaRPr lang="en-US" sz="1100" i="1" dirty="0"/>
        </a:p>
      </cdr:txBody>
    </cdr:sp>
  </cdr:relSizeAnchor>
  <cdr:relSizeAnchor xmlns:cdr="http://schemas.openxmlformats.org/drawingml/2006/chartDrawing">
    <cdr:from>
      <cdr:x>0.59813</cdr:x>
      <cdr:y>0.33898</cdr:y>
    </cdr:from>
    <cdr:to>
      <cdr:x>0.66355</cdr:x>
      <cdr:y>0.42938</cdr:y>
    </cdr:to>
    <cdr:sp macro="" textlink="">
      <cdr:nvSpPr>
        <cdr:cNvPr id="12" name="TextBox 11"/>
        <cdr:cNvSpPr txBox="1"/>
      </cdr:nvSpPr>
      <cdr:spPr>
        <a:xfrm xmlns:a="http://schemas.openxmlformats.org/drawingml/2006/main">
          <a:off x="4876800" y="1143000"/>
          <a:ext cx="5334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i="1" dirty="0" smtClean="0"/>
            <a:t>4.6%</a:t>
          </a:r>
          <a:endParaRPr lang="en-US" sz="1100" i="1" dirty="0"/>
        </a:p>
      </cdr:txBody>
    </cdr:sp>
  </cdr:relSizeAnchor>
  <cdr:relSizeAnchor xmlns:cdr="http://schemas.openxmlformats.org/drawingml/2006/chartDrawing">
    <cdr:from>
      <cdr:x>0.73832</cdr:x>
      <cdr:y>0.27119</cdr:y>
    </cdr:from>
    <cdr:to>
      <cdr:x>0.80374</cdr:x>
      <cdr:y>0.38418</cdr:y>
    </cdr:to>
    <cdr:sp macro="" textlink="">
      <cdr:nvSpPr>
        <cdr:cNvPr id="13" name="TextBox 12"/>
        <cdr:cNvSpPr txBox="1"/>
      </cdr:nvSpPr>
      <cdr:spPr>
        <a:xfrm xmlns:a="http://schemas.openxmlformats.org/drawingml/2006/main">
          <a:off x="6019800" y="914400"/>
          <a:ext cx="533400" cy="3810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000" b="1" i="1" dirty="0" smtClean="0"/>
            <a:t>-0.5%</a:t>
          </a:r>
          <a:endParaRPr lang="en-US" sz="1000" b="1" i="1" dirty="0"/>
        </a:p>
      </cdr:txBody>
    </cdr:sp>
  </cdr:relSizeAnchor>
  <cdr:relSizeAnchor xmlns:cdr="http://schemas.openxmlformats.org/drawingml/2006/chartDrawing">
    <cdr:from>
      <cdr:x>0.88785</cdr:x>
      <cdr:y>0.47458</cdr:y>
    </cdr:from>
    <cdr:to>
      <cdr:x>0.95327</cdr:x>
      <cdr:y>0.56497</cdr:y>
    </cdr:to>
    <cdr:sp macro="" textlink="">
      <cdr:nvSpPr>
        <cdr:cNvPr id="14" name="TextBox 13"/>
        <cdr:cNvSpPr txBox="1"/>
      </cdr:nvSpPr>
      <cdr:spPr>
        <a:xfrm xmlns:a="http://schemas.openxmlformats.org/drawingml/2006/main">
          <a:off x="7239000" y="1600200"/>
          <a:ext cx="533400" cy="3048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r>
            <a:rPr lang="en-US" sz="1100" i="1" dirty="0" smtClean="0"/>
            <a:t>- 6%</a:t>
          </a:r>
          <a:endParaRPr lang="en-US" sz="1100" i="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5B0E232E-C1DD-45B9-8A0F-A441257CE967}" type="datetimeFigureOut">
              <a:rPr lang="en-US" smtClean="0"/>
              <a:pPr/>
              <a:t>2/1/2016</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7352807-B4D9-4B82-AEAB-1055F83E0A56}"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defRPr sz="1200">
                <a:latin typeface="Times New Roman" charset="0"/>
              </a:defRPr>
            </a:lvl1pPr>
          </a:lstStyle>
          <a:p>
            <a:pPr>
              <a:defRPr/>
            </a:pPr>
            <a:endParaRPr lang="en-US" dirty="0"/>
          </a:p>
        </p:txBody>
      </p:sp>
      <p:sp>
        <p:nvSpPr>
          <p:cNvPr id="33795" name="Rectangle 3"/>
          <p:cNvSpPr>
            <a:spLocks noGrp="1" noChangeArrowheads="1"/>
          </p:cNvSpPr>
          <p:nvPr>
            <p:ph type="dt" idx="1"/>
          </p:nvPr>
        </p:nvSpPr>
        <p:spPr bwMode="auto">
          <a:xfrm>
            <a:off x="3972560" y="1"/>
            <a:ext cx="3037840" cy="465221"/>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lvl1pPr algn="r">
              <a:defRPr sz="1200">
                <a:latin typeface="Times New Roman" charset="0"/>
              </a:defRPr>
            </a:lvl1pPr>
          </a:lstStyle>
          <a:p>
            <a:pPr>
              <a:defRPr/>
            </a:pPr>
            <a:endParaRPr lang="en-US" dirty="0"/>
          </a:p>
        </p:txBody>
      </p:sp>
      <p:sp>
        <p:nvSpPr>
          <p:cNvPr id="40964" name="Rectangle 4"/>
          <p:cNvSpPr>
            <a:spLocks noGrp="1" noRot="1" noChangeAspect="1" noChangeArrowheads="1" noTextEdit="1"/>
          </p:cNvSpPr>
          <p:nvPr>
            <p:ph type="sldImg" idx="2"/>
          </p:nvPr>
        </p:nvSpPr>
        <p:spPr bwMode="auto">
          <a:xfrm>
            <a:off x="409575" y="698500"/>
            <a:ext cx="6192838" cy="3484563"/>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934720" y="4416392"/>
            <a:ext cx="5140960" cy="4182176"/>
          </a:xfrm>
          <a:prstGeom prst="rect">
            <a:avLst/>
          </a:prstGeom>
          <a:noFill/>
          <a:ln w="9525">
            <a:noFill/>
            <a:miter lim="800000"/>
            <a:headEnd/>
            <a:tailEnd/>
          </a:ln>
          <a:effectLst/>
        </p:spPr>
        <p:txBody>
          <a:bodyPr vert="horz" wrap="square" lIns="92857" tIns="46429" rIns="92857" bIns="4642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defRPr sz="1200">
                <a:latin typeface="Times New Roman" charset="0"/>
              </a:defRPr>
            </a:lvl1pPr>
          </a:lstStyle>
          <a:p>
            <a:pPr>
              <a:defRPr/>
            </a:pPr>
            <a:endParaRPr lang="en-US" dirty="0"/>
          </a:p>
        </p:txBody>
      </p:sp>
      <p:sp>
        <p:nvSpPr>
          <p:cNvPr id="33799" name="Rectangle 7"/>
          <p:cNvSpPr>
            <a:spLocks noGrp="1" noChangeArrowheads="1"/>
          </p:cNvSpPr>
          <p:nvPr>
            <p:ph type="sldNum" sz="quarter" idx="5"/>
          </p:nvPr>
        </p:nvSpPr>
        <p:spPr bwMode="auto">
          <a:xfrm>
            <a:off x="3972560" y="8831179"/>
            <a:ext cx="3037840" cy="465221"/>
          </a:xfrm>
          <a:prstGeom prst="rect">
            <a:avLst/>
          </a:prstGeom>
          <a:noFill/>
          <a:ln w="9525">
            <a:noFill/>
            <a:miter lim="800000"/>
            <a:headEnd/>
            <a:tailEnd/>
          </a:ln>
          <a:effectLst/>
        </p:spPr>
        <p:txBody>
          <a:bodyPr vert="horz" wrap="square" lIns="92857" tIns="46429" rIns="92857" bIns="46429" numCol="1" anchor="b" anchorCtr="0" compatLnSpc="1">
            <a:prstTxWarp prst="textNoShape">
              <a:avLst/>
            </a:prstTxWarp>
          </a:bodyPr>
          <a:lstStyle>
            <a:lvl1pPr algn="r">
              <a:defRPr sz="1200">
                <a:latin typeface="Times New Roman" charset="0"/>
              </a:defRPr>
            </a:lvl1pPr>
          </a:lstStyle>
          <a:p>
            <a:pPr>
              <a:defRPr/>
            </a:pPr>
            <a:fld id="{9A8DCEE3-9F18-4A79-99BF-D4F67941DC2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Times New Roman" charset="0"/>
        <a:ea typeface="+mn-ea"/>
        <a:cs typeface="+mn-cs"/>
      </a:defRPr>
    </a:lvl1pPr>
    <a:lvl2pPr marL="408118" algn="l" rtl="0" eaLnBrk="0" fontAlgn="base" hangingPunct="0">
      <a:spcBef>
        <a:spcPct val="30000"/>
      </a:spcBef>
      <a:spcAft>
        <a:spcPct val="0"/>
      </a:spcAft>
      <a:defRPr sz="1100" kern="1200">
        <a:solidFill>
          <a:schemeClr val="tx1"/>
        </a:solidFill>
        <a:latin typeface="Times New Roman" charset="0"/>
        <a:ea typeface="+mn-ea"/>
        <a:cs typeface="+mn-cs"/>
      </a:defRPr>
    </a:lvl2pPr>
    <a:lvl3pPr marL="816234" algn="l" rtl="0" eaLnBrk="0" fontAlgn="base" hangingPunct="0">
      <a:spcBef>
        <a:spcPct val="30000"/>
      </a:spcBef>
      <a:spcAft>
        <a:spcPct val="0"/>
      </a:spcAft>
      <a:defRPr sz="1100" kern="1200">
        <a:solidFill>
          <a:schemeClr val="tx1"/>
        </a:solidFill>
        <a:latin typeface="Times New Roman" charset="0"/>
        <a:ea typeface="+mn-ea"/>
        <a:cs typeface="+mn-cs"/>
      </a:defRPr>
    </a:lvl3pPr>
    <a:lvl4pPr marL="1224352" algn="l" rtl="0" eaLnBrk="0" fontAlgn="base" hangingPunct="0">
      <a:spcBef>
        <a:spcPct val="30000"/>
      </a:spcBef>
      <a:spcAft>
        <a:spcPct val="0"/>
      </a:spcAft>
      <a:defRPr sz="1100" kern="1200">
        <a:solidFill>
          <a:schemeClr val="tx1"/>
        </a:solidFill>
        <a:latin typeface="Times New Roman" charset="0"/>
        <a:ea typeface="+mn-ea"/>
        <a:cs typeface="+mn-cs"/>
      </a:defRPr>
    </a:lvl4pPr>
    <a:lvl5pPr marL="1632469" algn="l" rtl="0" eaLnBrk="0" fontAlgn="base" hangingPunct="0">
      <a:spcBef>
        <a:spcPct val="30000"/>
      </a:spcBef>
      <a:spcAft>
        <a:spcPct val="0"/>
      </a:spcAft>
      <a:defRPr sz="1100" kern="1200">
        <a:solidFill>
          <a:schemeClr val="tx1"/>
        </a:solidFill>
        <a:latin typeface="Times New Roman" charset="0"/>
        <a:ea typeface="+mn-ea"/>
        <a:cs typeface="+mn-cs"/>
      </a:defRPr>
    </a:lvl5pPr>
    <a:lvl6pPr marL="2040587" algn="l" defTabSz="816234" rtl="0" eaLnBrk="1" latinLnBrk="0" hangingPunct="1">
      <a:defRPr sz="1100" kern="1200">
        <a:solidFill>
          <a:schemeClr val="tx1"/>
        </a:solidFill>
        <a:latin typeface="+mn-lt"/>
        <a:ea typeface="+mn-ea"/>
        <a:cs typeface="+mn-cs"/>
      </a:defRPr>
    </a:lvl6pPr>
    <a:lvl7pPr marL="2448704" algn="l" defTabSz="816234" rtl="0" eaLnBrk="1" latinLnBrk="0" hangingPunct="1">
      <a:defRPr sz="1100" kern="1200">
        <a:solidFill>
          <a:schemeClr val="tx1"/>
        </a:solidFill>
        <a:latin typeface="+mn-lt"/>
        <a:ea typeface="+mn-ea"/>
        <a:cs typeface="+mn-cs"/>
      </a:defRPr>
    </a:lvl7pPr>
    <a:lvl8pPr marL="2856822" algn="l" defTabSz="816234" rtl="0" eaLnBrk="1" latinLnBrk="0" hangingPunct="1">
      <a:defRPr sz="1100" kern="1200">
        <a:solidFill>
          <a:schemeClr val="tx1"/>
        </a:solidFill>
        <a:latin typeface="+mn-lt"/>
        <a:ea typeface="+mn-ea"/>
        <a:cs typeface="+mn-cs"/>
      </a:defRPr>
    </a:lvl8pPr>
    <a:lvl9pPr marL="3264939" algn="l" defTabSz="81623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r>
              <a:rPr lang="en-US" dirty="0" smtClean="0">
                <a:latin typeface="Times New Roman" pitchFamily="18" charset="0"/>
              </a:rPr>
              <a:t>In </a:t>
            </a:r>
            <a:r>
              <a:rPr lang="en-US" dirty="0" smtClean="0">
                <a:latin typeface="Times New Roman" pitchFamily="18" charset="0"/>
              </a:rPr>
              <a:t>1976,</a:t>
            </a:r>
            <a:r>
              <a:rPr lang="en-US" baseline="0" dirty="0" smtClean="0">
                <a:latin typeface="Times New Roman" pitchFamily="18" charset="0"/>
              </a:rPr>
              <a:t> </a:t>
            </a:r>
            <a:r>
              <a:rPr lang="en-US" baseline="0" dirty="0" err="1" smtClean="0">
                <a:latin typeface="Times New Roman" pitchFamily="18" charset="0"/>
              </a:rPr>
              <a:t>Votran’s</a:t>
            </a:r>
            <a:r>
              <a:rPr lang="en-US" baseline="0" dirty="0" smtClean="0">
                <a:latin typeface="Times New Roman" pitchFamily="18" charset="0"/>
              </a:rPr>
              <a:t> first full year of operations, system </a:t>
            </a:r>
            <a:r>
              <a:rPr lang="en-US" baseline="0" dirty="0" smtClean="0">
                <a:latin typeface="Times New Roman" pitchFamily="18" charset="0"/>
              </a:rPr>
              <a:t>wide ridership was 1.3 million.  Ridership has increased 287%</a:t>
            </a:r>
          </a:p>
          <a:p>
            <a:endParaRPr lang="en-US" dirty="0" smtClean="0">
              <a:latin typeface="Times New Roman" pitchFamily="18" charset="0"/>
            </a:endParaRPr>
          </a:p>
          <a:p>
            <a:r>
              <a:rPr lang="en-US" dirty="0" smtClean="0">
                <a:latin typeface="Times New Roman" pitchFamily="18" charset="0"/>
              </a:rPr>
              <a:t>Prior to 2014, last</a:t>
            </a:r>
            <a:r>
              <a:rPr lang="en-US" baseline="0" dirty="0" smtClean="0">
                <a:latin typeface="Times New Roman" pitchFamily="18" charset="0"/>
              </a:rPr>
              <a:t> Votran fare increase was 2007 – Votran fares were found to be among the lowest among peer systems and in an effort to generate additional funding, fare increase occurred in February 2014 &amp; February 2015 bringing cash fare up to $1.75.  </a:t>
            </a:r>
          </a:p>
          <a:p>
            <a:endParaRPr lang="en-US" baseline="0" dirty="0" smtClean="0">
              <a:latin typeface="Times New Roman" pitchFamily="18" charset="0"/>
            </a:endParaRPr>
          </a:p>
          <a:p>
            <a:r>
              <a:rPr lang="en-US" baseline="0" dirty="0" smtClean="0">
                <a:latin typeface="Times New Roman" pitchFamily="18" charset="0"/>
              </a:rPr>
              <a:t>The Simpson-Curtin rule of transit fare elasticity shows </a:t>
            </a:r>
            <a:r>
              <a:rPr lang="en-US" baseline="0" dirty="0" smtClean="0">
                <a:latin typeface="Times New Roman" pitchFamily="18" charset="0"/>
              </a:rPr>
              <a:t>that generally, </a:t>
            </a:r>
            <a:r>
              <a:rPr lang="en-US" baseline="0" dirty="0" smtClean="0">
                <a:latin typeface="Times New Roman" pitchFamily="18" charset="0"/>
              </a:rPr>
              <a:t>a fare increase of 10% will result in a reduction in ridership of 3%.  </a:t>
            </a:r>
            <a:r>
              <a:rPr lang="en-US" baseline="0" dirty="0" smtClean="0">
                <a:latin typeface="Times New Roman" pitchFamily="18" charset="0"/>
              </a:rPr>
              <a:t>Votran fares were increased 40% between 2014 and 2015.  By the formula this would result in a 12% decrease.  Votran experienced a 6% decrease. </a:t>
            </a:r>
            <a:endParaRPr lang="en-US" baseline="0" dirty="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endParaRPr 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Teamster’s labor contract</a:t>
            </a:r>
            <a:r>
              <a:rPr lang="en-US" baseline="0" dirty="0" smtClean="0"/>
              <a:t> finalized November 2015.  In place through 10/2018</a:t>
            </a:r>
            <a:endParaRPr lang="en-US" dirty="0"/>
          </a:p>
        </p:txBody>
      </p:sp>
      <p:sp>
        <p:nvSpPr>
          <p:cNvPr id="4" name="Slide Number Placeholder 3"/>
          <p:cNvSpPr>
            <a:spLocks noGrp="1"/>
          </p:cNvSpPr>
          <p:nvPr>
            <p:ph type="sldNum" sz="quarter" idx="10"/>
          </p:nvPr>
        </p:nvSpPr>
        <p:spPr/>
        <p:txBody>
          <a:bodyPr/>
          <a:lstStyle/>
          <a:p>
            <a:pPr>
              <a:defRPr/>
            </a:pPr>
            <a:fld id="{9A8DCEE3-9F18-4A79-99BF-D4F67941DC2C}" type="slidenum">
              <a:rPr lang="en-US" smtClean="0"/>
              <a:pPr>
                <a:defRPr/>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409575" y="698500"/>
            <a:ext cx="6192838" cy="3484563"/>
          </a:xfrm>
          <a:ln/>
        </p:spPr>
      </p:sp>
      <p:sp>
        <p:nvSpPr>
          <p:cNvPr id="41987"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1" dirty="0" smtClean="0"/>
              <a:t>Capacity issues </a:t>
            </a:r>
            <a:r>
              <a:rPr lang="en-US" sz="1100" i="1" dirty="0" smtClean="0"/>
              <a:t>on routes 7, 11, 20 and 60 affect quality of service and on-time performance.</a:t>
            </a:r>
          </a:p>
          <a:p>
            <a:endParaRPr lang="en-US" dirty="0" smtClean="0">
              <a:latin typeface="Times New Roman" pitchFamily="18" charset="0"/>
            </a:endParaRPr>
          </a:p>
          <a:p>
            <a:r>
              <a:rPr lang="en-US" sz="1100" b="1" i="1" dirty="0" smtClean="0"/>
              <a:t>Reauthorization of federal highway and transit funding </a:t>
            </a:r>
            <a:r>
              <a:rPr lang="en-US" sz="1100" i="1" dirty="0" smtClean="0"/>
              <a:t>could affect compliance and funding</a:t>
            </a:r>
          </a:p>
          <a:p>
            <a:endParaRPr lang="en-US" sz="1100" i="1" dirty="0" smtClean="0">
              <a:latin typeface="Times New Roman" pitchFamily="18" charset="0"/>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1" dirty="0" smtClean="0"/>
              <a:t>Ongoing traffic challenges </a:t>
            </a:r>
            <a:r>
              <a:rPr lang="en-US" sz="1100" i="1" dirty="0" smtClean="0"/>
              <a:t>along major corridors and during special events.  With the enormous development at Daytona International Speedway and along International Speedway Boulevard, operating dependable service along the corridor will become even more challenging on a daily basis.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i="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1" dirty="0" smtClean="0"/>
              <a:t>The economic upturn has created a more competitive job market </a:t>
            </a:r>
            <a:r>
              <a:rPr lang="en-US" sz="1100" i="1" dirty="0" smtClean="0"/>
              <a:t>reducing the job applicant pool.  At current wages it is very challenging to attract and retain good employees.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i="1"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sz="1100" b="1" i="1" dirty="0" smtClean="0"/>
              <a:t>Many new destinations</a:t>
            </a:r>
            <a:r>
              <a:rPr lang="en-US" sz="1100" i="1" dirty="0" smtClean="0"/>
              <a:t> have been created in the past year, among them the Trader Joe's Distribution Center.  As commercial and residential development continues beyond the current Votran service area, a process for approving and funding new bus service should be adopted as a Volusia County transportation policy.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100" i="1" dirty="0" smtClean="0"/>
          </a:p>
          <a:p>
            <a:endParaRPr lang="en-US" dirty="0" smtClean="0">
              <a:latin typeface="Times New Roman" pitchFamily="18" charset="0"/>
            </a:endParaRPr>
          </a:p>
          <a:p>
            <a:endParaRPr lang="en-US" dirty="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bwMode="white">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10" name="Rectangle 9"/>
          <p:cNvSpPr/>
          <p:nvPr/>
        </p:nvSpPr>
        <p:spPr>
          <a:xfrm>
            <a:off x="-9144" y="4539997"/>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11" name="Rectangle 10"/>
          <p:cNvSpPr/>
          <p:nvPr/>
        </p:nvSpPr>
        <p:spPr>
          <a:xfrm>
            <a:off x="2359152" y="4533139"/>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8" name="Title 7"/>
          <p:cNvSpPr>
            <a:spLocks noGrp="1"/>
          </p:cNvSpPr>
          <p:nvPr>
            <p:ph type="ctrTitle"/>
          </p:nvPr>
        </p:nvSpPr>
        <p:spPr>
          <a:xfrm>
            <a:off x="2362200" y="3028950"/>
            <a:ext cx="6477000" cy="13716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4537528"/>
            <a:ext cx="6705600" cy="514350"/>
          </a:xfrm>
        </p:spPr>
        <p:txBody>
          <a:bodyPr anchor="ctr">
            <a:normAutofit/>
          </a:bodyPr>
          <a:lstStyle>
            <a:lvl1pPr marL="0" indent="0" algn="l">
              <a:buNone/>
              <a:defRPr sz="2300">
                <a:solidFill>
                  <a:srgbClr val="FFFFFF"/>
                </a:solidFill>
              </a:defRPr>
            </a:lvl1pPr>
            <a:lvl2pPr marL="408118" indent="0" algn="ctr">
              <a:buNone/>
            </a:lvl2pPr>
            <a:lvl3pPr marL="816234" indent="0" algn="ctr">
              <a:buNone/>
            </a:lvl3pPr>
            <a:lvl4pPr marL="1224352" indent="0" algn="ctr">
              <a:buNone/>
            </a:lvl4pPr>
            <a:lvl5pPr marL="1632469" indent="0" algn="ctr">
              <a:buNone/>
            </a:lvl5pPr>
            <a:lvl6pPr marL="2040587" indent="0" algn="ctr">
              <a:buNone/>
            </a:lvl6pPr>
            <a:lvl7pPr marL="2448704" indent="0" algn="ctr">
              <a:buNone/>
            </a:lvl7pPr>
            <a:lvl8pPr marL="2856822" indent="0" algn="ctr">
              <a:buNone/>
            </a:lvl8pPr>
            <a:lvl9pPr marL="3264939"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4551524"/>
            <a:ext cx="2057400" cy="514350"/>
          </a:xfrm>
        </p:spPr>
        <p:txBody>
          <a:bodyPr>
            <a:noAutofit/>
          </a:bodyPr>
          <a:lstStyle>
            <a:lvl1pPr algn="ctr">
              <a:defRPr sz="1800">
                <a:solidFill>
                  <a:srgbClr val="FFFFFF"/>
                </a:solidFill>
              </a:defRPr>
            </a:lvl1pPr>
          </a:lstStyle>
          <a:p>
            <a:pPr>
              <a:defRPr/>
            </a:pPr>
            <a:endParaRPr lang="en-US" dirty="0"/>
          </a:p>
        </p:txBody>
      </p:sp>
      <p:sp>
        <p:nvSpPr>
          <p:cNvPr id="17" name="Footer Placeholder 16"/>
          <p:cNvSpPr>
            <a:spLocks noGrp="1"/>
          </p:cNvSpPr>
          <p:nvPr>
            <p:ph type="ftr" sz="quarter" idx="11"/>
          </p:nvPr>
        </p:nvSpPr>
        <p:spPr>
          <a:xfrm>
            <a:off x="2085394" y="177405"/>
            <a:ext cx="5867400" cy="273844"/>
          </a:xfrm>
        </p:spPr>
        <p:txBody>
          <a:bodyPr/>
          <a:lstStyle>
            <a:lvl1pPr algn="r">
              <a:defRPr>
                <a:solidFill>
                  <a:schemeClr val="tx2"/>
                </a:solidFill>
              </a:defRPr>
            </a:lvl1pPr>
          </a:lstStyle>
          <a:p>
            <a:pPr>
              <a:defRPr/>
            </a:pPr>
            <a:endParaRPr lang="en-US" dirty="0"/>
          </a:p>
        </p:txBody>
      </p:sp>
      <p:sp>
        <p:nvSpPr>
          <p:cNvPr id="29" name="Slide Number Placeholder 28"/>
          <p:cNvSpPr>
            <a:spLocks noGrp="1"/>
          </p:cNvSpPr>
          <p:nvPr>
            <p:ph type="sldNum" sz="quarter" idx="12"/>
          </p:nvPr>
        </p:nvSpPr>
        <p:spPr>
          <a:xfrm>
            <a:off x="8001000" y="171450"/>
            <a:ext cx="838200" cy="285750"/>
          </a:xfrm>
        </p:spPr>
        <p:txBody>
          <a:bodyPr/>
          <a:lstStyle>
            <a:lvl1pPr>
              <a:defRPr>
                <a:solidFill>
                  <a:schemeClr val="tx2"/>
                </a:solidFill>
              </a:defRPr>
            </a:lvl1pPr>
          </a:lstStyle>
          <a:p>
            <a:pPr>
              <a:defRPr/>
            </a:pPr>
            <a:fld id="{285B0CC0-58E8-4917-A928-4BDCEB60B9C2}"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A337226F-F972-4D96-9012-4A3A10C53B1A}"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457202"/>
            <a:ext cx="2057400" cy="4137422"/>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457201"/>
            <a:ext cx="5562600" cy="413742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4686303"/>
            <a:ext cx="2209800" cy="273844"/>
          </a:xfrm>
        </p:spPr>
        <p:txBody>
          <a:bodyPr/>
          <a:lstStyle/>
          <a:p>
            <a:pPr>
              <a:defRPr/>
            </a:pPr>
            <a:endParaRPr lang="en-US" dirty="0"/>
          </a:p>
        </p:txBody>
      </p:sp>
      <p:sp>
        <p:nvSpPr>
          <p:cNvPr id="5" name="Footer Placeholder 4"/>
          <p:cNvSpPr>
            <a:spLocks noGrp="1"/>
          </p:cNvSpPr>
          <p:nvPr>
            <p:ph type="ftr" sz="quarter" idx="11"/>
          </p:nvPr>
        </p:nvSpPr>
        <p:spPr>
          <a:xfrm>
            <a:off x="457205" y="4686156"/>
            <a:ext cx="5573483" cy="273844"/>
          </a:xfrm>
        </p:spPr>
        <p:txBody>
          <a:bodyPr/>
          <a:lstStyle/>
          <a:p>
            <a:pPr>
              <a:defRPr/>
            </a:pPr>
            <a:endParaRPr lang="en-US" dirty="0"/>
          </a:p>
        </p:txBody>
      </p:sp>
      <p:sp>
        <p:nvSpPr>
          <p:cNvPr id="7" name="Rectangle 6"/>
          <p:cNvSpPr/>
          <p:nvPr/>
        </p:nvSpPr>
        <p:spPr bwMode="white">
          <a:xfrm>
            <a:off x="6096318" y="0"/>
            <a:ext cx="320040" cy="51435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81624" tIns="40811" rIns="81624" bIns="40811" rtlCol="0" anchor="ctr"/>
          <a:lstStyle/>
          <a:p>
            <a:pPr algn="ctr" eaLnBrk="1" latinLnBrk="0" hangingPunct="1"/>
            <a:endParaRPr kumimoji="0" lang="en-US" dirty="0"/>
          </a:p>
        </p:txBody>
      </p:sp>
      <p:sp>
        <p:nvSpPr>
          <p:cNvPr id="8" name="Rectangle 7"/>
          <p:cNvSpPr/>
          <p:nvPr/>
        </p:nvSpPr>
        <p:spPr>
          <a:xfrm>
            <a:off x="6142038" y="457200"/>
            <a:ext cx="228600" cy="46863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81624" tIns="40811" rIns="81624" bIns="40811" rtlCol="0" anchor="ctr"/>
          <a:lstStyle/>
          <a:p>
            <a:pPr algn="ctr" eaLnBrk="1" latinLnBrk="0" hangingPunct="1"/>
            <a:endParaRPr kumimoji="0" lang="en-US" dirty="0"/>
          </a:p>
        </p:txBody>
      </p:sp>
      <p:sp>
        <p:nvSpPr>
          <p:cNvPr id="9" name="Rectangle 8"/>
          <p:cNvSpPr/>
          <p:nvPr/>
        </p:nvSpPr>
        <p:spPr>
          <a:xfrm>
            <a:off x="6142038" y="0"/>
            <a:ext cx="228600" cy="40005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lIns="81624" tIns="40811" rIns="81624" bIns="40811" rtlCol="0" anchor="ctr"/>
          <a:lstStyle/>
          <a:p>
            <a:pPr algn="ctr" eaLnBrk="1" latinLnBrk="0" hangingPunct="1"/>
            <a:endParaRPr kumimoji="0" lang="en-US" dirty="0"/>
          </a:p>
        </p:txBody>
      </p:sp>
      <p:sp>
        <p:nvSpPr>
          <p:cNvPr id="6" name="Slide Number Placeholder 5"/>
          <p:cNvSpPr>
            <a:spLocks noGrp="1"/>
          </p:cNvSpPr>
          <p:nvPr>
            <p:ph type="sldNum" sz="quarter" idx="12"/>
          </p:nvPr>
        </p:nvSpPr>
        <p:spPr>
          <a:xfrm rot="5400000">
            <a:off x="6056313" y="77787"/>
            <a:ext cx="400050" cy="244476"/>
          </a:xfrm>
        </p:spPr>
        <p:txBody>
          <a:bodyPr/>
          <a:lstStyle/>
          <a:p>
            <a:pPr>
              <a:defRPr/>
            </a:pPr>
            <a:fld id="{F020E1D9-4C61-4D9F-9080-3BFD016F0297}"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8153400" cy="74295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pPr>
              <a:defRPr/>
            </a:pPr>
            <a:fld id="{F8CF7811-B780-4D23-9418-B694C96D47C1}" type="slidenum">
              <a:rPr lang="en-US" smtClean="0"/>
              <a:pPr>
                <a:defRPr/>
              </a:pPr>
              <a:t>‹#›</a:t>
            </a:fld>
            <a:endParaRPr lang="en-US" dirty="0"/>
          </a:p>
        </p:txBody>
      </p:sp>
      <p:sp>
        <p:nvSpPr>
          <p:cNvPr id="8" name="Content Placeholder 7"/>
          <p:cNvSpPr>
            <a:spLocks noGrp="1"/>
          </p:cNvSpPr>
          <p:nvPr>
            <p:ph sz="quarter" idx="1"/>
          </p:nvPr>
        </p:nvSpPr>
        <p:spPr>
          <a:xfrm>
            <a:off x="612648" y="1200150"/>
            <a:ext cx="8153400" cy="33718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2" y="2057402"/>
            <a:ext cx="7123113" cy="1254919"/>
          </a:xfrm>
        </p:spPr>
        <p:txBody>
          <a:bodyPr anchor="t"/>
          <a:lstStyle>
            <a:lvl1pPr marL="0" indent="0">
              <a:buNone/>
              <a:defRPr sz="2500">
                <a:solidFill>
                  <a:schemeClr val="tx2"/>
                </a:solidFill>
              </a:defRPr>
            </a:lvl1pPr>
            <a:lvl2pPr>
              <a:buNone/>
              <a:defRPr sz="1600">
                <a:solidFill>
                  <a:schemeClr val="tx1">
                    <a:tint val="75000"/>
                  </a:schemeClr>
                </a:solidFill>
              </a:defRPr>
            </a:lvl2pPr>
            <a:lvl3pPr>
              <a:buNone/>
              <a:defRPr sz="1400">
                <a:solidFill>
                  <a:schemeClr val="tx1">
                    <a:tint val="75000"/>
                  </a:schemeClr>
                </a:solidFill>
              </a:defRPr>
            </a:lvl3pPr>
            <a:lvl4pPr>
              <a:buNone/>
              <a:defRPr sz="1300">
                <a:solidFill>
                  <a:schemeClr val="tx1">
                    <a:tint val="75000"/>
                  </a:schemeClr>
                </a:solidFill>
              </a:defRPr>
            </a:lvl4pPr>
            <a:lvl5pPr>
              <a:buNone/>
              <a:defRPr sz="13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2" name="Title 1"/>
          <p:cNvSpPr>
            <a:spLocks noGrp="1"/>
          </p:cNvSpPr>
          <p:nvPr>
            <p:ph type="title"/>
          </p:nvPr>
        </p:nvSpPr>
        <p:spPr>
          <a:xfrm>
            <a:off x="1371601" y="1200150"/>
            <a:ext cx="7620000" cy="742950"/>
          </a:xfrm>
        </p:spPr>
        <p:txBody>
          <a:bodyPr/>
          <a:lstStyle>
            <a:lvl1pPr algn="l">
              <a:buNone/>
              <a:defRPr sz="40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pPr>
              <a:defRPr/>
            </a:pPr>
            <a:endParaRPr lang="en-US" dirty="0"/>
          </a:p>
        </p:txBody>
      </p:sp>
      <p:sp>
        <p:nvSpPr>
          <p:cNvPr id="13" name="Slide Number Placeholder 12"/>
          <p:cNvSpPr>
            <a:spLocks noGrp="1"/>
          </p:cNvSpPr>
          <p:nvPr>
            <p:ph type="sldNum" sz="quarter" idx="11"/>
          </p:nvPr>
        </p:nvSpPr>
        <p:spPr>
          <a:xfrm>
            <a:off x="0" y="1314451"/>
            <a:ext cx="1295400" cy="526257"/>
          </a:xfrm>
        </p:spPr>
        <p:txBody>
          <a:bodyPr>
            <a:noAutofit/>
          </a:bodyPr>
          <a:lstStyle>
            <a:lvl1pPr>
              <a:defRPr sz="2100">
                <a:solidFill>
                  <a:srgbClr val="FFFFFF"/>
                </a:solidFill>
              </a:defRPr>
            </a:lvl1pPr>
          </a:lstStyle>
          <a:p>
            <a:pPr>
              <a:defRPr/>
            </a:pPr>
            <a:fld id="{77737E89-3FDD-4F29-BB12-90E9B4BA7E46}" type="slidenum">
              <a:rPr lang="en-US" smtClean="0"/>
              <a:pPr>
                <a:defRPr/>
              </a:pPr>
              <a:t>‹#›</a:t>
            </a:fld>
            <a:endParaRPr lang="en-US" dirty="0"/>
          </a:p>
        </p:txBody>
      </p:sp>
      <p:sp>
        <p:nvSpPr>
          <p:cNvPr id="14" name="Footer Placeholder 13"/>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2" y="1192175"/>
            <a:ext cx="38862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pPr>
              <a:defRPr/>
            </a:pPr>
            <a:endParaRPr lang="en-US" dirty="0"/>
          </a:p>
        </p:txBody>
      </p:sp>
      <p:sp>
        <p:nvSpPr>
          <p:cNvPr id="10" name="Slide Number Placeholder 9"/>
          <p:cNvSpPr>
            <a:spLocks noGrp="1"/>
          </p:cNvSpPr>
          <p:nvPr>
            <p:ph type="sldNum" sz="quarter" idx="16"/>
          </p:nvPr>
        </p:nvSpPr>
        <p:spPr/>
        <p:txBody>
          <a:bodyPr rtlCol="0"/>
          <a:lstStyle/>
          <a:p>
            <a:pPr>
              <a:defRPr/>
            </a:pPr>
            <a:fld id="{3BFD6DD3-6C71-43DB-ABAA-39F3644ACF13}" type="slidenum">
              <a:rPr lang="en-US" smtClean="0"/>
              <a:pPr>
                <a:defRPr/>
              </a:pPr>
              <a:t>‹#›</a:t>
            </a:fld>
            <a:endParaRPr lang="en-US" dirty="0"/>
          </a:p>
        </p:txBody>
      </p:sp>
      <p:sp>
        <p:nvSpPr>
          <p:cNvPr id="12" name="Footer Placeholder 11"/>
          <p:cNvSpPr>
            <a:spLocks noGrp="1"/>
          </p:cNvSpPr>
          <p:nvPr>
            <p:ph type="ftr" sz="quarter" idx="17"/>
          </p:nvPr>
        </p:nvSpPr>
        <p:spPr/>
        <p:txBody>
          <a:bodyPr rtlCol="0"/>
          <a:lstStyle/>
          <a:p>
            <a:pPr>
              <a:defRPr/>
            </a:pP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04789"/>
            <a:ext cx="8153400" cy="652462"/>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1828800"/>
            <a:ext cx="3886200" cy="26860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pPr>
              <a:defRPr/>
            </a:pPr>
            <a:endParaRPr lang="en-US" dirty="0"/>
          </a:p>
        </p:txBody>
      </p:sp>
      <p:sp>
        <p:nvSpPr>
          <p:cNvPr id="12" name="Slide Number Placeholder 11"/>
          <p:cNvSpPr>
            <a:spLocks noGrp="1"/>
          </p:cNvSpPr>
          <p:nvPr>
            <p:ph type="sldNum" sz="quarter" idx="16"/>
          </p:nvPr>
        </p:nvSpPr>
        <p:spPr/>
        <p:txBody>
          <a:bodyPr rtlCol="0"/>
          <a:lstStyle/>
          <a:p>
            <a:pPr>
              <a:defRPr/>
            </a:pPr>
            <a:fld id="{90033A74-12F3-4A03-A6F4-546994E36352}" type="slidenum">
              <a:rPr lang="en-US" smtClean="0"/>
              <a:pPr>
                <a:defRPr/>
              </a:pPr>
              <a:t>‹#›</a:t>
            </a:fld>
            <a:endParaRPr lang="en-US" dirty="0"/>
          </a:p>
        </p:txBody>
      </p:sp>
      <p:sp>
        <p:nvSpPr>
          <p:cNvPr id="14" name="Footer Placeholder 13"/>
          <p:cNvSpPr>
            <a:spLocks noGrp="1"/>
          </p:cNvSpPr>
          <p:nvPr>
            <p:ph type="ftr" sz="quarter" idx="17"/>
          </p:nvPr>
        </p:nvSpPr>
        <p:spPr/>
        <p:txBody>
          <a:bodyPr rtlCol="0"/>
          <a:lstStyle/>
          <a:p>
            <a:pPr>
              <a:defRPr/>
            </a:pPr>
            <a:endParaRPr lang="en-US" dirty="0"/>
          </a:p>
        </p:txBody>
      </p:sp>
      <p:sp>
        <p:nvSpPr>
          <p:cNvPr id="16" name="Text Placeholder 15"/>
          <p:cNvSpPr>
            <a:spLocks noGrp="1"/>
          </p:cNvSpPr>
          <p:nvPr>
            <p:ph type="body" sz="quarter" idx="1"/>
          </p:nvPr>
        </p:nvSpPr>
        <p:spPr>
          <a:xfrm>
            <a:off x="609600" y="1314451"/>
            <a:ext cx="3886200" cy="480060"/>
          </a:xfrm>
          <a:solidFill>
            <a:schemeClr val="accent2"/>
          </a:solidFill>
        </p:spPr>
        <p:txBody>
          <a:bodyPr rtlCol="0" anchor="ctr"/>
          <a:lstStyle>
            <a:lvl1pPr marL="0" indent="0">
              <a:buFontTx/>
              <a:buNone/>
              <a:defRPr sz="18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314451"/>
            <a:ext cx="3886200" cy="480060"/>
          </a:xfrm>
          <a:solidFill>
            <a:schemeClr val="accent4"/>
          </a:solidFill>
        </p:spPr>
        <p:txBody>
          <a:bodyPr rtlCol="0" anchor="ctr"/>
          <a:lstStyle>
            <a:lvl1pPr marL="0" indent="0">
              <a:buFontTx/>
              <a:buNone/>
              <a:defRPr sz="18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lvl1pPr>
              <a:defRPr>
                <a:solidFill>
                  <a:srgbClr val="FFFFFF"/>
                </a:solidFill>
              </a:defRPr>
            </a:lvl1pPr>
          </a:lstStyle>
          <a:p>
            <a:pPr>
              <a:defRPr/>
            </a:pPr>
            <a:fld id="{6CEFE883-3BA2-41D0-AFAF-2D378941D1F7}"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a:xfrm>
            <a:off x="0" y="4686301"/>
            <a:ext cx="533400" cy="285750"/>
          </a:xfrm>
        </p:spPr>
        <p:txBody>
          <a:bodyPr/>
          <a:lstStyle>
            <a:lvl1pPr>
              <a:defRPr>
                <a:solidFill>
                  <a:schemeClr val="tx2"/>
                </a:solidFill>
              </a:defRPr>
            </a:lvl1pPr>
          </a:lstStyle>
          <a:p>
            <a:pPr>
              <a:defRPr/>
            </a:pPr>
            <a:fld id="{D1E5800E-6621-47A3-96DC-60429193FEE8}"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04789"/>
            <a:ext cx="8077200" cy="652462"/>
          </a:xfrm>
        </p:spPr>
        <p:txBody>
          <a:bodyPr anchor="ctr"/>
          <a:lstStyle>
            <a:lvl1pPr algn="l">
              <a:buNone/>
              <a:defRPr sz="40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pPr>
              <a:defRPr/>
            </a:pPr>
            <a:fld id="{C17245E2-26CF-404E-8B8F-E68DA55C6892}" type="slidenum">
              <a:rPr lang="en-US" smtClean="0"/>
              <a:pPr>
                <a:defRPr/>
              </a:pPr>
              <a:t>‹#›</a:t>
            </a:fld>
            <a:endParaRPr lang="en-US" dirty="0"/>
          </a:p>
        </p:txBody>
      </p:sp>
      <p:sp>
        <p:nvSpPr>
          <p:cNvPr id="3" name="Text Placeholder 2"/>
          <p:cNvSpPr>
            <a:spLocks noGrp="1"/>
          </p:cNvSpPr>
          <p:nvPr>
            <p:ph type="body" idx="2"/>
          </p:nvPr>
        </p:nvSpPr>
        <p:spPr>
          <a:xfrm>
            <a:off x="609600" y="1314450"/>
            <a:ext cx="1600200" cy="325755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22435" tIns="163247" rIns="122435" bIns="81624"/>
          <a:lstStyle>
            <a:lvl1pPr marL="0" indent="0">
              <a:spcAft>
                <a:spcPts val="893"/>
              </a:spcAft>
              <a:buNone/>
              <a:defRPr sz="1600"/>
            </a:lvl1pPr>
            <a:lvl2pPr>
              <a:buNone/>
              <a:defRPr sz="1100"/>
            </a:lvl2pPr>
            <a:lvl3pPr>
              <a:buNone/>
              <a:defRPr sz="900"/>
            </a:lvl3pPr>
            <a:lvl4pPr>
              <a:buNone/>
              <a:defRPr sz="800"/>
            </a:lvl4pPr>
            <a:lvl5pPr>
              <a:buNone/>
              <a:defRPr sz="8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314450"/>
            <a:ext cx="6400800" cy="33147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4114800"/>
            <a:ext cx="7315200" cy="514350"/>
          </a:xfrm>
        </p:spPr>
        <p:txBody>
          <a:bodyPr/>
          <a:lstStyle>
            <a:lvl1pPr marL="0" indent="0">
              <a:buFontTx/>
              <a:buNone/>
              <a:defRPr sz="1500"/>
            </a:lvl1pPr>
            <a:lvl2pPr>
              <a:buFontTx/>
              <a:buNone/>
              <a:defRPr sz="1100"/>
            </a:lvl2pPr>
            <a:lvl3pPr>
              <a:buFontTx/>
              <a:buNone/>
              <a:defRPr sz="900"/>
            </a:lvl3pPr>
            <a:lvl4pPr>
              <a:buFontTx/>
              <a:buNone/>
              <a:defRPr sz="800"/>
            </a:lvl4pPr>
            <a:lvl5pPr>
              <a:buFontTx/>
              <a:buNone/>
              <a:defRPr sz="800"/>
            </a:lvl5pPr>
          </a:lstStyle>
          <a:p>
            <a:pPr lvl="0" eaLnBrk="1" latinLnBrk="0" hangingPunct="1"/>
            <a:r>
              <a:rPr kumimoji="0" lang="en-US" smtClean="0"/>
              <a:t>Click to edit Master text styles</a:t>
            </a:r>
          </a:p>
        </p:txBody>
      </p:sp>
      <p:sp>
        <p:nvSpPr>
          <p:cNvPr id="8" name="Rectangle 7"/>
          <p:cNvSpPr/>
          <p:nvPr/>
        </p:nvSpPr>
        <p:spPr bwMode="white">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10" name="Rectangle 9"/>
          <p:cNvSpPr/>
          <p:nvPr/>
        </p:nvSpPr>
        <p:spPr>
          <a:xfrm>
            <a:off x="1545336" y="3490722"/>
            <a:ext cx="7598664"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2" name="Title 1"/>
          <p:cNvSpPr>
            <a:spLocks noGrp="1"/>
          </p:cNvSpPr>
          <p:nvPr>
            <p:ph type="title"/>
          </p:nvPr>
        </p:nvSpPr>
        <p:spPr>
          <a:xfrm>
            <a:off x="1600200" y="3486150"/>
            <a:ext cx="7315200" cy="514350"/>
          </a:xfrm>
        </p:spPr>
        <p:txBody>
          <a:bodyPr anchor="ctr"/>
          <a:lstStyle>
            <a:lvl1pPr algn="l">
              <a:buNone/>
              <a:defRPr sz="25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12" name="Date Placeholder 11"/>
          <p:cNvSpPr>
            <a:spLocks noGrp="1"/>
          </p:cNvSpPr>
          <p:nvPr>
            <p:ph type="dt" sz="half" idx="10"/>
          </p:nvPr>
        </p:nvSpPr>
        <p:spPr>
          <a:xfrm>
            <a:off x="6248400" y="4686300"/>
            <a:ext cx="2667000" cy="273844"/>
          </a:xfrm>
        </p:spPr>
        <p:txBody>
          <a:bodyPr rtlCol="0"/>
          <a:lstStyle/>
          <a:p>
            <a:pPr>
              <a:defRPr/>
            </a:pPr>
            <a:endParaRPr lang="en-US" dirty="0"/>
          </a:p>
        </p:txBody>
      </p:sp>
      <p:sp>
        <p:nvSpPr>
          <p:cNvPr id="13" name="Slide Number Placeholder 12"/>
          <p:cNvSpPr>
            <a:spLocks noGrp="1"/>
          </p:cNvSpPr>
          <p:nvPr>
            <p:ph type="sldNum" sz="quarter" idx="11"/>
          </p:nvPr>
        </p:nvSpPr>
        <p:spPr>
          <a:xfrm>
            <a:off x="0" y="3500438"/>
            <a:ext cx="1447800" cy="497683"/>
          </a:xfrm>
        </p:spPr>
        <p:txBody>
          <a:bodyPr rtlCol="0"/>
          <a:lstStyle>
            <a:lvl1pPr>
              <a:defRPr sz="2500"/>
            </a:lvl1pPr>
          </a:lstStyle>
          <a:p>
            <a:pPr>
              <a:defRPr/>
            </a:pPr>
            <a:fld id="{E9E05B23-6F42-4E34-9E17-46AC2179010E}" type="slidenum">
              <a:rPr lang="en-US" smtClean="0"/>
              <a:pPr>
                <a:defRPr/>
              </a:pPr>
              <a:t>‹#›</a:t>
            </a:fld>
            <a:endParaRPr lang="en-US" dirty="0"/>
          </a:p>
        </p:txBody>
      </p:sp>
      <p:sp>
        <p:nvSpPr>
          <p:cNvPr id="14" name="Footer Placeholder 13"/>
          <p:cNvSpPr>
            <a:spLocks noGrp="1"/>
          </p:cNvSpPr>
          <p:nvPr>
            <p:ph type="ftr" sz="quarter" idx="12"/>
          </p:nvPr>
        </p:nvSpPr>
        <p:spPr>
          <a:xfrm>
            <a:off x="1600200" y="4686156"/>
            <a:ext cx="4572000" cy="273844"/>
          </a:xfrm>
        </p:spPr>
        <p:txBody>
          <a:bodyPr rtlCol="0"/>
          <a:lstStyle/>
          <a:p>
            <a:pPr>
              <a:defRPr/>
            </a:pPr>
            <a:endParaRPr lang="en-US" dirty="0"/>
          </a:p>
        </p:txBody>
      </p:sp>
      <p:sp>
        <p:nvSpPr>
          <p:cNvPr id="3" name="Picture Placeholder 2"/>
          <p:cNvSpPr>
            <a:spLocks noGrp="1"/>
          </p:cNvSpPr>
          <p:nvPr>
            <p:ph type="pic" idx="1"/>
          </p:nvPr>
        </p:nvSpPr>
        <p:spPr>
          <a:xfrm>
            <a:off x="1560577" y="0"/>
            <a:ext cx="7583424" cy="3426714"/>
          </a:xfrm>
          <a:solidFill>
            <a:schemeClr val="accent1">
              <a:tint val="40000"/>
            </a:schemeClr>
          </a:solidFill>
          <a:ln>
            <a:noFill/>
          </a:ln>
        </p:spPr>
        <p:txBody>
          <a:bodyPr/>
          <a:lstStyle>
            <a:lvl1pPr marL="0" indent="0">
              <a:buNone/>
              <a:defRPr sz="29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71450"/>
            <a:ext cx="8153400" cy="742950"/>
          </a:xfrm>
          <a:prstGeom prst="rect">
            <a:avLst/>
          </a:prstGeom>
        </p:spPr>
        <p:txBody>
          <a:bodyPr vert="horz" lIns="81624" tIns="40811" rIns="81624" bIns="40811"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200150"/>
            <a:ext cx="8153400" cy="3394710"/>
          </a:xfrm>
          <a:prstGeom prst="rect">
            <a:avLst/>
          </a:prstGeom>
        </p:spPr>
        <p:txBody>
          <a:bodyPr vert="horz" lIns="81624" tIns="40811" rIns="81624" bIns="40811">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lIns="81624" tIns="40811" rIns="81624" bIns="40811" anchor="ctr" anchorCtr="0"/>
          <a:lstStyle>
            <a:lvl1pPr algn="l" eaLnBrk="1" latinLnBrk="0" hangingPunct="1">
              <a:defRPr kumimoji="0" sz="1300">
                <a:solidFill>
                  <a:schemeClr val="tx2"/>
                </a:solidFill>
              </a:defRPr>
            </a:lvl1pPr>
          </a:lstStyle>
          <a:p>
            <a:pPr>
              <a:defRPr/>
            </a:pPr>
            <a:endParaRPr lang="en-US" dirty="0"/>
          </a:p>
        </p:txBody>
      </p:sp>
      <p:sp>
        <p:nvSpPr>
          <p:cNvPr id="3" name="Footer Placeholder 2"/>
          <p:cNvSpPr>
            <a:spLocks noGrp="1"/>
          </p:cNvSpPr>
          <p:nvPr>
            <p:ph type="ftr" sz="quarter" idx="3"/>
          </p:nvPr>
        </p:nvSpPr>
        <p:spPr>
          <a:xfrm>
            <a:off x="609602" y="4686156"/>
            <a:ext cx="5421083" cy="273844"/>
          </a:xfrm>
          <a:prstGeom prst="rect">
            <a:avLst/>
          </a:prstGeom>
        </p:spPr>
        <p:txBody>
          <a:bodyPr vert="horz" lIns="81624" tIns="40811" rIns="81624" bIns="40811" anchor="ctr"/>
          <a:lstStyle>
            <a:lvl1pPr algn="r" eaLnBrk="1" latinLnBrk="0" hangingPunct="1">
              <a:defRPr kumimoji="0" sz="1300">
                <a:solidFill>
                  <a:schemeClr val="tx2"/>
                </a:solidFill>
              </a:defRPr>
            </a:lvl1pPr>
          </a:lstStyle>
          <a:p>
            <a:pPr>
              <a:defRPr/>
            </a:pPr>
            <a:endParaRPr lang="en-US" dirty="0"/>
          </a:p>
        </p:txBody>
      </p:sp>
      <p:sp>
        <p:nvSpPr>
          <p:cNvPr id="7" name="Rectangle 6"/>
          <p:cNvSpPr/>
          <p:nvPr/>
        </p:nvSpPr>
        <p:spPr bwMode="white">
          <a:xfrm>
            <a:off x="0" y="92583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8" name="Rectangle 7"/>
          <p:cNvSpPr/>
          <p:nvPr/>
        </p:nvSpPr>
        <p:spPr>
          <a:xfrm>
            <a:off x="0" y="960121"/>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9" name="Rectangle 8"/>
          <p:cNvSpPr/>
          <p:nvPr/>
        </p:nvSpPr>
        <p:spPr>
          <a:xfrm>
            <a:off x="590550" y="960121"/>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lIns="81624" tIns="40811" rIns="81624" bIns="40811"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0" y="954167"/>
            <a:ext cx="533400" cy="183357"/>
          </a:xfrm>
          <a:prstGeom prst="rect">
            <a:avLst/>
          </a:prstGeom>
        </p:spPr>
        <p:txBody>
          <a:bodyPr vert="horz" lIns="81624" tIns="40811" rIns="81624" bIns="40811" anchor="ctr" anchorCtr="0">
            <a:normAutofit/>
          </a:bodyPr>
          <a:lstStyle>
            <a:lvl1pPr algn="ctr" eaLnBrk="1" latinLnBrk="0" hangingPunct="1">
              <a:defRPr kumimoji="0" sz="1300" b="1">
                <a:solidFill>
                  <a:srgbClr val="FFFFFF"/>
                </a:solidFill>
              </a:defRPr>
            </a:lvl1pPr>
          </a:lstStyle>
          <a:p>
            <a:pPr>
              <a:defRPr/>
            </a:pPr>
            <a:fld id="{3E035A0F-A512-428C-960F-0941A115E1C1}"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4072" r:id="rId1"/>
    <p:sldLayoutId id="2147484073" r:id="rId2"/>
    <p:sldLayoutId id="2147484074" r:id="rId3"/>
    <p:sldLayoutId id="2147484075" r:id="rId4"/>
    <p:sldLayoutId id="2147484076" r:id="rId5"/>
    <p:sldLayoutId id="2147484077" r:id="rId6"/>
    <p:sldLayoutId id="2147484078" r:id="rId7"/>
    <p:sldLayoutId id="2147484079" r:id="rId8"/>
    <p:sldLayoutId id="2147484080" r:id="rId9"/>
    <p:sldLayoutId id="2147484081" r:id="rId10"/>
    <p:sldLayoutId id="2147484082"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85682" indent="-285682" algn="l" rtl="0" eaLnBrk="1" latinLnBrk="0" hangingPunct="1">
        <a:spcBef>
          <a:spcPts val="625"/>
        </a:spcBef>
        <a:buClr>
          <a:schemeClr val="accent2"/>
        </a:buClr>
        <a:buSzPct val="60000"/>
        <a:buFont typeface="Wingdings"/>
        <a:buChar char=""/>
        <a:defRPr kumimoji="0" sz="2600" kern="1200">
          <a:solidFill>
            <a:schemeClr val="tx1"/>
          </a:solidFill>
          <a:latin typeface="+mn-lt"/>
          <a:ea typeface="+mn-ea"/>
          <a:cs typeface="+mn-cs"/>
        </a:defRPr>
      </a:lvl1pPr>
      <a:lvl2pPr marL="571364" indent="-244871" algn="l" rtl="0" eaLnBrk="1" latinLnBrk="0" hangingPunct="1">
        <a:spcBef>
          <a:spcPts val="491"/>
        </a:spcBef>
        <a:buClr>
          <a:schemeClr val="accent1"/>
        </a:buClr>
        <a:buSzPct val="70000"/>
        <a:buFont typeface="Wingdings 2"/>
        <a:buChar char=""/>
        <a:defRPr kumimoji="0" sz="2300" kern="1200">
          <a:solidFill>
            <a:schemeClr val="tx1"/>
          </a:solidFill>
          <a:latin typeface="+mn-lt"/>
          <a:ea typeface="+mn-ea"/>
          <a:cs typeface="+mn-cs"/>
        </a:defRPr>
      </a:lvl2pPr>
      <a:lvl3pPr marL="816234" indent="-204058" algn="l" rtl="0" eaLnBrk="1" latinLnBrk="0" hangingPunct="1">
        <a:spcBef>
          <a:spcPts val="446"/>
        </a:spcBef>
        <a:buClr>
          <a:schemeClr val="accent2"/>
        </a:buClr>
        <a:buSzPct val="75000"/>
        <a:buFont typeface="Wingdings"/>
        <a:buChar char=""/>
        <a:defRPr kumimoji="0" sz="2100" kern="1200">
          <a:solidFill>
            <a:schemeClr val="tx1"/>
          </a:solidFill>
          <a:latin typeface="+mn-lt"/>
          <a:ea typeface="+mn-ea"/>
          <a:cs typeface="+mn-cs"/>
        </a:defRPr>
      </a:lvl3pPr>
      <a:lvl4pPr marL="1224352" indent="-204058" algn="l" rtl="0" eaLnBrk="1" latinLnBrk="0" hangingPunct="1">
        <a:spcBef>
          <a:spcPts val="357"/>
        </a:spcBef>
        <a:buClr>
          <a:schemeClr val="accent3"/>
        </a:buClr>
        <a:buSzPct val="75000"/>
        <a:buFont typeface="Wingdings"/>
        <a:buChar char=""/>
        <a:defRPr kumimoji="0" sz="1800" kern="1200">
          <a:solidFill>
            <a:schemeClr val="tx1"/>
          </a:solidFill>
          <a:latin typeface="+mn-lt"/>
          <a:ea typeface="+mn-ea"/>
          <a:cs typeface="+mn-cs"/>
        </a:defRPr>
      </a:lvl4pPr>
      <a:lvl5pPr marL="1632469" indent="-204058" algn="l" rtl="0" eaLnBrk="1" latinLnBrk="0" hangingPunct="1">
        <a:spcBef>
          <a:spcPts val="357"/>
        </a:spcBef>
        <a:buClr>
          <a:schemeClr val="accent4"/>
        </a:buClr>
        <a:buSzPct val="65000"/>
        <a:buFont typeface="Wingdings"/>
        <a:buChar char=""/>
        <a:defRPr kumimoji="0" sz="1800" kern="1200">
          <a:solidFill>
            <a:schemeClr val="tx1"/>
          </a:solidFill>
          <a:latin typeface="+mn-lt"/>
          <a:ea typeface="+mn-ea"/>
          <a:cs typeface="+mn-cs"/>
        </a:defRPr>
      </a:lvl5pPr>
      <a:lvl6pPr marL="1877340" indent="-204058" algn="l" rtl="0" eaLnBrk="1" latinLnBrk="0" hangingPunct="1">
        <a:spcBef>
          <a:spcPct val="20000"/>
        </a:spcBef>
        <a:buClr>
          <a:schemeClr val="accent1"/>
        </a:buClr>
        <a:buFont typeface="Wingdings"/>
        <a:buChar char="§"/>
        <a:defRPr kumimoji="0" sz="1600" kern="1200" baseline="0">
          <a:solidFill>
            <a:schemeClr val="tx1"/>
          </a:solidFill>
          <a:latin typeface="+mn-lt"/>
          <a:ea typeface="+mn-ea"/>
          <a:cs typeface="+mn-cs"/>
        </a:defRPr>
      </a:lvl6pPr>
      <a:lvl7pPr marL="2122211" indent="-204058" algn="l" rtl="0" eaLnBrk="1" latinLnBrk="0" hangingPunct="1">
        <a:spcBef>
          <a:spcPct val="20000"/>
        </a:spcBef>
        <a:buClr>
          <a:schemeClr val="accent2"/>
        </a:buClr>
        <a:buFont typeface="Wingdings"/>
        <a:buChar char="§"/>
        <a:defRPr kumimoji="0" sz="1600" kern="1200" baseline="0">
          <a:solidFill>
            <a:schemeClr val="tx1"/>
          </a:solidFill>
          <a:latin typeface="+mn-lt"/>
          <a:ea typeface="+mn-ea"/>
          <a:cs typeface="+mn-cs"/>
        </a:defRPr>
      </a:lvl7pPr>
      <a:lvl8pPr marL="2367081" indent="-204058" algn="l" rtl="0" eaLnBrk="1" latinLnBrk="0" hangingPunct="1">
        <a:spcBef>
          <a:spcPct val="20000"/>
        </a:spcBef>
        <a:buClr>
          <a:schemeClr val="accent3"/>
        </a:buClr>
        <a:buFont typeface="Wingdings"/>
        <a:buChar char="§"/>
        <a:defRPr kumimoji="0" sz="1600" kern="1200" baseline="0">
          <a:solidFill>
            <a:schemeClr val="tx1"/>
          </a:solidFill>
          <a:latin typeface="+mn-lt"/>
          <a:ea typeface="+mn-ea"/>
          <a:cs typeface="+mn-cs"/>
        </a:defRPr>
      </a:lvl8pPr>
      <a:lvl9pPr marL="2611952" indent="-204058" algn="l" rtl="0" eaLnBrk="1" latinLnBrk="0" hangingPunct="1">
        <a:spcBef>
          <a:spcPct val="20000"/>
        </a:spcBef>
        <a:buClr>
          <a:schemeClr val="accent4"/>
        </a:buClr>
        <a:buFont typeface="Wingdings"/>
        <a:buChar char="§"/>
        <a:defRPr kumimoji="0" sz="16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08118" algn="l" rtl="0" eaLnBrk="1" latinLnBrk="0" hangingPunct="1">
        <a:defRPr kumimoji="0" kern="1200">
          <a:solidFill>
            <a:schemeClr val="tx1"/>
          </a:solidFill>
          <a:latin typeface="+mn-lt"/>
          <a:ea typeface="+mn-ea"/>
          <a:cs typeface="+mn-cs"/>
        </a:defRPr>
      </a:lvl2pPr>
      <a:lvl3pPr marL="816234" algn="l" rtl="0" eaLnBrk="1" latinLnBrk="0" hangingPunct="1">
        <a:defRPr kumimoji="0" kern="1200">
          <a:solidFill>
            <a:schemeClr val="tx1"/>
          </a:solidFill>
          <a:latin typeface="+mn-lt"/>
          <a:ea typeface="+mn-ea"/>
          <a:cs typeface="+mn-cs"/>
        </a:defRPr>
      </a:lvl3pPr>
      <a:lvl4pPr marL="1224352" algn="l" rtl="0" eaLnBrk="1" latinLnBrk="0" hangingPunct="1">
        <a:defRPr kumimoji="0" kern="1200">
          <a:solidFill>
            <a:schemeClr val="tx1"/>
          </a:solidFill>
          <a:latin typeface="+mn-lt"/>
          <a:ea typeface="+mn-ea"/>
          <a:cs typeface="+mn-cs"/>
        </a:defRPr>
      </a:lvl4pPr>
      <a:lvl5pPr marL="1632469" algn="l" rtl="0" eaLnBrk="1" latinLnBrk="0" hangingPunct="1">
        <a:defRPr kumimoji="0" kern="1200">
          <a:solidFill>
            <a:schemeClr val="tx1"/>
          </a:solidFill>
          <a:latin typeface="+mn-lt"/>
          <a:ea typeface="+mn-ea"/>
          <a:cs typeface="+mn-cs"/>
        </a:defRPr>
      </a:lvl5pPr>
      <a:lvl6pPr marL="2040587" algn="l" rtl="0" eaLnBrk="1" latinLnBrk="0" hangingPunct="1">
        <a:defRPr kumimoji="0" kern="1200">
          <a:solidFill>
            <a:schemeClr val="tx1"/>
          </a:solidFill>
          <a:latin typeface="+mn-lt"/>
          <a:ea typeface="+mn-ea"/>
          <a:cs typeface="+mn-cs"/>
        </a:defRPr>
      </a:lvl6pPr>
      <a:lvl7pPr marL="2448704" algn="l" rtl="0" eaLnBrk="1" latinLnBrk="0" hangingPunct="1">
        <a:defRPr kumimoji="0" kern="1200">
          <a:solidFill>
            <a:schemeClr val="tx1"/>
          </a:solidFill>
          <a:latin typeface="+mn-lt"/>
          <a:ea typeface="+mn-ea"/>
          <a:cs typeface="+mn-cs"/>
        </a:defRPr>
      </a:lvl7pPr>
      <a:lvl8pPr marL="2856822" algn="l" rtl="0" eaLnBrk="1" latinLnBrk="0" hangingPunct="1">
        <a:defRPr kumimoji="0" kern="1200">
          <a:solidFill>
            <a:schemeClr val="tx1"/>
          </a:solidFill>
          <a:latin typeface="+mn-lt"/>
          <a:ea typeface="+mn-ea"/>
          <a:cs typeface="+mn-cs"/>
        </a:defRPr>
      </a:lvl8pPr>
      <a:lvl9pPr marL="3264939"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package" Target="../embeddings/Microsoft_Office_Excel_Worksheet1.xlsx"/><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mailto:ssherrer@volusia.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371601" y="1200150"/>
            <a:ext cx="7620000" cy="800100"/>
          </a:xfrm>
        </p:spPr>
        <p:txBody>
          <a:bodyPr>
            <a:normAutofit/>
          </a:bodyPr>
          <a:lstStyle/>
          <a:p>
            <a:r>
              <a:rPr lang="en-US" sz="3600" b="1" i="1" dirty="0" smtClean="0"/>
              <a:t>2015 Votran Annual Update</a:t>
            </a:r>
            <a:endParaRPr lang="en-US" sz="3600" b="1" i="1" dirty="0"/>
          </a:p>
        </p:txBody>
      </p:sp>
      <p:sp>
        <p:nvSpPr>
          <p:cNvPr id="4" name="Slide Number Placeholder 3"/>
          <p:cNvSpPr>
            <a:spLocks noGrp="1"/>
          </p:cNvSpPr>
          <p:nvPr>
            <p:ph type="sldNum" sz="quarter" idx="11"/>
          </p:nvPr>
        </p:nvSpPr>
        <p:spPr/>
        <p:txBody>
          <a:bodyPr/>
          <a:lstStyle/>
          <a:p>
            <a:pPr>
              <a:defRPr/>
            </a:pPr>
            <a:fld id="{77737E89-3FDD-4F29-BB12-90E9B4BA7E46}" type="slidenum">
              <a:rPr lang="en-US" smtClean="0"/>
              <a:pPr>
                <a:defRPr/>
              </a:pPr>
              <a:t>1</a:t>
            </a:fld>
            <a:endParaRPr lang="en-US" dirty="0"/>
          </a:p>
        </p:txBody>
      </p:sp>
      <p:sp>
        <p:nvSpPr>
          <p:cNvPr id="6" name="TextBox 5"/>
          <p:cNvSpPr txBox="1"/>
          <p:nvPr/>
        </p:nvSpPr>
        <p:spPr>
          <a:xfrm>
            <a:off x="1219201" y="2286002"/>
            <a:ext cx="6096000" cy="574862"/>
          </a:xfrm>
          <a:prstGeom prst="rect">
            <a:avLst/>
          </a:prstGeom>
          <a:noFill/>
        </p:spPr>
        <p:txBody>
          <a:bodyPr wrap="square" lIns="81624" tIns="40811" rIns="81624" bIns="40811" rtlCol="0">
            <a:spAutoFit/>
          </a:bodyPr>
          <a:lstStyle/>
          <a:p>
            <a:pPr algn="ctr"/>
            <a:r>
              <a:rPr lang="en-US" sz="3200" b="1" i="1" dirty="0" smtClean="0">
                <a:solidFill>
                  <a:schemeClr val="tx2">
                    <a:lumMod val="75000"/>
                  </a:schemeClr>
                </a:solidFill>
                <a:latin typeface="+mn-lt"/>
              </a:rPr>
              <a:t>River to Sea TPO Presentation</a:t>
            </a:r>
            <a:endParaRPr lang="en-US" sz="3200" b="1" i="1" dirty="0">
              <a:solidFill>
                <a:schemeClr val="tx2">
                  <a:lumMod val="75000"/>
                </a:schemeClr>
              </a:solidFill>
              <a:latin typeface="+mn-lt"/>
            </a:endParaRPr>
          </a:p>
        </p:txBody>
      </p:sp>
      <p:sp>
        <p:nvSpPr>
          <p:cNvPr id="8" name="TextBox 7"/>
          <p:cNvSpPr txBox="1"/>
          <p:nvPr/>
        </p:nvSpPr>
        <p:spPr>
          <a:xfrm>
            <a:off x="1981200" y="3028951"/>
            <a:ext cx="4876800" cy="467140"/>
          </a:xfrm>
          <a:prstGeom prst="rect">
            <a:avLst/>
          </a:prstGeom>
          <a:noFill/>
        </p:spPr>
        <p:txBody>
          <a:bodyPr wrap="square" lIns="81624" tIns="40811" rIns="81624" bIns="40811" rtlCol="0">
            <a:spAutoFit/>
          </a:bodyPr>
          <a:lstStyle/>
          <a:p>
            <a:pPr algn="ctr"/>
            <a:r>
              <a:rPr lang="en-US" sz="2500" b="1" i="1" dirty="0" smtClean="0">
                <a:solidFill>
                  <a:schemeClr val="tx2">
                    <a:lumMod val="75000"/>
                  </a:schemeClr>
                </a:solidFill>
                <a:latin typeface="+mn-lt"/>
              </a:rPr>
              <a:t>February 24, 2016 </a:t>
            </a:r>
            <a:endParaRPr lang="en-US" sz="2500" b="1" i="1" dirty="0">
              <a:solidFill>
                <a:schemeClr val="tx2">
                  <a:lumMod val="75000"/>
                </a:schemeClr>
              </a:solidFill>
              <a:latin typeface="+mn-lt"/>
            </a:endParaRPr>
          </a:p>
        </p:txBody>
      </p:sp>
      <p:pic>
        <p:nvPicPr>
          <p:cNvPr id="10" name="Picture 9" descr="40TH-2.jpg"/>
          <p:cNvPicPr/>
          <p:nvPr/>
        </p:nvPicPr>
        <p:blipFill>
          <a:blip r:embed="rId3" cstate="print"/>
          <a:stretch>
            <a:fillRect/>
          </a:stretch>
        </p:blipFill>
        <p:spPr>
          <a:xfrm>
            <a:off x="6781800" y="742950"/>
            <a:ext cx="1828800" cy="158800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171450"/>
            <a:ext cx="8226552" cy="628650"/>
          </a:xfrm>
        </p:spPr>
        <p:txBody>
          <a:bodyPr>
            <a:normAutofit fontScale="90000"/>
          </a:bodyPr>
          <a:lstStyle/>
          <a:p>
            <a:r>
              <a:rPr lang="en-US" dirty="0" smtClean="0"/>
              <a:t>Contents </a:t>
            </a:r>
            <a:endParaRPr lang="en-US" dirty="0"/>
          </a:p>
        </p:txBody>
      </p:sp>
      <p:sp>
        <p:nvSpPr>
          <p:cNvPr id="6" name="Content Placeholder 5"/>
          <p:cNvSpPr>
            <a:spLocks noGrp="1"/>
          </p:cNvSpPr>
          <p:nvPr>
            <p:ph sz="quarter" idx="1"/>
          </p:nvPr>
        </p:nvSpPr>
        <p:spPr/>
        <p:txBody>
          <a:bodyPr>
            <a:normAutofit lnSpcReduction="10000"/>
          </a:bodyPr>
          <a:lstStyle/>
          <a:p>
            <a:pPr marL="459133" indent="-459133"/>
            <a:r>
              <a:rPr lang="en-US" sz="2000" i="1" dirty="0" smtClean="0">
                <a:latin typeface="+mj-lt"/>
              </a:rPr>
              <a:t>40</a:t>
            </a:r>
            <a:r>
              <a:rPr lang="en-US" sz="2000" i="1" baseline="30000" dirty="0" smtClean="0">
                <a:latin typeface="+mj-lt"/>
              </a:rPr>
              <a:t>th</a:t>
            </a:r>
            <a:r>
              <a:rPr lang="en-US" sz="2000" i="1" dirty="0" smtClean="0">
                <a:latin typeface="+mj-lt"/>
              </a:rPr>
              <a:t> service anniversary</a:t>
            </a:r>
          </a:p>
          <a:p>
            <a:pPr marL="459133" indent="-459133"/>
            <a:endParaRPr lang="en-US" sz="2000" i="1" dirty="0" smtClean="0">
              <a:latin typeface="+mj-lt"/>
            </a:endParaRPr>
          </a:p>
          <a:p>
            <a:pPr marL="459133" indent="-459133"/>
            <a:r>
              <a:rPr lang="en-US" sz="2000" i="1" dirty="0" smtClean="0">
                <a:latin typeface="+mj-lt"/>
              </a:rPr>
              <a:t>Ridership	</a:t>
            </a:r>
          </a:p>
          <a:p>
            <a:pPr marL="459133" indent="-459133"/>
            <a:endParaRPr lang="en-US" sz="2000" i="1" dirty="0" smtClean="0">
              <a:latin typeface="+mj-lt"/>
            </a:endParaRPr>
          </a:p>
          <a:p>
            <a:pPr marL="459133" indent="-459133"/>
            <a:r>
              <a:rPr lang="en-US" sz="2000" i="1" dirty="0" smtClean="0">
                <a:latin typeface="+mj-lt"/>
              </a:rPr>
              <a:t>Achievements</a:t>
            </a:r>
          </a:p>
          <a:p>
            <a:pPr marL="459133" indent="-459133"/>
            <a:endParaRPr lang="en-US" sz="2000" i="1" dirty="0" smtClean="0">
              <a:latin typeface="+mj-lt"/>
            </a:endParaRPr>
          </a:p>
          <a:p>
            <a:pPr marL="459133" indent="-459133"/>
            <a:r>
              <a:rPr lang="en-US" sz="2000" i="1" dirty="0" smtClean="0">
                <a:latin typeface="+mj-lt"/>
              </a:rPr>
              <a:t>Budget</a:t>
            </a:r>
          </a:p>
          <a:p>
            <a:pPr marL="459133" indent="-459133"/>
            <a:endParaRPr lang="en-US" sz="2000" i="1" dirty="0" smtClean="0">
              <a:latin typeface="+mj-lt"/>
            </a:endParaRPr>
          </a:p>
          <a:p>
            <a:pPr marL="459133" indent="-459133"/>
            <a:r>
              <a:rPr lang="en-US" sz="2000" i="1" dirty="0" smtClean="0">
                <a:latin typeface="+mj-lt"/>
              </a:rPr>
              <a:t>Challenges</a:t>
            </a:r>
            <a:endParaRPr lang="en-US" sz="2000" i="1" dirty="0">
              <a:latin typeface="+mj-lt"/>
            </a:endParaRPr>
          </a:p>
        </p:txBody>
      </p:sp>
      <p:sp>
        <p:nvSpPr>
          <p:cNvPr id="7" name="Slide Number Placeholder 6"/>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2</a:t>
            </a:fld>
            <a:endParaRPr lang="en-US" dirty="0"/>
          </a:p>
        </p:txBody>
      </p:sp>
      <p:pic>
        <p:nvPicPr>
          <p:cNvPr id="9" name="Picture 8" descr="40TH-2.jpg"/>
          <p:cNvPicPr/>
          <p:nvPr/>
        </p:nvPicPr>
        <p:blipFill>
          <a:blip r:embed="rId3" cstate="print"/>
          <a:stretch>
            <a:fillRect/>
          </a:stretch>
        </p:blipFill>
        <p:spPr>
          <a:xfrm>
            <a:off x="7162800" y="57150"/>
            <a:ext cx="1600200" cy="1143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171450"/>
            <a:ext cx="8226552" cy="628650"/>
          </a:xfrm>
        </p:spPr>
        <p:txBody>
          <a:bodyPr>
            <a:noAutofit/>
          </a:bodyPr>
          <a:lstStyle/>
          <a:p>
            <a:r>
              <a:rPr lang="en-US" sz="2500" b="1" i="1" dirty="0" smtClean="0"/>
              <a:t>40-Year Service Anniversary</a:t>
            </a:r>
            <a:endParaRPr lang="en-US" sz="2500" dirty="0"/>
          </a:p>
        </p:txBody>
      </p:sp>
      <p:sp>
        <p:nvSpPr>
          <p:cNvPr id="8" name="Slide Number Placeholder 7"/>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3</a:t>
            </a:fld>
            <a:endParaRPr lang="en-US" dirty="0"/>
          </a:p>
        </p:txBody>
      </p:sp>
      <p:pic>
        <p:nvPicPr>
          <p:cNvPr id="14" name="Picture 13" descr="40TH-2.jpg"/>
          <p:cNvPicPr/>
          <p:nvPr/>
        </p:nvPicPr>
        <p:blipFill>
          <a:blip r:embed="rId3" cstate="print"/>
          <a:stretch>
            <a:fillRect/>
          </a:stretch>
        </p:blipFill>
        <p:spPr>
          <a:xfrm>
            <a:off x="7162800" y="57150"/>
            <a:ext cx="1600200" cy="1143000"/>
          </a:xfrm>
          <a:prstGeom prst="rect">
            <a:avLst/>
          </a:prstGeom>
        </p:spPr>
      </p:pic>
      <p:pic>
        <p:nvPicPr>
          <p:cNvPr id="11" name="Picture 10" descr="1.jpg"/>
          <p:cNvPicPr>
            <a:picLocks noChangeAspect="1"/>
          </p:cNvPicPr>
          <p:nvPr/>
        </p:nvPicPr>
        <p:blipFill>
          <a:blip r:embed="rId4" cstate="print"/>
          <a:stretch>
            <a:fillRect/>
          </a:stretch>
        </p:blipFill>
        <p:spPr>
          <a:xfrm>
            <a:off x="1066800" y="1885950"/>
            <a:ext cx="1981200" cy="2960409"/>
          </a:xfrm>
          <a:prstGeom prst="rect">
            <a:avLst/>
          </a:prstGeom>
          <a:effectLst>
            <a:softEdge rad="63500"/>
          </a:effectLst>
        </p:spPr>
      </p:pic>
      <p:pic>
        <p:nvPicPr>
          <p:cNvPr id="15" name="Picture 14" descr="2.jpg"/>
          <p:cNvPicPr>
            <a:picLocks noChangeAspect="1"/>
          </p:cNvPicPr>
          <p:nvPr/>
        </p:nvPicPr>
        <p:blipFill>
          <a:blip r:embed="rId5" cstate="print"/>
          <a:stretch>
            <a:fillRect/>
          </a:stretch>
        </p:blipFill>
        <p:spPr>
          <a:xfrm>
            <a:off x="3886200" y="1276350"/>
            <a:ext cx="3702749" cy="2952750"/>
          </a:xfrm>
          <a:prstGeom prst="rect">
            <a:avLst/>
          </a:prstGeom>
          <a:effectLst>
            <a:softEdge rad="63500"/>
          </a:effectLst>
        </p:spPr>
      </p:pic>
      <p:sp>
        <p:nvSpPr>
          <p:cNvPr id="17" name="TextBox 16"/>
          <p:cNvSpPr txBox="1"/>
          <p:nvPr/>
        </p:nvSpPr>
        <p:spPr>
          <a:xfrm>
            <a:off x="3733800" y="4248150"/>
            <a:ext cx="4038600" cy="584775"/>
          </a:xfrm>
          <a:prstGeom prst="rect">
            <a:avLst/>
          </a:prstGeom>
          <a:noFill/>
        </p:spPr>
        <p:txBody>
          <a:bodyPr wrap="square" rtlCol="0">
            <a:spAutoFit/>
          </a:bodyPr>
          <a:lstStyle/>
          <a:p>
            <a:pPr algn="ctr"/>
            <a:r>
              <a:rPr lang="en-US" sz="1600" i="1" dirty="0" smtClean="0">
                <a:latin typeface="+mj-lt"/>
              </a:rPr>
              <a:t>Dr. James E. Huger – Volusia County Chairman – September 1975</a:t>
            </a:r>
            <a:endParaRPr lang="en-US" sz="1600" i="1" dirty="0">
              <a:latin typeface="+mj-lt"/>
            </a:endParaRPr>
          </a:p>
        </p:txBody>
      </p:sp>
      <p:sp>
        <p:nvSpPr>
          <p:cNvPr id="9" name="TextBox 8"/>
          <p:cNvSpPr txBox="1"/>
          <p:nvPr/>
        </p:nvSpPr>
        <p:spPr>
          <a:xfrm>
            <a:off x="533400" y="1200150"/>
            <a:ext cx="2971800" cy="584775"/>
          </a:xfrm>
          <a:prstGeom prst="rect">
            <a:avLst/>
          </a:prstGeom>
          <a:noFill/>
        </p:spPr>
        <p:txBody>
          <a:bodyPr wrap="square" rtlCol="0">
            <a:spAutoFit/>
          </a:bodyPr>
          <a:lstStyle/>
          <a:p>
            <a:pPr algn="ctr"/>
            <a:r>
              <a:rPr lang="en-US" sz="1600" i="1" dirty="0" smtClean="0">
                <a:latin typeface="+mn-lt"/>
              </a:rPr>
              <a:t>September 2015 marked 40 years of service to Volusia County!</a:t>
            </a:r>
            <a:endParaRPr lang="en-US" sz="1600" i="1"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171450"/>
            <a:ext cx="8226552" cy="628650"/>
          </a:xfrm>
        </p:spPr>
        <p:txBody>
          <a:bodyPr>
            <a:normAutofit/>
          </a:bodyPr>
          <a:lstStyle/>
          <a:p>
            <a:r>
              <a:rPr lang="en-US" sz="2900" b="1" i="1" dirty="0" smtClean="0"/>
              <a:t>System wide ridership</a:t>
            </a:r>
            <a:endParaRPr lang="en-US" sz="2900" b="1" i="1" dirty="0"/>
          </a:p>
        </p:txBody>
      </p:sp>
      <p:sp>
        <p:nvSpPr>
          <p:cNvPr id="6" name="Slide Number Placeholder 5"/>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4</a:t>
            </a:fld>
            <a:endParaRPr lang="en-US" dirty="0"/>
          </a:p>
        </p:txBody>
      </p:sp>
      <p:graphicFrame>
        <p:nvGraphicFramePr>
          <p:cNvPr id="11" name="Content Placeholder 10"/>
          <p:cNvGraphicFramePr>
            <a:graphicFrameLocks noGrp="1"/>
          </p:cNvGraphicFramePr>
          <p:nvPr>
            <p:ph sz="quarter" idx="1"/>
          </p:nvPr>
        </p:nvGraphicFramePr>
        <p:xfrm>
          <a:off x="609600" y="1276350"/>
          <a:ext cx="8153400" cy="3371850"/>
        </p:xfrm>
        <a:graphic>
          <a:graphicData uri="http://schemas.openxmlformats.org/drawingml/2006/chart">
            <c:chart xmlns:c="http://schemas.openxmlformats.org/drawingml/2006/chart" xmlns:r="http://schemas.openxmlformats.org/officeDocument/2006/relationships" r:id="rId3"/>
          </a:graphicData>
        </a:graphic>
      </p:graphicFrame>
      <p:pic>
        <p:nvPicPr>
          <p:cNvPr id="7" name="Picture 6" descr="40TH-2.jpg"/>
          <p:cNvPicPr/>
          <p:nvPr/>
        </p:nvPicPr>
        <p:blipFill>
          <a:blip r:embed="rId4" cstate="print"/>
          <a:stretch>
            <a:fillRect/>
          </a:stretch>
        </p:blipFill>
        <p:spPr>
          <a:xfrm>
            <a:off x="7162800" y="57150"/>
            <a:ext cx="1600200" cy="11430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171450"/>
            <a:ext cx="8226552" cy="628650"/>
          </a:xfrm>
        </p:spPr>
        <p:txBody>
          <a:bodyPr>
            <a:normAutofit/>
          </a:bodyPr>
          <a:lstStyle/>
          <a:p>
            <a:r>
              <a:rPr lang="en-US" sz="2900" b="1" i="1" dirty="0" smtClean="0"/>
              <a:t>2015 Achievements</a:t>
            </a:r>
            <a:endParaRPr lang="en-US" sz="2900" b="1" i="1" dirty="0"/>
          </a:p>
        </p:txBody>
      </p:sp>
      <p:sp>
        <p:nvSpPr>
          <p:cNvPr id="6" name="Content Placeholder 5"/>
          <p:cNvSpPr>
            <a:spLocks noGrp="1"/>
          </p:cNvSpPr>
          <p:nvPr>
            <p:ph sz="quarter" idx="1"/>
          </p:nvPr>
        </p:nvSpPr>
        <p:spPr>
          <a:xfrm>
            <a:off x="612648" y="1200150"/>
            <a:ext cx="7083552" cy="3657600"/>
          </a:xfrm>
        </p:spPr>
        <p:txBody>
          <a:bodyPr>
            <a:normAutofit/>
          </a:bodyPr>
          <a:lstStyle/>
          <a:p>
            <a:r>
              <a:rPr lang="en-US" sz="1800" i="1" dirty="0" smtClean="0"/>
              <a:t>Bus Stop Improvements - approximately 100 stops in unincorporated Volusia County</a:t>
            </a:r>
          </a:p>
          <a:p>
            <a:pPr>
              <a:buSzPct val="65000"/>
            </a:pPr>
            <a:endParaRPr lang="en-US" sz="1800" i="1" dirty="0" smtClean="0"/>
          </a:p>
          <a:p>
            <a:pPr>
              <a:buSzPct val="65000"/>
            </a:pPr>
            <a:r>
              <a:rPr lang="en-US" sz="1800" i="1" dirty="0" smtClean="0"/>
              <a:t>Hosted the first ever joint conference of the Florida Public Transportation Association and the Commission for the Transportation Disadvantaged</a:t>
            </a:r>
          </a:p>
          <a:p>
            <a:pPr>
              <a:buSzPct val="65000"/>
            </a:pPr>
            <a:endParaRPr lang="en-US" sz="1800" i="1" dirty="0" smtClean="0"/>
          </a:p>
          <a:p>
            <a:pPr>
              <a:buSzPct val="65000"/>
            </a:pPr>
            <a:r>
              <a:rPr lang="en-US" sz="1800" i="1" dirty="0" smtClean="0"/>
              <a:t>Passenger information – Vo to Go tags</a:t>
            </a:r>
          </a:p>
          <a:p>
            <a:pPr>
              <a:buSzPct val="65000"/>
            </a:pPr>
            <a:endParaRPr lang="en-US" sz="1800" i="1" dirty="0" smtClean="0"/>
          </a:p>
          <a:p>
            <a:pPr>
              <a:buSzPct val="65000"/>
            </a:pPr>
            <a:r>
              <a:rPr lang="en-US" sz="1800" i="1" dirty="0" smtClean="0"/>
              <a:t>Successful FTA Triennial review </a:t>
            </a:r>
          </a:p>
        </p:txBody>
      </p:sp>
      <p:sp>
        <p:nvSpPr>
          <p:cNvPr id="7" name="Slide Number Placeholder 6"/>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5</a:t>
            </a:fld>
            <a:endParaRPr lang="en-US" dirty="0"/>
          </a:p>
        </p:txBody>
      </p:sp>
      <p:pic>
        <p:nvPicPr>
          <p:cNvPr id="8" name="Picture 7" descr="40TH-2.jpg"/>
          <p:cNvPicPr/>
          <p:nvPr/>
        </p:nvPicPr>
        <p:blipFill>
          <a:blip r:embed="rId3" cstate="print"/>
          <a:stretch>
            <a:fillRect/>
          </a:stretch>
        </p:blipFill>
        <p:spPr>
          <a:xfrm>
            <a:off x="7162800" y="57150"/>
            <a:ext cx="1600200" cy="1143000"/>
          </a:xfrm>
          <a:prstGeom prst="rect">
            <a:avLst/>
          </a:prstGeom>
        </p:spPr>
      </p:pic>
      <p:pic>
        <p:nvPicPr>
          <p:cNvPr id="2052" name="Picture 4"/>
          <p:cNvPicPr>
            <a:picLocks noChangeAspect="1" noChangeArrowheads="1"/>
          </p:cNvPicPr>
          <p:nvPr/>
        </p:nvPicPr>
        <p:blipFill>
          <a:blip r:embed="rId4" cstate="print"/>
          <a:srcRect/>
          <a:stretch>
            <a:fillRect/>
          </a:stretch>
        </p:blipFill>
        <p:spPr bwMode="auto">
          <a:xfrm>
            <a:off x="7924799" y="2038350"/>
            <a:ext cx="920523" cy="2514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648" y="171450"/>
            <a:ext cx="6473952" cy="742950"/>
          </a:xfrm>
        </p:spPr>
        <p:txBody>
          <a:bodyPr>
            <a:noAutofit/>
          </a:bodyPr>
          <a:lstStyle/>
          <a:p>
            <a:pPr algn="ctr"/>
            <a:r>
              <a:rPr lang="en-US" sz="3200" b="1" i="1" dirty="0" smtClean="0"/>
              <a:t>Florida Public Transit Association 2015 </a:t>
            </a:r>
            <a:r>
              <a:rPr lang="en-US" sz="2400" b="1" i="1" dirty="0" smtClean="0"/>
              <a:t/>
            </a:r>
            <a:br>
              <a:rPr lang="en-US" sz="2400" b="1" i="1" dirty="0" smtClean="0"/>
            </a:br>
            <a:r>
              <a:rPr lang="en-US" sz="1800" b="1" i="1" dirty="0" smtClean="0"/>
              <a:t>- a year of recognition -</a:t>
            </a:r>
            <a:endParaRPr lang="en-US" sz="1800" dirty="0"/>
          </a:p>
        </p:txBody>
      </p:sp>
      <p:sp>
        <p:nvSpPr>
          <p:cNvPr id="6" name="Slide Number Placeholder 5"/>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6</a:t>
            </a:fld>
            <a:endParaRPr lang="en-US" dirty="0"/>
          </a:p>
        </p:txBody>
      </p:sp>
      <p:pic>
        <p:nvPicPr>
          <p:cNvPr id="8" name="Picture 7" descr="ScottGroth.jpg"/>
          <p:cNvPicPr>
            <a:picLocks noChangeAspect="1"/>
          </p:cNvPicPr>
          <p:nvPr/>
        </p:nvPicPr>
        <p:blipFill>
          <a:blip r:embed="rId2" cstate="print"/>
          <a:srcRect l="13373" t="9697" r="15092"/>
          <a:stretch>
            <a:fillRect/>
          </a:stretch>
        </p:blipFill>
        <p:spPr>
          <a:xfrm>
            <a:off x="228600" y="1428750"/>
            <a:ext cx="2011680" cy="1629024"/>
          </a:xfrm>
          <a:prstGeom prst="rect">
            <a:avLst/>
          </a:prstGeom>
          <a:effectLst>
            <a:softEdge rad="63500"/>
          </a:effectLst>
        </p:spPr>
      </p:pic>
      <p:pic>
        <p:nvPicPr>
          <p:cNvPr id="9" name="Picture 8" descr="40TH-2.jpg"/>
          <p:cNvPicPr/>
          <p:nvPr/>
        </p:nvPicPr>
        <p:blipFill>
          <a:blip r:embed="rId3" cstate="print"/>
          <a:stretch>
            <a:fillRect/>
          </a:stretch>
        </p:blipFill>
        <p:spPr>
          <a:xfrm>
            <a:off x="7162800" y="57150"/>
            <a:ext cx="1600200" cy="1143000"/>
          </a:xfrm>
          <a:prstGeom prst="rect">
            <a:avLst/>
          </a:prstGeom>
        </p:spPr>
      </p:pic>
      <p:pic>
        <p:nvPicPr>
          <p:cNvPr id="7" name="Picture 6" descr="DocWilson.jpg"/>
          <p:cNvPicPr>
            <a:picLocks noChangeAspect="1"/>
          </p:cNvPicPr>
          <p:nvPr/>
        </p:nvPicPr>
        <p:blipFill>
          <a:blip r:embed="rId4" cstate="print">
            <a:lum contrast="-20000"/>
          </a:blip>
          <a:srcRect l="1218" t="13445" r="227"/>
          <a:stretch>
            <a:fillRect/>
          </a:stretch>
        </p:blipFill>
        <p:spPr>
          <a:xfrm>
            <a:off x="2438399" y="1428750"/>
            <a:ext cx="1834717" cy="1676400"/>
          </a:xfrm>
          <a:prstGeom prst="rect">
            <a:avLst/>
          </a:prstGeom>
          <a:effectLst>
            <a:softEdge rad="63500"/>
          </a:effectLst>
        </p:spPr>
      </p:pic>
      <p:sp>
        <p:nvSpPr>
          <p:cNvPr id="10" name="Rectangle 9"/>
          <p:cNvSpPr/>
          <p:nvPr/>
        </p:nvSpPr>
        <p:spPr>
          <a:xfrm>
            <a:off x="2362200" y="3291840"/>
            <a:ext cx="1828800" cy="1077218"/>
          </a:xfrm>
          <a:prstGeom prst="rect">
            <a:avLst/>
          </a:prstGeom>
        </p:spPr>
        <p:txBody>
          <a:bodyPr wrap="square">
            <a:spAutoFit/>
          </a:bodyPr>
          <a:lstStyle/>
          <a:p>
            <a:pPr algn="ctr"/>
            <a:r>
              <a:rPr lang="en-US" sz="1600" i="1" dirty="0" smtClean="0">
                <a:latin typeface="+mn-lt"/>
              </a:rPr>
              <a:t>Doc Wilson </a:t>
            </a:r>
          </a:p>
          <a:p>
            <a:pPr algn="ctr"/>
            <a:r>
              <a:rPr lang="en-US" sz="1600" i="1" dirty="0" smtClean="0">
                <a:latin typeface="+mn-lt"/>
              </a:rPr>
              <a:t>2</a:t>
            </a:r>
            <a:r>
              <a:rPr lang="en-US" sz="1600" i="1" baseline="30000" dirty="0" smtClean="0">
                <a:latin typeface="+mn-lt"/>
              </a:rPr>
              <a:t>nd</a:t>
            </a:r>
            <a:r>
              <a:rPr lang="en-US" sz="1600" i="1" dirty="0" smtClean="0">
                <a:latin typeface="+mn-lt"/>
              </a:rPr>
              <a:t> place </a:t>
            </a:r>
          </a:p>
          <a:p>
            <a:pPr algn="ctr"/>
            <a:r>
              <a:rPr lang="en-US" sz="1600" i="1" dirty="0" smtClean="0">
                <a:latin typeface="+mn-lt"/>
              </a:rPr>
              <a:t>“Bus Operator of the Year”</a:t>
            </a:r>
          </a:p>
        </p:txBody>
      </p:sp>
      <p:pic>
        <p:nvPicPr>
          <p:cNvPr id="11" name="Picture 10" descr="Marketing.jpg"/>
          <p:cNvPicPr>
            <a:picLocks noChangeAspect="1"/>
          </p:cNvPicPr>
          <p:nvPr/>
        </p:nvPicPr>
        <p:blipFill>
          <a:blip r:embed="rId5" cstate="print"/>
          <a:srcRect l="2727" r="7290"/>
          <a:stretch>
            <a:fillRect/>
          </a:stretch>
        </p:blipFill>
        <p:spPr>
          <a:xfrm>
            <a:off x="4495800" y="1504950"/>
            <a:ext cx="2011680" cy="1312747"/>
          </a:xfrm>
          <a:prstGeom prst="rect">
            <a:avLst/>
          </a:prstGeom>
          <a:effectLst>
            <a:softEdge rad="63500"/>
          </a:effectLst>
        </p:spPr>
      </p:pic>
      <p:sp>
        <p:nvSpPr>
          <p:cNvPr id="12" name="Rectangle 11"/>
          <p:cNvSpPr/>
          <p:nvPr/>
        </p:nvSpPr>
        <p:spPr>
          <a:xfrm>
            <a:off x="4572000" y="3291840"/>
            <a:ext cx="1981200" cy="1077218"/>
          </a:xfrm>
          <a:prstGeom prst="rect">
            <a:avLst/>
          </a:prstGeom>
        </p:spPr>
        <p:txBody>
          <a:bodyPr wrap="square">
            <a:spAutoFit/>
          </a:bodyPr>
          <a:lstStyle/>
          <a:p>
            <a:pPr algn="ctr"/>
            <a:r>
              <a:rPr lang="en-US" sz="1600" i="1" dirty="0" smtClean="0">
                <a:latin typeface="+mn-lt"/>
              </a:rPr>
              <a:t>1</a:t>
            </a:r>
            <a:r>
              <a:rPr lang="en-US" sz="1600" i="1" baseline="30000" dirty="0" smtClean="0">
                <a:latin typeface="+mn-lt"/>
              </a:rPr>
              <a:t>st</a:t>
            </a:r>
            <a:r>
              <a:rPr lang="en-US" sz="1600" i="1" dirty="0" smtClean="0">
                <a:latin typeface="+mn-lt"/>
              </a:rPr>
              <a:t> Place – People’s Choice Award – Aging Tree “Reclaim your Independence” </a:t>
            </a:r>
          </a:p>
        </p:txBody>
      </p:sp>
      <p:pic>
        <p:nvPicPr>
          <p:cNvPr id="13" name="Picture 12" descr="2015 FPTA Award Safety.jpg"/>
          <p:cNvPicPr>
            <a:picLocks noChangeAspect="1"/>
          </p:cNvPicPr>
          <p:nvPr/>
        </p:nvPicPr>
        <p:blipFill>
          <a:blip r:embed="rId6" cstate="print"/>
          <a:srcRect l="17873" t="17765" r="17890"/>
          <a:stretch>
            <a:fillRect/>
          </a:stretch>
        </p:blipFill>
        <p:spPr>
          <a:xfrm>
            <a:off x="6705600" y="1428750"/>
            <a:ext cx="2011680" cy="1445895"/>
          </a:xfrm>
          <a:prstGeom prst="rect">
            <a:avLst/>
          </a:prstGeom>
          <a:effectLst>
            <a:softEdge rad="63500"/>
          </a:effectLst>
        </p:spPr>
      </p:pic>
      <p:sp>
        <p:nvSpPr>
          <p:cNvPr id="14" name="Rectangle 13"/>
          <p:cNvSpPr/>
          <p:nvPr/>
        </p:nvSpPr>
        <p:spPr>
          <a:xfrm>
            <a:off x="6781800" y="3291840"/>
            <a:ext cx="1981200" cy="584775"/>
          </a:xfrm>
          <a:prstGeom prst="rect">
            <a:avLst/>
          </a:prstGeom>
        </p:spPr>
        <p:txBody>
          <a:bodyPr wrap="square">
            <a:spAutoFit/>
          </a:bodyPr>
          <a:lstStyle/>
          <a:p>
            <a:pPr algn="ctr"/>
            <a:r>
              <a:rPr lang="en-US" sz="1600" i="1" dirty="0" smtClean="0">
                <a:latin typeface="+mn-lt"/>
              </a:rPr>
              <a:t>“Bus Safety Excellence Award” </a:t>
            </a:r>
          </a:p>
        </p:txBody>
      </p:sp>
      <p:sp>
        <p:nvSpPr>
          <p:cNvPr id="15" name="Rectangle 14"/>
          <p:cNvSpPr/>
          <p:nvPr/>
        </p:nvSpPr>
        <p:spPr>
          <a:xfrm>
            <a:off x="381000" y="3291840"/>
            <a:ext cx="1828800" cy="1077218"/>
          </a:xfrm>
          <a:prstGeom prst="rect">
            <a:avLst/>
          </a:prstGeom>
        </p:spPr>
        <p:txBody>
          <a:bodyPr wrap="square">
            <a:spAutoFit/>
          </a:bodyPr>
          <a:lstStyle/>
          <a:p>
            <a:pPr algn="ctr"/>
            <a:r>
              <a:rPr lang="en-US" sz="1600" i="1" dirty="0" smtClean="0">
                <a:latin typeface="+mn-lt"/>
              </a:rPr>
              <a:t>Scott Groth </a:t>
            </a:r>
          </a:p>
          <a:p>
            <a:pPr algn="ctr"/>
            <a:r>
              <a:rPr lang="en-US" sz="1600" i="1" dirty="0" smtClean="0">
                <a:latin typeface="+mn-lt"/>
              </a:rPr>
              <a:t>2nd place </a:t>
            </a:r>
          </a:p>
          <a:p>
            <a:pPr algn="ctr"/>
            <a:r>
              <a:rPr lang="en-US" sz="1600" i="1" dirty="0" smtClean="0">
                <a:latin typeface="+mn-lt"/>
              </a:rPr>
              <a:t>“Transit Technician of the Year”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i="1" dirty="0" smtClean="0"/>
              <a:t>2015 -2016 Budget  </a:t>
            </a:r>
            <a:endParaRPr lang="en-US" sz="2900" b="1" i="1" dirty="0"/>
          </a:p>
        </p:txBody>
      </p:sp>
      <p:sp>
        <p:nvSpPr>
          <p:cNvPr id="5" name="Slide Number Placeholder 4"/>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7</a:t>
            </a:fld>
            <a:endParaRPr lang="en-US" dirty="0"/>
          </a:p>
        </p:txBody>
      </p:sp>
      <p:pic>
        <p:nvPicPr>
          <p:cNvPr id="7" name="Picture 6" descr="40TH-2.jpg"/>
          <p:cNvPicPr/>
          <p:nvPr/>
        </p:nvPicPr>
        <p:blipFill>
          <a:blip r:embed="rId4" cstate="print"/>
          <a:stretch>
            <a:fillRect/>
          </a:stretch>
        </p:blipFill>
        <p:spPr>
          <a:xfrm>
            <a:off x="7162800" y="57150"/>
            <a:ext cx="1600200" cy="1143000"/>
          </a:xfrm>
          <a:prstGeom prst="rect">
            <a:avLst/>
          </a:prstGeom>
        </p:spPr>
      </p:pic>
      <p:graphicFrame>
        <p:nvGraphicFramePr>
          <p:cNvPr id="3076" name="Object 4"/>
          <p:cNvGraphicFramePr>
            <a:graphicFrameLocks noChangeAspect="1"/>
          </p:cNvGraphicFramePr>
          <p:nvPr/>
        </p:nvGraphicFramePr>
        <p:xfrm>
          <a:off x="1447800" y="1352550"/>
          <a:ext cx="6096000" cy="3402013"/>
        </p:xfrm>
        <a:graphic>
          <a:graphicData uri="http://schemas.openxmlformats.org/presentationml/2006/ole">
            <p:oleObj spid="_x0000_s3076" name="Worksheet" r:id="rId5" imgW="9239334" imgH="5162537" progId="Excel.Sheet.12">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12648" y="171450"/>
            <a:ext cx="8226552" cy="628650"/>
          </a:xfrm>
        </p:spPr>
        <p:txBody>
          <a:bodyPr>
            <a:normAutofit/>
          </a:bodyPr>
          <a:lstStyle/>
          <a:p>
            <a:r>
              <a:rPr lang="en-US" sz="3200" b="1" i="1" dirty="0" smtClean="0"/>
              <a:t>2015 Challenges</a:t>
            </a:r>
            <a:endParaRPr lang="en-US" sz="3200" b="1" i="1" dirty="0"/>
          </a:p>
        </p:txBody>
      </p:sp>
      <p:sp>
        <p:nvSpPr>
          <p:cNvPr id="6" name="Content Placeholder 5"/>
          <p:cNvSpPr>
            <a:spLocks noGrp="1"/>
          </p:cNvSpPr>
          <p:nvPr>
            <p:ph sz="quarter" idx="1"/>
          </p:nvPr>
        </p:nvSpPr>
        <p:spPr/>
        <p:txBody>
          <a:bodyPr>
            <a:normAutofit/>
          </a:bodyPr>
          <a:lstStyle/>
          <a:p>
            <a:r>
              <a:rPr lang="en-US" sz="1800" i="1" dirty="0" smtClean="0"/>
              <a:t>Capacity Issues</a:t>
            </a:r>
          </a:p>
          <a:p>
            <a:endParaRPr lang="en-US" sz="1800" i="1" dirty="0" smtClean="0"/>
          </a:p>
          <a:p>
            <a:r>
              <a:rPr lang="en-US" sz="1800" i="1" dirty="0" smtClean="0"/>
              <a:t>Reauthorization of Federal Highway and transit funding</a:t>
            </a:r>
          </a:p>
          <a:p>
            <a:endParaRPr lang="en-US" sz="1800" i="1" dirty="0" smtClean="0"/>
          </a:p>
          <a:p>
            <a:r>
              <a:rPr lang="en-US" sz="1800" i="1" dirty="0" smtClean="0"/>
              <a:t>Ongoing Traffic Challenges</a:t>
            </a:r>
          </a:p>
          <a:p>
            <a:endParaRPr lang="en-US" sz="1800" i="1" dirty="0" smtClean="0"/>
          </a:p>
          <a:p>
            <a:r>
              <a:rPr lang="en-US" sz="1800" i="1" dirty="0" smtClean="0"/>
              <a:t>The economic upturn has created a more competitive job market</a:t>
            </a:r>
          </a:p>
          <a:p>
            <a:endParaRPr lang="en-US" sz="1800" i="1" dirty="0" smtClean="0"/>
          </a:p>
          <a:p>
            <a:r>
              <a:rPr lang="en-US" sz="1800" i="1" dirty="0" smtClean="0"/>
              <a:t>New trip generators</a:t>
            </a:r>
          </a:p>
          <a:p>
            <a:endParaRPr lang="en-US" sz="1800" i="1" dirty="0" smtClean="0"/>
          </a:p>
        </p:txBody>
      </p:sp>
      <p:sp>
        <p:nvSpPr>
          <p:cNvPr id="7" name="Slide Number Placeholder 6"/>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8</a:t>
            </a:fld>
            <a:endParaRPr lang="en-US" dirty="0"/>
          </a:p>
        </p:txBody>
      </p:sp>
      <p:pic>
        <p:nvPicPr>
          <p:cNvPr id="8" name="Picture 7" descr="40TH-2.jpg"/>
          <p:cNvPicPr/>
          <p:nvPr/>
        </p:nvPicPr>
        <p:blipFill>
          <a:blip r:embed="rId3" cstate="print"/>
          <a:stretch>
            <a:fillRect/>
          </a:stretch>
        </p:blipFill>
        <p:spPr>
          <a:xfrm>
            <a:off x="7162800" y="57150"/>
            <a:ext cx="1600200" cy="114300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900" b="1" i="1" dirty="0" smtClean="0"/>
              <a:t>2015 </a:t>
            </a:r>
            <a:r>
              <a:rPr lang="en-US" sz="2900" b="1" i="1" dirty="0" smtClean="0"/>
              <a:t>Votran Annual Update</a:t>
            </a:r>
            <a:endParaRPr lang="en-US" sz="2900" b="1" i="1" dirty="0"/>
          </a:p>
        </p:txBody>
      </p:sp>
      <p:sp>
        <p:nvSpPr>
          <p:cNvPr id="3" name="Content Placeholder 2"/>
          <p:cNvSpPr>
            <a:spLocks noGrp="1"/>
          </p:cNvSpPr>
          <p:nvPr>
            <p:ph sz="quarter" idx="1"/>
          </p:nvPr>
        </p:nvSpPr>
        <p:spPr/>
        <p:txBody>
          <a:bodyPr/>
          <a:lstStyle/>
          <a:p>
            <a:pPr algn="ctr">
              <a:buNone/>
            </a:pPr>
            <a:endParaRPr lang="en-US" sz="2800" b="1" i="1" dirty="0" smtClean="0"/>
          </a:p>
          <a:p>
            <a:pPr algn="ctr">
              <a:buNone/>
            </a:pPr>
            <a:r>
              <a:rPr lang="en-US" sz="2800" b="1" i="1" dirty="0" smtClean="0">
                <a:solidFill>
                  <a:schemeClr val="tx2">
                    <a:lumMod val="75000"/>
                  </a:schemeClr>
                </a:solidFill>
              </a:rPr>
              <a:t>Thank you!</a:t>
            </a:r>
          </a:p>
          <a:p>
            <a:pPr algn="ctr">
              <a:buNone/>
            </a:pPr>
            <a:endParaRPr lang="en-US" sz="2800" b="1" i="1" dirty="0" smtClean="0">
              <a:solidFill>
                <a:schemeClr val="tx2">
                  <a:lumMod val="75000"/>
                </a:schemeClr>
              </a:solidFill>
            </a:endParaRPr>
          </a:p>
          <a:p>
            <a:pPr algn="ctr">
              <a:buNone/>
            </a:pPr>
            <a:r>
              <a:rPr lang="en-US" sz="2800" b="1" i="1" dirty="0" smtClean="0">
                <a:solidFill>
                  <a:schemeClr val="tx2">
                    <a:lumMod val="75000"/>
                  </a:schemeClr>
                </a:solidFill>
              </a:rPr>
              <a:t>Steve Sherrer – General Manager</a:t>
            </a:r>
          </a:p>
          <a:p>
            <a:pPr algn="ctr">
              <a:buNone/>
            </a:pPr>
            <a:r>
              <a:rPr lang="en-US" sz="2800" b="1" i="1" dirty="0" smtClean="0">
                <a:hlinkClick r:id="rId2"/>
              </a:rPr>
              <a:t>ssherrer@volusia.org</a:t>
            </a:r>
            <a:r>
              <a:rPr lang="en-US" sz="2800" b="1" i="1" dirty="0" smtClean="0"/>
              <a:t> </a:t>
            </a:r>
            <a:endParaRPr lang="en-US" sz="2800" b="1" i="1" dirty="0" smtClean="0"/>
          </a:p>
          <a:p>
            <a:pPr algn="ctr">
              <a:buNone/>
            </a:pPr>
            <a:endParaRPr lang="en-US" sz="2100" dirty="0" smtClean="0"/>
          </a:p>
          <a:p>
            <a:pPr algn="ctr">
              <a:buNone/>
            </a:pPr>
            <a:endParaRPr lang="en-US" sz="2100" dirty="0"/>
          </a:p>
        </p:txBody>
      </p:sp>
      <p:sp>
        <p:nvSpPr>
          <p:cNvPr id="5" name="Slide Number Placeholder 4"/>
          <p:cNvSpPr>
            <a:spLocks noGrp="1"/>
          </p:cNvSpPr>
          <p:nvPr>
            <p:ph type="sldNum" sz="quarter" idx="12"/>
          </p:nvPr>
        </p:nvSpPr>
        <p:spPr/>
        <p:txBody>
          <a:bodyPr>
            <a:normAutofit fontScale="62500" lnSpcReduction="20000"/>
          </a:bodyPr>
          <a:lstStyle/>
          <a:p>
            <a:pPr>
              <a:defRPr/>
            </a:pPr>
            <a:fld id="{F8CF7811-B780-4D23-9418-B694C96D47C1}" type="slidenum">
              <a:rPr lang="en-US" smtClean="0"/>
              <a:pPr>
                <a:defRPr/>
              </a:pPr>
              <a:t>9</a:t>
            </a:fld>
            <a:endParaRPr lang="en-US"/>
          </a:p>
        </p:txBody>
      </p:sp>
      <p:pic>
        <p:nvPicPr>
          <p:cNvPr id="7" name="Picture 6" descr="40TH-2.jpg"/>
          <p:cNvPicPr/>
          <p:nvPr/>
        </p:nvPicPr>
        <p:blipFill>
          <a:blip r:embed="rId3" cstate="print"/>
          <a:stretch>
            <a:fillRect/>
          </a:stretch>
        </p:blipFill>
        <p:spPr>
          <a:xfrm>
            <a:off x="7162800" y="57150"/>
            <a:ext cx="1600200" cy="11430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31">
      <a:dk1>
        <a:sysClr val="windowText" lastClr="000000"/>
      </a:dk1>
      <a:lt1>
        <a:sysClr val="window" lastClr="FFFFFF"/>
      </a:lt1>
      <a:dk2>
        <a:srgbClr val="646B86"/>
      </a:dk2>
      <a:lt2>
        <a:srgbClr val="C5D1D7"/>
      </a:lt2>
      <a:accent1>
        <a:srgbClr val="00A9DE"/>
      </a:accent1>
      <a:accent2>
        <a:srgbClr val="EE0082"/>
      </a:accent2>
      <a:accent3>
        <a:srgbClr val="8CADAE"/>
      </a:accent3>
      <a:accent4>
        <a:srgbClr val="8C7B70"/>
      </a:accent4>
      <a:accent5>
        <a:srgbClr val="003D8E"/>
      </a:accent5>
      <a:accent6>
        <a:srgbClr val="F60087"/>
      </a:accent6>
      <a:hlink>
        <a:srgbClr val="00A3D6"/>
      </a:hlink>
      <a:folHlink>
        <a:srgbClr val="694F07"/>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10988</TotalTime>
  <Words>502</Words>
  <Application>Microsoft Office PowerPoint</Application>
  <PresentationFormat>On-screen Show (16:9)</PresentationFormat>
  <Paragraphs>88</Paragraphs>
  <Slides>9</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Median</vt:lpstr>
      <vt:lpstr>Worksheet</vt:lpstr>
      <vt:lpstr>2015 Votran Annual Update</vt:lpstr>
      <vt:lpstr>Contents </vt:lpstr>
      <vt:lpstr>40-Year Service Anniversary</vt:lpstr>
      <vt:lpstr>System wide ridership</vt:lpstr>
      <vt:lpstr>2015 Achievements</vt:lpstr>
      <vt:lpstr>Florida Public Transit Association 2015  - a year of recognition -</vt:lpstr>
      <vt:lpstr>2015 -2016 Budget  </vt:lpstr>
      <vt:lpstr>2015 Challenges</vt:lpstr>
      <vt:lpstr>2015 Votran Annual Update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VOTRAN</dc:title>
  <dc:creator>LSUCHSLAND</dc:creator>
  <cp:lastModifiedBy>ssherrer</cp:lastModifiedBy>
  <cp:revision>789</cp:revision>
  <cp:lastPrinted>2003-11-14T14:28:57Z</cp:lastPrinted>
  <dcterms:created xsi:type="dcterms:W3CDTF">2003-06-09T17:41:57Z</dcterms:created>
  <dcterms:modified xsi:type="dcterms:W3CDTF">2016-02-01T17:08:41Z</dcterms:modified>
</cp:coreProperties>
</file>