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71" r:id="rId1"/>
  </p:sldMasterIdLst>
  <p:notesMasterIdLst>
    <p:notesMasterId r:id="rId19"/>
  </p:notesMasterIdLst>
  <p:handoutMasterIdLst>
    <p:handoutMasterId r:id="rId20"/>
  </p:handoutMasterIdLst>
  <p:sldIdLst>
    <p:sldId id="261" r:id="rId2"/>
    <p:sldId id="339" r:id="rId3"/>
    <p:sldId id="270" r:id="rId4"/>
    <p:sldId id="317" r:id="rId5"/>
    <p:sldId id="267" r:id="rId6"/>
    <p:sldId id="268" r:id="rId7"/>
    <p:sldId id="302" r:id="rId8"/>
    <p:sldId id="346" r:id="rId9"/>
    <p:sldId id="347" r:id="rId10"/>
    <p:sldId id="393" r:id="rId11"/>
    <p:sldId id="335" r:id="rId12"/>
    <p:sldId id="390" r:id="rId13"/>
    <p:sldId id="384" r:id="rId14"/>
    <p:sldId id="391" r:id="rId15"/>
    <p:sldId id="392" r:id="rId16"/>
    <p:sldId id="394" r:id="rId17"/>
    <p:sldId id="389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e" initials="J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ECFF"/>
    <a:srgbClr val="FF19C3"/>
    <a:srgbClr val="FFFFFF"/>
    <a:srgbClr val="CC0099"/>
    <a:srgbClr val="E804B2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0411" autoAdjust="0"/>
  </p:normalViewPr>
  <p:slideViewPr>
    <p:cSldViewPr>
      <p:cViewPr varScale="1">
        <p:scale>
          <a:sx n="122" d="100"/>
          <a:sy n="122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6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02" y="-90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ptyre\Local%20Settings\Temporary%20Internet%20Files\Content.Outlook\UUYL5EGN\Survey%20Resul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>
              <a:gsLst>
                <a:gs pos="0">
                  <a:srgbClr val="CC0099"/>
                </a:gs>
                <a:gs pos="50000">
                  <a:srgbClr val="FF99CC"/>
                </a:gs>
                <a:gs pos="100000">
                  <a:srgbClr val="CC0099"/>
                </a:gs>
              </a:gsLst>
              <a:lin ang="5400000" scaled="0"/>
            </a:gradFill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gradFill>
                <a:gsLst>
                  <a:gs pos="0">
                    <a:srgbClr val="CC0099"/>
                  </a:gs>
                  <a:gs pos="50000">
                    <a:srgbClr val="FF99CC"/>
                  </a:gs>
                  <a:gs pos="100000">
                    <a:srgbClr val="CC0099"/>
                  </a:gs>
                </a:gsLst>
                <a:lin ang="5400000" scaled="0"/>
              </a:gradFill>
              <a:ln>
                <a:solidFill>
                  <a:srgbClr val="CC0099"/>
                </a:solidFill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'All Demographics'!$A$2:$B$22</c:f>
              <c:multiLvlStrCache>
                <c:ptCount val="21"/>
                <c:lvl>
                  <c:pt idx="0">
                    <c:v>75 +</c:v>
                  </c:pt>
                  <c:pt idx="1">
                    <c:v>65-74</c:v>
                  </c:pt>
                  <c:pt idx="2">
                    <c:v>55-64</c:v>
                  </c:pt>
                  <c:pt idx="3">
                    <c:v>45-54</c:v>
                  </c:pt>
                  <c:pt idx="4">
                    <c:v>35-44</c:v>
                  </c:pt>
                  <c:pt idx="5">
                    <c:v>25-34</c:v>
                  </c:pt>
                  <c:pt idx="6">
                    <c:v>16-24</c:v>
                  </c:pt>
                  <c:pt idx="7">
                    <c:v>15 or under</c:v>
                  </c:pt>
                  <c:pt idx="8">
                    <c:v>Female</c:v>
                  </c:pt>
                  <c:pt idx="9">
                    <c:v>Male</c:v>
                  </c:pt>
                  <c:pt idx="10">
                    <c:v>Other</c:v>
                  </c:pt>
                  <c:pt idx="11">
                    <c:v>Asian</c:v>
                  </c:pt>
                  <c:pt idx="12">
                    <c:v>Hispanic</c:v>
                  </c:pt>
                  <c:pt idx="13">
                    <c:v>Black</c:v>
                  </c:pt>
                  <c:pt idx="14">
                    <c:v>White</c:v>
                  </c:pt>
                  <c:pt idx="15">
                    <c:v>$50k +</c:v>
                  </c:pt>
                  <c:pt idx="16">
                    <c:v>$40k-$49k</c:v>
                  </c:pt>
                  <c:pt idx="17">
                    <c:v>$30k-$39k</c:v>
                  </c:pt>
                  <c:pt idx="18">
                    <c:v>$20k-$29k</c:v>
                  </c:pt>
                  <c:pt idx="19">
                    <c:v>$10k-$19k</c:v>
                  </c:pt>
                  <c:pt idx="20">
                    <c:v>Under $10k</c:v>
                  </c:pt>
                </c:lvl>
                <c:lvl>
                  <c:pt idx="0">
                    <c:v>Age</c:v>
                  </c:pt>
                  <c:pt idx="8">
                    <c:v>Gender</c:v>
                  </c:pt>
                  <c:pt idx="10">
                    <c:v>Ethnicity</c:v>
                  </c:pt>
                  <c:pt idx="15">
                    <c:v>Income</c:v>
                  </c:pt>
                </c:lvl>
              </c:multiLvlStrCache>
            </c:multiLvlStrRef>
          </c:cat>
          <c:val>
            <c:numRef>
              <c:f>'All Demographics'!$C$2:$C$22</c:f>
              <c:numCache>
                <c:formatCode>0.00%</c:formatCode>
                <c:ptCount val="21"/>
                <c:pt idx="0">
                  <c:v>1.3971462544589783E-2</c:v>
                </c:pt>
                <c:pt idx="1">
                  <c:v>3.9833531510107809E-2</c:v>
                </c:pt>
                <c:pt idx="2">
                  <c:v>0.13198573127229907</c:v>
                </c:pt>
                <c:pt idx="3">
                  <c:v>0.20481569560047574</c:v>
                </c:pt>
                <c:pt idx="4">
                  <c:v>0.17746730083235068</c:v>
                </c:pt>
                <c:pt idx="5">
                  <c:v>0.18549346016647764</c:v>
                </c:pt>
                <c:pt idx="6">
                  <c:v>0.22889417360285391</c:v>
                </c:pt>
                <c:pt idx="7">
                  <c:v>1.7538644470868021E-2</c:v>
                </c:pt>
                <c:pt idx="8">
                  <c:v>0.50414276609305286</c:v>
                </c:pt>
                <c:pt idx="9">
                  <c:v>0.49585723390695507</c:v>
                </c:pt>
                <c:pt idx="10">
                  <c:v>3.3211456429006712E-2</c:v>
                </c:pt>
                <c:pt idx="11">
                  <c:v>8.2266910420475316E-3</c:v>
                </c:pt>
                <c:pt idx="12">
                  <c:v>7.9524680073128198E-2</c:v>
                </c:pt>
                <c:pt idx="13">
                  <c:v>0.29280926264473556</c:v>
                </c:pt>
                <c:pt idx="14">
                  <c:v>0.58622790981108519</c:v>
                </c:pt>
                <c:pt idx="15">
                  <c:v>3.2871972318340728E-2</c:v>
                </c:pt>
                <c:pt idx="16">
                  <c:v>3.3564013840830437E-2</c:v>
                </c:pt>
                <c:pt idx="17">
                  <c:v>7.5778546712802763E-2</c:v>
                </c:pt>
                <c:pt idx="18">
                  <c:v>0.17716262975778538</c:v>
                </c:pt>
                <c:pt idx="19">
                  <c:v>0.24844290657440277</c:v>
                </c:pt>
                <c:pt idx="20">
                  <c:v>0.43217993079585865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86223872"/>
        <c:axId val="86237952"/>
      </c:barChart>
      <c:catAx>
        <c:axId val="86223872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050"/>
            </a:pPr>
            <a:endParaRPr lang="en-US"/>
          </a:p>
        </c:txPr>
        <c:crossAx val="86237952"/>
        <c:crosses val="autoZero"/>
        <c:auto val="1"/>
        <c:lblAlgn val="ctr"/>
        <c:lblOffset val="100"/>
        <c:noMultiLvlLbl val="0"/>
      </c:catAx>
      <c:valAx>
        <c:axId val="8623795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86223872"/>
        <c:crosses val="autoZero"/>
        <c:crossBetween val="between"/>
      </c:valAx>
      <c:spPr>
        <a:gradFill flip="none" rotWithShape="1">
          <a:gsLst>
            <a:gs pos="0">
              <a:sysClr val="window" lastClr="FFFFFF"/>
            </a:gs>
            <a:gs pos="50000">
              <a:srgbClr val="4F81BD">
                <a:lumMod val="40000"/>
                <a:lumOff val="60000"/>
              </a:srgbClr>
            </a:gs>
            <a:gs pos="100000">
              <a:schemeClr val="accent1">
                <a:lumMod val="60000"/>
                <a:lumOff val="40000"/>
              </a:schemeClr>
            </a:gs>
          </a:gsLst>
          <a:lin ang="0" scaled="1"/>
          <a:tileRect/>
        </a:gradFill>
      </c:spPr>
    </c:plotArea>
    <c:plotVisOnly val="1"/>
    <c:dispBlanksAs val="gap"/>
    <c:showDLblsOverMax val="0"/>
  </c:chart>
  <c:txPr>
    <a:bodyPr/>
    <a:lstStyle/>
    <a:p>
      <a:pPr>
        <a:defRPr sz="1000">
          <a:latin typeface="Calibri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81454748712414"/>
          <c:y val="4.6256729507679457E-2"/>
          <c:w val="0.8427071789637407"/>
          <c:h val="0.8382954351549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Sheet1!$B$2:$B$6</c:f>
              <c:numCache>
                <c:formatCode>_(* #,##0_);_(* \(#,##0\);_(* "-"_);_(@_)</c:formatCode>
                <c:ptCount val="5"/>
                <c:pt idx="0">
                  <c:v>2992019</c:v>
                </c:pt>
                <c:pt idx="1">
                  <c:v>3093421</c:v>
                </c:pt>
                <c:pt idx="2">
                  <c:v>3255080</c:v>
                </c:pt>
                <c:pt idx="3">
                  <c:v>3395248</c:v>
                </c:pt>
                <c:pt idx="4">
                  <c:v>3593704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65760"/>
        <c:axId val="23767296"/>
      </c:barChart>
      <c:catAx>
        <c:axId val="2376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767296"/>
        <c:crosses val="autoZero"/>
        <c:auto val="1"/>
        <c:lblAlgn val="ctr"/>
        <c:lblOffset val="100"/>
        <c:noMultiLvlLbl val="0"/>
      </c:catAx>
      <c:valAx>
        <c:axId val="2376729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3765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46886847477398"/>
          <c:y val="6.0723277267677012E-2"/>
          <c:w val="0.85972866238944756"/>
          <c:h val="0.8382954351549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5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Sheet1!$B$2:$B$6</c:f>
              <c:numCache>
                <c:formatCode>_(* #,##0_);_(* \(#,##0\);_(* "-"_);_(@_)</c:formatCode>
                <c:ptCount val="5"/>
                <c:pt idx="0">
                  <c:v>255295</c:v>
                </c:pt>
                <c:pt idx="1">
                  <c:v>245403</c:v>
                </c:pt>
                <c:pt idx="2">
                  <c:v>243770</c:v>
                </c:pt>
                <c:pt idx="3">
                  <c:v>250060</c:v>
                </c:pt>
                <c:pt idx="4">
                  <c:v>257098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55104"/>
        <c:axId val="23856640"/>
      </c:barChart>
      <c:catAx>
        <c:axId val="2385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856640"/>
        <c:crosses val="autoZero"/>
        <c:auto val="1"/>
        <c:lblAlgn val="ctr"/>
        <c:lblOffset val="100"/>
        <c:noMultiLvlLbl val="0"/>
      </c:catAx>
      <c:valAx>
        <c:axId val="2385664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3855104"/>
        <c:crosses val="autoZero"/>
        <c:crossBetween val="between"/>
      </c:valAx>
      <c:spPr>
        <a:effectLst>
          <a:softEdge rad="31750"/>
        </a:effectLst>
      </c:spPr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46886847477398"/>
          <c:y val="6.0723277267677012E-2"/>
          <c:w val="0.8597286623894479"/>
          <c:h val="0.83829543515491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Sheet1!$B$2:$B$3</c:f>
              <c:numCache>
                <c:formatCode>_(* #,##0_);_(* \(#,##0\);_(* "-"_);_(@_)</c:formatCode>
                <c:ptCount val="2"/>
                <c:pt idx="0">
                  <c:v>19300</c:v>
                </c:pt>
                <c:pt idx="1">
                  <c:v>20875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94656"/>
        <c:axId val="23908736"/>
      </c:barChart>
      <c:catAx>
        <c:axId val="2389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908736"/>
        <c:crosses val="autoZero"/>
        <c:auto val="1"/>
        <c:lblAlgn val="ctr"/>
        <c:lblOffset val="100"/>
        <c:noMultiLvlLbl val="0"/>
      </c:catAx>
      <c:valAx>
        <c:axId val="2390873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3894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0.875</cdr:x>
      <cdr:y>0.57778</cdr:y>
    </cdr:from>
    <cdr:to>
      <cdr:x>0.97115</cdr:x>
      <cdr:y>0.71111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34200" y="1981200"/>
          <a:ext cx="762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 smtClean="0">
              <a:solidFill>
                <a:schemeClr val="bg1"/>
              </a:solidFill>
            </a:rPr>
            <a:t>(</a:t>
          </a:r>
          <a:r>
            <a:rPr lang="en-US" sz="800" dirty="0" smtClean="0">
              <a:solidFill>
                <a:schemeClr val="bg1"/>
              </a:solidFill>
              <a:latin typeface="Calibri" pitchFamily="34" charset="0"/>
            </a:rPr>
            <a:t>record increase)</a:t>
          </a:r>
        </a:p>
        <a:p xmlns:a="http://schemas.openxmlformats.org/drawingml/2006/main">
          <a:endParaRPr lang="en-US" sz="8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0.35417</cdr:x>
      <cdr:y>0.6053</cdr:y>
    </cdr:from>
    <cdr:to>
      <cdr:x>0.45602</cdr:x>
      <cdr:y>0.71252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0800" y="2103437"/>
          <a:ext cx="745053" cy="372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-3.9%</a:t>
          </a:r>
          <a:endParaRPr lang="en-US" sz="1400" b="1" dirty="0">
            <a:solidFill>
              <a:schemeClr val="bg1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0.875</cdr:x>
      <cdr:y>0.25445</cdr:y>
    </cdr:from>
    <cdr:to>
      <cdr:x>0.96759</cdr:x>
      <cdr:y>0.34125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400800" y="884237"/>
          <a:ext cx="677314" cy="301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2.8</a:t>
          </a:r>
          <a:r>
            <a:rPr lang="en-US" sz="1400" b="1" dirty="0" smtClean="0">
              <a:solidFill>
                <a:schemeClr val="bg1"/>
              </a:solidFill>
            </a:rPr>
            <a:t>%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0.69792</cdr:x>
      <cdr:y>0.42988</cdr:y>
    </cdr:from>
    <cdr:to>
      <cdr:x>0.81019</cdr:x>
      <cdr:y>0.51759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105400" y="1493837"/>
          <a:ext cx="821326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2.6</a:t>
          </a:r>
          <a:r>
            <a:rPr lang="en-US" sz="1400" b="1" dirty="0" smtClean="0">
              <a:solidFill>
                <a:schemeClr val="bg1"/>
              </a:solidFill>
            </a:rPr>
            <a:t>%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0.53125</cdr:x>
      <cdr:y>0.62723</cdr:y>
    </cdr:from>
    <cdr:to>
      <cdr:x>0.64236</cdr:x>
      <cdr:y>0.73635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886200" y="2179637"/>
          <a:ext cx="812792" cy="379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-0.7%</a:t>
          </a:r>
          <a:endParaRPr lang="en-US" sz="1400" b="1" dirty="0">
            <a:solidFill>
              <a:schemeClr val="bg1"/>
            </a:solidFill>
            <a:latin typeface="Calibri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0.74074</cdr:x>
      <cdr:y>0.27089</cdr:y>
    </cdr:from>
    <cdr:to>
      <cdr:x>0.83333</cdr:x>
      <cdr:y>0.35768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0" y="1189037"/>
          <a:ext cx="761979" cy="380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bg1"/>
              </a:solidFill>
              <a:latin typeface="Calibri" pitchFamily="34" charset="0"/>
            </a:rPr>
            <a:t>8.2%</a:t>
          </a:r>
          <a:endParaRPr lang="en-US" sz="1400" b="1" dirty="0">
            <a:solidFill>
              <a:schemeClr val="bg1"/>
            </a:solidFill>
            <a:latin typeface="Calibri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215F9A5-0458-4099-8BA7-C54ADD8095BE}" type="datetimeFigureOut">
              <a:rPr lang="en-US" smtClean="0"/>
              <a:pPr/>
              <a:t>10/15/2013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5C786F0-206D-4AFC-AC3C-7F43E1BF3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48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3" tIns="46416" rIns="92833" bIns="464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4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3" tIns="46416" rIns="92833" bIns="464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3" tIns="46416" rIns="92833" bIns="46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3" tIns="46416" rIns="92833" bIns="464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3" tIns="46416" rIns="92833" bIns="464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A8DCEE3-9F18-4A79-99BF-D4F67941DC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871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8DCEE3-9F18-4A79-99BF-D4F67941DC2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8DCEE3-9F18-4A79-99BF-D4F67941DC2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F73A5-9CDA-45A8-9D10-AAC91953754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slide is provided earlier in the presentation (slide 3).  Data is the same.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F73A5-9CDA-45A8-9D10-AAC91953754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8DCEE3-9F18-4A79-99BF-D4F67941DC2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F73A5-9CDA-45A8-9D10-AAC91953754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8DCEE3-9F18-4A79-99BF-D4F67941DC2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8DCEE3-9F18-4A79-99BF-D4F67941DC2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8DCEE3-9F18-4A79-99BF-D4F67941DC2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8DCEE3-9F18-4A79-99BF-D4F67941DC2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8DCEE3-9F18-4A79-99BF-D4F67941DC2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8DCEE3-9F18-4A79-99BF-D4F67941DC2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85B0CC0-58E8-4917-A928-4BDCEB60B9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7226F-F972-4D96-9012-4A3A10C53B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F020E1D9-4C61-4D9F-9080-3BFD016F02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CF7811-B780-4D23-9418-B694C96D47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737E89-3FDD-4F29-BB12-90E9B4BA7E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3BFD6DD3-6C71-43DB-ABAA-39F3644ACF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0033A74-12F3-4A03-A6F4-546994E363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CEFE883-3BA2-41D0-AFAF-2D378941D1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E5800E-6621-47A3-96DC-60429193FE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7245E2-26CF-404E-8B8F-E68DA55C68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E05B23-6F42-4E34-9E17-46AC217901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E035A0F-A512-428C-960F-0941A115E1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0" y="3051175"/>
            <a:ext cx="7123113" cy="1673225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smtClean="0">
                <a:latin typeface="+mj-lt"/>
                <a:cs typeface="Arial" pitchFamily="34" charset="0"/>
              </a:rPr>
              <a:t>A presentation to CAC / TCC</a:t>
            </a:r>
          </a:p>
          <a:p>
            <a:pPr algn="ctr"/>
            <a:r>
              <a:rPr lang="en-US" sz="3200" b="1" i="1" dirty="0" smtClean="0">
                <a:latin typeface="+mj-lt"/>
                <a:cs typeface="Arial" pitchFamily="34" charset="0"/>
              </a:rPr>
              <a:t>October 15, </a:t>
            </a:r>
            <a:r>
              <a:rPr lang="en-US" sz="3200" b="1" i="1" dirty="0" smtClean="0">
                <a:latin typeface="+mj-lt"/>
                <a:cs typeface="Arial" pitchFamily="34" charset="0"/>
              </a:rPr>
              <a:t>2013</a:t>
            </a:r>
            <a:endParaRPr lang="en-US" sz="3200" b="1" i="1" dirty="0">
              <a:latin typeface="+mj-lt"/>
              <a:cs typeface="Arial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Votran Fare Overview – FY 2013-14</a:t>
            </a:r>
            <a:endParaRPr lang="en-US" sz="3200" b="1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737E89-3FDD-4F29-BB12-90E9B4BA7E46}" type="slidenum">
              <a:rPr lang="en-US" smtClean="0">
                <a:latin typeface="+mj-lt"/>
              </a:rPr>
              <a:pPr>
                <a:defRPr/>
              </a:pPr>
              <a:t>1</a:t>
            </a:fld>
            <a:endParaRPr lang="en-US" dirty="0">
              <a:latin typeface="+mj-lt"/>
            </a:endParaRPr>
          </a:p>
        </p:txBody>
      </p:sp>
      <p:pic>
        <p:nvPicPr>
          <p:cNvPr id="7" name="Picture 6" descr="County 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5486400"/>
            <a:ext cx="1872343" cy="1048512"/>
          </a:xfrm>
          <a:prstGeom prst="rect">
            <a:avLst/>
          </a:prstGeom>
        </p:spPr>
      </p:pic>
      <p:pic>
        <p:nvPicPr>
          <p:cNvPr id="10" name="Picture 9" descr="new-votran-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685800" y="1828800"/>
            <a:ext cx="36836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Going </a:t>
            </a:r>
            <a:r>
              <a:rPr lang="en-US" sz="1600" dirty="0" smtClean="0"/>
              <a:t>GREEN </a:t>
            </a:r>
            <a:r>
              <a:rPr lang="en-US" sz="1600" dirty="0"/>
              <a:t>helps </a:t>
            </a:r>
            <a:r>
              <a:rPr lang="en-US" sz="1600" dirty="0" smtClean="0"/>
              <a:t>Votran keep 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operating costs </a:t>
            </a:r>
            <a:r>
              <a:rPr lang="en-US" sz="1600" dirty="0"/>
              <a:t>down </a:t>
            </a:r>
            <a:r>
              <a:rPr lang="en-US" sz="1600" dirty="0" smtClean="0"/>
              <a:t>while reducing its carbon footprint</a:t>
            </a:r>
            <a:r>
              <a:rPr lang="en-US" sz="1600" dirty="0"/>
              <a:t>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05400" y="2038627"/>
          <a:ext cx="3352800" cy="3861796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553736"/>
                <a:gridCol w="899532"/>
                <a:gridCol w="899532"/>
              </a:tblGrid>
              <a:tr h="6810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Action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Annual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cost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avings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Annual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revenue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enerated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879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Calibri" pitchFamily="34" charset="0"/>
                        </a:rPr>
                        <a:t>Recycle water</a:t>
                      </a:r>
                      <a:endParaRPr lang="en-US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Calibri" pitchFamily="34" charset="0"/>
                        </a:rPr>
                        <a:t>$</a:t>
                      </a:r>
                      <a:r>
                        <a:rPr lang="en-US" sz="1200" kern="1200" dirty="0" smtClean="0">
                          <a:latin typeface="Calibri" pitchFamily="34" charset="0"/>
                        </a:rPr>
                        <a:t>3,000</a:t>
                      </a:r>
                      <a:endParaRPr lang="en-US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79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Calibri" pitchFamily="34" charset="0"/>
                        </a:rPr>
                        <a:t>Recycle coolant</a:t>
                      </a:r>
                      <a:endParaRPr lang="en-US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Calibri" pitchFamily="34" charset="0"/>
                        </a:rPr>
                        <a:t>$</a:t>
                      </a:r>
                      <a:r>
                        <a:rPr lang="en-US" sz="1200" kern="1200" dirty="0" smtClean="0">
                          <a:latin typeface="Calibri" pitchFamily="34" charset="0"/>
                        </a:rPr>
                        <a:t>25,000</a:t>
                      </a:r>
                      <a:endParaRPr lang="en-US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79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Calibri" pitchFamily="34" charset="0"/>
                        </a:rPr>
                        <a:t>Recycle </a:t>
                      </a:r>
                      <a:r>
                        <a:rPr lang="en-US" sz="1200" kern="1200" dirty="0" smtClean="0">
                          <a:latin typeface="Calibri" pitchFamily="34" charset="0"/>
                        </a:rPr>
                        <a:t>refrigerant</a:t>
                      </a:r>
                      <a:endParaRPr lang="en-US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Calibri" pitchFamily="34" charset="0"/>
                        </a:rPr>
                        <a:t>$</a:t>
                      </a:r>
                      <a:r>
                        <a:rPr lang="en-US" sz="1200" kern="1200" dirty="0" smtClean="0">
                          <a:latin typeface="Calibri" pitchFamily="34" charset="0"/>
                        </a:rPr>
                        <a:t>5,000</a:t>
                      </a:r>
                      <a:endParaRPr lang="en-US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406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Calibri" pitchFamily="34" charset="0"/>
                        </a:rPr>
                        <a:t>Recycle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200" kern="100" baseline="0" dirty="0" smtClean="0">
                          <a:latin typeface="Calibri" pitchFamily="34" charset="0"/>
                        </a:rPr>
                        <a:t>waste oil </a:t>
                      </a:r>
                      <a:r>
                        <a:rPr lang="en-US" sz="1200" kern="1200" dirty="0" smtClean="0">
                          <a:latin typeface="Calibri" pitchFamily="34" charset="0"/>
                        </a:rPr>
                        <a:t>and filters</a:t>
                      </a:r>
                      <a:endParaRPr lang="en-US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latin typeface="Calibri" pitchFamily="34" charset="0"/>
                        </a:rPr>
                        <a:t>$</a:t>
                      </a:r>
                      <a:r>
                        <a:rPr lang="en-US" sz="1200" kern="1200" dirty="0" smtClean="0">
                          <a:latin typeface="Calibri" pitchFamily="34" charset="0"/>
                        </a:rPr>
                        <a:t>7,100</a:t>
                      </a:r>
                      <a:endParaRPr lang="en-US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8113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latin typeface="Calibri" pitchFamily="34" charset="0"/>
                      </a:endParaRPr>
                    </a:p>
                    <a:p>
                      <a:pPr marL="0" marR="0" lv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Calibri" pitchFamily="34" charset="0"/>
                        </a:rPr>
                        <a:t>Total</a:t>
                      </a:r>
                      <a:endParaRPr lang="en-US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latin typeface="Calibri" pitchFamily="34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Calibri" pitchFamily="34" charset="0"/>
                        </a:rPr>
                        <a:t>$33,000</a:t>
                      </a:r>
                      <a:endParaRPr lang="en-US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latin typeface="Calibri" pitchFamily="34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latin typeface="Calibri" pitchFamily="34" charset="0"/>
                        </a:rPr>
                        <a:t>$7,100</a:t>
                      </a:r>
                      <a:endParaRPr lang="en-US" sz="1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8113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1" kern="12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marL="0" marR="0" lv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savings</a:t>
                      </a:r>
                      <a:endParaRPr lang="en-US" sz="1200" b="1" i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1" kern="1200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$40,100</a:t>
                      </a:r>
                      <a:endParaRPr lang="en-US" sz="1200" b="1" i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200" b="1" i="1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77238" marR="77238" marT="38619" marB="3861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7" descr="New Hybrid_5927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3000" y="3657600"/>
            <a:ext cx="3265488" cy="2035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752600" y="3352800"/>
            <a:ext cx="18662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+mn-lt"/>
              </a:rPr>
              <a:t>Hop On </a:t>
            </a:r>
            <a:r>
              <a:rPr lang="en-US" sz="1400" dirty="0" smtClean="0">
                <a:latin typeface="+mn-lt"/>
              </a:rPr>
              <a:t>hybrid </a:t>
            </a:r>
            <a:r>
              <a:rPr lang="en-US" sz="1400" dirty="0">
                <a:latin typeface="+mn-lt"/>
              </a:rPr>
              <a:t>b</a:t>
            </a:r>
            <a:r>
              <a:rPr lang="en-US" sz="1400" dirty="0" smtClean="0">
                <a:latin typeface="+mn-lt"/>
              </a:rPr>
              <a:t>uses</a:t>
            </a:r>
            <a:endParaRPr lang="en-US" sz="1400" dirty="0">
              <a:latin typeface="+mn-lt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10</a:t>
            </a:fld>
            <a:endParaRPr lang="en-US" dirty="0">
              <a:latin typeface="+mj-lt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Reduce | Reuse | Recycle | Reward</a:t>
            </a:r>
            <a:endParaRPr lang="en-US" sz="2800" b="1" i="1" dirty="0"/>
          </a:p>
        </p:txBody>
      </p:sp>
      <p:pic>
        <p:nvPicPr>
          <p:cNvPr id="12" name="Picture 11" descr="new-votran-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effectLst/>
        </p:spPr>
        <p:txBody>
          <a:bodyPr>
            <a:normAutofit/>
          </a:bodyPr>
          <a:lstStyle/>
          <a:p>
            <a:r>
              <a:rPr lang="en-US" sz="2800" b="1" i="1" dirty="0" smtClean="0">
                <a:effectLst/>
              </a:rPr>
              <a:t>Votran funding 2012-13</a:t>
            </a:r>
            <a:endParaRPr lang="en-US" sz="2800" b="1" i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1600" dirty="0" smtClean="0"/>
              <a:t>Federal 				</a:t>
            </a:r>
            <a:r>
              <a:rPr lang="en-US" sz="1600" b="1" dirty="0" smtClean="0"/>
              <a:t>$  4,769,004</a:t>
            </a:r>
          </a:p>
          <a:p>
            <a:pPr algn="l">
              <a:buFont typeface="Wingdings" pitchFamily="2" charset="2"/>
              <a:buChar char="q"/>
            </a:pPr>
            <a:r>
              <a:rPr lang="en-US" sz="1600" dirty="0" smtClean="0"/>
              <a:t>State  					</a:t>
            </a:r>
            <a:r>
              <a:rPr lang="en-US" sz="1600" b="1" dirty="0" smtClean="0"/>
              <a:t>$  3,076,326</a:t>
            </a:r>
          </a:p>
          <a:p>
            <a:pPr algn="l">
              <a:buFont typeface="Wingdings" pitchFamily="2" charset="2"/>
              <a:buChar char="q"/>
            </a:pPr>
            <a:r>
              <a:rPr lang="en-US" sz="1600" dirty="0" smtClean="0"/>
              <a:t>Fares  				</a:t>
            </a:r>
            <a:r>
              <a:rPr lang="en-US" sz="1600" b="1" dirty="0" smtClean="0"/>
              <a:t>$  2,830,066</a:t>
            </a:r>
          </a:p>
          <a:p>
            <a:pPr algn="l">
              <a:buFont typeface="Wingdings" pitchFamily="2" charset="2"/>
              <a:buChar char="q"/>
            </a:pPr>
            <a:r>
              <a:rPr lang="en-US" sz="1600" dirty="0" smtClean="0"/>
              <a:t>Advertising revenue  			</a:t>
            </a:r>
            <a:r>
              <a:rPr lang="en-US" sz="1600" b="1" dirty="0" smtClean="0"/>
              <a:t>$     250,000</a:t>
            </a:r>
          </a:p>
          <a:p>
            <a:pPr algn="l">
              <a:buFont typeface="Wingdings" pitchFamily="2" charset="2"/>
              <a:buChar char="q"/>
            </a:pPr>
            <a:r>
              <a:rPr lang="en-US" sz="1600" dirty="0" smtClean="0"/>
              <a:t>Miscellaneous revenue  			</a:t>
            </a:r>
            <a:r>
              <a:rPr lang="en-US" sz="1600" b="1" dirty="0" smtClean="0"/>
              <a:t>$     202,066</a:t>
            </a:r>
          </a:p>
          <a:p>
            <a:pPr algn="l">
              <a:buFont typeface="Wingdings" pitchFamily="2" charset="2"/>
              <a:buChar char="q"/>
            </a:pPr>
            <a:r>
              <a:rPr lang="en-US" sz="1600" dirty="0" smtClean="0"/>
              <a:t>Volusia County general fund transfer		</a:t>
            </a:r>
            <a:r>
              <a:rPr lang="en-US" sz="1600" b="1" dirty="0" smtClean="0"/>
              <a:t>$  7,391,803</a:t>
            </a:r>
          </a:p>
          <a:p>
            <a:pPr algn="l">
              <a:buFont typeface="Wingdings" pitchFamily="2" charset="2"/>
              <a:buChar char="q"/>
            </a:pPr>
            <a:r>
              <a:rPr lang="en-US" sz="1600" dirty="0" smtClean="0"/>
              <a:t>Fund balance carryover	  		</a:t>
            </a:r>
            <a:r>
              <a:rPr lang="en-US" sz="1600" b="1" u="sng" dirty="0" smtClean="0"/>
              <a:t>$  1,551,551</a:t>
            </a:r>
          </a:p>
          <a:p>
            <a:pPr algn="l">
              <a:buFont typeface="Wingdings" pitchFamily="2" charset="2"/>
              <a:buChar char="q"/>
            </a:pPr>
            <a:r>
              <a:rPr lang="en-US" sz="1600" b="1" i="1" dirty="0" smtClean="0"/>
              <a:t>Total budget</a:t>
            </a:r>
            <a:r>
              <a:rPr lang="en-US" sz="1600" i="1" dirty="0" smtClean="0"/>
              <a:t>				</a:t>
            </a:r>
            <a:r>
              <a:rPr lang="en-US" sz="1600" b="1" i="1" dirty="0" smtClean="0"/>
              <a:t>$ 20,070,816</a:t>
            </a:r>
          </a:p>
          <a:p>
            <a:pPr algn="l">
              <a:buFont typeface="Wingdings" pitchFamily="2" charset="2"/>
              <a:buChar char="q"/>
            </a:pPr>
            <a:endParaRPr lang="en-US" sz="1600" b="1" i="1" dirty="0" smtClean="0"/>
          </a:p>
          <a:p>
            <a:pPr algn="l">
              <a:buFont typeface="Wingdings" pitchFamily="2" charset="2"/>
              <a:buChar char="q"/>
            </a:pPr>
            <a:endParaRPr lang="en-US" sz="1600" b="1" i="1" dirty="0" smtClean="0"/>
          </a:p>
          <a:p>
            <a:pPr>
              <a:buNone/>
            </a:pPr>
            <a:r>
              <a:rPr lang="en-US" sz="1600" b="1" i="1" dirty="0" smtClean="0"/>
              <a:t>	Note:   Gold cost per rider $24.26 vs. fixed route cost per rider $3.23</a:t>
            </a:r>
          </a:p>
          <a:p>
            <a:pPr algn="l">
              <a:buFont typeface="Wingdings" pitchFamily="2" charset="2"/>
              <a:buChar char="q"/>
            </a:pPr>
            <a:endParaRPr lang="en-US" sz="16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11</a:t>
            </a:fld>
            <a:endParaRPr lang="en-US" dirty="0">
              <a:latin typeface="+mj-lt"/>
            </a:endParaRPr>
          </a:p>
        </p:txBody>
      </p:sp>
      <p:pic>
        <p:nvPicPr>
          <p:cNvPr id="6" name="Picture 5" descr="new-votran-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Base fare without subsidy</a:t>
            </a:r>
            <a:endParaRPr lang="en-US" sz="2800" b="1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12</a:t>
            </a:fld>
            <a:endParaRPr lang="en-US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495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Base fare with subsidy – </a:t>
            </a:r>
          </a:p>
          <a:p>
            <a:pPr lvl="1">
              <a:spcBef>
                <a:spcPts val="0"/>
              </a:spcBef>
            </a:pPr>
            <a:r>
              <a:rPr lang="en-US" sz="1600" i="1" dirty="0" smtClean="0"/>
              <a:t>Current fare		$1.25</a:t>
            </a:r>
          </a:p>
          <a:p>
            <a:pPr lvl="1">
              <a:spcBef>
                <a:spcPts val="0"/>
              </a:spcBef>
              <a:buNone/>
            </a:pPr>
            <a:endParaRPr lang="en-US" sz="1600" i="1" dirty="0" smtClean="0"/>
          </a:p>
          <a:p>
            <a:pPr lvl="1">
              <a:spcBef>
                <a:spcPts val="0"/>
              </a:spcBef>
            </a:pPr>
            <a:r>
              <a:rPr lang="en-US" sz="1600" i="1" dirty="0" smtClean="0"/>
              <a:t>Average fare collected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i="1" dirty="0" smtClean="0"/>
              <a:t>	per boarding		$  .6</a:t>
            </a:r>
            <a:r>
              <a:rPr lang="en-US" sz="1600" dirty="0" smtClean="0"/>
              <a:t>7</a:t>
            </a:r>
          </a:p>
          <a:p>
            <a:endParaRPr lang="en-US" sz="1600" dirty="0" smtClean="0"/>
          </a:p>
          <a:p>
            <a:r>
              <a:rPr lang="en-US" sz="1600" dirty="0" smtClean="0"/>
              <a:t>Base fare without subsidy – </a:t>
            </a:r>
          </a:p>
          <a:p>
            <a:pPr lvl="1"/>
            <a:r>
              <a:rPr lang="en-US" sz="1600" i="1" dirty="0" smtClean="0"/>
              <a:t>Base fare		$5.00</a:t>
            </a:r>
          </a:p>
          <a:p>
            <a:pPr lvl="1">
              <a:buNone/>
            </a:pPr>
            <a:endParaRPr lang="en-US" sz="1600" i="1" dirty="0" smtClean="0"/>
          </a:p>
          <a:p>
            <a:pPr lvl="1">
              <a:spcBef>
                <a:spcPts val="0"/>
              </a:spcBef>
            </a:pPr>
            <a:r>
              <a:rPr lang="en-US" sz="1600" i="1" dirty="0" smtClean="0"/>
              <a:t>Average fare collected 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i="1" dirty="0" smtClean="0"/>
              <a:t>	per boarding		$2.68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r>
              <a:rPr lang="en-US" sz="1600" b="1" i="1" dirty="0" smtClean="0"/>
              <a:t>* Assuming ridership remains the same</a:t>
            </a:r>
          </a:p>
          <a:p>
            <a:pPr lvl="1">
              <a:buNone/>
            </a:pPr>
            <a:r>
              <a:rPr lang="en-US" sz="1600" b="1" i="1" dirty="0" smtClean="0"/>
              <a:t>* All pass prices would also increase proportionately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</p:txBody>
      </p:sp>
      <p:pic>
        <p:nvPicPr>
          <p:cNvPr id="9" name="Picture 8" descr="new-votran-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Autofit/>
          </a:bodyPr>
          <a:lstStyle/>
          <a:p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Cost reduction considerations</a:t>
            </a:r>
            <a:br>
              <a:rPr lang="en-US" sz="2800" b="1" i="1" dirty="0" smtClean="0"/>
            </a:br>
            <a:endParaRPr lang="en-US" sz="2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13</a:t>
            </a:fld>
            <a:endParaRPr lang="en-US" dirty="0">
              <a:latin typeface="+mj-lt"/>
            </a:endParaRPr>
          </a:p>
        </p:txBody>
      </p:sp>
      <p:pic>
        <p:nvPicPr>
          <p:cNvPr id="8" name="Picture 7" descr="new-votran-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1" y="1810394"/>
          <a:ext cx="8305798" cy="4011197"/>
        </p:xfrm>
        <a:graphic>
          <a:graphicData uri="http://schemas.openxmlformats.org/drawingml/2006/table">
            <a:tbl>
              <a:tblPr/>
              <a:tblGrid>
                <a:gridCol w="1153583"/>
                <a:gridCol w="4075994"/>
                <a:gridCol w="1384300"/>
                <a:gridCol w="1691921"/>
              </a:tblGrid>
              <a:tr h="489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Option</a:t>
                      </a:r>
                    </a:p>
                  </a:txBody>
                  <a:tcPr marL="7269" marR="7269" marT="72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Description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General fund cost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Number of </a:t>
                      </a:r>
                      <a:endParaRPr lang="en-US" sz="11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customers </a:t>
                      </a: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affected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8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 1</a:t>
                      </a:r>
                    </a:p>
                  </a:txBody>
                  <a:tcPr marL="7269" marR="7269" marT="72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Eliminate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commuter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van service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$120,451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 2</a:t>
                      </a:r>
                    </a:p>
                  </a:txBody>
                  <a:tcPr marL="7269" marR="7269" marT="72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Eliminate holiday service - Memorial Day, July 4th, Labor Day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$28,840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7,644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 3</a:t>
                      </a:r>
                    </a:p>
                  </a:txBody>
                  <a:tcPr marL="7269" marR="7269" marT="72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Eliminate one hour of night service (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 p.m. – 12 a.m.)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$101,846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21,215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 4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Eliminate trolley service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$81,501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39,000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 5</a:t>
                      </a:r>
                    </a:p>
                  </a:txBody>
                  <a:tcPr marL="7269" marR="7269" marT="72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Eliminate Sunday service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$192,881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114,214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 6</a:t>
                      </a:r>
                    </a:p>
                  </a:txBody>
                  <a:tcPr marL="7269" marR="7269" marT="72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Eliminate all night service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$450,084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196,965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 7</a:t>
                      </a:r>
                    </a:p>
                  </a:txBody>
                  <a:tcPr marL="7269" marR="7269" marT="72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System wide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reductions (weekday service equal to Saturday)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$253,765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146,000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 8</a:t>
                      </a:r>
                    </a:p>
                  </a:txBody>
                  <a:tcPr marL="7269" marR="7269" marT="72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Route reductions (various options)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varies by route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varies by route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 9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Implement fare increase - 25 cents (revenue after 12 months)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$231,292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1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 10**</a:t>
                      </a:r>
                    </a:p>
                  </a:txBody>
                  <a:tcPr marL="7269" marR="7269" marT="72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Implement fare increase - 50 cents (revenue after 12 months)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$347,778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69" marR="7269" marT="72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36369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*Assumes funding partnership continues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51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** Fare increase will not cover shortfall</a:t>
                      </a: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69" marR="7269" marT="7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668987" y="5094514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210795" y="165067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51262" y="193567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662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Comparison of fixed route fares</a:t>
            </a:r>
            <a:endParaRPr lang="en-US" sz="2800" b="1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14</a:t>
            </a:fld>
            <a:endParaRPr lang="en-US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5048" cy="457200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15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500" dirty="0" smtClean="0"/>
          </a:p>
        </p:txBody>
      </p:sp>
      <p:pic>
        <p:nvPicPr>
          <p:cNvPr id="9" name="Picture 8" descr="new-votran-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399" y="1676402"/>
          <a:ext cx="3878476" cy="4783665"/>
        </p:xfrm>
        <a:graphic>
          <a:graphicData uri="http://schemas.openxmlformats.org/drawingml/2006/table">
            <a:tbl>
              <a:tblPr/>
              <a:tblGrid>
                <a:gridCol w="1219201"/>
                <a:gridCol w="1295400"/>
                <a:gridCol w="752445"/>
                <a:gridCol w="611430"/>
              </a:tblGrid>
              <a:tr h="523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Full fare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One-day pass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31-day pass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Lynx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$4.50</a:t>
                      </a:r>
                    </a:p>
                  </a:txBody>
                  <a:tcPr marL="9386" marR="9386" marT="938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$50.00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Dade County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$100.00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Tampa/HART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$65.00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7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Pensacola/ECAT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$1.75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$5.25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$47.00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Broward County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$1.75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$58.00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6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Pinellas/PSTA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$4.50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$65.00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Collier/CAT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$1.50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$35.00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West Palm Beach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$1.50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$60.00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Volusia County/Votran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$1.25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$40.00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5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Space Coast/Brevard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$1.25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$35.00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Manatee/MCAT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$1.25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$30.00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Ft. Myers/LeeTran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$1.25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$3.50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$35.00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Tallahassee/StarMetro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$1.25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$38.00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Polk County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$1.50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$47.00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Jacksonville/JTA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$1.50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$50.00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Sarasota/SCAT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$1.25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$50.00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$1.56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$3.83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$50.31</a:t>
                      </a:r>
                    </a:p>
                  </a:txBody>
                  <a:tcPr marL="9386" marR="9386" marT="9386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724400" y="1786466"/>
          <a:ext cx="3886200" cy="4690532"/>
        </p:xfrm>
        <a:graphic>
          <a:graphicData uri="http://schemas.openxmlformats.org/drawingml/2006/table">
            <a:tbl>
              <a:tblPr/>
              <a:tblGrid>
                <a:gridCol w="1321308"/>
                <a:gridCol w="1243584"/>
                <a:gridCol w="708660"/>
                <a:gridCol w="612648"/>
              </a:tblGrid>
              <a:tr h="48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Reduced fare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One-day pass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31-day pass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Lynx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$25.00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6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Dade County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Tampa/HART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$32.50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9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Pensacola/ECAT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$35.00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Broward County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$29.00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8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Pinellas/PSTA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$1.00 (senior)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1.00 (students)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$35.00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9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Collier/CAT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West Palm Beach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$45.00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7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Volusia County/Votran</a:t>
                      </a: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8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Space Coast/Brevard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Manatee/MCAT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$15.00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6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Ft. Myers/LeeTran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8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Tallahassee/StarMetro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6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Polk County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06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Jacksonville/JTA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054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Sarasota/SCAT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$25.00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7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$0.75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$28.29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Comparison of paratransit fares</a:t>
            </a:r>
            <a:endParaRPr lang="en-US" sz="2800" b="1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15</a:t>
            </a:fld>
            <a:endParaRPr lang="en-US" dirty="0">
              <a:latin typeface="+mj-lt"/>
            </a:endParaRPr>
          </a:p>
        </p:txBody>
      </p:sp>
      <p:pic>
        <p:nvPicPr>
          <p:cNvPr id="9" name="Picture 8" descr="new-votran-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1143000" y="1823615"/>
          <a:ext cx="6848802" cy="4577185"/>
        </p:xfrm>
        <a:graphic>
          <a:graphicData uri="http://schemas.openxmlformats.org/drawingml/2006/table">
            <a:tbl>
              <a:tblPr/>
              <a:tblGrid>
                <a:gridCol w="2581602"/>
                <a:gridCol w="1066800"/>
                <a:gridCol w="1600200"/>
                <a:gridCol w="1600200"/>
              </a:tblGrid>
              <a:tr h="252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ADA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Outside ADA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TD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62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Lynx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$4.00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$7.00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Under 5 miles  - $2.50  5 to 9.99 miles -  $3.50  </a:t>
                      </a:r>
                      <a:endParaRPr lang="en-US" sz="1000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Times New Roman"/>
                          <a:cs typeface="Arial"/>
                        </a:rPr>
                        <a:t>10 </a:t>
                      </a: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or more miles - $4.50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93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Pinellas/PSTA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$4.00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$4.00 + additional charge depending on vendor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$3.00 + additional charge depending on vendor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Tampa/HART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$4.00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n/a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$4.00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Ft. Lauderdale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Pensacola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Dade County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West Palm Beach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Volusia County/Votran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Tallahassee/StarMetro 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Ft. Myers/LeeTran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n/a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Manatee/MCAT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Polk County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Collier/CAT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$3.00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$1.00 - $7.00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Sarasota/SCAT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Jacksonville/JTA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$1.25 - $5.62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n/a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$1.25 - $5.62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4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Space Coast/Brevard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$1.25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$1.25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$1.25 - $2.50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06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Average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$2.88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$2.94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/>
                          <a:ea typeface="Times New Roman"/>
                          <a:cs typeface="Arial"/>
                        </a:rPr>
                        <a:t>$2.85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72" marR="7272" marT="727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Proposed Votran fares</a:t>
            </a:r>
            <a:endParaRPr lang="en-US" sz="2800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16</a:t>
            </a:fld>
            <a:endParaRPr lang="en-US" dirty="0">
              <a:latin typeface="+mj-lt"/>
            </a:endParaRPr>
          </a:p>
        </p:txBody>
      </p:sp>
      <p:pic>
        <p:nvPicPr>
          <p:cNvPr id="9" name="Picture 8" descr="new-votran-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2999" y="1676406"/>
          <a:ext cx="6781800" cy="3581394"/>
        </p:xfrm>
        <a:graphic>
          <a:graphicData uri="http://schemas.openxmlformats.org/drawingml/2006/table">
            <a:tbl>
              <a:tblPr/>
              <a:tblGrid>
                <a:gridCol w="3749936"/>
                <a:gridCol w="1037217"/>
                <a:gridCol w="1037217"/>
                <a:gridCol w="957430"/>
              </a:tblGrid>
              <a:tr h="323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Service Category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Current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Proposed $1.50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Proposed $1.75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2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Base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fare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$1.25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$1.75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Reduced fare for elderly, handicapped and children under 18 years of age.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$0.60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$0.75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$0.85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Full fare tokens (minimum purchase of 10)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$16.50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Reduced fare tokens (minimum purchase of 10)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Gold paratransit service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Gold paratransit tokens (minimum purchase of 10)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$25.00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$30.00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$30.00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1-day pass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$3.75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Reduced fare 1-day pass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$1.75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$1.85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3-day pass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Reduced fare 3-day pass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$3.75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7-day pass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$12.75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Reduced fare 7-day pass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$6.35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31-day pass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$40.00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$45.00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$46.00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Reduced fare 31-day pass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$22.50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$23.00</a:t>
                      </a:r>
                    </a:p>
                  </a:txBody>
                  <a:tcPr marL="6704" marR="6704" marT="670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5486400"/>
          <a:ext cx="7543800" cy="852066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431904">
                <a:tc>
                  <a:txBody>
                    <a:bodyPr/>
                    <a:lstStyle/>
                    <a:p>
                      <a:pPr algn="l" fontAlgn="b"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These </a:t>
                      </a: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changes in fare structure to $1.50 are projected to generate an additional $231,533 in fare revenues.  The change of fare structure to $1.75 is projected to generate an additional $347,778 in fare revenues.  A fare increase likely will reduce ridership for two-three years based on the past experiences.  Generally, a fare increase of 10 percent will result in a ridership loss of 3 percent.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341">
                <a:tc>
                  <a:txBody>
                    <a:bodyPr/>
                    <a:lstStyle/>
                    <a:p>
                      <a:pPr algn="l" fontAlgn="b"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endParaRPr lang="en-US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5" descr="new-votran-logo croppe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371410"/>
            <a:ext cx="1975897" cy="7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r="21540000" sx="91000" sy="91000" algn="ctr" rotWithShape="0">
              <a:srgbClr val="000000">
                <a:alpha val="1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i="1" dirty="0" smtClean="0"/>
              <a:t>Questions / discussion</a:t>
            </a:r>
            <a:endParaRPr lang="en-US" sz="3800" b="1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737E89-3FDD-4F29-BB12-90E9B4BA7E46}" type="slidenum">
              <a:rPr lang="en-US" smtClean="0">
                <a:latin typeface="+mj-lt"/>
              </a:rPr>
              <a:pPr>
                <a:defRPr/>
              </a:pPr>
              <a:t>17</a:t>
            </a:fld>
            <a:endParaRPr lang="en-US" dirty="0">
              <a:latin typeface="+mj-lt"/>
            </a:endParaRPr>
          </a:p>
        </p:txBody>
      </p:sp>
      <p:pic>
        <p:nvPicPr>
          <p:cNvPr id="9" name="Picture 8" descr="new-votran-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7000" y="3932269"/>
            <a:ext cx="3733800" cy="14017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Background</a:t>
            </a:r>
            <a:r>
              <a:rPr lang="en-US" sz="2800" b="1" i="1" dirty="0" smtClean="0">
                <a:solidFill>
                  <a:schemeClr val="tx2"/>
                </a:solidFill>
              </a:rPr>
              <a:t> 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4958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1800" dirty="0" smtClean="0"/>
              <a:t>March 2013 - Volusia County Council conducted a mini-budget workshop where the projected 2014 budget was discussed including the anticipation of a funding shortfall.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May 2013 - Volusia County Council reviewed Votran saving initiatives, the possibility of a fare increase, and other cost saving options including service cuts.  Council members identified the need to invite municipal support for Votran.  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June 2013 - Municipalities participated in a funding workshop presentation and discussion. 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July 2013 - County Council members gave instruction for Votran to begin public participation for possible a fare increase to be effective February 2014.  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The last Votran fare increase was January 2007.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2</a:t>
            </a:fld>
            <a:endParaRPr lang="en-US" dirty="0">
              <a:latin typeface="+mj-lt"/>
            </a:endParaRPr>
          </a:p>
        </p:txBody>
      </p:sp>
      <p:pic>
        <p:nvPicPr>
          <p:cNvPr id="8" name="Picture 7" descr="new-votran-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Votran services map</a:t>
            </a:r>
            <a:br>
              <a:rPr lang="en-US" sz="2800" b="1" i="1" dirty="0" smtClean="0"/>
            </a:br>
            <a:endParaRPr lang="en-US" sz="2800" b="1" i="1" dirty="0"/>
          </a:p>
        </p:txBody>
      </p:sp>
      <p:pic>
        <p:nvPicPr>
          <p:cNvPr id="5" name="Picture 2" descr="Votran050511 Service Map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828800"/>
            <a:ext cx="7467600" cy="43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3</a:t>
            </a:fld>
            <a:endParaRPr lang="en-US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2174" y="4191000"/>
            <a:ext cx="1600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1752600"/>
            <a:ext cx="1905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</a:rPr>
              <a:t>Votran services map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0" y="44196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DeBary</a:t>
            </a:r>
            <a:endParaRPr lang="en-US" sz="9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35814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New Smyrna Beach</a:t>
            </a:r>
            <a:endParaRPr lang="en-US" sz="9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38862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Edgewater</a:t>
            </a:r>
            <a:endParaRPr lang="en-US" sz="900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44196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Oak Hill</a:t>
            </a:r>
            <a:endParaRPr lang="en-US" sz="9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20574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Seville</a:t>
            </a:r>
            <a:endParaRPr lang="en-US" sz="900" dirty="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09800" y="25908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Pierson</a:t>
            </a:r>
            <a:endParaRPr lang="en-US" sz="900" dirty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1800" y="38100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DeLand</a:t>
            </a:r>
            <a:endParaRPr lang="en-US" sz="900" dirty="0"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43200" y="41148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Orange City</a:t>
            </a:r>
            <a:endParaRPr lang="en-US" sz="900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2362200"/>
            <a:ext cx="11430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Daytona Beach</a:t>
            </a:r>
            <a:endParaRPr lang="en-US" sz="900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9200" y="41910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Deltona</a:t>
            </a:r>
            <a:endParaRPr lang="en-US" sz="900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514600" y="2209800"/>
            <a:ext cx="533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505200" y="4572000"/>
            <a:ext cx="533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667000" y="2743200"/>
            <a:ext cx="533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505200" y="3962400"/>
            <a:ext cx="533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429000" y="4267200"/>
            <a:ext cx="6096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486400" y="2514600"/>
            <a:ext cx="6858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5943600" y="3733800"/>
            <a:ext cx="609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096000" y="4038600"/>
            <a:ext cx="609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324600" y="4572000"/>
            <a:ext cx="609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562600" y="2057400"/>
            <a:ext cx="1600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81175" y="4195629"/>
            <a:ext cx="2286000" cy="9002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50" dirty="0" smtClean="0">
                <a:latin typeface="Calibri" pitchFamily="34" charset="0"/>
              </a:rPr>
              <a:t>Bus routes</a:t>
            </a:r>
          </a:p>
          <a:p>
            <a:r>
              <a:rPr lang="en-US" sz="750" dirty="0" smtClean="0">
                <a:latin typeface="Calibri" pitchFamily="34" charset="0"/>
              </a:rPr>
              <a:t>I-4 Express link</a:t>
            </a:r>
          </a:p>
          <a:p>
            <a:r>
              <a:rPr lang="en-US" sz="750" dirty="0" smtClean="0">
                <a:latin typeface="Calibri" pitchFamily="34" charset="0"/>
              </a:rPr>
              <a:t>County boundary</a:t>
            </a:r>
          </a:p>
          <a:p>
            <a:r>
              <a:rPr lang="en-US" sz="750" dirty="0" smtClean="0">
                <a:latin typeface="Calibri" pitchFamily="34" charset="0"/>
              </a:rPr>
              <a:t>NSB flex service</a:t>
            </a:r>
          </a:p>
          <a:p>
            <a:r>
              <a:rPr lang="en-US" sz="750" dirty="0" smtClean="0">
                <a:latin typeface="Calibri" pitchFamily="34" charset="0"/>
              </a:rPr>
              <a:t>ADA corridor</a:t>
            </a:r>
          </a:p>
          <a:p>
            <a:r>
              <a:rPr lang="en-US" sz="750" dirty="0" smtClean="0">
                <a:latin typeface="Calibri" pitchFamily="34" charset="0"/>
              </a:rPr>
              <a:t>Census 2000 urban area (westside) TD</a:t>
            </a:r>
          </a:p>
          <a:p>
            <a:r>
              <a:rPr lang="en-US" sz="750" dirty="0" smtClean="0">
                <a:latin typeface="Calibri" pitchFamily="34" charset="0"/>
              </a:rPr>
              <a:t>Census 2000 urban area (eastside) TD</a:t>
            </a:r>
            <a:endParaRPr lang="en-US" sz="750" dirty="0">
              <a:latin typeface="Calibri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4495800" y="4343400"/>
            <a:ext cx="609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943600" y="22098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Holly Hill</a:t>
            </a:r>
            <a:endParaRPr lang="en-US" sz="900" dirty="0">
              <a:latin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14600" y="3328268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Deleon Springs</a:t>
            </a:r>
            <a:endParaRPr lang="en-US" sz="900" dirty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38875" y="253579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South Daytona</a:t>
            </a:r>
          </a:p>
          <a:p>
            <a:endParaRPr lang="en-US" sz="900" dirty="0">
              <a:latin typeface="Calibri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5410200" y="2362200"/>
            <a:ext cx="609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562600" y="2667000"/>
            <a:ext cx="7620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352800" y="32989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5562600" y="3124200"/>
            <a:ext cx="914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91200" y="2057400"/>
            <a:ext cx="990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Ormond Beach</a:t>
            </a:r>
            <a:endParaRPr lang="en-US" sz="900" dirty="0">
              <a:latin typeface="Calibri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5257800" y="2209800"/>
            <a:ext cx="609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477000" y="2743200"/>
            <a:ext cx="457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400800" y="2971800"/>
            <a:ext cx="1143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Port Orange</a:t>
            </a:r>
            <a:endParaRPr lang="en-US" sz="900" dirty="0"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48400" y="2743200"/>
            <a:ext cx="1295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Daytona Beach Shores</a:t>
            </a:r>
            <a:endParaRPr lang="en-US" sz="9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5715000" y="2895600"/>
            <a:ext cx="609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524000" y="5791200"/>
            <a:ext cx="167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552575" y="5581650"/>
            <a:ext cx="1447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>
                <a:latin typeface="Calibri" pitchFamily="34" charset="0"/>
                <a:cs typeface="Calibri" pitchFamily="34" charset="0"/>
              </a:rPr>
              <a:t>For illustrative purposes only</a:t>
            </a:r>
            <a:endParaRPr lang="en-US" sz="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29400" y="3200400"/>
            <a:ext cx="990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Ponce Inlet</a:t>
            </a:r>
            <a:endParaRPr lang="en-US" sz="900" dirty="0">
              <a:latin typeface="Calibri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5943600" y="3352800"/>
            <a:ext cx="762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733800" y="274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Indian Lakes Complex/Jail</a:t>
            </a:r>
            <a:endParaRPr lang="en-US" sz="900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302825" y="3071750"/>
            <a:ext cx="533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7" descr="new-votran-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1800" y="304800"/>
            <a:ext cx="1993557" cy="74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Rider profile</a:t>
            </a:r>
            <a:endParaRPr lang="en-US" sz="2800" b="1" i="1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688848" y="1676400"/>
            <a:ext cx="296875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1143000" lvl="2" indent="-2286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500" kern="0" dirty="0">
              <a:solidFill>
                <a:srgbClr val="CC0000"/>
              </a:solidFill>
            </a:endParaRPr>
          </a:p>
          <a:p>
            <a:pPr marL="285750" indent="-285750">
              <a:spcBef>
                <a:spcPct val="20000"/>
              </a:spcBef>
              <a:defRPr/>
            </a:pPr>
            <a:r>
              <a:rPr lang="en-US" sz="1500" kern="0" dirty="0"/>
              <a:t>Average rider profile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500" kern="0" dirty="0"/>
              <a:t>Age: 16-24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500" kern="0" dirty="0"/>
              <a:t>Female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500" kern="0" dirty="0"/>
              <a:t>White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500" kern="0" dirty="0"/>
              <a:t>Earning under $</a:t>
            </a:r>
            <a:r>
              <a:rPr lang="en-US" sz="1500" kern="0" dirty="0" smtClean="0"/>
              <a:t>10,000</a:t>
            </a:r>
          </a:p>
          <a:p>
            <a:pPr marL="285750" indent="-285750">
              <a:spcBef>
                <a:spcPct val="20000"/>
              </a:spcBef>
              <a:buNone/>
              <a:defRPr/>
            </a:pPr>
            <a:endParaRPr lang="en-US" sz="1500" kern="0" dirty="0" smtClean="0"/>
          </a:p>
          <a:p>
            <a:pPr marL="285750" indent="-285750">
              <a:spcBef>
                <a:spcPct val="20000"/>
              </a:spcBef>
              <a:defRPr/>
            </a:pPr>
            <a:r>
              <a:rPr lang="en-US" sz="1500" kern="0" dirty="0" smtClean="0"/>
              <a:t>85 percent of Votran riders earn an income of less than $29,000 annually.</a:t>
            </a:r>
            <a:endParaRPr lang="en-US" sz="1500" kern="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038600" y="1600200"/>
          <a:ext cx="464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4</a:t>
            </a:fld>
            <a:endParaRPr lang="en-US" dirty="0">
              <a:latin typeface="+mj-lt"/>
            </a:endParaRPr>
          </a:p>
        </p:txBody>
      </p:sp>
      <p:pic>
        <p:nvPicPr>
          <p:cNvPr id="8" name="Picture 7" descr="new-votran-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6096000"/>
            <a:ext cx="36920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 smtClean="0">
                <a:latin typeface="+mn-lt"/>
              </a:rPr>
              <a:t> Source:  Votran Transit Development Plan (TDP) 2012-21 </a:t>
            </a:r>
            <a:endParaRPr lang="en-US" sz="1000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chemeClr val="tx2">
                    <a:lumMod val="90000"/>
                  </a:schemeClr>
                </a:solidFill>
              </a:rPr>
              <a:t/>
            </a:r>
            <a:br>
              <a:rPr lang="en-US" sz="2800" b="1" i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sz="2800" b="1" i="1" dirty="0" smtClean="0">
                <a:solidFill>
                  <a:schemeClr val="tx2">
                    <a:lumMod val="90000"/>
                  </a:schemeClr>
                </a:solidFill>
              </a:rPr>
              <a:t>Fixed route ridership growth  </a:t>
            </a:r>
            <a:br>
              <a:rPr lang="en-US" sz="2800" b="1" i="1" dirty="0" smtClean="0">
                <a:solidFill>
                  <a:schemeClr val="tx2">
                    <a:lumMod val="90000"/>
                  </a:schemeClr>
                </a:solidFill>
              </a:rPr>
            </a:br>
            <a:endParaRPr lang="en-US" sz="2800" b="1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5</a:t>
            </a:fld>
            <a:endParaRPr lang="en-US" dirty="0">
              <a:latin typeface="+mj-lt"/>
            </a:endParaRP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924800" cy="342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81400" y="3657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3.4</a:t>
            </a:r>
            <a:r>
              <a:rPr lang="en-US" sz="1400" b="1" dirty="0" smtClean="0">
                <a:solidFill>
                  <a:schemeClr val="bg1"/>
                </a:solidFill>
                <a:latin typeface="+mn-lt"/>
              </a:rPr>
              <a:t>%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3657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5.2</a:t>
            </a:r>
            <a:r>
              <a:rPr lang="en-US" sz="1400" b="1" dirty="0" smtClean="0">
                <a:solidFill>
                  <a:schemeClr val="bg1"/>
                </a:solidFill>
                <a:latin typeface="+mn-lt"/>
              </a:rPr>
              <a:t>%</a:t>
            </a:r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3800" y="3505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5.8%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24600" y="36576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4.3%</a:t>
            </a:r>
            <a:endParaRPr lang="en-US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105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        </a:t>
            </a:r>
          </a:p>
          <a:p>
            <a:r>
              <a:rPr lang="en-US" sz="1800" dirty="0" smtClean="0">
                <a:latin typeface="Calibri" pitchFamily="34" charset="0"/>
              </a:rPr>
              <a:t>            		1.2% Nationally	       Votran         5.8%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pPr lvl="1"/>
            <a:r>
              <a:rPr lang="en-US" sz="1800" dirty="0" smtClean="0">
                <a:latin typeface="Calibri" pitchFamily="34" charset="0"/>
              </a:rPr>
              <a:t>Votran has experienced a 20 percent increase in fixed route boardings since 2008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1969325" y="5245925"/>
            <a:ext cx="398477" cy="4450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5222175" y="5245925"/>
            <a:ext cx="398477" cy="4450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7" name="Picture 16" descr="new-votran-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chemeClr val="tx2">
                    <a:lumMod val="90000"/>
                  </a:schemeClr>
                </a:solidFill>
              </a:rPr>
              <a:t/>
            </a:r>
            <a:br>
              <a:rPr lang="en-US" sz="2800" b="1" i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sz="2800" b="1" i="1" dirty="0" smtClean="0">
                <a:solidFill>
                  <a:schemeClr val="tx2">
                    <a:lumMod val="90000"/>
                  </a:schemeClr>
                </a:solidFill>
              </a:rPr>
              <a:t>Paratransit ridership growth </a:t>
            </a:r>
            <a:br>
              <a:rPr lang="en-US" sz="2800" b="1" i="1" dirty="0" smtClean="0">
                <a:solidFill>
                  <a:schemeClr val="tx2">
                    <a:lumMod val="90000"/>
                  </a:schemeClr>
                </a:solidFill>
              </a:rPr>
            </a:br>
            <a:endParaRPr lang="en-US" sz="2800" b="1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6</a:t>
            </a:fld>
            <a:endParaRPr lang="en-US" dirty="0">
              <a:latin typeface="+mj-lt"/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2362200"/>
          <a:ext cx="7162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5048071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        </a:t>
            </a:r>
          </a:p>
          <a:p>
            <a:r>
              <a:rPr lang="en-US" sz="1800" dirty="0" smtClean="0">
                <a:latin typeface="Calibri" pitchFamily="34" charset="0"/>
              </a:rPr>
              <a:t>		3.6% Nationally		Votran          2.8%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	Gold cost per rider $24.26 vs. fixed route cost per rider $3.23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2204850" y="5210300"/>
            <a:ext cx="398477" cy="4450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6112148" y="5245925"/>
            <a:ext cx="398477" cy="4450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1676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Votran’s Gold paratransit service is a door-to-door service available to persons who, because of disability are unable to use fixed route bus service.</a:t>
            </a:r>
            <a:endParaRPr lang="en-US" sz="1400" i="1" dirty="0">
              <a:latin typeface="+mn-lt"/>
            </a:endParaRPr>
          </a:p>
        </p:txBody>
      </p:sp>
      <p:pic>
        <p:nvPicPr>
          <p:cNvPr id="12" name="Picture 11" descr="new-votran-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chemeClr val="tx2">
                    <a:lumMod val="90000"/>
                  </a:schemeClr>
                </a:solidFill>
              </a:rPr>
              <a:t/>
            </a:r>
            <a:br>
              <a:rPr lang="en-US" sz="2800" b="1" i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sz="2800" b="1" i="1" dirty="0" smtClean="0">
                <a:solidFill>
                  <a:schemeClr val="tx2">
                    <a:lumMod val="90000"/>
                  </a:schemeClr>
                </a:solidFill>
              </a:rPr>
              <a:t>Flex ridership growth </a:t>
            </a:r>
            <a:br>
              <a:rPr lang="en-US" sz="2800" b="1" i="1" dirty="0" smtClean="0">
                <a:solidFill>
                  <a:schemeClr val="tx2">
                    <a:lumMod val="90000"/>
                  </a:schemeClr>
                </a:solidFill>
              </a:rPr>
            </a:br>
            <a:endParaRPr lang="en-US" sz="2800" b="1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7</a:t>
            </a:fld>
            <a:endParaRPr lang="en-US" dirty="0">
              <a:latin typeface="+mj-lt"/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2438400"/>
          <a:ext cx="7772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17526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Flex service is a “call first” curb-to-curb, flexible transportation service which serves a dedicated area with limited timed stops.</a:t>
            </a:r>
            <a:endParaRPr lang="en-US" sz="1400" i="1" dirty="0">
              <a:latin typeface="+mn-lt"/>
            </a:endParaRPr>
          </a:p>
        </p:txBody>
      </p:sp>
      <p:pic>
        <p:nvPicPr>
          <p:cNvPr id="9" name="Picture 8" descr="new-votran-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Cost saving measures </a:t>
            </a:r>
            <a:br>
              <a:rPr lang="en-US" sz="2800" b="1" i="1" dirty="0" smtClean="0"/>
            </a:br>
            <a:r>
              <a:rPr lang="en-US" sz="2800" b="1" i="1" dirty="0" smtClean="0"/>
              <a:t>implemented</a:t>
            </a:r>
            <a:endParaRPr lang="en-US" sz="2800" b="1" i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495800"/>
          </a:xfrm>
        </p:spPr>
        <p:txBody>
          <a:bodyPr>
            <a:noAutofit/>
          </a:bodyPr>
          <a:lstStyle/>
          <a:p>
            <a:r>
              <a:rPr lang="en-US" sz="1600" dirty="0" smtClean="0">
                <a:ea typeface="Calibri" pitchFamily="34" charset="0"/>
                <a:cs typeface="Calibri" pitchFamily="34" charset="0"/>
              </a:rPr>
              <a:t>No debt and no unfunded liabilities</a:t>
            </a:r>
          </a:p>
          <a:p>
            <a:pPr>
              <a:buNone/>
            </a:pPr>
            <a:endParaRPr lang="en-US" sz="1600" dirty="0" smtClean="0">
              <a:ea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ea typeface="Calibri" pitchFamily="34" charset="0"/>
                <a:cs typeface="Calibri" pitchFamily="34" charset="0"/>
              </a:rPr>
              <a:t>Eligible operating expenses are capitalized saving $1 million annually</a:t>
            </a:r>
          </a:p>
          <a:p>
            <a:pPr>
              <a:buNone/>
            </a:pPr>
            <a:endParaRPr lang="en-US" sz="1600" dirty="0" smtClean="0">
              <a:ea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ea typeface="Calibri" pitchFamily="34" charset="0"/>
                <a:cs typeface="Calibri" pitchFamily="34" charset="0"/>
              </a:rPr>
              <a:t>Votran no longer coordinates Medicaid transportation</a:t>
            </a:r>
          </a:p>
          <a:p>
            <a:pPr>
              <a:buNone/>
            </a:pPr>
            <a:endParaRPr lang="en-US" sz="1600" dirty="0" smtClean="0">
              <a:ea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ea typeface="Calibri" pitchFamily="34" charset="0"/>
                <a:cs typeface="Calibri" pitchFamily="34" charset="0"/>
              </a:rPr>
              <a:t>Route 24 (west-Pierson) – daily trips reduced from six to three</a:t>
            </a:r>
          </a:p>
          <a:p>
            <a:pPr>
              <a:buNone/>
            </a:pPr>
            <a:endParaRPr lang="en-US" sz="1600" dirty="0" smtClean="0">
              <a:ea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ea typeface="Calibri" pitchFamily="34" charset="0"/>
                <a:cs typeface="Calibri" pitchFamily="34" charset="0"/>
              </a:rPr>
              <a:t>New Smyrna Beach flex service reduced operating cost by 30 percent</a:t>
            </a:r>
          </a:p>
          <a:p>
            <a:endParaRPr lang="en-US" sz="1600" dirty="0" smtClean="0">
              <a:ea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ea typeface="Calibri" pitchFamily="34" charset="0"/>
                <a:cs typeface="Calibri" pitchFamily="34" charset="0"/>
              </a:rPr>
              <a:t>Wages and step increases frozen (consistent with county direction)</a:t>
            </a:r>
          </a:p>
          <a:p>
            <a:endParaRPr lang="en-US" sz="1600" dirty="0" smtClean="0">
              <a:ea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ea typeface="Calibri" pitchFamily="34" charset="0"/>
                <a:cs typeface="Calibri" pitchFamily="34" charset="0"/>
              </a:rPr>
              <a:t>Employee health insurance switched to new carrier saving $500,000 annually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8</a:t>
            </a:fld>
            <a:endParaRPr lang="en-US" dirty="0">
              <a:latin typeface="+mj-lt"/>
            </a:endParaRPr>
          </a:p>
        </p:txBody>
      </p:sp>
      <p:pic>
        <p:nvPicPr>
          <p:cNvPr id="7" name="Picture 6" descr="new-votran-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Cost saving measures </a:t>
            </a:r>
            <a:br>
              <a:rPr lang="en-US" sz="2800" b="1" i="1" dirty="0" smtClean="0"/>
            </a:br>
            <a:r>
              <a:rPr lang="en-US" sz="2800" b="1" i="1" dirty="0" smtClean="0"/>
              <a:t>implemented (cont.)</a:t>
            </a:r>
            <a:endParaRPr lang="en-US" sz="2800" b="1" i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81600"/>
          </a:xfrm>
          <a:noFill/>
          <a:ln w="9525">
            <a:noFill/>
            <a:prstDash val="solid"/>
          </a:ln>
        </p:spPr>
        <p:txBody>
          <a:bodyPr>
            <a:noAutofit/>
          </a:bodyPr>
          <a:lstStyle/>
          <a:p>
            <a:pPr>
              <a:buNone/>
            </a:pPr>
            <a:endParaRPr lang="en-US" sz="1600" dirty="0" smtClean="0">
              <a:ea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ea typeface="Calibri" pitchFamily="34" charset="0"/>
                <a:cs typeface="Calibri" pitchFamily="34" charset="0"/>
              </a:rPr>
              <a:t>Fuel use reduced from 875,352 gallons in 2007 to 797,419 gallons in 2012</a:t>
            </a:r>
          </a:p>
          <a:p>
            <a:pPr lvl="1"/>
            <a:r>
              <a:rPr lang="en-US" sz="1600" i="1" dirty="0" smtClean="0">
                <a:ea typeface="Calibri" pitchFamily="34" charset="0"/>
                <a:cs typeface="Calibri" pitchFamily="34" charset="0"/>
              </a:rPr>
              <a:t>In 2007 the average cost per gallon was $2.58  </a:t>
            </a:r>
          </a:p>
          <a:p>
            <a:pPr lvl="1"/>
            <a:r>
              <a:rPr lang="en-US" sz="1600" i="1" dirty="0" smtClean="0">
                <a:ea typeface="Calibri" pitchFamily="34" charset="0"/>
                <a:cs typeface="Calibri" pitchFamily="34" charset="0"/>
              </a:rPr>
              <a:t>In 2012 less fuel was used, but the average cost per gallon was $3.51</a:t>
            </a:r>
          </a:p>
          <a:p>
            <a:pPr lvl="1">
              <a:buNone/>
            </a:pPr>
            <a:endParaRPr lang="en-US" sz="1600" dirty="0" smtClean="0">
              <a:ea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ea typeface="Calibri" pitchFamily="34" charset="0"/>
                <a:cs typeface="Calibri" pitchFamily="34" charset="0"/>
              </a:rPr>
              <a:t>Seeking partnerships to assist in funding services (example: trolley partnership)</a:t>
            </a:r>
          </a:p>
          <a:p>
            <a:endParaRPr lang="en-US" sz="1600" dirty="0" smtClean="0">
              <a:ea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ea typeface="Calibri" pitchFamily="34" charset="0"/>
                <a:cs typeface="Calibri" pitchFamily="34" charset="0"/>
              </a:rPr>
              <a:t>HVAC roof project saves $16,000 from general fund annually</a:t>
            </a:r>
          </a:p>
          <a:p>
            <a:endParaRPr lang="en-US" sz="1600" dirty="0" smtClean="0">
              <a:ea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ea typeface="Calibri" pitchFamily="34" charset="0"/>
                <a:cs typeface="Calibri" pitchFamily="34" charset="0"/>
              </a:rPr>
              <a:t>Westside facility lease will save an estimated $35,785 from general fund annually</a:t>
            </a:r>
          </a:p>
          <a:p>
            <a:endParaRPr lang="en-US" sz="1600" dirty="0" smtClean="0">
              <a:ea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ea typeface="Calibri" pitchFamily="34" charset="0"/>
                <a:cs typeface="Calibri" pitchFamily="34" charset="0"/>
              </a:rPr>
              <a:t>Restructured holiday service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F8CF7811-B780-4D23-9418-B694C96D47C1}" type="slidenum">
              <a:rPr lang="en-US" smtClean="0">
                <a:latin typeface="+mj-lt"/>
              </a:rPr>
              <a:pPr>
                <a:defRPr/>
              </a:pPr>
              <a:t>9</a:t>
            </a:fld>
            <a:endParaRPr lang="en-US" dirty="0">
              <a:latin typeface="+mj-lt"/>
            </a:endParaRPr>
          </a:p>
        </p:txBody>
      </p:sp>
      <p:pic>
        <p:nvPicPr>
          <p:cNvPr id="7" name="Picture 6" descr="new-votran-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442" y="368643"/>
            <a:ext cx="1993557" cy="74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00A9DE"/>
      </a:accent1>
      <a:accent2>
        <a:srgbClr val="EE0082"/>
      </a:accent2>
      <a:accent3>
        <a:srgbClr val="8CADAE"/>
      </a:accent3>
      <a:accent4>
        <a:srgbClr val="8C7B70"/>
      </a:accent4>
      <a:accent5>
        <a:srgbClr val="003D8E"/>
      </a:accent5>
      <a:accent6>
        <a:srgbClr val="F60087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Custom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10098</TotalTime>
  <Words>1426</Words>
  <Application>Microsoft Office PowerPoint</Application>
  <PresentationFormat>On-screen Show (4:3)</PresentationFormat>
  <Paragraphs>525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Votran Fare Overview – FY 2013-14</vt:lpstr>
      <vt:lpstr>Background </vt:lpstr>
      <vt:lpstr> Votran services map </vt:lpstr>
      <vt:lpstr>Rider profile</vt:lpstr>
      <vt:lpstr> Fixed route ridership growth   </vt:lpstr>
      <vt:lpstr> Paratransit ridership growth  </vt:lpstr>
      <vt:lpstr> Flex ridership growth  </vt:lpstr>
      <vt:lpstr>Cost saving measures  implemented</vt:lpstr>
      <vt:lpstr>Cost saving measures  implemented (cont.)</vt:lpstr>
      <vt:lpstr>Reduce | Reuse | Recycle | Reward</vt:lpstr>
      <vt:lpstr>Votran funding 2012-13</vt:lpstr>
      <vt:lpstr>Base fare without subsidy</vt:lpstr>
      <vt:lpstr> Cost reduction considerations </vt:lpstr>
      <vt:lpstr>Comparison of fixed route fares</vt:lpstr>
      <vt:lpstr>Comparison of paratransit fares</vt:lpstr>
      <vt:lpstr>Proposed Votran fares</vt:lpstr>
      <vt:lpstr>Questions /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VOTRAN</dc:title>
  <dc:creator>LSUCHSLAND</dc:creator>
  <cp:lastModifiedBy>Pamela Blankenship</cp:lastModifiedBy>
  <cp:revision>1147</cp:revision>
  <cp:lastPrinted>2003-11-14T14:28:57Z</cp:lastPrinted>
  <dcterms:created xsi:type="dcterms:W3CDTF">2003-06-09T17:41:57Z</dcterms:created>
  <dcterms:modified xsi:type="dcterms:W3CDTF">2013-10-15T13:20:29Z</dcterms:modified>
</cp:coreProperties>
</file>