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31" r:id="rId2"/>
    <p:sldId id="432" r:id="rId3"/>
    <p:sldId id="490" r:id="rId4"/>
    <p:sldId id="474" r:id="rId5"/>
    <p:sldId id="475" r:id="rId6"/>
    <p:sldId id="476" r:id="rId7"/>
    <p:sldId id="477" r:id="rId8"/>
    <p:sldId id="478" r:id="rId9"/>
    <p:sldId id="484" r:id="rId10"/>
    <p:sldId id="481" r:id="rId11"/>
    <p:sldId id="482" r:id="rId12"/>
    <p:sldId id="467" r:id="rId13"/>
    <p:sldId id="444" r:id="rId14"/>
    <p:sldId id="485" r:id="rId15"/>
    <p:sldId id="468" r:id="rId16"/>
    <p:sldId id="469" r:id="rId17"/>
    <p:sldId id="489" r:id="rId18"/>
    <p:sldId id="491" r:id="rId19"/>
    <p:sldId id="488" r:id="rId20"/>
    <p:sldId id="460" r:id="rId21"/>
    <p:sldId id="470" r:id="rId22"/>
    <p:sldId id="462" r:id="rId23"/>
    <p:sldId id="463" r:id="rId24"/>
    <p:sldId id="464" r:id="rId25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389"/>
    <a:srgbClr val="1E4383"/>
    <a:srgbClr val="95CCF5"/>
    <a:srgbClr val="AED987"/>
    <a:srgbClr val="116EB7"/>
    <a:srgbClr val="81C344"/>
    <a:srgbClr val="2C5D98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0" autoAdjust="0"/>
    <p:restoredTop sz="69770" autoAdjust="0"/>
  </p:normalViewPr>
  <p:slideViewPr>
    <p:cSldViewPr>
      <p:cViewPr varScale="1">
        <p:scale>
          <a:sx n="72" d="100"/>
          <a:sy n="72" d="100"/>
        </p:scale>
        <p:origin x="22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98F4529-C840-4CAA-A393-FCB8389DA72A}" type="datetimeFigureOut">
              <a:rPr lang="en-US"/>
              <a:pPr>
                <a:defRPr/>
              </a:pPr>
              <a:t>9/26/2016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C56B76B-5224-44DF-9DA5-D394AAC0A5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908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74" tIns="46237" rIns="92474" bIns="4623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74" tIns="46237" rIns="92474" bIns="4623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26CD74D-92F2-48A0-A1B6-95D6B747DE7E}" type="datetimeFigureOut">
              <a:rPr lang="en-US"/>
              <a:pPr>
                <a:defRPr/>
              </a:pPr>
              <a:t>9/26/2016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4" tIns="46237" rIns="92474" bIns="4623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74" tIns="46237" rIns="92474" bIns="4623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74" tIns="46237" rIns="92474" bIns="4623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74" tIns="46237" rIns="92474" bIns="4623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E432CCF-C2F8-4D61-B907-25A7EF3751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937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32CCF-C2F8-4D61-B907-25A7EF37519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61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73E2FC-A6E7-4229-B3CB-06EB696C7BC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788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073C98-3A06-4DC2-B7FF-7B94FB049BB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24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073C98-3A06-4DC2-B7FF-7B94FB049BB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07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B6906E-4D2F-44E9-BFDC-158B9F1BC42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267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5F9A67-AA55-4CEB-AB3F-97BD99CC4DF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218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D27321-FD2F-4C9D-9C5D-62F60BF93A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96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32CCF-C2F8-4D61-B907-25A7EF37519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234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E1A75F-91B0-48C5-AAE2-682EB521EFA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991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09FD06-9EC0-4ED1-91FA-62568578D0F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306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PB\• In Progress\PLAN - 173970A - Volusia Connector\Meeting Presentation Template\FDOT_Logo_color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5562600"/>
            <a:ext cx="14017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G:\PB\• In Progress\PLAN - 173970A - Volusia Connector\Logo Development\Final Logo Formats\Logo Medium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5486400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5BA22D9-B1B8-458B-AF40-5388E715B382}" type="datetimeFigureOut">
              <a:rPr lang="en-US"/>
              <a:pPr>
                <a:defRPr/>
              </a:pPr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4AD2A82-8339-4DC3-952B-9923D423C4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C745013-592E-45A7-B0AA-CE1A6EDF54BB}" type="datetimeFigureOut">
              <a:rPr lang="en-US"/>
              <a:pPr>
                <a:defRPr/>
              </a:pPr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17E6FC2-514F-47C2-94C1-CC7BE14401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1728" y="1524000"/>
            <a:ext cx="5791200" cy="4602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AAACEB1-5B29-4922-91D7-1F24DD2CF06F}" type="datetimeFigureOut">
              <a:rPr lang="en-US"/>
              <a:pPr>
                <a:defRPr/>
              </a:pPr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3957268-319D-45FA-AE43-19605200EE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BAD72D7-A365-4553-9503-58B1FB7EB1AD}" type="datetimeFigureOut">
              <a:rPr lang="en-US"/>
              <a:pPr>
                <a:defRPr/>
              </a:pPr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39D78E2-AA68-43BA-A3F3-5A3D52F655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1CF59F6-2468-4539-9B39-DAD04F4FA58E}" type="datetimeFigureOut">
              <a:rPr lang="en-US"/>
              <a:pPr>
                <a:defRPr/>
              </a:pPr>
              <a:t>9/26/2016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7BF5953-DE16-4518-BBE8-A3BC068239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BFE79E7-8046-45CA-90F2-7233AF79F41E}" type="datetimeFigureOut">
              <a:rPr lang="en-US"/>
              <a:pPr>
                <a:defRPr/>
              </a:pPr>
              <a:t>9/26/2016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9DB45FB-73B2-43FB-823C-2FF07A7D52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002699B-E45D-41FE-B05E-AE3C514A5F2C}" type="datetimeFigureOut">
              <a:rPr lang="en-US"/>
              <a:pPr>
                <a:defRPr/>
              </a:pPr>
              <a:t>9/26/2016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FA42C35-070F-4EBD-84B2-2E7CEDB420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B6F8DEE-17BB-40B7-BD37-D4880D8C799A}" type="datetimeFigureOut">
              <a:rPr lang="en-US"/>
              <a:pPr>
                <a:defRPr/>
              </a:pPr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66A88C6-FC3F-49A2-A900-19388F0C23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A7CE118-5FF1-450B-8352-2CAB3D88E6BD}" type="datetimeFigureOut">
              <a:rPr lang="en-US"/>
              <a:pPr>
                <a:defRPr/>
              </a:pPr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D083B6-DC77-4055-8EB2-DA5060C5EE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8382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70050" y="1524000"/>
            <a:ext cx="71691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TextBox 5"/>
          <p:cNvSpPr txBox="1">
            <a:spLocks noChangeArrowheads="1"/>
          </p:cNvSpPr>
          <p:nvPr userDrawn="1"/>
        </p:nvSpPr>
        <p:spPr bwMode="auto">
          <a:xfrm>
            <a:off x="76200" y="6400800"/>
            <a:ext cx="45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fld id="{D73980CC-B948-4C3F-A293-979185C38194}" type="slidenum">
              <a:rPr lang="en-US" sz="1200">
                <a:solidFill>
                  <a:srgbClr val="1E4383"/>
                </a:solidFill>
                <a:latin typeface="Arial" charset="0"/>
              </a:rPr>
              <a:pPr algn="r"/>
              <a:t>‹#›</a:t>
            </a:fld>
            <a:endParaRPr lang="en-US" sz="1200" dirty="0">
              <a:solidFill>
                <a:srgbClr val="1E4383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fontAlgn="base">
        <a:lnSpc>
          <a:spcPts val="2800"/>
        </a:lnSpc>
        <a:spcBef>
          <a:spcPct val="0"/>
        </a:spcBef>
        <a:spcAft>
          <a:spcPct val="0"/>
        </a:spcAft>
        <a:defRPr sz="2800" kern="1200">
          <a:solidFill>
            <a:srgbClr val="1E4383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rgbClr val="1E4383"/>
          </a:solidFill>
          <a:latin typeface="Arial" charset="0"/>
          <a:cs typeface="Arial" charset="0"/>
        </a:defRPr>
      </a:lvl2pPr>
      <a:lvl3pPr algn="ctr" rtl="0" fontAlgn="base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rgbClr val="1E4383"/>
          </a:solidFill>
          <a:latin typeface="Arial" charset="0"/>
          <a:cs typeface="Arial" charset="0"/>
        </a:defRPr>
      </a:lvl3pPr>
      <a:lvl4pPr algn="ctr" rtl="0" fontAlgn="base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rgbClr val="1E4383"/>
          </a:solidFill>
          <a:latin typeface="Arial" charset="0"/>
          <a:cs typeface="Arial" charset="0"/>
        </a:defRPr>
      </a:lvl4pPr>
      <a:lvl5pPr algn="ctr" rtl="0" fontAlgn="base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rgbClr val="1E4383"/>
          </a:solidFill>
          <a:latin typeface="Arial" charset="0"/>
          <a:cs typeface="Arial" charset="0"/>
        </a:defRPr>
      </a:lvl5pPr>
      <a:lvl6pPr marL="457200" algn="ctr" rtl="0" fontAlgn="base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rgbClr val="1E4383"/>
          </a:solidFill>
          <a:latin typeface="Arial" charset="0"/>
          <a:cs typeface="Arial" charset="0"/>
        </a:defRPr>
      </a:lvl6pPr>
      <a:lvl7pPr marL="914400" algn="ctr" rtl="0" fontAlgn="base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rgbClr val="1E4383"/>
          </a:solidFill>
          <a:latin typeface="Arial" charset="0"/>
          <a:cs typeface="Arial" charset="0"/>
        </a:defRPr>
      </a:lvl7pPr>
      <a:lvl8pPr marL="1371600" algn="ctr" rtl="0" fontAlgn="base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rgbClr val="1E4383"/>
          </a:solidFill>
          <a:latin typeface="Arial" charset="0"/>
          <a:cs typeface="Arial" charset="0"/>
        </a:defRPr>
      </a:lvl8pPr>
      <a:lvl9pPr marL="1828800" algn="ctr" rtl="0" fontAlgn="base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rgbClr val="1E4383"/>
          </a:solidFill>
          <a:latin typeface="Arial" charset="0"/>
          <a:cs typeface="Arial" charset="0"/>
        </a:defRPr>
      </a:lvl9pPr>
    </p:titleStyle>
    <p:bodyStyle>
      <a:lvl1pPr marL="157163" indent="-157163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E4383"/>
          </a:solidFill>
          <a:latin typeface="Arial" pitchFamily="34" charset="0"/>
          <a:ea typeface="+mn-ea"/>
          <a:cs typeface="Arial" pitchFamily="34" charset="0"/>
        </a:defRPr>
      </a:lvl1pPr>
      <a:lvl2pPr marL="396875" indent="-23018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E4383"/>
          </a:solidFill>
          <a:latin typeface="Arial" pitchFamily="34" charset="0"/>
          <a:ea typeface="+mn-ea"/>
          <a:cs typeface="Arial" pitchFamily="34" charset="0"/>
        </a:defRPr>
      </a:lvl2pPr>
      <a:lvl3pPr marL="563563" indent="-157163" algn="l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1E4383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1E4383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1E4383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Microsoft_Excel_97-2003_Worksheet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6"/>
          <p:cNvSpPr txBox="1">
            <a:spLocks noChangeArrowheads="1"/>
          </p:cNvSpPr>
          <p:nvPr/>
        </p:nvSpPr>
        <p:spPr bwMode="auto">
          <a:xfrm>
            <a:off x="4559300" y="5029200"/>
            <a:ext cx="3497304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rgbClr val="1E4383"/>
                </a:solidFill>
                <a:latin typeface="Arial" charset="0"/>
              </a:rPr>
              <a:t>River to Sea TPO Board</a:t>
            </a:r>
            <a:endParaRPr lang="en-US" sz="2400" dirty="0">
              <a:solidFill>
                <a:srgbClr val="1E4383"/>
              </a:solidFill>
              <a:latin typeface="Arial" charset="0"/>
            </a:endParaRPr>
          </a:p>
        </p:txBody>
      </p:sp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4572000" y="4592638"/>
            <a:ext cx="20050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>
                <a:solidFill>
                  <a:srgbClr val="1E4383"/>
                </a:solidFill>
                <a:latin typeface="Arial" charset="0"/>
              </a:rPr>
              <a:t>A Presentation to:</a:t>
            </a:r>
          </a:p>
        </p:txBody>
      </p:sp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4572000" y="6172200"/>
            <a:ext cx="196720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en-US" smtClean="0">
                <a:solidFill>
                  <a:srgbClr val="1E4383"/>
                </a:solidFill>
                <a:latin typeface="Arial" charset="0"/>
              </a:rPr>
              <a:t>October </a:t>
            </a:r>
            <a:r>
              <a:rPr lang="en-US" smtClean="0">
                <a:solidFill>
                  <a:srgbClr val="1E4383"/>
                </a:solidFill>
                <a:latin typeface="Arial" charset="0"/>
              </a:rPr>
              <a:t>26, </a:t>
            </a:r>
            <a:r>
              <a:rPr lang="en-US" dirty="0" smtClean="0">
                <a:solidFill>
                  <a:srgbClr val="1E4383"/>
                </a:solidFill>
                <a:latin typeface="Arial" charset="0"/>
              </a:rPr>
              <a:t>2016</a:t>
            </a:r>
            <a:endParaRPr lang="en-US" dirty="0">
              <a:solidFill>
                <a:srgbClr val="1E4383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New and Small Starts Project Evaluation and Rating</a:t>
            </a:r>
          </a:p>
        </p:txBody>
      </p:sp>
      <p:grpSp>
        <p:nvGrpSpPr>
          <p:cNvPr id="20483" name="Group 6"/>
          <p:cNvGrpSpPr>
            <a:grpSpLocks/>
          </p:cNvGrpSpPr>
          <p:nvPr/>
        </p:nvGrpSpPr>
        <p:grpSpPr bwMode="auto">
          <a:xfrm>
            <a:off x="1066800" y="1436688"/>
            <a:ext cx="7010400" cy="5232400"/>
            <a:chOff x="1525530" y="1397000"/>
            <a:chExt cx="6092939" cy="4063999"/>
          </a:xfrm>
        </p:grpSpPr>
        <p:sp>
          <p:nvSpPr>
            <p:cNvPr id="8" name="Freeform 7"/>
            <p:cNvSpPr/>
            <p:nvPr/>
          </p:nvSpPr>
          <p:spPr>
            <a:xfrm>
              <a:off x="5791691" y="1397000"/>
              <a:ext cx="1826778" cy="4063999"/>
            </a:xfrm>
            <a:custGeom>
              <a:avLst/>
              <a:gdLst>
                <a:gd name="connsiteX0" fmla="*/ 0 w 1826986"/>
                <a:gd name="connsiteY0" fmla="*/ 182699 h 4063999"/>
                <a:gd name="connsiteX1" fmla="*/ 182699 w 1826986"/>
                <a:gd name="connsiteY1" fmla="*/ 0 h 4063999"/>
                <a:gd name="connsiteX2" fmla="*/ 1644287 w 1826986"/>
                <a:gd name="connsiteY2" fmla="*/ 0 h 4063999"/>
                <a:gd name="connsiteX3" fmla="*/ 1826986 w 1826986"/>
                <a:gd name="connsiteY3" fmla="*/ 182699 h 4063999"/>
                <a:gd name="connsiteX4" fmla="*/ 1826986 w 1826986"/>
                <a:gd name="connsiteY4" fmla="*/ 3881300 h 4063999"/>
                <a:gd name="connsiteX5" fmla="*/ 1644287 w 1826986"/>
                <a:gd name="connsiteY5" fmla="*/ 4063999 h 4063999"/>
                <a:gd name="connsiteX6" fmla="*/ 182699 w 1826986"/>
                <a:gd name="connsiteY6" fmla="*/ 4063999 h 4063999"/>
                <a:gd name="connsiteX7" fmla="*/ 0 w 1826986"/>
                <a:gd name="connsiteY7" fmla="*/ 3881300 h 4063999"/>
                <a:gd name="connsiteX8" fmla="*/ 0 w 1826986"/>
                <a:gd name="connsiteY8" fmla="*/ 182699 h 40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6986" h="4063999">
                  <a:moveTo>
                    <a:pt x="0" y="182699"/>
                  </a:moveTo>
                  <a:cubicBezTo>
                    <a:pt x="0" y="81797"/>
                    <a:pt x="81797" y="0"/>
                    <a:pt x="182699" y="0"/>
                  </a:cubicBezTo>
                  <a:lnTo>
                    <a:pt x="1644287" y="0"/>
                  </a:lnTo>
                  <a:cubicBezTo>
                    <a:pt x="1745189" y="0"/>
                    <a:pt x="1826986" y="81797"/>
                    <a:pt x="1826986" y="182699"/>
                  </a:cubicBezTo>
                  <a:lnTo>
                    <a:pt x="1826986" y="3881300"/>
                  </a:lnTo>
                  <a:cubicBezTo>
                    <a:pt x="1826986" y="3982202"/>
                    <a:pt x="1745189" y="4063999"/>
                    <a:pt x="1644287" y="4063999"/>
                  </a:cubicBezTo>
                  <a:lnTo>
                    <a:pt x="182699" y="4063999"/>
                  </a:lnTo>
                  <a:cubicBezTo>
                    <a:pt x="81797" y="4063999"/>
                    <a:pt x="0" y="3982202"/>
                    <a:pt x="0" y="3881300"/>
                  </a:cubicBezTo>
                  <a:lnTo>
                    <a:pt x="0" y="182699"/>
                  </a:lnTo>
                  <a:close/>
                </a:path>
              </a:pathLst>
            </a:custGeom>
            <a:solidFill>
              <a:srgbClr val="ACC777"/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49352" tIns="149352" rIns="149352" bIns="2994151" spcCol="1270"/>
            <a:lstStyle/>
            <a:p>
              <a:pPr algn="ctr" defTabSz="933450" fontAlgn="auto">
                <a:lnSpc>
                  <a:spcPts val="1800"/>
                </a:lnSpc>
                <a:spcAft>
                  <a:spcPts val="0"/>
                </a:spcAft>
                <a:defRPr/>
              </a:pPr>
              <a:r>
                <a:rPr lang="en-US" dirty="0"/>
                <a:t>Overall </a:t>
              </a:r>
            </a:p>
            <a:p>
              <a:pPr algn="ctr" defTabSz="933450" fontAlgn="auto">
                <a:lnSpc>
                  <a:spcPts val="1800"/>
                </a:lnSpc>
                <a:spcAft>
                  <a:spcPts val="0"/>
                </a:spcAft>
                <a:defRPr/>
              </a:pPr>
              <a:r>
                <a:rPr lang="en-US" dirty="0"/>
                <a:t>Rating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3658611" y="1397000"/>
              <a:ext cx="1826778" cy="4063999"/>
            </a:xfrm>
            <a:custGeom>
              <a:avLst/>
              <a:gdLst>
                <a:gd name="connsiteX0" fmla="*/ 0 w 1826986"/>
                <a:gd name="connsiteY0" fmla="*/ 182699 h 4063999"/>
                <a:gd name="connsiteX1" fmla="*/ 182699 w 1826986"/>
                <a:gd name="connsiteY1" fmla="*/ 0 h 4063999"/>
                <a:gd name="connsiteX2" fmla="*/ 1644287 w 1826986"/>
                <a:gd name="connsiteY2" fmla="*/ 0 h 4063999"/>
                <a:gd name="connsiteX3" fmla="*/ 1826986 w 1826986"/>
                <a:gd name="connsiteY3" fmla="*/ 182699 h 4063999"/>
                <a:gd name="connsiteX4" fmla="*/ 1826986 w 1826986"/>
                <a:gd name="connsiteY4" fmla="*/ 3881300 h 4063999"/>
                <a:gd name="connsiteX5" fmla="*/ 1644287 w 1826986"/>
                <a:gd name="connsiteY5" fmla="*/ 4063999 h 4063999"/>
                <a:gd name="connsiteX6" fmla="*/ 182699 w 1826986"/>
                <a:gd name="connsiteY6" fmla="*/ 4063999 h 4063999"/>
                <a:gd name="connsiteX7" fmla="*/ 0 w 1826986"/>
                <a:gd name="connsiteY7" fmla="*/ 3881300 h 4063999"/>
                <a:gd name="connsiteX8" fmla="*/ 0 w 1826986"/>
                <a:gd name="connsiteY8" fmla="*/ 182699 h 40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6986" h="4063999">
                  <a:moveTo>
                    <a:pt x="0" y="182699"/>
                  </a:moveTo>
                  <a:cubicBezTo>
                    <a:pt x="0" y="81797"/>
                    <a:pt x="81797" y="0"/>
                    <a:pt x="182699" y="0"/>
                  </a:cubicBezTo>
                  <a:lnTo>
                    <a:pt x="1644287" y="0"/>
                  </a:lnTo>
                  <a:cubicBezTo>
                    <a:pt x="1745189" y="0"/>
                    <a:pt x="1826986" y="81797"/>
                    <a:pt x="1826986" y="182699"/>
                  </a:cubicBezTo>
                  <a:lnTo>
                    <a:pt x="1826986" y="3881300"/>
                  </a:lnTo>
                  <a:cubicBezTo>
                    <a:pt x="1826986" y="3982202"/>
                    <a:pt x="1745189" y="4063999"/>
                    <a:pt x="1644287" y="4063999"/>
                  </a:cubicBezTo>
                  <a:lnTo>
                    <a:pt x="182699" y="4063999"/>
                  </a:lnTo>
                  <a:cubicBezTo>
                    <a:pt x="81797" y="4063999"/>
                    <a:pt x="0" y="3982202"/>
                    <a:pt x="0" y="3881300"/>
                  </a:cubicBezTo>
                  <a:lnTo>
                    <a:pt x="0" y="182699"/>
                  </a:lnTo>
                  <a:close/>
                </a:path>
              </a:pathLst>
            </a:custGeom>
            <a:solidFill>
              <a:srgbClr val="ACC777"/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49352" tIns="149352" rIns="149352" bIns="2994151" spcCol="1270"/>
            <a:lstStyle/>
            <a:p>
              <a:pPr algn="ctr" defTabSz="93345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dirty="0"/>
                <a:t>Summary </a:t>
              </a:r>
            </a:p>
            <a:p>
              <a:pPr algn="ctr" defTabSz="93345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dirty="0"/>
                <a:t>Ratings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1525530" y="1397000"/>
              <a:ext cx="1826778" cy="4063999"/>
            </a:xfrm>
            <a:custGeom>
              <a:avLst/>
              <a:gdLst>
                <a:gd name="connsiteX0" fmla="*/ 0 w 1826986"/>
                <a:gd name="connsiteY0" fmla="*/ 182699 h 4063999"/>
                <a:gd name="connsiteX1" fmla="*/ 182699 w 1826986"/>
                <a:gd name="connsiteY1" fmla="*/ 0 h 4063999"/>
                <a:gd name="connsiteX2" fmla="*/ 1644287 w 1826986"/>
                <a:gd name="connsiteY2" fmla="*/ 0 h 4063999"/>
                <a:gd name="connsiteX3" fmla="*/ 1826986 w 1826986"/>
                <a:gd name="connsiteY3" fmla="*/ 182699 h 4063999"/>
                <a:gd name="connsiteX4" fmla="*/ 1826986 w 1826986"/>
                <a:gd name="connsiteY4" fmla="*/ 3881300 h 4063999"/>
                <a:gd name="connsiteX5" fmla="*/ 1644287 w 1826986"/>
                <a:gd name="connsiteY5" fmla="*/ 4063999 h 4063999"/>
                <a:gd name="connsiteX6" fmla="*/ 182699 w 1826986"/>
                <a:gd name="connsiteY6" fmla="*/ 4063999 h 4063999"/>
                <a:gd name="connsiteX7" fmla="*/ 0 w 1826986"/>
                <a:gd name="connsiteY7" fmla="*/ 3881300 h 4063999"/>
                <a:gd name="connsiteX8" fmla="*/ 0 w 1826986"/>
                <a:gd name="connsiteY8" fmla="*/ 182699 h 40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6986" h="4063999">
                  <a:moveTo>
                    <a:pt x="0" y="182699"/>
                  </a:moveTo>
                  <a:cubicBezTo>
                    <a:pt x="0" y="81797"/>
                    <a:pt x="81797" y="0"/>
                    <a:pt x="182699" y="0"/>
                  </a:cubicBezTo>
                  <a:lnTo>
                    <a:pt x="1644287" y="0"/>
                  </a:lnTo>
                  <a:cubicBezTo>
                    <a:pt x="1745189" y="0"/>
                    <a:pt x="1826986" y="81797"/>
                    <a:pt x="1826986" y="182699"/>
                  </a:cubicBezTo>
                  <a:lnTo>
                    <a:pt x="1826986" y="3881300"/>
                  </a:lnTo>
                  <a:cubicBezTo>
                    <a:pt x="1826986" y="3982202"/>
                    <a:pt x="1745189" y="4063999"/>
                    <a:pt x="1644287" y="4063999"/>
                  </a:cubicBezTo>
                  <a:lnTo>
                    <a:pt x="182699" y="4063999"/>
                  </a:lnTo>
                  <a:cubicBezTo>
                    <a:pt x="81797" y="4063999"/>
                    <a:pt x="0" y="3982202"/>
                    <a:pt x="0" y="3881300"/>
                  </a:cubicBezTo>
                  <a:lnTo>
                    <a:pt x="0" y="182699"/>
                  </a:lnTo>
                  <a:close/>
                </a:path>
              </a:pathLst>
            </a:custGeom>
            <a:solidFill>
              <a:srgbClr val="ACC777"/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49352" tIns="149352" rIns="149352" bIns="2994151" spcCol="1270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/>
                <a:t>Individual Criteria Ratings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674542" y="1909932"/>
              <a:ext cx="1530134" cy="277427"/>
            </a:xfrm>
            <a:custGeom>
              <a:avLst/>
              <a:gdLst>
                <a:gd name="connsiteX0" fmla="*/ 0 w 1529953"/>
                <a:gd name="connsiteY0" fmla="*/ 76498 h 764976"/>
                <a:gd name="connsiteX1" fmla="*/ 76498 w 1529953"/>
                <a:gd name="connsiteY1" fmla="*/ 0 h 764976"/>
                <a:gd name="connsiteX2" fmla="*/ 1453455 w 1529953"/>
                <a:gd name="connsiteY2" fmla="*/ 0 h 764976"/>
                <a:gd name="connsiteX3" fmla="*/ 1529953 w 1529953"/>
                <a:gd name="connsiteY3" fmla="*/ 76498 h 764976"/>
                <a:gd name="connsiteX4" fmla="*/ 1529953 w 1529953"/>
                <a:gd name="connsiteY4" fmla="*/ 688478 h 764976"/>
                <a:gd name="connsiteX5" fmla="*/ 1453455 w 1529953"/>
                <a:gd name="connsiteY5" fmla="*/ 764976 h 764976"/>
                <a:gd name="connsiteX6" fmla="*/ 76498 w 1529953"/>
                <a:gd name="connsiteY6" fmla="*/ 764976 h 764976"/>
                <a:gd name="connsiteX7" fmla="*/ 0 w 1529953"/>
                <a:gd name="connsiteY7" fmla="*/ 688478 h 764976"/>
                <a:gd name="connsiteX8" fmla="*/ 0 w 1529953"/>
                <a:gd name="connsiteY8" fmla="*/ 76498 h 764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953" h="764976">
                  <a:moveTo>
                    <a:pt x="0" y="76498"/>
                  </a:moveTo>
                  <a:cubicBezTo>
                    <a:pt x="0" y="34249"/>
                    <a:pt x="34249" y="0"/>
                    <a:pt x="76498" y="0"/>
                  </a:cubicBezTo>
                  <a:lnTo>
                    <a:pt x="1453455" y="0"/>
                  </a:lnTo>
                  <a:cubicBezTo>
                    <a:pt x="1495704" y="0"/>
                    <a:pt x="1529953" y="34249"/>
                    <a:pt x="1529953" y="76498"/>
                  </a:cubicBezTo>
                  <a:lnTo>
                    <a:pt x="1529953" y="688478"/>
                  </a:lnTo>
                  <a:cubicBezTo>
                    <a:pt x="1529953" y="730727"/>
                    <a:pt x="1495704" y="764976"/>
                    <a:pt x="1453455" y="764976"/>
                  </a:cubicBezTo>
                  <a:lnTo>
                    <a:pt x="76498" y="764976"/>
                  </a:lnTo>
                  <a:cubicBezTo>
                    <a:pt x="34249" y="764976"/>
                    <a:pt x="0" y="730727"/>
                    <a:pt x="0" y="688478"/>
                  </a:cubicBezTo>
                  <a:lnTo>
                    <a:pt x="0" y="7649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2250" tIns="52250" rIns="52250" bIns="52250" spcCol="1270" anchor="ctr"/>
            <a:lstStyle/>
            <a:p>
              <a:pPr algn="ctr" defTabSz="2089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900" b="1" dirty="0"/>
                <a:t>Mobility Improvements</a:t>
              </a:r>
            </a:p>
            <a:p>
              <a:pPr algn="ctr" defTabSz="2089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900" b="1" dirty="0"/>
                <a:t>(16.66%)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804863" y="2472184"/>
              <a:ext cx="1528754" cy="764466"/>
            </a:xfrm>
            <a:custGeom>
              <a:avLst/>
              <a:gdLst>
                <a:gd name="connsiteX0" fmla="*/ 0 w 1529953"/>
                <a:gd name="connsiteY0" fmla="*/ 76498 h 764976"/>
                <a:gd name="connsiteX1" fmla="*/ 76498 w 1529953"/>
                <a:gd name="connsiteY1" fmla="*/ 0 h 764976"/>
                <a:gd name="connsiteX2" fmla="*/ 1453455 w 1529953"/>
                <a:gd name="connsiteY2" fmla="*/ 0 h 764976"/>
                <a:gd name="connsiteX3" fmla="*/ 1529953 w 1529953"/>
                <a:gd name="connsiteY3" fmla="*/ 76498 h 764976"/>
                <a:gd name="connsiteX4" fmla="*/ 1529953 w 1529953"/>
                <a:gd name="connsiteY4" fmla="*/ 688478 h 764976"/>
                <a:gd name="connsiteX5" fmla="*/ 1453455 w 1529953"/>
                <a:gd name="connsiteY5" fmla="*/ 764976 h 764976"/>
                <a:gd name="connsiteX6" fmla="*/ 76498 w 1529953"/>
                <a:gd name="connsiteY6" fmla="*/ 764976 h 764976"/>
                <a:gd name="connsiteX7" fmla="*/ 0 w 1529953"/>
                <a:gd name="connsiteY7" fmla="*/ 688478 h 764976"/>
                <a:gd name="connsiteX8" fmla="*/ 0 w 1529953"/>
                <a:gd name="connsiteY8" fmla="*/ 76498 h 764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953" h="764976">
                  <a:moveTo>
                    <a:pt x="0" y="76498"/>
                  </a:moveTo>
                  <a:cubicBezTo>
                    <a:pt x="0" y="34249"/>
                    <a:pt x="34249" y="0"/>
                    <a:pt x="76498" y="0"/>
                  </a:cubicBezTo>
                  <a:lnTo>
                    <a:pt x="1453455" y="0"/>
                  </a:lnTo>
                  <a:cubicBezTo>
                    <a:pt x="1495704" y="0"/>
                    <a:pt x="1529953" y="34249"/>
                    <a:pt x="1529953" y="76498"/>
                  </a:cubicBezTo>
                  <a:lnTo>
                    <a:pt x="1529953" y="688478"/>
                  </a:lnTo>
                  <a:cubicBezTo>
                    <a:pt x="1529953" y="730727"/>
                    <a:pt x="1495704" y="764976"/>
                    <a:pt x="1453455" y="764976"/>
                  </a:cubicBezTo>
                  <a:lnTo>
                    <a:pt x="76498" y="764976"/>
                  </a:lnTo>
                  <a:cubicBezTo>
                    <a:pt x="34249" y="764976"/>
                    <a:pt x="0" y="730727"/>
                    <a:pt x="0" y="688478"/>
                  </a:cubicBezTo>
                  <a:lnTo>
                    <a:pt x="0" y="76498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52250" tIns="52250" rIns="52250" bIns="52250" spcCol="1270" anchor="ctr"/>
            <a:lstStyle/>
            <a:p>
              <a:pPr algn="ctr" defTabSz="2089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b="1" dirty="0"/>
                <a:t>Project Justification*</a:t>
              </a:r>
            </a:p>
            <a:p>
              <a:pPr algn="ctr" defTabSz="2089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b="1" dirty="0"/>
                <a:t>(50% of Overall Rating)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962779" y="3377213"/>
              <a:ext cx="1530134" cy="765698"/>
            </a:xfrm>
            <a:custGeom>
              <a:avLst/>
              <a:gdLst>
                <a:gd name="connsiteX0" fmla="*/ 0 w 1529953"/>
                <a:gd name="connsiteY0" fmla="*/ 76498 h 764976"/>
                <a:gd name="connsiteX1" fmla="*/ 76498 w 1529953"/>
                <a:gd name="connsiteY1" fmla="*/ 0 h 764976"/>
                <a:gd name="connsiteX2" fmla="*/ 1453455 w 1529953"/>
                <a:gd name="connsiteY2" fmla="*/ 0 h 764976"/>
                <a:gd name="connsiteX3" fmla="*/ 1529953 w 1529953"/>
                <a:gd name="connsiteY3" fmla="*/ 76498 h 764976"/>
                <a:gd name="connsiteX4" fmla="*/ 1529953 w 1529953"/>
                <a:gd name="connsiteY4" fmla="*/ 688478 h 764976"/>
                <a:gd name="connsiteX5" fmla="*/ 1453455 w 1529953"/>
                <a:gd name="connsiteY5" fmla="*/ 764976 h 764976"/>
                <a:gd name="connsiteX6" fmla="*/ 76498 w 1529953"/>
                <a:gd name="connsiteY6" fmla="*/ 764976 h 764976"/>
                <a:gd name="connsiteX7" fmla="*/ 0 w 1529953"/>
                <a:gd name="connsiteY7" fmla="*/ 688478 h 764976"/>
                <a:gd name="connsiteX8" fmla="*/ 0 w 1529953"/>
                <a:gd name="connsiteY8" fmla="*/ 76498 h 764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953" h="764976">
                  <a:moveTo>
                    <a:pt x="0" y="76498"/>
                  </a:moveTo>
                  <a:cubicBezTo>
                    <a:pt x="0" y="34249"/>
                    <a:pt x="34249" y="0"/>
                    <a:pt x="76498" y="0"/>
                  </a:cubicBezTo>
                  <a:lnTo>
                    <a:pt x="1453455" y="0"/>
                  </a:lnTo>
                  <a:cubicBezTo>
                    <a:pt x="1495704" y="0"/>
                    <a:pt x="1529953" y="34249"/>
                    <a:pt x="1529953" y="76498"/>
                  </a:cubicBezTo>
                  <a:lnTo>
                    <a:pt x="1529953" y="688478"/>
                  </a:lnTo>
                  <a:cubicBezTo>
                    <a:pt x="1529953" y="730727"/>
                    <a:pt x="1495704" y="764976"/>
                    <a:pt x="1453455" y="764976"/>
                  </a:cubicBezTo>
                  <a:lnTo>
                    <a:pt x="76498" y="764976"/>
                  </a:lnTo>
                  <a:cubicBezTo>
                    <a:pt x="34249" y="764976"/>
                    <a:pt x="0" y="730727"/>
                    <a:pt x="0" y="688478"/>
                  </a:cubicBezTo>
                  <a:lnTo>
                    <a:pt x="0" y="76498"/>
                  </a:lnTo>
                  <a:close/>
                </a:path>
              </a:pathLst>
            </a:custGeom>
            <a:gradFill>
              <a:gsLst>
                <a:gs pos="59000">
                  <a:srgbClr val="F89F56"/>
                </a:gs>
                <a:gs pos="49000">
                  <a:schemeClr val="accent1"/>
                </a:gs>
              </a:gsLst>
              <a:lin ang="5400000" scaled="0"/>
            </a:gra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52250" tIns="52250" rIns="52250" bIns="52250" spcCol="1270" anchor="ctr"/>
            <a:lstStyle/>
            <a:p>
              <a:pPr algn="ctr" defTabSz="2089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 dirty="0"/>
                <a:t>Overall Project Rating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3820041" y="4315533"/>
              <a:ext cx="1530133" cy="765699"/>
            </a:xfrm>
            <a:custGeom>
              <a:avLst/>
              <a:gdLst>
                <a:gd name="connsiteX0" fmla="*/ 0 w 1529953"/>
                <a:gd name="connsiteY0" fmla="*/ 76498 h 764976"/>
                <a:gd name="connsiteX1" fmla="*/ 76498 w 1529953"/>
                <a:gd name="connsiteY1" fmla="*/ 0 h 764976"/>
                <a:gd name="connsiteX2" fmla="*/ 1453455 w 1529953"/>
                <a:gd name="connsiteY2" fmla="*/ 0 h 764976"/>
                <a:gd name="connsiteX3" fmla="*/ 1529953 w 1529953"/>
                <a:gd name="connsiteY3" fmla="*/ 76498 h 764976"/>
                <a:gd name="connsiteX4" fmla="*/ 1529953 w 1529953"/>
                <a:gd name="connsiteY4" fmla="*/ 688478 h 764976"/>
                <a:gd name="connsiteX5" fmla="*/ 1453455 w 1529953"/>
                <a:gd name="connsiteY5" fmla="*/ 764976 h 764976"/>
                <a:gd name="connsiteX6" fmla="*/ 76498 w 1529953"/>
                <a:gd name="connsiteY6" fmla="*/ 764976 h 764976"/>
                <a:gd name="connsiteX7" fmla="*/ 0 w 1529953"/>
                <a:gd name="connsiteY7" fmla="*/ 688478 h 764976"/>
                <a:gd name="connsiteX8" fmla="*/ 0 w 1529953"/>
                <a:gd name="connsiteY8" fmla="*/ 76498 h 764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953" h="764976">
                  <a:moveTo>
                    <a:pt x="0" y="76498"/>
                  </a:moveTo>
                  <a:cubicBezTo>
                    <a:pt x="0" y="34249"/>
                    <a:pt x="34249" y="0"/>
                    <a:pt x="76498" y="0"/>
                  </a:cubicBezTo>
                  <a:lnTo>
                    <a:pt x="1453455" y="0"/>
                  </a:lnTo>
                  <a:cubicBezTo>
                    <a:pt x="1495704" y="0"/>
                    <a:pt x="1529953" y="34249"/>
                    <a:pt x="1529953" y="76498"/>
                  </a:cubicBezTo>
                  <a:lnTo>
                    <a:pt x="1529953" y="688478"/>
                  </a:lnTo>
                  <a:cubicBezTo>
                    <a:pt x="1529953" y="730727"/>
                    <a:pt x="1495704" y="764976"/>
                    <a:pt x="1453455" y="764976"/>
                  </a:cubicBezTo>
                  <a:lnTo>
                    <a:pt x="76498" y="764976"/>
                  </a:lnTo>
                  <a:cubicBezTo>
                    <a:pt x="34249" y="764976"/>
                    <a:pt x="0" y="730727"/>
                    <a:pt x="0" y="688478"/>
                  </a:cubicBezTo>
                  <a:lnTo>
                    <a:pt x="0" y="76498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52250" tIns="52250" rIns="52250" bIns="52250" spcCol="1270" anchor="ctr"/>
            <a:lstStyle/>
            <a:p>
              <a:pPr algn="ctr" defTabSz="2089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b="1" dirty="0"/>
                <a:t>Local Financial </a:t>
              </a:r>
            </a:p>
            <a:p>
              <a:pPr algn="ctr" defTabSz="2089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b="1" dirty="0"/>
                <a:t>Commitment*</a:t>
              </a:r>
            </a:p>
            <a:p>
              <a:pPr algn="ctr" defTabSz="2089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b="1" dirty="0"/>
                <a:t>(50% of Overall Rating)</a:t>
              </a:r>
            </a:p>
          </p:txBody>
        </p:sp>
      </p:grpSp>
      <p:sp>
        <p:nvSpPr>
          <p:cNvPr id="28" name="Freeform 27"/>
          <p:cNvSpPr/>
          <p:nvPr/>
        </p:nvSpPr>
        <p:spPr>
          <a:xfrm>
            <a:off x="1238250" y="2549525"/>
            <a:ext cx="1760538" cy="357188"/>
          </a:xfrm>
          <a:custGeom>
            <a:avLst/>
            <a:gdLst>
              <a:gd name="connsiteX0" fmla="*/ 0 w 1529953"/>
              <a:gd name="connsiteY0" fmla="*/ 76498 h 764976"/>
              <a:gd name="connsiteX1" fmla="*/ 76498 w 1529953"/>
              <a:gd name="connsiteY1" fmla="*/ 0 h 764976"/>
              <a:gd name="connsiteX2" fmla="*/ 1453455 w 1529953"/>
              <a:gd name="connsiteY2" fmla="*/ 0 h 764976"/>
              <a:gd name="connsiteX3" fmla="*/ 1529953 w 1529953"/>
              <a:gd name="connsiteY3" fmla="*/ 76498 h 764976"/>
              <a:gd name="connsiteX4" fmla="*/ 1529953 w 1529953"/>
              <a:gd name="connsiteY4" fmla="*/ 688478 h 764976"/>
              <a:gd name="connsiteX5" fmla="*/ 1453455 w 1529953"/>
              <a:gd name="connsiteY5" fmla="*/ 764976 h 764976"/>
              <a:gd name="connsiteX6" fmla="*/ 76498 w 1529953"/>
              <a:gd name="connsiteY6" fmla="*/ 764976 h 764976"/>
              <a:gd name="connsiteX7" fmla="*/ 0 w 1529953"/>
              <a:gd name="connsiteY7" fmla="*/ 688478 h 764976"/>
              <a:gd name="connsiteX8" fmla="*/ 0 w 1529953"/>
              <a:gd name="connsiteY8" fmla="*/ 76498 h 764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9953" h="764976">
                <a:moveTo>
                  <a:pt x="0" y="76498"/>
                </a:moveTo>
                <a:cubicBezTo>
                  <a:pt x="0" y="34249"/>
                  <a:pt x="34249" y="0"/>
                  <a:pt x="76498" y="0"/>
                </a:cubicBezTo>
                <a:lnTo>
                  <a:pt x="1453455" y="0"/>
                </a:lnTo>
                <a:cubicBezTo>
                  <a:pt x="1495704" y="0"/>
                  <a:pt x="1529953" y="34249"/>
                  <a:pt x="1529953" y="76498"/>
                </a:cubicBezTo>
                <a:lnTo>
                  <a:pt x="1529953" y="688478"/>
                </a:lnTo>
                <a:cubicBezTo>
                  <a:pt x="1529953" y="730727"/>
                  <a:pt x="1495704" y="764976"/>
                  <a:pt x="1453455" y="764976"/>
                </a:cubicBezTo>
                <a:lnTo>
                  <a:pt x="76498" y="764976"/>
                </a:lnTo>
                <a:cubicBezTo>
                  <a:pt x="34249" y="764976"/>
                  <a:pt x="0" y="730727"/>
                  <a:pt x="0" y="688478"/>
                </a:cubicBezTo>
                <a:lnTo>
                  <a:pt x="0" y="7649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2250" tIns="52250" rIns="52250" bIns="5225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900" b="1" dirty="0"/>
              <a:t>Environmental Benefits</a:t>
            </a:r>
          </a:p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900" b="1" dirty="0"/>
              <a:t>(16.66%)</a:t>
            </a:r>
          </a:p>
        </p:txBody>
      </p:sp>
      <p:sp>
        <p:nvSpPr>
          <p:cNvPr id="29" name="Freeform 28"/>
          <p:cNvSpPr/>
          <p:nvPr/>
        </p:nvSpPr>
        <p:spPr>
          <a:xfrm>
            <a:off x="1238250" y="3009900"/>
            <a:ext cx="1760538" cy="355600"/>
          </a:xfrm>
          <a:custGeom>
            <a:avLst/>
            <a:gdLst>
              <a:gd name="connsiteX0" fmla="*/ 0 w 1529953"/>
              <a:gd name="connsiteY0" fmla="*/ 76498 h 764976"/>
              <a:gd name="connsiteX1" fmla="*/ 76498 w 1529953"/>
              <a:gd name="connsiteY1" fmla="*/ 0 h 764976"/>
              <a:gd name="connsiteX2" fmla="*/ 1453455 w 1529953"/>
              <a:gd name="connsiteY2" fmla="*/ 0 h 764976"/>
              <a:gd name="connsiteX3" fmla="*/ 1529953 w 1529953"/>
              <a:gd name="connsiteY3" fmla="*/ 76498 h 764976"/>
              <a:gd name="connsiteX4" fmla="*/ 1529953 w 1529953"/>
              <a:gd name="connsiteY4" fmla="*/ 688478 h 764976"/>
              <a:gd name="connsiteX5" fmla="*/ 1453455 w 1529953"/>
              <a:gd name="connsiteY5" fmla="*/ 764976 h 764976"/>
              <a:gd name="connsiteX6" fmla="*/ 76498 w 1529953"/>
              <a:gd name="connsiteY6" fmla="*/ 764976 h 764976"/>
              <a:gd name="connsiteX7" fmla="*/ 0 w 1529953"/>
              <a:gd name="connsiteY7" fmla="*/ 688478 h 764976"/>
              <a:gd name="connsiteX8" fmla="*/ 0 w 1529953"/>
              <a:gd name="connsiteY8" fmla="*/ 76498 h 764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9953" h="764976">
                <a:moveTo>
                  <a:pt x="0" y="76498"/>
                </a:moveTo>
                <a:cubicBezTo>
                  <a:pt x="0" y="34249"/>
                  <a:pt x="34249" y="0"/>
                  <a:pt x="76498" y="0"/>
                </a:cubicBezTo>
                <a:lnTo>
                  <a:pt x="1453455" y="0"/>
                </a:lnTo>
                <a:cubicBezTo>
                  <a:pt x="1495704" y="0"/>
                  <a:pt x="1529953" y="34249"/>
                  <a:pt x="1529953" y="76498"/>
                </a:cubicBezTo>
                <a:lnTo>
                  <a:pt x="1529953" y="688478"/>
                </a:lnTo>
                <a:cubicBezTo>
                  <a:pt x="1529953" y="730727"/>
                  <a:pt x="1495704" y="764976"/>
                  <a:pt x="1453455" y="764976"/>
                </a:cubicBezTo>
                <a:lnTo>
                  <a:pt x="76498" y="764976"/>
                </a:lnTo>
                <a:cubicBezTo>
                  <a:pt x="34249" y="764976"/>
                  <a:pt x="0" y="730727"/>
                  <a:pt x="0" y="688478"/>
                </a:cubicBezTo>
                <a:lnTo>
                  <a:pt x="0" y="7649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2250" tIns="52250" rIns="52250" bIns="5225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900" b="1" dirty="0"/>
              <a:t>Congestion Relief</a:t>
            </a:r>
          </a:p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900" b="1" dirty="0"/>
              <a:t>(16.66%)</a:t>
            </a:r>
          </a:p>
        </p:txBody>
      </p:sp>
      <p:sp>
        <p:nvSpPr>
          <p:cNvPr id="30" name="Freeform 29"/>
          <p:cNvSpPr/>
          <p:nvPr/>
        </p:nvSpPr>
        <p:spPr>
          <a:xfrm>
            <a:off x="1238250" y="3449638"/>
            <a:ext cx="1760538" cy="355600"/>
          </a:xfrm>
          <a:custGeom>
            <a:avLst/>
            <a:gdLst>
              <a:gd name="connsiteX0" fmla="*/ 0 w 1529953"/>
              <a:gd name="connsiteY0" fmla="*/ 76498 h 764976"/>
              <a:gd name="connsiteX1" fmla="*/ 76498 w 1529953"/>
              <a:gd name="connsiteY1" fmla="*/ 0 h 764976"/>
              <a:gd name="connsiteX2" fmla="*/ 1453455 w 1529953"/>
              <a:gd name="connsiteY2" fmla="*/ 0 h 764976"/>
              <a:gd name="connsiteX3" fmla="*/ 1529953 w 1529953"/>
              <a:gd name="connsiteY3" fmla="*/ 76498 h 764976"/>
              <a:gd name="connsiteX4" fmla="*/ 1529953 w 1529953"/>
              <a:gd name="connsiteY4" fmla="*/ 688478 h 764976"/>
              <a:gd name="connsiteX5" fmla="*/ 1453455 w 1529953"/>
              <a:gd name="connsiteY5" fmla="*/ 764976 h 764976"/>
              <a:gd name="connsiteX6" fmla="*/ 76498 w 1529953"/>
              <a:gd name="connsiteY6" fmla="*/ 764976 h 764976"/>
              <a:gd name="connsiteX7" fmla="*/ 0 w 1529953"/>
              <a:gd name="connsiteY7" fmla="*/ 688478 h 764976"/>
              <a:gd name="connsiteX8" fmla="*/ 0 w 1529953"/>
              <a:gd name="connsiteY8" fmla="*/ 76498 h 764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9953" h="764976">
                <a:moveTo>
                  <a:pt x="0" y="76498"/>
                </a:moveTo>
                <a:cubicBezTo>
                  <a:pt x="0" y="34249"/>
                  <a:pt x="34249" y="0"/>
                  <a:pt x="76498" y="0"/>
                </a:cubicBezTo>
                <a:lnTo>
                  <a:pt x="1453455" y="0"/>
                </a:lnTo>
                <a:cubicBezTo>
                  <a:pt x="1495704" y="0"/>
                  <a:pt x="1529953" y="34249"/>
                  <a:pt x="1529953" y="76498"/>
                </a:cubicBezTo>
                <a:lnTo>
                  <a:pt x="1529953" y="688478"/>
                </a:lnTo>
                <a:cubicBezTo>
                  <a:pt x="1529953" y="730727"/>
                  <a:pt x="1495704" y="764976"/>
                  <a:pt x="1453455" y="764976"/>
                </a:cubicBezTo>
                <a:lnTo>
                  <a:pt x="76498" y="764976"/>
                </a:lnTo>
                <a:cubicBezTo>
                  <a:pt x="34249" y="764976"/>
                  <a:pt x="0" y="730727"/>
                  <a:pt x="0" y="688478"/>
                </a:cubicBezTo>
                <a:lnTo>
                  <a:pt x="0" y="7649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2250" tIns="52250" rIns="52250" bIns="5225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900" b="1" dirty="0"/>
              <a:t>Cost-Effectiveness</a:t>
            </a:r>
          </a:p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900" b="1" dirty="0"/>
              <a:t>(16.66%)</a:t>
            </a:r>
          </a:p>
        </p:txBody>
      </p:sp>
      <p:sp>
        <p:nvSpPr>
          <p:cNvPr id="31" name="Freeform 30"/>
          <p:cNvSpPr/>
          <p:nvPr/>
        </p:nvSpPr>
        <p:spPr>
          <a:xfrm>
            <a:off x="1235075" y="3875088"/>
            <a:ext cx="1760538" cy="357187"/>
          </a:xfrm>
          <a:custGeom>
            <a:avLst/>
            <a:gdLst>
              <a:gd name="connsiteX0" fmla="*/ 0 w 1529953"/>
              <a:gd name="connsiteY0" fmla="*/ 76498 h 764976"/>
              <a:gd name="connsiteX1" fmla="*/ 76498 w 1529953"/>
              <a:gd name="connsiteY1" fmla="*/ 0 h 764976"/>
              <a:gd name="connsiteX2" fmla="*/ 1453455 w 1529953"/>
              <a:gd name="connsiteY2" fmla="*/ 0 h 764976"/>
              <a:gd name="connsiteX3" fmla="*/ 1529953 w 1529953"/>
              <a:gd name="connsiteY3" fmla="*/ 76498 h 764976"/>
              <a:gd name="connsiteX4" fmla="*/ 1529953 w 1529953"/>
              <a:gd name="connsiteY4" fmla="*/ 688478 h 764976"/>
              <a:gd name="connsiteX5" fmla="*/ 1453455 w 1529953"/>
              <a:gd name="connsiteY5" fmla="*/ 764976 h 764976"/>
              <a:gd name="connsiteX6" fmla="*/ 76498 w 1529953"/>
              <a:gd name="connsiteY6" fmla="*/ 764976 h 764976"/>
              <a:gd name="connsiteX7" fmla="*/ 0 w 1529953"/>
              <a:gd name="connsiteY7" fmla="*/ 688478 h 764976"/>
              <a:gd name="connsiteX8" fmla="*/ 0 w 1529953"/>
              <a:gd name="connsiteY8" fmla="*/ 76498 h 764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9953" h="764976">
                <a:moveTo>
                  <a:pt x="0" y="76498"/>
                </a:moveTo>
                <a:cubicBezTo>
                  <a:pt x="0" y="34249"/>
                  <a:pt x="34249" y="0"/>
                  <a:pt x="76498" y="0"/>
                </a:cubicBezTo>
                <a:lnTo>
                  <a:pt x="1453455" y="0"/>
                </a:lnTo>
                <a:cubicBezTo>
                  <a:pt x="1495704" y="0"/>
                  <a:pt x="1529953" y="34249"/>
                  <a:pt x="1529953" y="76498"/>
                </a:cubicBezTo>
                <a:lnTo>
                  <a:pt x="1529953" y="688478"/>
                </a:lnTo>
                <a:cubicBezTo>
                  <a:pt x="1529953" y="730727"/>
                  <a:pt x="1495704" y="764976"/>
                  <a:pt x="1453455" y="764976"/>
                </a:cubicBezTo>
                <a:lnTo>
                  <a:pt x="76498" y="764976"/>
                </a:lnTo>
                <a:cubicBezTo>
                  <a:pt x="34249" y="764976"/>
                  <a:pt x="0" y="730727"/>
                  <a:pt x="0" y="688478"/>
                </a:cubicBezTo>
                <a:lnTo>
                  <a:pt x="0" y="7649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2250" tIns="52250" rIns="52250" bIns="5225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900" b="1" dirty="0"/>
              <a:t>Economic Development</a:t>
            </a:r>
          </a:p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900" b="1" dirty="0"/>
              <a:t>(16.66%)</a:t>
            </a:r>
          </a:p>
        </p:txBody>
      </p:sp>
      <p:sp>
        <p:nvSpPr>
          <p:cNvPr id="32" name="Freeform 31"/>
          <p:cNvSpPr/>
          <p:nvPr/>
        </p:nvSpPr>
        <p:spPr>
          <a:xfrm>
            <a:off x="1238250" y="4337050"/>
            <a:ext cx="1760538" cy="355600"/>
          </a:xfrm>
          <a:custGeom>
            <a:avLst/>
            <a:gdLst>
              <a:gd name="connsiteX0" fmla="*/ 0 w 1529953"/>
              <a:gd name="connsiteY0" fmla="*/ 76498 h 764976"/>
              <a:gd name="connsiteX1" fmla="*/ 76498 w 1529953"/>
              <a:gd name="connsiteY1" fmla="*/ 0 h 764976"/>
              <a:gd name="connsiteX2" fmla="*/ 1453455 w 1529953"/>
              <a:gd name="connsiteY2" fmla="*/ 0 h 764976"/>
              <a:gd name="connsiteX3" fmla="*/ 1529953 w 1529953"/>
              <a:gd name="connsiteY3" fmla="*/ 76498 h 764976"/>
              <a:gd name="connsiteX4" fmla="*/ 1529953 w 1529953"/>
              <a:gd name="connsiteY4" fmla="*/ 688478 h 764976"/>
              <a:gd name="connsiteX5" fmla="*/ 1453455 w 1529953"/>
              <a:gd name="connsiteY5" fmla="*/ 764976 h 764976"/>
              <a:gd name="connsiteX6" fmla="*/ 76498 w 1529953"/>
              <a:gd name="connsiteY6" fmla="*/ 764976 h 764976"/>
              <a:gd name="connsiteX7" fmla="*/ 0 w 1529953"/>
              <a:gd name="connsiteY7" fmla="*/ 688478 h 764976"/>
              <a:gd name="connsiteX8" fmla="*/ 0 w 1529953"/>
              <a:gd name="connsiteY8" fmla="*/ 76498 h 764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9953" h="764976">
                <a:moveTo>
                  <a:pt x="0" y="76498"/>
                </a:moveTo>
                <a:cubicBezTo>
                  <a:pt x="0" y="34249"/>
                  <a:pt x="34249" y="0"/>
                  <a:pt x="76498" y="0"/>
                </a:cubicBezTo>
                <a:lnTo>
                  <a:pt x="1453455" y="0"/>
                </a:lnTo>
                <a:cubicBezTo>
                  <a:pt x="1495704" y="0"/>
                  <a:pt x="1529953" y="34249"/>
                  <a:pt x="1529953" y="76498"/>
                </a:cubicBezTo>
                <a:lnTo>
                  <a:pt x="1529953" y="688478"/>
                </a:lnTo>
                <a:cubicBezTo>
                  <a:pt x="1529953" y="730727"/>
                  <a:pt x="1495704" y="764976"/>
                  <a:pt x="1453455" y="764976"/>
                </a:cubicBezTo>
                <a:lnTo>
                  <a:pt x="76498" y="764976"/>
                </a:lnTo>
                <a:cubicBezTo>
                  <a:pt x="34249" y="764976"/>
                  <a:pt x="0" y="730727"/>
                  <a:pt x="0" y="688478"/>
                </a:cubicBezTo>
                <a:lnTo>
                  <a:pt x="0" y="7649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2250" tIns="52250" rIns="52250" bIns="5225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900" b="1" dirty="0"/>
              <a:t>Land Use</a:t>
            </a:r>
          </a:p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900" b="1" dirty="0"/>
              <a:t>(16.66%)</a:t>
            </a:r>
          </a:p>
        </p:txBody>
      </p:sp>
      <p:sp>
        <p:nvSpPr>
          <p:cNvPr id="33" name="Freeform 32"/>
          <p:cNvSpPr/>
          <p:nvPr/>
        </p:nvSpPr>
        <p:spPr>
          <a:xfrm>
            <a:off x="1204913" y="4997450"/>
            <a:ext cx="1758950" cy="357188"/>
          </a:xfrm>
          <a:custGeom>
            <a:avLst/>
            <a:gdLst>
              <a:gd name="connsiteX0" fmla="*/ 0 w 1529953"/>
              <a:gd name="connsiteY0" fmla="*/ 76498 h 764976"/>
              <a:gd name="connsiteX1" fmla="*/ 76498 w 1529953"/>
              <a:gd name="connsiteY1" fmla="*/ 0 h 764976"/>
              <a:gd name="connsiteX2" fmla="*/ 1453455 w 1529953"/>
              <a:gd name="connsiteY2" fmla="*/ 0 h 764976"/>
              <a:gd name="connsiteX3" fmla="*/ 1529953 w 1529953"/>
              <a:gd name="connsiteY3" fmla="*/ 76498 h 764976"/>
              <a:gd name="connsiteX4" fmla="*/ 1529953 w 1529953"/>
              <a:gd name="connsiteY4" fmla="*/ 688478 h 764976"/>
              <a:gd name="connsiteX5" fmla="*/ 1453455 w 1529953"/>
              <a:gd name="connsiteY5" fmla="*/ 764976 h 764976"/>
              <a:gd name="connsiteX6" fmla="*/ 76498 w 1529953"/>
              <a:gd name="connsiteY6" fmla="*/ 764976 h 764976"/>
              <a:gd name="connsiteX7" fmla="*/ 0 w 1529953"/>
              <a:gd name="connsiteY7" fmla="*/ 688478 h 764976"/>
              <a:gd name="connsiteX8" fmla="*/ 0 w 1529953"/>
              <a:gd name="connsiteY8" fmla="*/ 76498 h 764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9953" h="764976">
                <a:moveTo>
                  <a:pt x="0" y="76498"/>
                </a:moveTo>
                <a:cubicBezTo>
                  <a:pt x="0" y="34249"/>
                  <a:pt x="34249" y="0"/>
                  <a:pt x="76498" y="0"/>
                </a:cubicBezTo>
                <a:lnTo>
                  <a:pt x="1453455" y="0"/>
                </a:lnTo>
                <a:cubicBezTo>
                  <a:pt x="1495704" y="0"/>
                  <a:pt x="1529953" y="34249"/>
                  <a:pt x="1529953" y="76498"/>
                </a:cubicBezTo>
                <a:lnTo>
                  <a:pt x="1529953" y="688478"/>
                </a:lnTo>
                <a:cubicBezTo>
                  <a:pt x="1529953" y="730727"/>
                  <a:pt x="1495704" y="764976"/>
                  <a:pt x="1453455" y="764976"/>
                </a:cubicBezTo>
                <a:lnTo>
                  <a:pt x="76498" y="764976"/>
                </a:lnTo>
                <a:cubicBezTo>
                  <a:pt x="34249" y="764976"/>
                  <a:pt x="0" y="730727"/>
                  <a:pt x="0" y="688478"/>
                </a:cubicBezTo>
                <a:lnTo>
                  <a:pt x="0" y="7649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52250" tIns="52250" rIns="52250" bIns="5225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900" b="1" dirty="0"/>
              <a:t>Current Condition</a:t>
            </a:r>
          </a:p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900" b="1" dirty="0"/>
              <a:t>(25%)</a:t>
            </a:r>
          </a:p>
        </p:txBody>
      </p:sp>
      <p:sp>
        <p:nvSpPr>
          <p:cNvPr id="34" name="Freeform 33"/>
          <p:cNvSpPr/>
          <p:nvPr/>
        </p:nvSpPr>
        <p:spPr>
          <a:xfrm>
            <a:off x="1204913" y="5510213"/>
            <a:ext cx="1758950" cy="355600"/>
          </a:xfrm>
          <a:custGeom>
            <a:avLst/>
            <a:gdLst>
              <a:gd name="connsiteX0" fmla="*/ 0 w 1529953"/>
              <a:gd name="connsiteY0" fmla="*/ 76498 h 764976"/>
              <a:gd name="connsiteX1" fmla="*/ 76498 w 1529953"/>
              <a:gd name="connsiteY1" fmla="*/ 0 h 764976"/>
              <a:gd name="connsiteX2" fmla="*/ 1453455 w 1529953"/>
              <a:gd name="connsiteY2" fmla="*/ 0 h 764976"/>
              <a:gd name="connsiteX3" fmla="*/ 1529953 w 1529953"/>
              <a:gd name="connsiteY3" fmla="*/ 76498 h 764976"/>
              <a:gd name="connsiteX4" fmla="*/ 1529953 w 1529953"/>
              <a:gd name="connsiteY4" fmla="*/ 688478 h 764976"/>
              <a:gd name="connsiteX5" fmla="*/ 1453455 w 1529953"/>
              <a:gd name="connsiteY5" fmla="*/ 764976 h 764976"/>
              <a:gd name="connsiteX6" fmla="*/ 76498 w 1529953"/>
              <a:gd name="connsiteY6" fmla="*/ 764976 h 764976"/>
              <a:gd name="connsiteX7" fmla="*/ 0 w 1529953"/>
              <a:gd name="connsiteY7" fmla="*/ 688478 h 764976"/>
              <a:gd name="connsiteX8" fmla="*/ 0 w 1529953"/>
              <a:gd name="connsiteY8" fmla="*/ 76498 h 764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9953" h="764976">
                <a:moveTo>
                  <a:pt x="0" y="76498"/>
                </a:moveTo>
                <a:cubicBezTo>
                  <a:pt x="0" y="34249"/>
                  <a:pt x="34249" y="0"/>
                  <a:pt x="76498" y="0"/>
                </a:cubicBezTo>
                <a:lnTo>
                  <a:pt x="1453455" y="0"/>
                </a:lnTo>
                <a:cubicBezTo>
                  <a:pt x="1495704" y="0"/>
                  <a:pt x="1529953" y="34249"/>
                  <a:pt x="1529953" y="76498"/>
                </a:cubicBezTo>
                <a:lnTo>
                  <a:pt x="1529953" y="688478"/>
                </a:lnTo>
                <a:cubicBezTo>
                  <a:pt x="1529953" y="730727"/>
                  <a:pt x="1495704" y="764976"/>
                  <a:pt x="1453455" y="764976"/>
                </a:cubicBezTo>
                <a:lnTo>
                  <a:pt x="76498" y="764976"/>
                </a:lnTo>
                <a:cubicBezTo>
                  <a:pt x="34249" y="764976"/>
                  <a:pt x="0" y="730727"/>
                  <a:pt x="0" y="688478"/>
                </a:cubicBezTo>
                <a:lnTo>
                  <a:pt x="0" y="7649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52250" tIns="52250" rIns="52250" bIns="5225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900" b="1" dirty="0"/>
              <a:t>Commitment of Funds</a:t>
            </a:r>
          </a:p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900" b="1" dirty="0"/>
              <a:t>(25%)</a:t>
            </a:r>
          </a:p>
        </p:txBody>
      </p:sp>
      <p:sp>
        <p:nvSpPr>
          <p:cNvPr id="35" name="Freeform 34"/>
          <p:cNvSpPr/>
          <p:nvPr/>
        </p:nvSpPr>
        <p:spPr>
          <a:xfrm>
            <a:off x="1204913" y="6002338"/>
            <a:ext cx="1758950" cy="355600"/>
          </a:xfrm>
          <a:custGeom>
            <a:avLst/>
            <a:gdLst>
              <a:gd name="connsiteX0" fmla="*/ 0 w 1529953"/>
              <a:gd name="connsiteY0" fmla="*/ 76498 h 764976"/>
              <a:gd name="connsiteX1" fmla="*/ 76498 w 1529953"/>
              <a:gd name="connsiteY1" fmla="*/ 0 h 764976"/>
              <a:gd name="connsiteX2" fmla="*/ 1453455 w 1529953"/>
              <a:gd name="connsiteY2" fmla="*/ 0 h 764976"/>
              <a:gd name="connsiteX3" fmla="*/ 1529953 w 1529953"/>
              <a:gd name="connsiteY3" fmla="*/ 76498 h 764976"/>
              <a:gd name="connsiteX4" fmla="*/ 1529953 w 1529953"/>
              <a:gd name="connsiteY4" fmla="*/ 688478 h 764976"/>
              <a:gd name="connsiteX5" fmla="*/ 1453455 w 1529953"/>
              <a:gd name="connsiteY5" fmla="*/ 764976 h 764976"/>
              <a:gd name="connsiteX6" fmla="*/ 76498 w 1529953"/>
              <a:gd name="connsiteY6" fmla="*/ 764976 h 764976"/>
              <a:gd name="connsiteX7" fmla="*/ 0 w 1529953"/>
              <a:gd name="connsiteY7" fmla="*/ 688478 h 764976"/>
              <a:gd name="connsiteX8" fmla="*/ 0 w 1529953"/>
              <a:gd name="connsiteY8" fmla="*/ 76498 h 764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9953" h="764976">
                <a:moveTo>
                  <a:pt x="0" y="76498"/>
                </a:moveTo>
                <a:cubicBezTo>
                  <a:pt x="0" y="34249"/>
                  <a:pt x="34249" y="0"/>
                  <a:pt x="76498" y="0"/>
                </a:cubicBezTo>
                <a:lnTo>
                  <a:pt x="1453455" y="0"/>
                </a:lnTo>
                <a:cubicBezTo>
                  <a:pt x="1495704" y="0"/>
                  <a:pt x="1529953" y="34249"/>
                  <a:pt x="1529953" y="76498"/>
                </a:cubicBezTo>
                <a:lnTo>
                  <a:pt x="1529953" y="688478"/>
                </a:lnTo>
                <a:cubicBezTo>
                  <a:pt x="1529953" y="730727"/>
                  <a:pt x="1495704" y="764976"/>
                  <a:pt x="1453455" y="764976"/>
                </a:cubicBezTo>
                <a:lnTo>
                  <a:pt x="76498" y="764976"/>
                </a:lnTo>
                <a:cubicBezTo>
                  <a:pt x="34249" y="764976"/>
                  <a:pt x="0" y="730727"/>
                  <a:pt x="0" y="688478"/>
                </a:cubicBezTo>
                <a:lnTo>
                  <a:pt x="0" y="7649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52250" tIns="52250" rIns="52250" bIns="5225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900" b="1" dirty="0"/>
              <a:t>Reliability/Capacity</a:t>
            </a:r>
          </a:p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900" b="1" dirty="0"/>
              <a:t>(50%)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H="1" flipV="1">
            <a:off x="2998788" y="2276475"/>
            <a:ext cx="690562" cy="10890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2995613" y="2716213"/>
            <a:ext cx="690562" cy="6492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2995613" y="3187700"/>
            <a:ext cx="690562" cy="177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3016250" y="3365500"/>
            <a:ext cx="673100" cy="2619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3016250" y="3365500"/>
            <a:ext cx="673100" cy="685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016250" y="3365500"/>
            <a:ext cx="669925" cy="1139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8" name="TextBox 49"/>
          <p:cNvSpPr txBox="1">
            <a:spLocks noChangeArrowheads="1"/>
          </p:cNvSpPr>
          <p:nvPr/>
        </p:nvSpPr>
        <p:spPr bwMode="auto">
          <a:xfrm>
            <a:off x="3732213" y="3787775"/>
            <a:ext cx="1524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dirty="0"/>
              <a:t>*Must be al least “Medium” for project to get “Medium” or better Overall Rating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2963863" y="5175250"/>
            <a:ext cx="725487" cy="512763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971800" y="5688013"/>
            <a:ext cx="714375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2971800" y="5688013"/>
            <a:ext cx="714375" cy="49212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2" name="TextBox 60"/>
          <p:cNvSpPr txBox="1">
            <a:spLocks noChangeArrowheads="1"/>
          </p:cNvSpPr>
          <p:nvPr/>
        </p:nvSpPr>
        <p:spPr bwMode="auto">
          <a:xfrm>
            <a:off x="3806825" y="6180138"/>
            <a:ext cx="1524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dirty="0"/>
              <a:t>*Must be al least “Medium” for project to get “Medium” or better Overall Rating</a:t>
            </a: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5489575" y="4514850"/>
            <a:ext cx="682625" cy="1173163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5467350" y="3313113"/>
            <a:ext cx="704850" cy="11922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FTA Project Justification Rating Assessment</a:t>
            </a:r>
            <a:br>
              <a:rPr lang="en-US" b="1" dirty="0" smtClean="0">
                <a:latin typeface="Arial" charset="0"/>
                <a:cs typeface="Arial" charset="0"/>
              </a:rPr>
            </a:br>
            <a:endParaRPr lang="en-US" b="1" dirty="0" smtClean="0">
              <a:latin typeface="Arial" charset="0"/>
              <a:cs typeface="Arial" charset="0"/>
            </a:endParaRPr>
          </a:p>
        </p:txBody>
      </p:sp>
      <p:sp>
        <p:nvSpPr>
          <p:cNvPr id="21507" name="Content Placeholder 1"/>
          <p:cNvSpPr>
            <a:spLocks noGrp="1"/>
          </p:cNvSpPr>
          <p:nvPr>
            <p:ph sz="half" idx="4294967295"/>
          </p:nvPr>
        </p:nvSpPr>
        <p:spPr>
          <a:xfrm>
            <a:off x="533400" y="1981200"/>
            <a:ext cx="4038600" cy="4525963"/>
          </a:xfrm>
        </p:spPr>
        <p:txBody>
          <a:bodyPr/>
          <a:lstStyle/>
          <a:p>
            <a:r>
              <a:rPr lang="en-US" sz="1800" dirty="0" smtClean="0">
                <a:latin typeface="Arial" charset="0"/>
                <a:cs typeface="Arial" charset="0"/>
              </a:rPr>
              <a:t>Both build alternatives in general scored poorly against criteria</a:t>
            </a:r>
          </a:p>
          <a:p>
            <a:r>
              <a:rPr lang="en-US" sz="1800" dirty="0" smtClean="0">
                <a:latin typeface="Arial" charset="0"/>
                <a:cs typeface="Arial" charset="0"/>
              </a:rPr>
              <a:t>BRT more cost-effective than rail</a:t>
            </a:r>
          </a:p>
          <a:p>
            <a:r>
              <a:rPr lang="en-US" sz="1800" dirty="0" smtClean="0">
                <a:latin typeface="Arial" charset="0"/>
                <a:cs typeface="Arial" charset="0"/>
              </a:rPr>
              <a:t>Lack of development density and transit-oriented development results in poor land use score</a:t>
            </a:r>
          </a:p>
          <a:p>
            <a:r>
              <a:rPr lang="en-US" sz="1800" dirty="0" smtClean="0">
                <a:latin typeface="Arial" charset="0"/>
                <a:cs typeface="Arial" charset="0"/>
              </a:rPr>
              <a:t>Local financial commitment currently not in place to result in a medium to high rating </a:t>
            </a:r>
          </a:p>
          <a:p>
            <a:r>
              <a:rPr lang="en-US" sz="1800" b="1" dirty="0" smtClean="0">
                <a:latin typeface="Arial" charset="0"/>
                <a:cs typeface="Arial" charset="0"/>
              </a:rPr>
              <a:t>Conclusion:  Neither alternative would achieve high enough rating to be competitive for federal funding.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105400" y="2057400"/>
          <a:ext cx="3886200" cy="2158882"/>
        </p:xfrm>
        <a:graphic>
          <a:graphicData uri="http://schemas.openxmlformats.org/drawingml/2006/table">
            <a:tbl>
              <a:tblPr/>
              <a:tblGrid>
                <a:gridCol w="1610360"/>
                <a:gridCol w="1056640"/>
                <a:gridCol w="1219200"/>
              </a:tblGrid>
              <a:tr h="2115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Criterion</a:t>
                      </a:r>
                    </a:p>
                  </a:txBody>
                  <a:tcPr marL="45720" marR="8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Alternative #4 - BRT </a:t>
                      </a:r>
                    </a:p>
                  </a:txBody>
                  <a:tcPr marL="45720" marR="8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Alternative #5 - Commuter Rail</a:t>
                      </a:r>
                    </a:p>
                  </a:txBody>
                  <a:tcPr marL="45720" marR="8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889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Mobility Improvements</a:t>
                      </a:r>
                    </a:p>
                  </a:txBody>
                  <a:tcPr marL="45720" marR="8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45720" marR="8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45720" marR="8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6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Cost-Effectiveness</a:t>
                      </a:r>
                    </a:p>
                  </a:txBody>
                  <a:tcPr marL="45720" marR="8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Medium</a:t>
                      </a:r>
                    </a:p>
                  </a:txBody>
                  <a:tcPr marL="45720" marR="8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45720" marR="8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8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Congestion Relief</a:t>
                      </a:r>
                    </a:p>
                  </a:txBody>
                  <a:tcPr marL="45720" marR="8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Medium-Low</a:t>
                      </a:r>
                    </a:p>
                  </a:txBody>
                  <a:tcPr marL="45720" marR="8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Medium</a:t>
                      </a:r>
                    </a:p>
                  </a:txBody>
                  <a:tcPr marL="45720" marR="8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5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Environmental Benefits</a:t>
                      </a:r>
                    </a:p>
                  </a:txBody>
                  <a:tcPr marL="45720" marR="8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5720" marR="8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Medium-Low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8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8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Land Use</a:t>
                      </a:r>
                    </a:p>
                  </a:txBody>
                  <a:tcPr marL="45720" marR="8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8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8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34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Economic Development</a:t>
                      </a:r>
                    </a:p>
                  </a:txBody>
                  <a:tcPr marL="45720" marR="8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8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8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3886200"/>
            <a:ext cx="76962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531" name="Content Placeholder 4"/>
          <p:cNvSpPr>
            <a:spLocks noGrp="1"/>
          </p:cNvSpPr>
          <p:nvPr>
            <p:ph idx="1"/>
          </p:nvPr>
        </p:nvSpPr>
        <p:spPr>
          <a:xfrm>
            <a:off x="609600" y="1524000"/>
            <a:ext cx="8001000" cy="2057400"/>
          </a:xfrm>
        </p:spPr>
        <p:txBody>
          <a:bodyPr/>
          <a:lstStyle/>
          <a:p>
            <a:pPr lvl="2"/>
            <a:r>
              <a:rPr lang="en-US" sz="2400" dirty="0" smtClean="0">
                <a:latin typeface="Arial" charset="0"/>
                <a:cs typeface="Arial" charset="0"/>
              </a:rPr>
              <a:t>Provide officials with </a:t>
            </a:r>
            <a:r>
              <a:rPr lang="en-US" sz="2400" b="1" dirty="0" smtClean="0">
                <a:latin typeface="Arial" charset="0"/>
                <a:cs typeface="Arial" charset="0"/>
              </a:rPr>
              <a:t>road map </a:t>
            </a:r>
            <a:r>
              <a:rPr lang="en-US" sz="2400" dirty="0" smtClean="0">
                <a:latin typeface="Arial" charset="0"/>
                <a:cs typeface="Arial" charset="0"/>
              </a:rPr>
              <a:t>on where we need to go to implement an enhanced transit system </a:t>
            </a:r>
          </a:p>
          <a:p>
            <a:pPr lvl="2"/>
            <a:r>
              <a:rPr lang="en-US" sz="2400" dirty="0" smtClean="0">
                <a:latin typeface="Arial" charset="0"/>
                <a:cs typeface="Arial" charset="0"/>
              </a:rPr>
              <a:t>Need to identify </a:t>
            </a:r>
            <a:r>
              <a:rPr lang="en-US" sz="2400" b="1" dirty="0" smtClean="0">
                <a:latin typeface="Arial" charset="0"/>
                <a:cs typeface="Arial" charset="0"/>
              </a:rPr>
              <a:t>strategies and tools </a:t>
            </a:r>
            <a:r>
              <a:rPr lang="en-US" sz="2400" dirty="0" smtClean="0">
                <a:latin typeface="Arial" charset="0"/>
                <a:cs typeface="Arial" charset="0"/>
              </a:rPr>
              <a:t>that we can start to put in place now</a:t>
            </a:r>
          </a:p>
          <a:p>
            <a:pPr lvl="2"/>
            <a:endParaRPr lang="en-US" sz="2400" dirty="0" smtClean="0">
              <a:latin typeface="Arial" charset="0"/>
              <a:cs typeface="Arial" charset="0"/>
            </a:endParaRPr>
          </a:p>
          <a:p>
            <a:pPr lvl="2">
              <a:buFont typeface="Arial" charset="0"/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225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Where do We Go from Here?</a:t>
            </a:r>
          </a:p>
        </p:txBody>
      </p:sp>
      <p:sp>
        <p:nvSpPr>
          <p:cNvPr id="22533" name="TextBox 3"/>
          <p:cNvSpPr txBox="1">
            <a:spLocks noChangeArrowheads="1"/>
          </p:cNvSpPr>
          <p:nvPr/>
        </p:nvSpPr>
        <p:spPr bwMode="auto">
          <a:xfrm>
            <a:off x="1066800" y="4075113"/>
            <a:ext cx="75358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charset="0"/>
              </a:rPr>
              <a:t>Conclusion:  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Develop an Implementation Strategy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2534" name="Picture 3" descr="F:\PB\• In Progress\PLAN - 173970A - Volusia Connector\PAG Meeting 12 January 27 2016\magnifying-glass_w transparenc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929271">
            <a:off x="958850" y="2889250"/>
            <a:ext cx="4460875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2933700"/>
            <a:ext cx="9144000" cy="990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latin typeface="Arial" charset="0"/>
                <a:cs typeface="Arial" charset="0"/>
              </a:rPr>
              <a:t>Potential Implementation Strategy </a:t>
            </a:r>
            <a:r>
              <a:rPr lang="en-US" dirty="0" smtClean="0">
                <a:latin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cs typeface="Arial" charset="0"/>
              </a:rPr>
            </a:br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6457950" cy="4602163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>
                <a:latin typeface="Arial" charset="0"/>
                <a:cs typeface="Arial" charset="0"/>
              </a:rPr>
              <a:t>Progressive transit service and facility improvements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>
                <a:latin typeface="Arial" charset="0"/>
                <a:cs typeface="Arial" charset="0"/>
              </a:rPr>
              <a:t>Strategies and policies to foster transit-oriented development</a:t>
            </a:r>
          </a:p>
        </p:txBody>
      </p:sp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Two-Component Strategy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Transit Improvement Strategy </a:t>
            </a:r>
          </a:p>
        </p:txBody>
      </p:sp>
      <p:sp>
        <p:nvSpPr>
          <p:cNvPr id="31" name="Right Arrow 30"/>
          <p:cNvSpPr/>
          <p:nvPr/>
        </p:nvSpPr>
        <p:spPr>
          <a:xfrm>
            <a:off x="609600" y="1143000"/>
            <a:ext cx="8229600" cy="28956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Freeform 31"/>
          <p:cNvSpPr/>
          <p:nvPr/>
        </p:nvSpPr>
        <p:spPr>
          <a:xfrm>
            <a:off x="841899" y="2011680"/>
            <a:ext cx="1596501" cy="1158240"/>
          </a:xfrm>
          <a:custGeom>
            <a:avLst/>
            <a:gdLst>
              <a:gd name="connsiteX0" fmla="*/ 0 w 1779277"/>
              <a:gd name="connsiteY0" fmla="*/ 193044 h 1158240"/>
              <a:gd name="connsiteX1" fmla="*/ 56541 w 1779277"/>
              <a:gd name="connsiteY1" fmla="*/ 56541 h 1158240"/>
              <a:gd name="connsiteX2" fmla="*/ 193044 w 1779277"/>
              <a:gd name="connsiteY2" fmla="*/ 0 h 1158240"/>
              <a:gd name="connsiteX3" fmla="*/ 1586233 w 1779277"/>
              <a:gd name="connsiteY3" fmla="*/ 0 h 1158240"/>
              <a:gd name="connsiteX4" fmla="*/ 1722736 w 1779277"/>
              <a:gd name="connsiteY4" fmla="*/ 56541 h 1158240"/>
              <a:gd name="connsiteX5" fmla="*/ 1779277 w 1779277"/>
              <a:gd name="connsiteY5" fmla="*/ 193044 h 1158240"/>
              <a:gd name="connsiteX6" fmla="*/ 1779277 w 1779277"/>
              <a:gd name="connsiteY6" fmla="*/ 965196 h 1158240"/>
              <a:gd name="connsiteX7" fmla="*/ 1722736 w 1779277"/>
              <a:gd name="connsiteY7" fmla="*/ 1101699 h 1158240"/>
              <a:gd name="connsiteX8" fmla="*/ 1586233 w 1779277"/>
              <a:gd name="connsiteY8" fmla="*/ 1158240 h 1158240"/>
              <a:gd name="connsiteX9" fmla="*/ 193044 w 1779277"/>
              <a:gd name="connsiteY9" fmla="*/ 1158240 h 1158240"/>
              <a:gd name="connsiteX10" fmla="*/ 56541 w 1779277"/>
              <a:gd name="connsiteY10" fmla="*/ 1101699 h 1158240"/>
              <a:gd name="connsiteX11" fmla="*/ 0 w 1779277"/>
              <a:gd name="connsiteY11" fmla="*/ 965196 h 1158240"/>
              <a:gd name="connsiteX12" fmla="*/ 0 w 1779277"/>
              <a:gd name="connsiteY12" fmla="*/ 193044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79277" h="1158240">
                <a:moveTo>
                  <a:pt x="0" y="193044"/>
                </a:moveTo>
                <a:cubicBezTo>
                  <a:pt x="0" y="141846"/>
                  <a:pt x="20339" y="92744"/>
                  <a:pt x="56541" y="56541"/>
                </a:cubicBezTo>
                <a:cubicBezTo>
                  <a:pt x="92744" y="20338"/>
                  <a:pt x="141845" y="0"/>
                  <a:pt x="193044" y="0"/>
                </a:cubicBezTo>
                <a:lnTo>
                  <a:pt x="1586233" y="0"/>
                </a:lnTo>
                <a:cubicBezTo>
                  <a:pt x="1637431" y="0"/>
                  <a:pt x="1686533" y="20339"/>
                  <a:pt x="1722736" y="56541"/>
                </a:cubicBezTo>
                <a:cubicBezTo>
                  <a:pt x="1758939" y="92744"/>
                  <a:pt x="1779277" y="141845"/>
                  <a:pt x="1779277" y="193044"/>
                </a:cubicBezTo>
                <a:lnTo>
                  <a:pt x="1779277" y="965196"/>
                </a:lnTo>
                <a:cubicBezTo>
                  <a:pt x="1779277" y="1016394"/>
                  <a:pt x="1758938" y="1065496"/>
                  <a:pt x="1722736" y="1101699"/>
                </a:cubicBezTo>
                <a:cubicBezTo>
                  <a:pt x="1686533" y="1137902"/>
                  <a:pt x="1637432" y="1158240"/>
                  <a:pt x="1586233" y="1158240"/>
                </a:cubicBezTo>
                <a:lnTo>
                  <a:pt x="193044" y="1158240"/>
                </a:lnTo>
                <a:cubicBezTo>
                  <a:pt x="141846" y="1158240"/>
                  <a:pt x="92744" y="1137901"/>
                  <a:pt x="56541" y="1101699"/>
                </a:cubicBezTo>
                <a:cubicBezTo>
                  <a:pt x="20338" y="1065496"/>
                  <a:pt x="0" y="1016395"/>
                  <a:pt x="0" y="965196"/>
                </a:cubicBezTo>
                <a:lnTo>
                  <a:pt x="0" y="193044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9881" tIns="109881" rIns="109881" bIns="109881" spcCol="1270" anchor="ctr"/>
          <a:lstStyle/>
          <a:p>
            <a:pPr algn="ctr" defTabSz="6223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Arial Narrow" pitchFamily="34" charset="0"/>
              </a:rPr>
              <a:t>ID strategy for </a:t>
            </a:r>
            <a:br>
              <a:rPr lang="en-US" sz="1600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 Narrow" pitchFamily="34" charset="0"/>
              </a:rPr>
              <a:t>added local transit O&amp;M revenues</a:t>
            </a:r>
            <a:endParaRPr lang="en-US" sz="1600" dirty="0"/>
          </a:p>
        </p:txBody>
      </p:sp>
      <p:sp>
        <p:nvSpPr>
          <p:cNvPr id="33" name="Freeform 32"/>
          <p:cNvSpPr/>
          <p:nvPr/>
        </p:nvSpPr>
        <p:spPr>
          <a:xfrm>
            <a:off x="2524027" y="2011680"/>
            <a:ext cx="1974817" cy="1158240"/>
          </a:xfrm>
          <a:custGeom>
            <a:avLst/>
            <a:gdLst>
              <a:gd name="connsiteX0" fmla="*/ 0 w 1779277"/>
              <a:gd name="connsiteY0" fmla="*/ 193044 h 1158240"/>
              <a:gd name="connsiteX1" fmla="*/ 56541 w 1779277"/>
              <a:gd name="connsiteY1" fmla="*/ 56541 h 1158240"/>
              <a:gd name="connsiteX2" fmla="*/ 193044 w 1779277"/>
              <a:gd name="connsiteY2" fmla="*/ 0 h 1158240"/>
              <a:gd name="connsiteX3" fmla="*/ 1586233 w 1779277"/>
              <a:gd name="connsiteY3" fmla="*/ 0 h 1158240"/>
              <a:gd name="connsiteX4" fmla="*/ 1722736 w 1779277"/>
              <a:gd name="connsiteY4" fmla="*/ 56541 h 1158240"/>
              <a:gd name="connsiteX5" fmla="*/ 1779277 w 1779277"/>
              <a:gd name="connsiteY5" fmla="*/ 193044 h 1158240"/>
              <a:gd name="connsiteX6" fmla="*/ 1779277 w 1779277"/>
              <a:gd name="connsiteY6" fmla="*/ 965196 h 1158240"/>
              <a:gd name="connsiteX7" fmla="*/ 1722736 w 1779277"/>
              <a:gd name="connsiteY7" fmla="*/ 1101699 h 1158240"/>
              <a:gd name="connsiteX8" fmla="*/ 1586233 w 1779277"/>
              <a:gd name="connsiteY8" fmla="*/ 1158240 h 1158240"/>
              <a:gd name="connsiteX9" fmla="*/ 193044 w 1779277"/>
              <a:gd name="connsiteY9" fmla="*/ 1158240 h 1158240"/>
              <a:gd name="connsiteX10" fmla="*/ 56541 w 1779277"/>
              <a:gd name="connsiteY10" fmla="*/ 1101699 h 1158240"/>
              <a:gd name="connsiteX11" fmla="*/ 0 w 1779277"/>
              <a:gd name="connsiteY11" fmla="*/ 965196 h 1158240"/>
              <a:gd name="connsiteX12" fmla="*/ 0 w 1779277"/>
              <a:gd name="connsiteY12" fmla="*/ 193044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79277" h="1158240">
                <a:moveTo>
                  <a:pt x="0" y="193044"/>
                </a:moveTo>
                <a:cubicBezTo>
                  <a:pt x="0" y="141846"/>
                  <a:pt x="20339" y="92744"/>
                  <a:pt x="56541" y="56541"/>
                </a:cubicBezTo>
                <a:cubicBezTo>
                  <a:pt x="92744" y="20338"/>
                  <a:pt x="141845" y="0"/>
                  <a:pt x="193044" y="0"/>
                </a:cubicBezTo>
                <a:lnTo>
                  <a:pt x="1586233" y="0"/>
                </a:lnTo>
                <a:cubicBezTo>
                  <a:pt x="1637431" y="0"/>
                  <a:pt x="1686533" y="20339"/>
                  <a:pt x="1722736" y="56541"/>
                </a:cubicBezTo>
                <a:cubicBezTo>
                  <a:pt x="1758939" y="92744"/>
                  <a:pt x="1779277" y="141845"/>
                  <a:pt x="1779277" y="193044"/>
                </a:cubicBezTo>
                <a:lnTo>
                  <a:pt x="1779277" y="965196"/>
                </a:lnTo>
                <a:cubicBezTo>
                  <a:pt x="1779277" y="1016394"/>
                  <a:pt x="1758938" y="1065496"/>
                  <a:pt x="1722736" y="1101699"/>
                </a:cubicBezTo>
                <a:cubicBezTo>
                  <a:pt x="1686533" y="1137902"/>
                  <a:pt x="1637432" y="1158240"/>
                  <a:pt x="1586233" y="1158240"/>
                </a:cubicBezTo>
                <a:lnTo>
                  <a:pt x="193044" y="1158240"/>
                </a:lnTo>
                <a:cubicBezTo>
                  <a:pt x="141846" y="1158240"/>
                  <a:pt x="92744" y="1137901"/>
                  <a:pt x="56541" y="1101699"/>
                </a:cubicBezTo>
                <a:cubicBezTo>
                  <a:pt x="20338" y="1065496"/>
                  <a:pt x="0" y="1016395"/>
                  <a:pt x="0" y="965196"/>
                </a:cubicBezTo>
                <a:lnTo>
                  <a:pt x="0" y="193044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09881" tIns="109881" rIns="109881" bIns="109881" spcCol="1270" anchor="ctr"/>
          <a:lstStyle/>
          <a:p>
            <a:pPr algn="ctr" defTabSz="6223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Arial Narrow" pitchFamily="34" charset="0"/>
              </a:rPr>
              <a:t>Implement bus service improvements related to new revenue sources</a:t>
            </a:r>
            <a:endParaRPr lang="en-US" sz="1600" dirty="0"/>
          </a:p>
        </p:txBody>
      </p:sp>
      <p:sp>
        <p:nvSpPr>
          <p:cNvPr id="34" name="Freeform 33"/>
          <p:cNvSpPr/>
          <p:nvPr/>
        </p:nvSpPr>
        <p:spPr>
          <a:xfrm>
            <a:off x="4568954" y="2011680"/>
            <a:ext cx="2051019" cy="1158240"/>
          </a:xfrm>
          <a:custGeom>
            <a:avLst/>
            <a:gdLst>
              <a:gd name="connsiteX0" fmla="*/ 0 w 1779277"/>
              <a:gd name="connsiteY0" fmla="*/ 193044 h 1158240"/>
              <a:gd name="connsiteX1" fmla="*/ 56541 w 1779277"/>
              <a:gd name="connsiteY1" fmla="*/ 56541 h 1158240"/>
              <a:gd name="connsiteX2" fmla="*/ 193044 w 1779277"/>
              <a:gd name="connsiteY2" fmla="*/ 0 h 1158240"/>
              <a:gd name="connsiteX3" fmla="*/ 1586233 w 1779277"/>
              <a:gd name="connsiteY3" fmla="*/ 0 h 1158240"/>
              <a:gd name="connsiteX4" fmla="*/ 1722736 w 1779277"/>
              <a:gd name="connsiteY4" fmla="*/ 56541 h 1158240"/>
              <a:gd name="connsiteX5" fmla="*/ 1779277 w 1779277"/>
              <a:gd name="connsiteY5" fmla="*/ 193044 h 1158240"/>
              <a:gd name="connsiteX6" fmla="*/ 1779277 w 1779277"/>
              <a:gd name="connsiteY6" fmla="*/ 965196 h 1158240"/>
              <a:gd name="connsiteX7" fmla="*/ 1722736 w 1779277"/>
              <a:gd name="connsiteY7" fmla="*/ 1101699 h 1158240"/>
              <a:gd name="connsiteX8" fmla="*/ 1586233 w 1779277"/>
              <a:gd name="connsiteY8" fmla="*/ 1158240 h 1158240"/>
              <a:gd name="connsiteX9" fmla="*/ 193044 w 1779277"/>
              <a:gd name="connsiteY9" fmla="*/ 1158240 h 1158240"/>
              <a:gd name="connsiteX10" fmla="*/ 56541 w 1779277"/>
              <a:gd name="connsiteY10" fmla="*/ 1101699 h 1158240"/>
              <a:gd name="connsiteX11" fmla="*/ 0 w 1779277"/>
              <a:gd name="connsiteY11" fmla="*/ 965196 h 1158240"/>
              <a:gd name="connsiteX12" fmla="*/ 0 w 1779277"/>
              <a:gd name="connsiteY12" fmla="*/ 193044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79277" h="1158240">
                <a:moveTo>
                  <a:pt x="0" y="193044"/>
                </a:moveTo>
                <a:cubicBezTo>
                  <a:pt x="0" y="141846"/>
                  <a:pt x="20339" y="92744"/>
                  <a:pt x="56541" y="56541"/>
                </a:cubicBezTo>
                <a:cubicBezTo>
                  <a:pt x="92744" y="20338"/>
                  <a:pt x="141845" y="0"/>
                  <a:pt x="193044" y="0"/>
                </a:cubicBezTo>
                <a:lnTo>
                  <a:pt x="1586233" y="0"/>
                </a:lnTo>
                <a:cubicBezTo>
                  <a:pt x="1637431" y="0"/>
                  <a:pt x="1686533" y="20339"/>
                  <a:pt x="1722736" y="56541"/>
                </a:cubicBezTo>
                <a:cubicBezTo>
                  <a:pt x="1758939" y="92744"/>
                  <a:pt x="1779277" y="141845"/>
                  <a:pt x="1779277" y="193044"/>
                </a:cubicBezTo>
                <a:lnTo>
                  <a:pt x="1779277" y="965196"/>
                </a:lnTo>
                <a:cubicBezTo>
                  <a:pt x="1779277" y="1016394"/>
                  <a:pt x="1758938" y="1065496"/>
                  <a:pt x="1722736" y="1101699"/>
                </a:cubicBezTo>
                <a:cubicBezTo>
                  <a:pt x="1686533" y="1137902"/>
                  <a:pt x="1637432" y="1158240"/>
                  <a:pt x="1586233" y="1158240"/>
                </a:cubicBezTo>
                <a:lnTo>
                  <a:pt x="193044" y="1158240"/>
                </a:lnTo>
                <a:cubicBezTo>
                  <a:pt x="141846" y="1158240"/>
                  <a:pt x="92744" y="1137901"/>
                  <a:pt x="56541" y="1101699"/>
                </a:cubicBezTo>
                <a:cubicBezTo>
                  <a:pt x="20338" y="1065496"/>
                  <a:pt x="0" y="1016395"/>
                  <a:pt x="0" y="965196"/>
                </a:cubicBezTo>
                <a:lnTo>
                  <a:pt x="0" y="193044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9881" tIns="109881" rIns="109881" bIns="109881" spcCol="1270" anchor="ctr"/>
          <a:lstStyle/>
          <a:p>
            <a:pPr algn="ctr" defTabSz="6223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Arial Narrow" pitchFamily="34" charset="0"/>
              </a:rPr>
              <a:t>Integrate transit priority and stop improvements into roadway improvements</a:t>
            </a:r>
            <a:endParaRPr lang="en-US" sz="1600" dirty="0"/>
          </a:p>
        </p:txBody>
      </p:sp>
      <p:sp>
        <p:nvSpPr>
          <p:cNvPr id="35" name="Freeform 34"/>
          <p:cNvSpPr/>
          <p:nvPr/>
        </p:nvSpPr>
        <p:spPr>
          <a:xfrm>
            <a:off x="6705600" y="2011680"/>
            <a:ext cx="1520300" cy="1158240"/>
          </a:xfrm>
          <a:custGeom>
            <a:avLst/>
            <a:gdLst>
              <a:gd name="connsiteX0" fmla="*/ 0 w 1779277"/>
              <a:gd name="connsiteY0" fmla="*/ 193044 h 1158240"/>
              <a:gd name="connsiteX1" fmla="*/ 56541 w 1779277"/>
              <a:gd name="connsiteY1" fmla="*/ 56541 h 1158240"/>
              <a:gd name="connsiteX2" fmla="*/ 193044 w 1779277"/>
              <a:gd name="connsiteY2" fmla="*/ 0 h 1158240"/>
              <a:gd name="connsiteX3" fmla="*/ 1586233 w 1779277"/>
              <a:gd name="connsiteY3" fmla="*/ 0 h 1158240"/>
              <a:gd name="connsiteX4" fmla="*/ 1722736 w 1779277"/>
              <a:gd name="connsiteY4" fmla="*/ 56541 h 1158240"/>
              <a:gd name="connsiteX5" fmla="*/ 1779277 w 1779277"/>
              <a:gd name="connsiteY5" fmla="*/ 193044 h 1158240"/>
              <a:gd name="connsiteX6" fmla="*/ 1779277 w 1779277"/>
              <a:gd name="connsiteY6" fmla="*/ 965196 h 1158240"/>
              <a:gd name="connsiteX7" fmla="*/ 1722736 w 1779277"/>
              <a:gd name="connsiteY7" fmla="*/ 1101699 h 1158240"/>
              <a:gd name="connsiteX8" fmla="*/ 1586233 w 1779277"/>
              <a:gd name="connsiteY8" fmla="*/ 1158240 h 1158240"/>
              <a:gd name="connsiteX9" fmla="*/ 193044 w 1779277"/>
              <a:gd name="connsiteY9" fmla="*/ 1158240 h 1158240"/>
              <a:gd name="connsiteX10" fmla="*/ 56541 w 1779277"/>
              <a:gd name="connsiteY10" fmla="*/ 1101699 h 1158240"/>
              <a:gd name="connsiteX11" fmla="*/ 0 w 1779277"/>
              <a:gd name="connsiteY11" fmla="*/ 965196 h 1158240"/>
              <a:gd name="connsiteX12" fmla="*/ 0 w 1779277"/>
              <a:gd name="connsiteY12" fmla="*/ 193044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79277" h="1158240">
                <a:moveTo>
                  <a:pt x="0" y="193044"/>
                </a:moveTo>
                <a:cubicBezTo>
                  <a:pt x="0" y="141846"/>
                  <a:pt x="20339" y="92744"/>
                  <a:pt x="56541" y="56541"/>
                </a:cubicBezTo>
                <a:cubicBezTo>
                  <a:pt x="92744" y="20338"/>
                  <a:pt x="141845" y="0"/>
                  <a:pt x="193044" y="0"/>
                </a:cubicBezTo>
                <a:lnTo>
                  <a:pt x="1586233" y="0"/>
                </a:lnTo>
                <a:cubicBezTo>
                  <a:pt x="1637431" y="0"/>
                  <a:pt x="1686533" y="20339"/>
                  <a:pt x="1722736" y="56541"/>
                </a:cubicBezTo>
                <a:cubicBezTo>
                  <a:pt x="1758939" y="92744"/>
                  <a:pt x="1779277" y="141845"/>
                  <a:pt x="1779277" y="193044"/>
                </a:cubicBezTo>
                <a:lnTo>
                  <a:pt x="1779277" y="965196"/>
                </a:lnTo>
                <a:cubicBezTo>
                  <a:pt x="1779277" y="1016394"/>
                  <a:pt x="1758938" y="1065496"/>
                  <a:pt x="1722736" y="1101699"/>
                </a:cubicBezTo>
                <a:cubicBezTo>
                  <a:pt x="1686533" y="1137902"/>
                  <a:pt x="1637432" y="1158240"/>
                  <a:pt x="1586233" y="1158240"/>
                </a:cubicBezTo>
                <a:lnTo>
                  <a:pt x="193044" y="1158240"/>
                </a:lnTo>
                <a:cubicBezTo>
                  <a:pt x="141846" y="1158240"/>
                  <a:pt x="92744" y="1137901"/>
                  <a:pt x="56541" y="1101699"/>
                </a:cubicBezTo>
                <a:cubicBezTo>
                  <a:pt x="20338" y="1065496"/>
                  <a:pt x="0" y="1016395"/>
                  <a:pt x="0" y="965196"/>
                </a:cubicBezTo>
                <a:lnTo>
                  <a:pt x="0" y="193044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09881" tIns="109881" rIns="109881" bIns="109881" spcCol="1270" anchor="ctr"/>
          <a:lstStyle/>
          <a:p>
            <a:pPr algn="ctr" defTabSz="6223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Arial Narrow" pitchFamily="34" charset="0"/>
              </a:rPr>
              <a:t>Develop new transit centers </a:t>
            </a:r>
            <a:br>
              <a:rPr lang="en-US" sz="1600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 Narrow" pitchFamily="34" charset="0"/>
              </a:rPr>
              <a:t>and initial </a:t>
            </a:r>
            <a:br>
              <a:rPr lang="en-US" sz="1600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 Narrow" pitchFamily="34" charset="0"/>
              </a:rPr>
              <a:t>park-n-rides</a:t>
            </a:r>
            <a:endParaRPr lang="en-US" sz="1600" dirty="0"/>
          </a:p>
        </p:txBody>
      </p:sp>
      <p:sp>
        <p:nvSpPr>
          <p:cNvPr id="26" name="Right Arrow 25"/>
          <p:cNvSpPr/>
          <p:nvPr/>
        </p:nvSpPr>
        <p:spPr>
          <a:xfrm rot="10800000">
            <a:off x="228600" y="3657600"/>
            <a:ext cx="8229600" cy="28956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Freeform 26"/>
          <p:cNvSpPr/>
          <p:nvPr/>
        </p:nvSpPr>
        <p:spPr>
          <a:xfrm>
            <a:off x="4773216" y="4535805"/>
            <a:ext cx="3548357" cy="1158240"/>
          </a:xfrm>
          <a:custGeom>
            <a:avLst/>
            <a:gdLst>
              <a:gd name="connsiteX0" fmla="*/ 0 w 3548357"/>
              <a:gd name="connsiteY0" fmla="*/ 193044 h 1158240"/>
              <a:gd name="connsiteX1" fmla="*/ 56541 w 3548357"/>
              <a:gd name="connsiteY1" fmla="*/ 56541 h 1158240"/>
              <a:gd name="connsiteX2" fmla="*/ 193044 w 3548357"/>
              <a:gd name="connsiteY2" fmla="*/ 0 h 1158240"/>
              <a:gd name="connsiteX3" fmla="*/ 3355313 w 3548357"/>
              <a:gd name="connsiteY3" fmla="*/ 0 h 1158240"/>
              <a:gd name="connsiteX4" fmla="*/ 3491816 w 3548357"/>
              <a:gd name="connsiteY4" fmla="*/ 56541 h 1158240"/>
              <a:gd name="connsiteX5" fmla="*/ 3548357 w 3548357"/>
              <a:gd name="connsiteY5" fmla="*/ 193044 h 1158240"/>
              <a:gd name="connsiteX6" fmla="*/ 3548357 w 3548357"/>
              <a:gd name="connsiteY6" fmla="*/ 965196 h 1158240"/>
              <a:gd name="connsiteX7" fmla="*/ 3491816 w 3548357"/>
              <a:gd name="connsiteY7" fmla="*/ 1101699 h 1158240"/>
              <a:gd name="connsiteX8" fmla="*/ 3355313 w 3548357"/>
              <a:gd name="connsiteY8" fmla="*/ 1158240 h 1158240"/>
              <a:gd name="connsiteX9" fmla="*/ 193044 w 3548357"/>
              <a:gd name="connsiteY9" fmla="*/ 1158240 h 1158240"/>
              <a:gd name="connsiteX10" fmla="*/ 56541 w 3548357"/>
              <a:gd name="connsiteY10" fmla="*/ 1101699 h 1158240"/>
              <a:gd name="connsiteX11" fmla="*/ 0 w 3548357"/>
              <a:gd name="connsiteY11" fmla="*/ 965196 h 1158240"/>
              <a:gd name="connsiteX12" fmla="*/ 0 w 3548357"/>
              <a:gd name="connsiteY12" fmla="*/ 193044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48357" h="1158240">
                <a:moveTo>
                  <a:pt x="0" y="193044"/>
                </a:moveTo>
                <a:cubicBezTo>
                  <a:pt x="0" y="141846"/>
                  <a:pt x="20339" y="92744"/>
                  <a:pt x="56541" y="56541"/>
                </a:cubicBezTo>
                <a:cubicBezTo>
                  <a:pt x="92744" y="20338"/>
                  <a:pt x="141845" y="0"/>
                  <a:pt x="193044" y="0"/>
                </a:cubicBezTo>
                <a:lnTo>
                  <a:pt x="3355313" y="0"/>
                </a:lnTo>
                <a:cubicBezTo>
                  <a:pt x="3406511" y="0"/>
                  <a:pt x="3455613" y="20339"/>
                  <a:pt x="3491816" y="56541"/>
                </a:cubicBezTo>
                <a:cubicBezTo>
                  <a:pt x="3528019" y="92744"/>
                  <a:pt x="3548357" y="141845"/>
                  <a:pt x="3548357" y="193044"/>
                </a:cubicBezTo>
                <a:lnTo>
                  <a:pt x="3548357" y="965196"/>
                </a:lnTo>
                <a:cubicBezTo>
                  <a:pt x="3548357" y="1016394"/>
                  <a:pt x="3528018" y="1065496"/>
                  <a:pt x="3491816" y="1101699"/>
                </a:cubicBezTo>
                <a:cubicBezTo>
                  <a:pt x="3455613" y="1137902"/>
                  <a:pt x="3406512" y="1158240"/>
                  <a:pt x="3355313" y="1158240"/>
                </a:cubicBezTo>
                <a:lnTo>
                  <a:pt x="193044" y="1158240"/>
                </a:lnTo>
                <a:cubicBezTo>
                  <a:pt x="141846" y="1158240"/>
                  <a:pt x="92744" y="1137901"/>
                  <a:pt x="56541" y="1101699"/>
                </a:cubicBezTo>
                <a:cubicBezTo>
                  <a:pt x="20338" y="1065496"/>
                  <a:pt x="0" y="1016395"/>
                  <a:pt x="0" y="965196"/>
                </a:cubicBezTo>
                <a:lnTo>
                  <a:pt x="0" y="193044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09881" tIns="109881" rIns="109881" bIns="109881" spcCol="1270" anchor="ctr"/>
          <a:lstStyle/>
          <a:p>
            <a:pPr algn="ctr" defTabSz="6223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Arial Narrow" pitchFamily="34" charset="0"/>
              </a:rPr>
              <a:t>Potential BRT service in the US 92 and/or </a:t>
            </a:r>
            <a:br>
              <a:rPr lang="en-US" sz="1600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 Narrow" pitchFamily="34" charset="0"/>
              </a:rPr>
              <a:t>US 17/92 corridors, with added feeder bus connections improvements</a:t>
            </a:r>
          </a:p>
        </p:txBody>
      </p:sp>
      <p:sp>
        <p:nvSpPr>
          <p:cNvPr id="28" name="Freeform 27"/>
          <p:cNvSpPr/>
          <p:nvPr/>
        </p:nvSpPr>
        <p:spPr>
          <a:xfrm>
            <a:off x="2820684" y="4535805"/>
            <a:ext cx="1829804" cy="1158240"/>
          </a:xfrm>
          <a:custGeom>
            <a:avLst/>
            <a:gdLst>
              <a:gd name="connsiteX0" fmla="*/ 0 w 1829804"/>
              <a:gd name="connsiteY0" fmla="*/ 193044 h 1158240"/>
              <a:gd name="connsiteX1" fmla="*/ 56541 w 1829804"/>
              <a:gd name="connsiteY1" fmla="*/ 56541 h 1158240"/>
              <a:gd name="connsiteX2" fmla="*/ 193044 w 1829804"/>
              <a:gd name="connsiteY2" fmla="*/ 0 h 1158240"/>
              <a:gd name="connsiteX3" fmla="*/ 1636760 w 1829804"/>
              <a:gd name="connsiteY3" fmla="*/ 0 h 1158240"/>
              <a:gd name="connsiteX4" fmla="*/ 1773263 w 1829804"/>
              <a:gd name="connsiteY4" fmla="*/ 56541 h 1158240"/>
              <a:gd name="connsiteX5" fmla="*/ 1829804 w 1829804"/>
              <a:gd name="connsiteY5" fmla="*/ 193044 h 1158240"/>
              <a:gd name="connsiteX6" fmla="*/ 1829804 w 1829804"/>
              <a:gd name="connsiteY6" fmla="*/ 965196 h 1158240"/>
              <a:gd name="connsiteX7" fmla="*/ 1773263 w 1829804"/>
              <a:gd name="connsiteY7" fmla="*/ 1101699 h 1158240"/>
              <a:gd name="connsiteX8" fmla="*/ 1636760 w 1829804"/>
              <a:gd name="connsiteY8" fmla="*/ 1158240 h 1158240"/>
              <a:gd name="connsiteX9" fmla="*/ 193044 w 1829804"/>
              <a:gd name="connsiteY9" fmla="*/ 1158240 h 1158240"/>
              <a:gd name="connsiteX10" fmla="*/ 56541 w 1829804"/>
              <a:gd name="connsiteY10" fmla="*/ 1101699 h 1158240"/>
              <a:gd name="connsiteX11" fmla="*/ 0 w 1829804"/>
              <a:gd name="connsiteY11" fmla="*/ 965196 h 1158240"/>
              <a:gd name="connsiteX12" fmla="*/ 0 w 1829804"/>
              <a:gd name="connsiteY12" fmla="*/ 193044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29804" h="1158240">
                <a:moveTo>
                  <a:pt x="0" y="193044"/>
                </a:moveTo>
                <a:cubicBezTo>
                  <a:pt x="0" y="141846"/>
                  <a:pt x="20339" y="92744"/>
                  <a:pt x="56541" y="56541"/>
                </a:cubicBezTo>
                <a:cubicBezTo>
                  <a:pt x="92744" y="20338"/>
                  <a:pt x="141845" y="0"/>
                  <a:pt x="193044" y="0"/>
                </a:cubicBezTo>
                <a:lnTo>
                  <a:pt x="1636760" y="0"/>
                </a:lnTo>
                <a:cubicBezTo>
                  <a:pt x="1687958" y="0"/>
                  <a:pt x="1737060" y="20339"/>
                  <a:pt x="1773263" y="56541"/>
                </a:cubicBezTo>
                <a:cubicBezTo>
                  <a:pt x="1809466" y="92744"/>
                  <a:pt x="1829804" y="141845"/>
                  <a:pt x="1829804" y="193044"/>
                </a:cubicBezTo>
                <a:lnTo>
                  <a:pt x="1829804" y="965196"/>
                </a:lnTo>
                <a:cubicBezTo>
                  <a:pt x="1829804" y="1016394"/>
                  <a:pt x="1809465" y="1065496"/>
                  <a:pt x="1773263" y="1101699"/>
                </a:cubicBezTo>
                <a:cubicBezTo>
                  <a:pt x="1737060" y="1137902"/>
                  <a:pt x="1687959" y="1158240"/>
                  <a:pt x="1636760" y="1158240"/>
                </a:cubicBezTo>
                <a:lnTo>
                  <a:pt x="193044" y="1158240"/>
                </a:lnTo>
                <a:cubicBezTo>
                  <a:pt x="141846" y="1158240"/>
                  <a:pt x="92744" y="1137901"/>
                  <a:pt x="56541" y="1101699"/>
                </a:cubicBezTo>
                <a:cubicBezTo>
                  <a:pt x="20338" y="1065496"/>
                  <a:pt x="0" y="1016395"/>
                  <a:pt x="0" y="965196"/>
                </a:cubicBezTo>
                <a:lnTo>
                  <a:pt x="0" y="193044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9881" tIns="109881" rIns="109881" bIns="109881" spcCol="1270" anchor="ctr"/>
          <a:lstStyle/>
          <a:p>
            <a:pPr algn="ctr" defTabSz="6223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Arial Narrow" pitchFamily="34" charset="0"/>
              </a:rPr>
              <a:t>Evaluate preservation of  ROW for future premium transit corridor(s)</a:t>
            </a:r>
          </a:p>
        </p:txBody>
      </p:sp>
      <p:sp>
        <p:nvSpPr>
          <p:cNvPr id="29" name="Freeform 28"/>
          <p:cNvSpPr/>
          <p:nvPr/>
        </p:nvSpPr>
        <p:spPr>
          <a:xfrm>
            <a:off x="870428" y="4526280"/>
            <a:ext cx="1829804" cy="1158240"/>
          </a:xfrm>
          <a:custGeom>
            <a:avLst/>
            <a:gdLst>
              <a:gd name="connsiteX0" fmla="*/ 0 w 1829804"/>
              <a:gd name="connsiteY0" fmla="*/ 193044 h 1158240"/>
              <a:gd name="connsiteX1" fmla="*/ 56541 w 1829804"/>
              <a:gd name="connsiteY1" fmla="*/ 56541 h 1158240"/>
              <a:gd name="connsiteX2" fmla="*/ 193044 w 1829804"/>
              <a:gd name="connsiteY2" fmla="*/ 0 h 1158240"/>
              <a:gd name="connsiteX3" fmla="*/ 1636760 w 1829804"/>
              <a:gd name="connsiteY3" fmla="*/ 0 h 1158240"/>
              <a:gd name="connsiteX4" fmla="*/ 1773263 w 1829804"/>
              <a:gd name="connsiteY4" fmla="*/ 56541 h 1158240"/>
              <a:gd name="connsiteX5" fmla="*/ 1829804 w 1829804"/>
              <a:gd name="connsiteY5" fmla="*/ 193044 h 1158240"/>
              <a:gd name="connsiteX6" fmla="*/ 1829804 w 1829804"/>
              <a:gd name="connsiteY6" fmla="*/ 965196 h 1158240"/>
              <a:gd name="connsiteX7" fmla="*/ 1773263 w 1829804"/>
              <a:gd name="connsiteY7" fmla="*/ 1101699 h 1158240"/>
              <a:gd name="connsiteX8" fmla="*/ 1636760 w 1829804"/>
              <a:gd name="connsiteY8" fmla="*/ 1158240 h 1158240"/>
              <a:gd name="connsiteX9" fmla="*/ 193044 w 1829804"/>
              <a:gd name="connsiteY9" fmla="*/ 1158240 h 1158240"/>
              <a:gd name="connsiteX10" fmla="*/ 56541 w 1829804"/>
              <a:gd name="connsiteY10" fmla="*/ 1101699 h 1158240"/>
              <a:gd name="connsiteX11" fmla="*/ 0 w 1829804"/>
              <a:gd name="connsiteY11" fmla="*/ 965196 h 1158240"/>
              <a:gd name="connsiteX12" fmla="*/ 0 w 1829804"/>
              <a:gd name="connsiteY12" fmla="*/ 193044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29804" h="1158240">
                <a:moveTo>
                  <a:pt x="0" y="193044"/>
                </a:moveTo>
                <a:cubicBezTo>
                  <a:pt x="0" y="141846"/>
                  <a:pt x="20339" y="92744"/>
                  <a:pt x="56541" y="56541"/>
                </a:cubicBezTo>
                <a:cubicBezTo>
                  <a:pt x="92744" y="20338"/>
                  <a:pt x="141845" y="0"/>
                  <a:pt x="193044" y="0"/>
                </a:cubicBezTo>
                <a:lnTo>
                  <a:pt x="1636760" y="0"/>
                </a:lnTo>
                <a:cubicBezTo>
                  <a:pt x="1687958" y="0"/>
                  <a:pt x="1737060" y="20339"/>
                  <a:pt x="1773263" y="56541"/>
                </a:cubicBezTo>
                <a:cubicBezTo>
                  <a:pt x="1809466" y="92744"/>
                  <a:pt x="1829804" y="141845"/>
                  <a:pt x="1829804" y="193044"/>
                </a:cubicBezTo>
                <a:lnTo>
                  <a:pt x="1829804" y="965196"/>
                </a:lnTo>
                <a:cubicBezTo>
                  <a:pt x="1829804" y="1016394"/>
                  <a:pt x="1809465" y="1065496"/>
                  <a:pt x="1773263" y="1101699"/>
                </a:cubicBezTo>
                <a:cubicBezTo>
                  <a:pt x="1737060" y="1137902"/>
                  <a:pt x="1687959" y="1158240"/>
                  <a:pt x="1636760" y="1158240"/>
                </a:cubicBezTo>
                <a:lnTo>
                  <a:pt x="193044" y="1158240"/>
                </a:lnTo>
                <a:cubicBezTo>
                  <a:pt x="141846" y="1158240"/>
                  <a:pt x="92744" y="1137901"/>
                  <a:pt x="56541" y="1101699"/>
                </a:cubicBezTo>
                <a:cubicBezTo>
                  <a:pt x="20338" y="1065496"/>
                  <a:pt x="0" y="1016395"/>
                  <a:pt x="0" y="965196"/>
                </a:cubicBezTo>
                <a:lnTo>
                  <a:pt x="0" y="193044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9881" tIns="109881" rIns="109881" bIns="109881" spcCol="1270" anchor="ctr"/>
          <a:lstStyle/>
          <a:p>
            <a:pPr algn="ctr" defTabSz="6223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Arial Narrow" pitchFamily="34" charset="0"/>
              </a:rPr>
              <a:t>Potential rail </a:t>
            </a:r>
            <a:br>
              <a:rPr lang="en-US" sz="1600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 Narrow" pitchFamily="34" charset="0"/>
              </a:rPr>
              <a:t>extension toward </a:t>
            </a:r>
            <a:br>
              <a:rPr lang="en-US" sz="1600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 Narrow" pitchFamily="34" charset="0"/>
              </a:rPr>
              <a:t>Daytona Beach</a:t>
            </a:r>
          </a:p>
        </p:txBody>
      </p:sp>
      <p:grpSp>
        <p:nvGrpSpPr>
          <p:cNvPr id="25626" name="Group 41"/>
          <p:cNvGrpSpPr>
            <a:grpSpLocks/>
          </p:cNvGrpSpPr>
          <p:nvPr/>
        </p:nvGrpSpPr>
        <p:grpSpPr bwMode="auto">
          <a:xfrm>
            <a:off x="1219200" y="3048000"/>
            <a:ext cx="982663" cy="550863"/>
            <a:chOff x="1219200" y="3048000"/>
            <a:chExt cx="982266" cy="550253"/>
          </a:xfrm>
        </p:grpSpPr>
        <p:sp>
          <p:nvSpPr>
            <p:cNvPr id="40" name="Freeform 39"/>
            <p:cNvSpPr/>
            <p:nvPr/>
          </p:nvSpPr>
          <p:spPr>
            <a:xfrm>
              <a:off x="1612107" y="3064853"/>
              <a:ext cx="589359" cy="533400"/>
            </a:xfrm>
            <a:custGeom>
              <a:avLst/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003">
              <a:schemeClr val="lt2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38626" tIns="217500" rIns="435412" bIns="217500" spcCol="1270" anchor="ctr"/>
            <a:lstStyle/>
            <a:p>
              <a:pPr marL="171450" lvl="1" indent="-171450" defTabSz="8001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US" dirty="0"/>
            </a:p>
            <a:p>
              <a:pPr marL="171450" lvl="1" indent="-171450" defTabSz="8001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US" dirty="0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219200" y="3048000"/>
              <a:ext cx="523665" cy="523665"/>
            </a:xfrm>
            <a:custGeom>
              <a:avLst/>
              <a:gdLst>
                <a:gd name="connsiteX0" fmla="*/ 0 w 785812"/>
                <a:gd name="connsiteY0" fmla="*/ 392906 h 785812"/>
                <a:gd name="connsiteX1" fmla="*/ 115080 w 785812"/>
                <a:gd name="connsiteY1" fmla="*/ 115080 h 785812"/>
                <a:gd name="connsiteX2" fmla="*/ 392907 w 785812"/>
                <a:gd name="connsiteY2" fmla="*/ 1 h 785812"/>
                <a:gd name="connsiteX3" fmla="*/ 670733 w 785812"/>
                <a:gd name="connsiteY3" fmla="*/ 115081 h 785812"/>
                <a:gd name="connsiteX4" fmla="*/ 785812 w 785812"/>
                <a:gd name="connsiteY4" fmla="*/ 392908 h 785812"/>
                <a:gd name="connsiteX5" fmla="*/ 670732 w 785812"/>
                <a:gd name="connsiteY5" fmla="*/ 670735 h 785812"/>
                <a:gd name="connsiteX6" fmla="*/ 392905 w 785812"/>
                <a:gd name="connsiteY6" fmla="*/ 785814 h 785812"/>
                <a:gd name="connsiteX7" fmla="*/ 115078 w 785812"/>
                <a:gd name="connsiteY7" fmla="*/ 670734 h 785812"/>
                <a:gd name="connsiteX8" fmla="*/ -1 w 785812"/>
                <a:gd name="connsiteY8" fmla="*/ 392907 h 785812"/>
                <a:gd name="connsiteX9" fmla="*/ 0 w 785812"/>
                <a:gd name="connsiteY9" fmla="*/ 392906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5812" h="785812">
                  <a:moveTo>
                    <a:pt x="0" y="392906"/>
                  </a:moveTo>
                  <a:cubicBezTo>
                    <a:pt x="0" y="288701"/>
                    <a:pt x="41396" y="188764"/>
                    <a:pt x="115080" y="115080"/>
                  </a:cubicBezTo>
                  <a:cubicBezTo>
                    <a:pt x="188764" y="41396"/>
                    <a:pt x="288702" y="1"/>
                    <a:pt x="392907" y="1"/>
                  </a:cubicBezTo>
                  <a:cubicBezTo>
                    <a:pt x="497112" y="1"/>
                    <a:pt x="597049" y="41397"/>
                    <a:pt x="670733" y="115081"/>
                  </a:cubicBezTo>
                  <a:cubicBezTo>
                    <a:pt x="744417" y="188765"/>
                    <a:pt x="785812" y="288703"/>
                    <a:pt x="785812" y="392908"/>
                  </a:cubicBezTo>
                  <a:cubicBezTo>
                    <a:pt x="785812" y="497113"/>
                    <a:pt x="744417" y="597050"/>
                    <a:pt x="670732" y="670735"/>
                  </a:cubicBezTo>
                  <a:cubicBezTo>
                    <a:pt x="597048" y="744419"/>
                    <a:pt x="497111" y="785814"/>
                    <a:pt x="392905" y="785814"/>
                  </a:cubicBezTo>
                  <a:cubicBezTo>
                    <a:pt x="288700" y="785814"/>
                    <a:pt x="188763" y="744419"/>
                    <a:pt x="115078" y="670734"/>
                  </a:cubicBezTo>
                  <a:cubicBezTo>
                    <a:pt x="41394" y="597050"/>
                    <a:pt x="-1" y="497112"/>
                    <a:pt x="-1" y="392907"/>
                  </a:cubicBezTo>
                  <a:lnTo>
                    <a:pt x="0" y="392906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003">
              <a:schemeClr val="lt2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6510" tIns="126509" rIns="126510" bIns="126509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Arial Narrow" pitchFamily="34" charset="0"/>
                </a:rPr>
                <a:t>1</a:t>
              </a:r>
            </a:p>
          </p:txBody>
        </p:sp>
      </p:grpSp>
      <p:grpSp>
        <p:nvGrpSpPr>
          <p:cNvPr id="25627" name="Group 42"/>
          <p:cNvGrpSpPr>
            <a:grpSpLocks/>
          </p:cNvGrpSpPr>
          <p:nvPr/>
        </p:nvGrpSpPr>
        <p:grpSpPr bwMode="auto">
          <a:xfrm>
            <a:off x="3048000" y="3048000"/>
            <a:ext cx="982663" cy="550863"/>
            <a:chOff x="1219200" y="3048000"/>
            <a:chExt cx="982266" cy="550253"/>
          </a:xfrm>
        </p:grpSpPr>
        <p:sp>
          <p:nvSpPr>
            <p:cNvPr id="44" name="Freeform 43"/>
            <p:cNvSpPr/>
            <p:nvPr/>
          </p:nvSpPr>
          <p:spPr>
            <a:xfrm>
              <a:off x="1612107" y="3064853"/>
              <a:ext cx="589359" cy="533400"/>
            </a:xfrm>
            <a:custGeom>
              <a:avLst/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003">
              <a:schemeClr val="lt2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38626" tIns="217500" rIns="435412" bIns="217500" spcCol="1270" anchor="ctr"/>
            <a:lstStyle/>
            <a:p>
              <a:pPr marL="171450" lvl="1" indent="-171450" defTabSz="8001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US" dirty="0"/>
            </a:p>
            <a:p>
              <a:pPr marL="171450" lvl="1" indent="-171450" defTabSz="8001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1219200" y="3048000"/>
              <a:ext cx="523665" cy="523665"/>
            </a:xfrm>
            <a:custGeom>
              <a:avLst/>
              <a:gdLst>
                <a:gd name="connsiteX0" fmla="*/ 0 w 785812"/>
                <a:gd name="connsiteY0" fmla="*/ 392906 h 785812"/>
                <a:gd name="connsiteX1" fmla="*/ 115080 w 785812"/>
                <a:gd name="connsiteY1" fmla="*/ 115080 h 785812"/>
                <a:gd name="connsiteX2" fmla="*/ 392907 w 785812"/>
                <a:gd name="connsiteY2" fmla="*/ 1 h 785812"/>
                <a:gd name="connsiteX3" fmla="*/ 670733 w 785812"/>
                <a:gd name="connsiteY3" fmla="*/ 115081 h 785812"/>
                <a:gd name="connsiteX4" fmla="*/ 785812 w 785812"/>
                <a:gd name="connsiteY4" fmla="*/ 392908 h 785812"/>
                <a:gd name="connsiteX5" fmla="*/ 670732 w 785812"/>
                <a:gd name="connsiteY5" fmla="*/ 670735 h 785812"/>
                <a:gd name="connsiteX6" fmla="*/ 392905 w 785812"/>
                <a:gd name="connsiteY6" fmla="*/ 785814 h 785812"/>
                <a:gd name="connsiteX7" fmla="*/ 115078 w 785812"/>
                <a:gd name="connsiteY7" fmla="*/ 670734 h 785812"/>
                <a:gd name="connsiteX8" fmla="*/ -1 w 785812"/>
                <a:gd name="connsiteY8" fmla="*/ 392907 h 785812"/>
                <a:gd name="connsiteX9" fmla="*/ 0 w 785812"/>
                <a:gd name="connsiteY9" fmla="*/ 392906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5812" h="785812">
                  <a:moveTo>
                    <a:pt x="0" y="392906"/>
                  </a:moveTo>
                  <a:cubicBezTo>
                    <a:pt x="0" y="288701"/>
                    <a:pt x="41396" y="188764"/>
                    <a:pt x="115080" y="115080"/>
                  </a:cubicBezTo>
                  <a:cubicBezTo>
                    <a:pt x="188764" y="41396"/>
                    <a:pt x="288702" y="1"/>
                    <a:pt x="392907" y="1"/>
                  </a:cubicBezTo>
                  <a:cubicBezTo>
                    <a:pt x="497112" y="1"/>
                    <a:pt x="597049" y="41397"/>
                    <a:pt x="670733" y="115081"/>
                  </a:cubicBezTo>
                  <a:cubicBezTo>
                    <a:pt x="744417" y="188765"/>
                    <a:pt x="785812" y="288703"/>
                    <a:pt x="785812" y="392908"/>
                  </a:cubicBezTo>
                  <a:cubicBezTo>
                    <a:pt x="785812" y="497113"/>
                    <a:pt x="744417" y="597050"/>
                    <a:pt x="670732" y="670735"/>
                  </a:cubicBezTo>
                  <a:cubicBezTo>
                    <a:pt x="597048" y="744419"/>
                    <a:pt x="497111" y="785814"/>
                    <a:pt x="392905" y="785814"/>
                  </a:cubicBezTo>
                  <a:cubicBezTo>
                    <a:pt x="288700" y="785814"/>
                    <a:pt x="188763" y="744419"/>
                    <a:pt x="115078" y="670734"/>
                  </a:cubicBezTo>
                  <a:cubicBezTo>
                    <a:pt x="41394" y="597050"/>
                    <a:pt x="-1" y="497112"/>
                    <a:pt x="-1" y="392907"/>
                  </a:cubicBezTo>
                  <a:lnTo>
                    <a:pt x="0" y="392906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003">
              <a:schemeClr val="lt2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6510" tIns="126509" rIns="126510" bIns="126509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Arial Narrow" pitchFamily="34" charset="0"/>
                </a:rPr>
                <a:t>2</a:t>
              </a:r>
            </a:p>
          </p:txBody>
        </p:sp>
      </p:grpSp>
      <p:grpSp>
        <p:nvGrpSpPr>
          <p:cNvPr id="25628" name="Group 45"/>
          <p:cNvGrpSpPr>
            <a:grpSpLocks/>
          </p:cNvGrpSpPr>
          <p:nvPr/>
        </p:nvGrpSpPr>
        <p:grpSpPr bwMode="auto">
          <a:xfrm>
            <a:off x="5094288" y="3048000"/>
            <a:ext cx="981075" cy="550863"/>
            <a:chOff x="1219200" y="3048000"/>
            <a:chExt cx="982266" cy="550253"/>
          </a:xfrm>
        </p:grpSpPr>
        <p:sp>
          <p:nvSpPr>
            <p:cNvPr id="47" name="Freeform 46"/>
            <p:cNvSpPr/>
            <p:nvPr/>
          </p:nvSpPr>
          <p:spPr>
            <a:xfrm>
              <a:off x="1612107" y="3064853"/>
              <a:ext cx="589359" cy="533400"/>
            </a:xfrm>
            <a:custGeom>
              <a:avLst/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003">
              <a:schemeClr val="lt2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38626" tIns="217500" rIns="435412" bIns="217500" spcCol="1270" anchor="ctr"/>
            <a:lstStyle/>
            <a:p>
              <a:pPr marL="171450" lvl="1" indent="-171450" defTabSz="8001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US" dirty="0"/>
            </a:p>
            <a:p>
              <a:pPr marL="171450" lvl="1" indent="-171450" defTabSz="8001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1219200" y="3048000"/>
              <a:ext cx="523665" cy="523665"/>
            </a:xfrm>
            <a:custGeom>
              <a:avLst/>
              <a:gdLst>
                <a:gd name="connsiteX0" fmla="*/ 0 w 785812"/>
                <a:gd name="connsiteY0" fmla="*/ 392906 h 785812"/>
                <a:gd name="connsiteX1" fmla="*/ 115080 w 785812"/>
                <a:gd name="connsiteY1" fmla="*/ 115080 h 785812"/>
                <a:gd name="connsiteX2" fmla="*/ 392907 w 785812"/>
                <a:gd name="connsiteY2" fmla="*/ 1 h 785812"/>
                <a:gd name="connsiteX3" fmla="*/ 670733 w 785812"/>
                <a:gd name="connsiteY3" fmla="*/ 115081 h 785812"/>
                <a:gd name="connsiteX4" fmla="*/ 785812 w 785812"/>
                <a:gd name="connsiteY4" fmla="*/ 392908 h 785812"/>
                <a:gd name="connsiteX5" fmla="*/ 670732 w 785812"/>
                <a:gd name="connsiteY5" fmla="*/ 670735 h 785812"/>
                <a:gd name="connsiteX6" fmla="*/ 392905 w 785812"/>
                <a:gd name="connsiteY6" fmla="*/ 785814 h 785812"/>
                <a:gd name="connsiteX7" fmla="*/ 115078 w 785812"/>
                <a:gd name="connsiteY7" fmla="*/ 670734 h 785812"/>
                <a:gd name="connsiteX8" fmla="*/ -1 w 785812"/>
                <a:gd name="connsiteY8" fmla="*/ 392907 h 785812"/>
                <a:gd name="connsiteX9" fmla="*/ 0 w 785812"/>
                <a:gd name="connsiteY9" fmla="*/ 392906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5812" h="785812">
                  <a:moveTo>
                    <a:pt x="0" y="392906"/>
                  </a:moveTo>
                  <a:cubicBezTo>
                    <a:pt x="0" y="288701"/>
                    <a:pt x="41396" y="188764"/>
                    <a:pt x="115080" y="115080"/>
                  </a:cubicBezTo>
                  <a:cubicBezTo>
                    <a:pt x="188764" y="41396"/>
                    <a:pt x="288702" y="1"/>
                    <a:pt x="392907" y="1"/>
                  </a:cubicBezTo>
                  <a:cubicBezTo>
                    <a:pt x="497112" y="1"/>
                    <a:pt x="597049" y="41397"/>
                    <a:pt x="670733" y="115081"/>
                  </a:cubicBezTo>
                  <a:cubicBezTo>
                    <a:pt x="744417" y="188765"/>
                    <a:pt x="785812" y="288703"/>
                    <a:pt x="785812" y="392908"/>
                  </a:cubicBezTo>
                  <a:cubicBezTo>
                    <a:pt x="785812" y="497113"/>
                    <a:pt x="744417" y="597050"/>
                    <a:pt x="670732" y="670735"/>
                  </a:cubicBezTo>
                  <a:cubicBezTo>
                    <a:pt x="597048" y="744419"/>
                    <a:pt x="497111" y="785814"/>
                    <a:pt x="392905" y="785814"/>
                  </a:cubicBezTo>
                  <a:cubicBezTo>
                    <a:pt x="288700" y="785814"/>
                    <a:pt x="188763" y="744419"/>
                    <a:pt x="115078" y="670734"/>
                  </a:cubicBezTo>
                  <a:cubicBezTo>
                    <a:pt x="41394" y="597050"/>
                    <a:pt x="-1" y="497112"/>
                    <a:pt x="-1" y="392907"/>
                  </a:cubicBezTo>
                  <a:lnTo>
                    <a:pt x="0" y="392906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003">
              <a:schemeClr val="lt2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6510" tIns="126509" rIns="126510" bIns="126509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Arial Narrow" pitchFamily="34" charset="0"/>
                </a:rPr>
                <a:t>3</a:t>
              </a:r>
            </a:p>
          </p:txBody>
        </p:sp>
      </p:grpSp>
      <p:grpSp>
        <p:nvGrpSpPr>
          <p:cNvPr id="25629" name="Group 48"/>
          <p:cNvGrpSpPr>
            <a:grpSpLocks/>
          </p:cNvGrpSpPr>
          <p:nvPr/>
        </p:nvGrpSpPr>
        <p:grpSpPr bwMode="auto">
          <a:xfrm>
            <a:off x="6959600" y="3048000"/>
            <a:ext cx="982663" cy="550863"/>
            <a:chOff x="1219200" y="3048000"/>
            <a:chExt cx="982266" cy="550253"/>
          </a:xfrm>
        </p:grpSpPr>
        <p:sp>
          <p:nvSpPr>
            <p:cNvPr id="50" name="Freeform 49"/>
            <p:cNvSpPr/>
            <p:nvPr/>
          </p:nvSpPr>
          <p:spPr>
            <a:xfrm>
              <a:off x="1612107" y="3064853"/>
              <a:ext cx="589359" cy="533400"/>
            </a:xfrm>
            <a:custGeom>
              <a:avLst/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003">
              <a:schemeClr val="lt2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38626" tIns="217500" rIns="435412" bIns="217500" spcCol="1270" anchor="ctr"/>
            <a:lstStyle/>
            <a:p>
              <a:pPr marL="171450" lvl="1" indent="-171450" defTabSz="8001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US" dirty="0"/>
            </a:p>
            <a:p>
              <a:pPr marL="171450" lvl="1" indent="-171450" defTabSz="8001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1219200" y="3048000"/>
              <a:ext cx="523665" cy="523665"/>
            </a:xfrm>
            <a:custGeom>
              <a:avLst/>
              <a:gdLst>
                <a:gd name="connsiteX0" fmla="*/ 0 w 785812"/>
                <a:gd name="connsiteY0" fmla="*/ 392906 h 785812"/>
                <a:gd name="connsiteX1" fmla="*/ 115080 w 785812"/>
                <a:gd name="connsiteY1" fmla="*/ 115080 h 785812"/>
                <a:gd name="connsiteX2" fmla="*/ 392907 w 785812"/>
                <a:gd name="connsiteY2" fmla="*/ 1 h 785812"/>
                <a:gd name="connsiteX3" fmla="*/ 670733 w 785812"/>
                <a:gd name="connsiteY3" fmla="*/ 115081 h 785812"/>
                <a:gd name="connsiteX4" fmla="*/ 785812 w 785812"/>
                <a:gd name="connsiteY4" fmla="*/ 392908 h 785812"/>
                <a:gd name="connsiteX5" fmla="*/ 670732 w 785812"/>
                <a:gd name="connsiteY5" fmla="*/ 670735 h 785812"/>
                <a:gd name="connsiteX6" fmla="*/ 392905 w 785812"/>
                <a:gd name="connsiteY6" fmla="*/ 785814 h 785812"/>
                <a:gd name="connsiteX7" fmla="*/ 115078 w 785812"/>
                <a:gd name="connsiteY7" fmla="*/ 670734 h 785812"/>
                <a:gd name="connsiteX8" fmla="*/ -1 w 785812"/>
                <a:gd name="connsiteY8" fmla="*/ 392907 h 785812"/>
                <a:gd name="connsiteX9" fmla="*/ 0 w 785812"/>
                <a:gd name="connsiteY9" fmla="*/ 392906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5812" h="785812">
                  <a:moveTo>
                    <a:pt x="0" y="392906"/>
                  </a:moveTo>
                  <a:cubicBezTo>
                    <a:pt x="0" y="288701"/>
                    <a:pt x="41396" y="188764"/>
                    <a:pt x="115080" y="115080"/>
                  </a:cubicBezTo>
                  <a:cubicBezTo>
                    <a:pt x="188764" y="41396"/>
                    <a:pt x="288702" y="1"/>
                    <a:pt x="392907" y="1"/>
                  </a:cubicBezTo>
                  <a:cubicBezTo>
                    <a:pt x="497112" y="1"/>
                    <a:pt x="597049" y="41397"/>
                    <a:pt x="670733" y="115081"/>
                  </a:cubicBezTo>
                  <a:cubicBezTo>
                    <a:pt x="744417" y="188765"/>
                    <a:pt x="785812" y="288703"/>
                    <a:pt x="785812" y="392908"/>
                  </a:cubicBezTo>
                  <a:cubicBezTo>
                    <a:pt x="785812" y="497113"/>
                    <a:pt x="744417" y="597050"/>
                    <a:pt x="670732" y="670735"/>
                  </a:cubicBezTo>
                  <a:cubicBezTo>
                    <a:pt x="597048" y="744419"/>
                    <a:pt x="497111" y="785814"/>
                    <a:pt x="392905" y="785814"/>
                  </a:cubicBezTo>
                  <a:cubicBezTo>
                    <a:pt x="288700" y="785814"/>
                    <a:pt x="188763" y="744419"/>
                    <a:pt x="115078" y="670734"/>
                  </a:cubicBezTo>
                  <a:cubicBezTo>
                    <a:pt x="41394" y="597050"/>
                    <a:pt x="-1" y="497112"/>
                    <a:pt x="-1" y="392907"/>
                  </a:cubicBezTo>
                  <a:lnTo>
                    <a:pt x="0" y="392906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003">
              <a:schemeClr val="lt2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6510" tIns="126509" rIns="126510" bIns="126509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Arial Narrow" pitchFamily="34" charset="0"/>
                </a:rPr>
                <a:t>4</a:t>
              </a:r>
            </a:p>
          </p:txBody>
        </p:sp>
      </p:grpSp>
      <p:sp>
        <p:nvSpPr>
          <p:cNvPr id="53" name="Freeform 52"/>
          <p:cNvSpPr/>
          <p:nvPr/>
        </p:nvSpPr>
        <p:spPr>
          <a:xfrm rot="10800000">
            <a:off x="6037782" y="5542066"/>
            <a:ext cx="589359" cy="533400"/>
          </a:xfrm>
          <a:custGeom>
            <a:avLst/>
            <a:gdLst>
              <a:gd name="connsiteX0" fmla="*/ 0 w 1571625"/>
              <a:gd name="connsiteY0" fmla="*/ 206070 h 1373798"/>
              <a:gd name="connsiteX1" fmla="*/ 884726 w 1571625"/>
              <a:gd name="connsiteY1" fmla="*/ 206070 h 1373798"/>
              <a:gd name="connsiteX2" fmla="*/ 884726 w 1571625"/>
              <a:gd name="connsiteY2" fmla="*/ 0 h 1373798"/>
              <a:gd name="connsiteX3" fmla="*/ 1571625 w 1571625"/>
              <a:gd name="connsiteY3" fmla="*/ 686899 h 1373798"/>
              <a:gd name="connsiteX4" fmla="*/ 884726 w 1571625"/>
              <a:gd name="connsiteY4" fmla="*/ 1373798 h 1373798"/>
              <a:gd name="connsiteX5" fmla="*/ 884726 w 1571625"/>
              <a:gd name="connsiteY5" fmla="*/ 1167728 h 1373798"/>
              <a:gd name="connsiteX6" fmla="*/ 0 w 1571625"/>
              <a:gd name="connsiteY6" fmla="*/ 1167728 h 1373798"/>
              <a:gd name="connsiteX7" fmla="*/ 0 w 1571625"/>
              <a:gd name="connsiteY7" fmla="*/ 206070 h 1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1625" h="1373798">
                <a:moveTo>
                  <a:pt x="0" y="206070"/>
                </a:moveTo>
                <a:lnTo>
                  <a:pt x="884726" y="206070"/>
                </a:lnTo>
                <a:lnTo>
                  <a:pt x="884726" y="0"/>
                </a:lnTo>
                <a:lnTo>
                  <a:pt x="1571625" y="686899"/>
                </a:lnTo>
                <a:lnTo>
                  <a:pt x="884726" y="1373798"/>
                </a:lnTo>
                <a:lnTo>
                  <a:pt x="884726" y="1167728"/>
                </a:lnTo>
                <a:lnTo>
                  <a:pt x="0" y="1167728"/>
                </a:lnTo>
                <a:lnTo>
                  <a:pt x="0" y="20607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003">
            <a:schemeClr val="lt2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38626" tIns="217500" rIns="435412" bIns="217500" spcCol="1270" anchor="ctr"/>
          <a:lstStyle/>
          <a:p>
            <a:pPr marL="171450" lvl="1" indent="-171450" defTabSz="8001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n-US" dirty="0"/>
          </a:p>
          <a:p>
            <a:pPr marL="171450" lvl="1" indent="-171450" defTabSz="8001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n-US" dirty="0"/>
          </a:p>
        </p:txBody>
      </p:sp>
      <p:sp>
        <p:nvSpPr>
          <p:cNvPr id="54" name="Freeform 53"/>
          <p:cNvSpPr/>
          <p:nvPr/>
        </p:nvSpPr>
        <p:spPr>
          <a:xfrm>
            <a:off x="6492624" y="5525213"/>
            <a:ext cx="523665" cy="523665"/>
          </a:xfrm>
          <a:custGeom>
            <a:avLst/>
            <a:gdLst>
              <a:gd name="connsiteX0" fmla="*/ 0 w 785812"/>
              <a:gd name="connsiteY0" fmla="*/ 392906 h 785812"/>
              <a:gd name="connsiteX1" fmla="*/ 115080 w 785812"/>
              <a:gd name="connsiteY1" fmla="*/ 115080 h 785812"/>
              <a:gd name="connsiteX2" fmla="*/ 392907 w 785812"/>
              <a:gd name="connsiteY2" fmla="*/ 1 h 785812"/>
              <a:gd name="connsiteX3" fmla="*/ 670733 w 785812"/>
              <a:gd name="connsiteY3" fmla="*/ 115081 h 785812"/>
              <a:gd name="connsiteX4" fmla="*/ 785812 w 785812"/>
              <a:gd name="connsiteY4" fmla="*/ 392908 h 785812"/>
              <a:gd name="connsiteX5" fmla="*/ 670732 w 785812"/>
              <a:gd name="connsiteY5" fmla="*/ 670735 h 785812"/>
              <a:gd name="connsiteX6" fmla="*/ 392905 w 785812"/>
              <a:gd name="connsiteY6" fmla="*/ 785814 h 785812"/>
              <a:gd name="connsiteX7" fmla="*/ 115078 w 785812"/>
              <a:gd name="connsiteY7" fmla="*/ 670734 h 785812"/>
              <a:gd name="connsiteX8" fmla="*/ -1 w 785812"/>
              <a:gd name="connsiteY8" fmla="*/ 392907 h 785812"/>
              <a:gd name="connsiteX9" fmla="*/ 0 w 785812"/>
              <a:gd name="connsiteY9" fmla="*/ 392906 h 78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5812" h="785812">
                <a:moveTo>
                  <a:pt x="0" y="392906"/>
                </a:moveTo>
                <a:cubicBezTo>
                  <a:pt x="0" y="288701"/>
                  <a:pt x="41396" y="188764"/>
                  <a:pt x="115080" y="115080"/>
                </a:cubicBezTo>
                <a:cubicBezTo>
                  <a:pt x="188764" y="41396"/>
                  <a:pt x="288702" y="1"/>
                  <a:pt x="392907" y="1"/>
                </a:cubicBezTo>
                <a:cubicBezTo>
                  <a:pt x="497112" y="1"/>
                  <a:pt x="597049" y="41397"/>
                  <a:pt x="670733" y="115081"/>
                </a:cubicBezTo>
                <a:cubicBezTo>
                  <a:pt x="744417" y="188765"/>
                  <a:pt x="785812" y="288703"/>
                  <a:pt x="785812" y="392908"/>
                </a:cubicBezTo>
                <a:cubicBezTo>
                  <a:pt x="785812" y="497113"/>
                  <a:pt x="744417" y="597050"/>
                  <a:pt x="670732" y="670735"/>
                </a:cubicBezTo>
                <a:cubicBezTo>
                  <a:pt x="597048" y="744419"/>
                  <a:pt x="497111" y="785814"/>
                  <a:pt x="392905" y="785814"/>
                </a:cubicBezTo>
                <a:cubicBezTo>
                  <a:pt x="288700" y="785814"/>
                  <a:pt x="188763" y="744419"/>
                  <a:pt x="115078" y="670734"/>
                </a:cubicBezTo>
                <a:cubicBezTo>
                  <a:pt x="41394" y="597050"/>
                  <a:pt x="-1" y="497112"/>
                  <a:pt x="-1" y="392907"/>
                </a:cubicBezTo>
                <a:lnTo>
                  <a:pt x="0" y="392906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003">
            <a:schemeClr val="lt2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6510" tIns="126509" rIns="126510" bIns="126509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latin typeface="Arial Narrow" pitchFamily="34" charset="0"/>
              </a:rPr>
              <a:t>5</a:t>
            </a:r>
          </a:p>
        </p:txBody>
      </p:sp>
      <p:grpSp>
        <p:nvGrpSpPr>
          <p:cNvPr id="25636" name="Group 55"/>
          <p:cNvGrpSpPr>
            <a:grpSpLocks/>
          </p:cNvGrpSpPr>
          <p:nvPr/>
        </p:nvGrpSpPr>
        <p:grpSpPr bwMode="auto">
          <a:xfrm>
            <a:off x="3246438" y="5514975"/>
            <a:ext cx="977900" cy="550863"/>
            <a:chOff x="6505281" y="5546103"/>
            <a:chExt cx="978507" cy="550253"/>
          </a:xfrm>
        </p:grpSpPr>
        <p:sp>
          <p:nvSpPr>
            <p:cNvPr id="57" name="Freeform 56"/>
            <p:cNvSpPr/>
            <p:nvPr/>
          </p:nvSpPr>
          <p:spPr>
            <a:xfrm rot="10800000">
              <a:off x="6505281" y="5562956"/>
              <a:ext cx="589359" cy="533400"/>
            </a:xfrm>
            <a:custGeom>
              <a:avLst/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003">
              <a:schemeClr val="lt2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38626" tIns="217500" rIns="435412" bIns="217500" spcCol="1270" anchor="ctr"/>
            <a:lstStyle/>
            <a:p>
              <a:pPr marL="171450" lvl="1" indent="-171450" defTabSz="8001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US" dirty="0"/>
            </a:p>
            <a:p>
              <a:pPr marL="171450" lvl="1" indent="-171450" defTabSz="8001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6960123" y="5546103"/>
              <a:ext cx="523665" cy="523665"/>
            </a:xfrm>
            <a:custGeom>
              <a:avLst/>
              <a:gdLst>
                <a:gd name="connsiteX0" fmla="*/ 0 w 785812"/>
                <a:gd name="connsiteY0" fmla="*/ 392906 h 785812"/>
                <a:gd name="connsiteX1" fmla="*/ 115080 w 785812"/>
                <a:gd name="connsiteY1" fmla="*/ 115080 h 785812"/>
                <a:gd name="connsiteX2" fmla="*/ 392907 w 785812"/>
                <a:gd name="connsiteY2" fmla="*/ 1 h 785812"/>
                <a:gd name="connsiteX3" fmla="*/ 670733 w 785812"/>
                <a:gd name="connsiteY3" fmla="*/ 115081 h 785812"/>
                <a:gd name="connsiteX4" fmla="*/ 785812 w 785812"/>
                <a:gd name="connsiteY4" fmla="*/ 392908 h 785812"/>
                <a:gd name="connsiteX5" fmla="*/ 670732 w 785812"/>
                <a:gd name="connsiteY5" fmla="*/ 670735 h 785812"/>
                <a:gd name="connsiteX6" fmla="*/ 392905 w 785812"/>
                <a:gd name="connsiteY6" fmla="*/ 785814 h 785812"/>
                <a:gd name="connsiteX7" fmla="*/ 115078 w 785812"/>
                <a:gd name="connsiteY7" fmla="*/ 670734 h 785812"/>
                <a:gd name="connsiteX8" fmla="*/ -1 w 785812"/>
                <a:gd name="connsiteY8" fmla="*/ 392907 h 785812"/>
                <a:gd name="connsiteX9" fmla="*/ 0 w 785812"/>
                <a:gd name="connsiteY9" fmla="*/ 392906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5812" h="785812">
                  <a:moveTo>
                    <a:pt x="0" y="392906"/>
                  </a:moveTo>
                  <a:cubicBezTo>
                    <a:pt x="0" y="288701"/>
                    <a:pt x="41396" y="188764"/>
                    <a:pt x="115080" y="115080"/>
                  </a:cubicBezTo>
                  <a:cubicBezTo>
                    <a:pt x="188764" y="41396"/>
                    <a:pt x="288702" y="1"/>
                    <a:pt x="392907" y="1"/>
                  </a:cubicBezTo>
                  <a:cubicBezTo>
                    <a:pt x="497112" y="1"/>
                    <a:pt x="597049" y="41397"/>
                    <a:pt x="670733" y="115081"/>
                  </a:cubicBezTo>
                  <a:cubicBezTo>
                    <a:pt x="744417" y="188765"/>
                    <a:pt x="785812" y="288703"/>
                    <a:pt x="785812" y="392908"/>
                  </a:cubicBezTo>
                  <a:cubicBezTo>
                    <a:pt x="785812" y="497113"/>
                    <a:pt x="744417" y="597050"/>
                    <a:pt x="670732" y="670735"/>
                  </a:cubicBezTo>
                  <a:cubicBezTo>
                    <a:pt x="597048" y="744419"/>
                    <a:pt x="497111" y="785814"/>
                    <a:pt x="392905" y="785814"/>
                  </a:cubicBezTo>
                  <a:cubicBezTo>
                    <a:pt x="288700" y="785814"/>
                    <a:pt x="188763" y="744419"/>
                    <a:pt x="115078" y="670734"/>
                  </a:cubicBezTo>
                  <a:cubicBezTo>
                    <a:pt x="41394" y="597050"/>
                    <a:pt x="-1" y="497112"/>
                    <a:pt x="-1" y="392907"/>
                  </a:cubicBezTo>
                  <a:lnTo>
                    <a:pt x="0" y="392906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003">
              <a:schemeClr val="lt2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6510" tIns="126509" rIns="126510" bIns="126509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Arial Narrow" pitchFamily="34" charset="0"/>
                </a:rPr>
                <a:t>6</a:t>
              </a:r>
            </a:p>
          </p:txBody>
        </p:sp>
      </p:grpSp>
      <p:sp>
        <p:nvSpPr>
          <p:cNvPr id="61" name="Freeform 60"/>
          <p:cNvSpPr/>
          <p:nvPr/>
        </p:nvSpPr>
        <p:spPr>
          <a:xfrm>
            <a:off x="1523497" y="5495008"/>
            <a:ext cx="523665" cy="523665"/>
          </a:xfrm>
          <a:custGeom>
            <a:avLst/>
            <a:gdLst>
              <a:gd name="connsiteX0" fmla="*/ 0 w 785812"/>
              <a:gd name="connsiteY0" fmla="*/ 392906 h 785812"/>
              <a:gd name="connsiteX1" fmla="*/ 115080 w 785812"/>
              <a:gd name="connsiteY1" fmla="*/ 115080 h 785812"/>
              <a:gd name="connsiteX2" fmla="*/ 392907 w 785812"/>
              <a:gd name="connsiteY2" fmla="*/ 1 h 785812"/>
              <a:gd name="connsiteX3" fmla="*/ 670733 w 785812"/>
              <a:gd name="connsiteY3" fmla="*/ 115081 h 785812"/>
              <a:gd name="connsiteX4" fmla="*/ 785812 w 785812"/>
              <a:gd name="connsiteY4" fmla="*/ 392908 h 785812"/>
              <a:gd name="connsiteX5" fmla="*/ 670732 w 785812"/>
              <a:gd name="connsiteY5" fmla="*/ 670735 h 785812"/>
              <a:gd name="connsiteX6" fmla="*/ 392905 w 785812"/>
              <a:gd name="connsiteY6" fmla="*/ 785814 h 785812"/>
              <a:gd name="connsiteX7" fmla="*/ 115078 w 785812"/>
              <a:gd name="connsiteY7" fmla="*/ 670734 h 785812"/>
              <a:gd name="connsiteX8" fmla="*/ -1 w 785812"/>
              <a:gd name="connsiteY8" fmla="*/ 392907 h 785812"/>
              <a:gd name="connsiteX9" fmla="*/ 0 w 785812"/>
              <a:gd name="connsiteY9" fmla="*/ 392906 h 78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5812" h="785812">
                <a:moveTo>
                  <a:pt x="0" y="392906"/>
                </a:moveTo>
                <a:cubicBezTo>
                  <a:pt x="0" y="288701"/>
                  <a:pt x="41396" y="188764"/>
                  <a:pt x="115080" y="115080"/>
                </a:cubicBezTo>
                <a:cubicBezTo>
                  <a:pt x="188764" y="41396"/>
                  <a:pt x="288702" y="1"/>
                  <a:pt x="392907" y="1"/>
                </a:cubicBezTo>
                <a:cubicBezTo>
                  <a:pt x="497112" y="1"/>
                  <a:pt x="597049" y="41397"/>
                  <a:pt x="670733" y="115081"/>
                </a:cubicBezTo>
                <a:cubicBezTo>
                  <a:pt x="744417" y="188765"/>
                  <a:pt x="785812" y="288703"/>
                  <a:pt x="785812" y="392908"/>
                </a:cubicBezTo>
                <a:cubicBezTo>
                  <a:pt x="785812" y="497113"/>
                  <a:pt x="744417" y="597050"/>
                  <a:pt x="670732" y="670735"/>
                </a:cubicBezTo>
                <a:cubicBezTo>
                  <a:pt x="597048" y="744419"/>
                  <a:pt x="497111" y="785814"/>
                  <a:pt x="392905" y="785814"/>
                </a:cubicBezTo>
                <a:cubicBezTo>
                  <a:pt x="288700" y="785814"/>
                  <a:pt x="188763" y="744419"/>
                  <a:pt x="115078" y="670734"/>
                </a:cubicBezTo>
                <a:cubicBezTo>
                  <a:pt x="41394" y="597050"/>
                  <a:pt x="-1" y="497112"/>
                  <a:pt x="-1" y="392907"/>
                </a:cubicBezTo>
                <a:lnTo>
                  <a:pt x="0" y="392906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003">
            <a:schemeClr val="lt2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6510" tIns="126509" rIns="126510" bIns="126509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latin typeface="Arial Narrow" pitchFamily="34" charset="0"/>
              </a:rPr>
              <a:t>7</a:t>
            </a:r>
          </a:p>
        </p:txBody>
      </p:sp>
      <p:sp>
        <p:nvSpPr>
          <p:cNvPr id="63" name="Freeform 62"/>
          <p:cNvSpPr/>
          <p:nvPr/>
        </p:nvSpPr>
        <p:spPr>
          <a:xfrm rot="5400000">
            <a:off x="8354020" y="3304580"/>
            <a:ext cx="589359" cy="533400"/>
          </a:xfrm>
          <a:custGeom>
            <a:avLst/>
            <a:gdLst>
              <a:gd name="connsiteX0" fmla="*/ 0 w 1571625"/>
              <a:gd name="connsiteY0" fmla="*/ 206070 h 1373798"/>
              <a:gd name="connsiteX1" fmla="*/ 884726 w 1571625"/>
              <a:gd name="connsiteY1" fmla="*/ 206070 h 1373798"/>
              <a:gd name="connsiteX2" fmla="*/ 884726 w 1571625"/>
              <a:gd name="connsiteY2" fmla="*/ 0 h 1373798"/>
              <a:gd name="connsiteX3" fmla="*/ 1571625 w 1571625"/>
              <a:gd name="connsiteY3" fmla="*/ 686899 h 1373798"/>
              <a:gd name="connsiteX4" fmla="*/ 884726 w 1571625"/>
              <a:gd name="connsiteY4" fmla="*/ 1373798 h 1373798"/>
              <a:gd name="connsiteX5" fmla="*/ 884726 w 1571625"/>
              <a:gd name="connsiteY5" fmla="*/ 1167728 h 1373798"/>
              <a:gd name="connsiteX6" fmla="*/ 0 w 1571625"/>
              <a:gd name="connsiteY6" fmla="*/ 1167728 h 1373798"/>
              <a:gd name="connsiteX7" fmla="*/ 0 w 1571625"/>
              <a:gd name="connsiteY7" fmla="*/ 206070 h 1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1625" h="1373798">
                <a:moveTo>
                  <a:pt x="0" y="206070"/>
                </a:moveTo>
                <a:lnTo>
                  <a:pt x="884726" y="206070"/>
                </a:lnTo>
                <a:lnTo>
                  <a:pt x="884726" y="0"/>
                </a:lnTo>
                <a:lnTo>
                  <a:pt x="1571625" y="686899"/>
                </a:lnTo>
                <a:lnTo>
                  <a:pt x="884726" y="1373798"/>
                </a:lnTo>
                <a:lnTo>
                  <a:pt x="884726" y="1167728"/>
                </a:lnTo>
                <a:lnTo>
                  <a:pt x="0" y="1167728"/>
                </a:lnTo>
                <a:lnTo>
                  <a:pt x="0" y="20607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003">
            <a:schemeClr val="lt2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38626" tIns="217500" rIns="435412" bIns="217500" spcCol="1270" anchor="ctr"/>
          <a:lstStyle/>
          <a:p>
            <a:pPr marL="171450" lvl="1" indent="-171450" defTabSz="8001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n-US" dirty="0"/>
          </a:p>
          <a:p>
            <a:pPr marL="171450" lvl="1" indent="-171450" defTabSz="8001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n-US" dirty="0"/>
          </a:p>
        </p:txBody>
      </p:sp>
      <p:sp>
        <p:nvSpPr>
          <p:cNvPr id="65" name="Freeform 64"/>
          <p:cNvSpPr/>
          <p:nvPr/>
        </p:nvSpPr>
        <p:spPr>
          <a:xfrm rot="5400000">
            <a:off x="8354020" y="4428726"/>
            <a:ext cx="589359" cy="533400"/>
          </a:xfrm>
          <a:custGeom>
            <a:avLst/>
            <a:gdLst>
              <a:gd name="connsiteX0" fmla="*/ 0 w 1571625"/>
              <a:gd name="connsiteY0" fmla="*/ 206070 h 1373798"/>
              <a:gd name="connsiteX1" fmla="*/ 884726 w 1571625"/>
              <a:gd name="connsiteY1" fmla="*/ 206070 h 1373798"/>
              <a:gd name="connsiteX2" fmla="*/ 884726 w 1571625"/>
              <a:gd name="connsiteY2" fmla="*/ 0 h 1373798"/>
              <a:gd name="connsiteX3" fmla="*/ 1571625 w 1571625"/>
              <a:gd name="connsiteY3" fmla="*/ 686899 h 1373798"/>
              <a:gd name="connsiteX4" fmla="*/ 884726 w 1571625"/>
              <a:gd name="connsiteY4" fmla="*/ 1373798 h 1373798"/>
              <a:gd name="connsiteX5" fmla="*/ 884726 w 1571625"/>
              <a:gd name="connsiteY5" fmla="*/ 1167728 h 1373798"/>
              <a:gd name="connsiteX6" fmla="*/ 0 w 1571625"/>
              <a:gd name="connsiteY6" fmla="*/ 1167728 h 1373798"/>
              <a:gd name="connsiteX7" fmla="*/ 0 w 1571625"/>
              <a:gd name="connsiteY7" fmla="*/ 206070 h 1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1625" h="1373798">
                <a:moveTo>
                  <a:pt x="0" y="206070"/>
                </a:moveTo>
                <a:lnTo>
                  <a:pt x="884726" y="206070"/>
                </a:lnTo>
                <a:lnTo>
                  <a:pt x="884726" y="0"/>
                </a:lnTo>
                <a:lnTo>
                  <a:pt x="1571625" y="686899"/>
                </a:lnTo>
                <a:lnTo>
                  <a:pt x="884726" y="1373798"/>
                </a:lnTo>
                <a:lnTo>
                  <a:pt x="884726" y="1167728"/>
                </a:lnTo>
                <a:lnTo>
                  <a:pt x="0" y="1167728"/>
                </a:lnTo>
                <a:lnTo>
                  <a:pt x="0" y="20607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003">
            <a:schemeClr val="lt2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38626" tIns="217500" rIns="435412" bIns="217500" spcCol="1270" anchor="ctr"/>
          <a:lstStyle/>
          <a:p>
            <a:pPr marL="171450" lvl="1" indent="-171450" defTabSz="8001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n-US" dirty="0"/>
          </a:p>
          <a:p>
            <a:pPr marL="171450" lvl="1" indent="-171450" defTabSz="8001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n-US" dirty="0"/>
          </a:p>
        </p:txBody>
      </p:sp>
      <p:sp>
        <p:nvSpPr>
          <p:cNvPr id="66" name="Freeform 65"/>
          <p:cNvSpPr/>
          <p:nvPr/>
        </p:nvSpPr>
        <p:spPr>
          <a:xfrm rot="10800000">
            <a:off x="8218602" y="5562956"/>
            <a:ext cx="589359" cy="533400"/>
          </a:xfrm>
          <a:custGeom>
            <a:avLst/>
            <a:gdLst>
              <a:gd name="connsiteX0" fmla="*/ 0 w 1571625"/>
              <a:gd name="connsiteY0" fmla="*/ 206070 h 1373798"/>
              <a:gd name="connsiteX1" fmla="*/ 884726 w 1571625"/>
              <a:gd name="connsiteY1" fmla="*/ 206070 h 1373798"/>
              <a:gd name="connsiteX2" fmla="*/ 884726 w 1571625"/>
              <a:gd name="connsiteY2" fmla="*/ 0 h 1373798"/>
              <a:gd name="connsiteX3" fmla="*/ 1571625 w 1571625"/>
              <a:gd name="connsiteY3" fmla="*/ 686899 h 1373798"/>
              <a:gd name="connsiteX4" fmla="*/ 884726 w 1571625"/>
              <a:gd name="connsiteY4" fmla="*/ 1373798 h 1373798"/>
              <a:gd name="connsiteX5" fmla="*/ 884726 w 1571625"/>
              <a:gd name="connsiteY5" fmla="*/ 1167728 h 1373798"/>
              <a:gd name="connsiteX6" fmla="*/ 0 w 1571625"/>
              <a:gd name="connsiteY6" fmla="*/ 1167728 h 1373798"/>
              <a:gd name="connsiteX7" fmla="*/ 0 w 1571625"/>
              <a:gd name="connsiteY7" fmla="*/ 206070 h 1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1625" h="1373798">
                <a:moveTo>
                  <a:pt x="0" y="206070"/>
                </a:moveTo>
                <a:lnTo>
                  <a:pt x="884726" y="206070"/>
                </a:lnTo>
                <a:lnTo>
                  <a:pt x="884726" y="0"/>
                </a:lnTo>
                <a:lnTo>
                  <a:pt x="1571625" y="686899"/>
                </a:lnTo>
                <a:lnTo>
                  <a:pt x="884726" y="1373798"/>
                </a:lnTo>
                <a:lnTo>
                  <a:pt x="884726" y="1167728"/>
                </a:lnTo>
                <a:lnTo>
                  <a:pt x="0" y="1167728"/>
                </a:lnTo>
                <a:lnTo>
                  <a:pt x="0" y="20607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003">
            <a:schemeClr val="lt2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38626" tIns="217500" rIns="435412" bIns="217500" spcCol="1270" anchor="ctr"/>
          <a:lstStyle/>
          <a:p>
            <a:pPr marL="171450" lvl="1" indent="-171450" defTabSz="8001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n-US" dirty="0"/>
          </a:p>
          <a:p>
            <a:pPr marL="171450" lvl="1" indent="-171450" defTabSz="8001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Land Development Strategies </a:t>
            </a:r>
          </a:p>
        </p:txBody>
      </p:sp>
      <p:sp>
        <p:nvSpPr>
          <p:cNvPr id="8" name="Freeform 7"/>
          <p:cNvSpPr/>
          <p:nvPr/>
        </p:nvSpPr>
        <p:spPr>
          <a:xfrm>
            <a:off x="314325" y="2133600"/>
            <a:ext cx="1652588" cy="2667000"/>
          </a:xfrm>
          <a:custGeom>
            <a:avLst/>
            <a:gdLst>
              <a:gd name="connsiteX0" fmla="*/ 0 w 1651992"/>
              <a:gd name="connsiteY0" fmla="*/ 165199 h 4790661"/>
              <a:gd name="connsiteX1" fmla="*/ 48386 w 1651992"/>
              <a:gd name="connsiteY1" fmla="*/ 48386 h 4790661"/>
              <a:gd name="connsiteX2" fmla="*/ 165199 w 1651992"/>
              <a:gd name="connsiteY2" fmla="*/ 1 h 4790661"/>
              <a:gd name="connsiteX3" fmla="*/ 1486793 w 1651992"/>
              <a:gd name="connsiteY3" fmla="*/ 0 h 4790661"/>
              <a:gd name="connsiteX4" fmla="*/ 1603606 w 1651992"/>
              <a:gd name="connsiteY4" fmla="*/ 48386 h 4790661"/>
              <a:gd name="connsiteX5" fmla="*/ 1651991 w 1651992"/>
              <a:gd name="connsiteY5" fmla="*/ 165199 h 4790661"/>
              <a:gd name="connsiteX6" fmla="*/ 1651992 w 1651992"/>
              <a:gd name="connsiteY6" fmla="*/ 4625462 h 4790661"/>
              <a:gd name="connsiteX7" fmla="*/ 1603606 w 1651992"/>
              <a:gd name="connsiteY7" fmla="*/ 4742275 h 4790661"/>
              <a:gd name="connsiteX8" fmla="*/ 1486793 w 1651992"/>
              <a:gd name="connsiteY8" fmla="*/ 4790661 h 4790661"/>
              <a:gd name="connsiteX9" fmla="*/ 165199 w 1651992"/>
              <a:gd name="connsiteY9" fmla="*/ 4790661 h 4790661"/>
              <a:gd name="connsiteX10" fmla="*/ 48386 w 1651992"/>
              <a:gd name="connsiteY10" fmla="*/ 4742275 h 4790661"/>
              <a:gd name="connsiteX11" fmla="*/ 0 w 1651992"/>
              <a:gd name="connsiteY11" fmla="*/ 4625462 h 4790661"/>
              <a:gd name="connsiteX12" fmla="*/ 0 w 1651992"/>
              <a:gd name="connsiteY12" fmla="*/ 165199 h 479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1992" h="4790661">
                <a:moveTo>
                  <a:pt x="0" y="165199"/>
                </a:moveTo>
                <a:cubicBezTo>
                  <a:pt x="0" y="121385"/>
                  <a:pt x="17405" y="79366"/>
                  <a:pt x="48386" y="48386"/>
                </a:cubicBezTo>
                <a:cubicBezTo>
                  <a:pt x="79367" y="17405"/>
                  <a:pt x="121386" y="0"/>
                  <a:pt x="165199" y="1"/>
                </a:cubicBezTo>
                <a:lnTo>
                  <a:pt x="1486793" y="0"/>
                </a:lnTo>
                <a:cubicBezTo>
                  <a:pt x="1530607" y="0"/>
                  <a:pt x="1572626" y="17405"/>
                  <a:pt x="1603606" y="48386"/>
                </a:cubicBezTo>
                <a:cubicBezTo>
                  <a:pt x="1634587" y="79367"/>
                  <a:pt x="1651992" y="121386"/>
                  <a:pt x="1651991" y="165199"/>
                </a:cubicBezTo>
                <a:cubicBezTo>
                  <a:pt x="1651991" y="1651953"/>
                  <a:pt x="1651992" y="3138708"/>
                  <a:pt x="1651992" y="4625462"/>
                </a:cubicBezTo>
                <a:cubicBezTo>
                  <a:pt x="1651992" y="4669276"/>
                  <a:pt x="1634587" y="4711295"/>
                  <a:pt x="1603606" y="4742275"/>
                </a:cubicBezTo>
                <a:cubicBezTo>
                  <a:pt x="1572625" y="4773256"/>
                  <a:pt x="1530606" y="4790661"/>
                  <a:pt x="1486793" y="4790661"/>
                </a:cubicBezTo>
                <a:lnTo>
                  <a:pt x="165199" y="4790661"/>
                </a:lnTo>
                <a:cubicBezTo>
                  <a:pt x="121385" y="4790661"/>
                  <a:pt x="79366" y="4773256"/>
                  <a:pt x="48386" y="4742275"/>
                </a:cubicBezTo>
                <a:cubicBezTo>
                  <a:pt x="17405" y="4711294"/>
                  <a:pt x="0" y="4669275"/>
                  <a:pt x="0" y="4625462"/>
                </a:cubicBezTo>
                <a:lnTo>
                  <a:pt x="0" y="16519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tIns="91440" bIns="91440" spcCol="127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700" dirty="0">
                <a:latin typeface="Arial Narrow" pitchFamily="34" charset="0"/>
              </a:rPr>
              <a:t>Growth management and land conservation policies focusing on development density and market trends supportive </a:t>
            </a:r>
            <a:br>
              <a:rPr lang="en-US" sz="1700" dirty="0">
                <a:latin typeface="Arial Narrow" pitchFamily="34" charset="0"/>
              </a:rPr>
            </a:br>
            <a:r>
              <a:rPr lang="en-US" sz="1700" dirty="0">
                <a:latin typeface="Arial Narrow" pitchFamily="34" charset="0"/>
              </a:rPr>
              <a:t>of transit</a:t>
            </a:r>
            <a:endParaRPr lang="en-US" sz="1700" dirty="0"/>
          </a:p>
        </p:txBody>
      </p:sp>
      <p:sp>
        <p:nvSpPr>
          <p:cNvPr id="10" name="Freeform 9"/>
          <p:cNvSpPr/>
          <p:nvPr/>
        </p:nvSpPr>
        <p:spPr>
          <a:xfrm>
            <a:off x="2016125" y="2133600"/>
            <a:ext cx="1652588" cy="2667000"/>
          </a:xfrm>
          <a:custGeom>
            <a:avLst/>
            <a:gdLst>
              <a:gd name="connsiteX0" fmla="*/ 0 w 1651992"/>
              <a:gd name="connsiteY0" fmla="*/ 165199 h 4790661"/>
              <a:gd name="connsiteX1" fmla="*/ 48386 w 1651992"/>
              <a:gd name="connsiteY1" fmla="*/ 48386 h 4790661"/>
              <a:gd name="connsiteX2" fmla="*/ 165199 w 1651992"/>
              <a:gd name="connsiteY2" fmla="*/ 1 h 4790661"/>
              <a:gd name="connsiteX3" fmla="*/ 1486793 w 1651992"/>
              <a:gd name="connsiteY3" fmla="*/ 0 h 4790661"/>
              <a:gd name="connsiteX4" fmla="*/ 1603606 w 1651992"/>
              <a:gd name="connsiteY4" fmla="*/ 48386 h 4790661"/>
              <a:gd name="connsiteX5" fmla="*/ 1651991 w 1651992"/>
              <a:gd name="connsiteY5" fmla="*/ 165199 h 4790661"/>
              <a:gd name="connsiteX6" fmla="*/ 1651992 w 1651992"/>
              <a:gd name="connsiteY6" fmla="*/ 4625462 h 4790661"/>
              <a:gd name="connsiteX7" fmla="*/ 1603606 w 1651992"/>
              <a:gd name="connsiteY7" fmla="*/ 4742275 h 4790661"/>
              <a:gd name="connsiteX8" fmla="*/ 1486793 w 1651992"/>
              <a:gd name="connsiteY8" fmla="*/ 4790661 h 4790661"/>
              <a:gd name="connsiteX9" fmla="*/ 165199 w 1651992"/>
              <a:gd name="connsiteY9" fmla="*/ 4790661 h 4790661"/>
              <a:gd name="connsiteX10" fmla="*/ 48386 w 1651992"/>
              <a:gd name="connsiteY10" fmla="*/ 4742275 h 4790661"/>
              <a:gd name="connsiteX11" fmla="*/ 0 w 1651992"/>
              <a:gd name="connsiteY11" fmla="*/ 4625462 h 4790661"/>
              <a:gd name="connsiteX12" fmla="*/ 0 w 1651992"/>
              <a:gd name="connsiteY12" fmla="*/ 165199 h 479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1992" h="4790661">
                <a:moveTo>
                  <a:pt x="0" y="165199"/>
                </a:moveTo>
                <a:cubicBezTo>
                  <a:pt x="0" y="121385"/>
                  <a:pt x="17405" y="79366"/>
                  <a:pt x="48386" y="48386"/>
                </a:cubicBezTo>
                <a:cubicBezTo>
                  <a:pt x="79367" y="17405"/>
                  <a:pt x="121386" y="0"/>
                  <a:pt x="165199" y="1"/>
                </a:cubicBezTo>
                <a:lnTo>
                  <a:pt x="1486793" y="0"/>
                </a:lnTo>
                <a:cubicBezTo>
                  <a:pt x="1530607" y="0"/>
                  <a:pt x="1572626" y="17405"/>
                  <a:pt x="1603606" y="48386"/>
                </a:cubicBezTo>
                <a:cubicBezTo>
                  <a:pt x="1634587" y="79367"/>
                  <a:pt x="1651992" y="121386"/>
                  <a:pt x="1651991" y="165199"/>
                </a:cubicBezTo>
                <a:cubicBezTo>
                  <a:pt x="1651991" y="1651953"/>
                  <a:pt x="1651992" y="3138708"/>
                  <a:pt x="1651992" y="4625462"/>
                </a:cubicBezTo>
                <a:cubicBezTo>
                  <a:pt x="1651992" y="4669276"/>
                  <a:pt x="1634587" y="4711295"/>
                  <a:pt x="1603606" y="4742275"/>
                </a:cubicBezTo>
                <a:cubicBezTo>
                  <a:pt x="1572625" y="4773256"/>
                  <a:pt x="1530606" y="4790661"/>
                  <a:pt x="1486793" y="4790661"/>
                </a:cubicBezTo>
                <a:lnTo>
                  <a:pt x="165199" y="4790661"/>
                </a:lnTo>
                <a:cubicBezTo>
                  <a:pt x="121385" y="4790661"/>
                  <a:pt x="79366" y="4773256"/>
                  <a:pt x="48386" y="4742275"/>
                </a:cubicBezTo>
                <a:cubicBezTo>
                  <a:pt x="17405" y="4711294"/>
                  <a:pt x="0" y="4669275"/>
                  <a:pt x="0" y="4625462"/>
                </a:cubicBezTo>
                <a:lnTo>
                  <a:pt x="0" y="16519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1116192"/>
              <a:satOff val="6725"/>
              <a:lumOff val="539"/>
              <a:alphaOff val="0"/>
            </a:schemeClr>
          </a:fillRef>
          <a:effectRef idx="0">
            <a:schemeClr val="accent4">
              <a:hueOff val="-1116192"/>
              <a:satOff val="6725"/>
              <a:lumOff val="539"/>
              <a:alphaOff val="0"/>
            </a:schemeClr>
          </a:effectRef>
          <a:fontRef idx="minor">
            <a:schemeClr val="lt1"/>
          </a:fontRef>
        </p:style>
        <p:txBody>
          <a:bodyPr tIns="91440" bIns="91440" spcCol="1270" anchor="ctr"/>
          <a:lstStyle/>
          <a:p>
            <a:pPr algn="ctr" defTabSz="7556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700" dirty="0">
                <a:latin typeface="Arial Narrow" pitchFamily="34" charset="0"/>
              </a:rPr>
              <a:t>Develop conceptual plans for designated BRT and rail transit station areas</a:t>
            </a:r>
            <a:endParaRPr lang="en-US" sz="1700" dirty="0"/>
          </a:p>
        </p:txBody>
      </p:sp>
      <p:sp>
        <p:nvSpPr>
          <p:cNvPr id="12" name="Freeform 11"/>
          <p:cNvSpPr/>
          <p:nvPr/>
        </p:nvSpPr>
        <p:spPr>
          <a:xfrm>
            <a:off x="3717925" y="2133600"/>
            <a:ext cx="1652588" cy="2667000"/>
          </a:xfrm>
          <a:custGeom>
            <a:avLst/>
            <a:gdLst>
              <a:gd name="connsiteX0" fmla="*/ 0 w 1651992"/>
              <a:gd name="connsiteY0" fmla="*/ 165199 h 4790661"/>
              <a:gd name="connsiteX1" fmla="*/ 48386 w 1651992"/>
              <a:gd name="connsiteY1" fmla="*/ 48386 h 4790661"/>
              <a:gd name="connsiteX2" fmla="*/ 165199 w 1651992"/>
              <a:gd name="connsiteY2" fmla="*/ 1 h 4790661"/>
              <a:gd name="connsiteX3" fmla="*/ 1486793 w 1651992"/>
              <a:gd name="connsiteY3" fmla="*/ 0 h 4790661"/>
              <a:gd name="connsiteX4" fmla="*/ 1603606 w 1651992"/>
              <a:gd name="connsiteY4" fmla="*/ 48386 h 4790661"/>
              <a:gd name="connsiteX5" fmla="*/ 1651991 w 1651992"/>
              <a:gd name="connsiteY5" fmla="*/ 165199 h 4790661"/>
              <a:gd name="connsiteX6" fmla="*/ 1651992 w 1651992"/>
              <a:gd name="connsiteY6" fmla="*/ 4625462 h 4790661"/>
              <a:gd name="connsiteX7" fmla="*/ 1603606 w 1651992"/>
              <a:gd name="connsiteY7" fmla="*/ 4742275 h 4790661"/>
              <a:gd name="connsiteX8" fmla="*/ 1486793 w 1651992"/>
              <a:gd name="connsiteY8" fmla="*/ 4790661 h 4790661"/>
              <a:gd name="connsiteX9" fmla="*/ 165199 w 1651992"/>
              <a:gd name="connsiteY9" fmla="*/ 4790661 h 4790661"/>
              <a:gd name="connsiteX10" fmla="*/ 48386 w 1651992"/>
              <a:gd name="connsiteY10" fmla="*/ 4742275 h 4790661"/>
              <a:gd name="connsiteX11" fmla="*/ 0 w 1651992"/>
              <a:gd name="connsiteY11" fmla="*/ 4625462 h 4790661"/>
              <a:gd name="connsiteX12" fmla="*/ 0 w 1651992"/>
              <a:gd name="connsiteY12" fmla="*/ 165199 h 479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1992" h="4790661">
                <a:moveTo>
                  <a:pt x="0" y="165199"/>
                </a:moveTo>
                <a:cubicBezTo>
                  <a:pt x="0" y="121385"/>
                  <a:pt x="17405" y="79366"/>
                  <a:pt x="48386" y="48386"/>
                </a:cubicBezTo>
                <a:cubicBezTo>
                  <a:pt x="79367" y="17405"/>
                  <a:pt x="121386" y="0"/>
                  <a:pt x="165199" y="1"/>
                </a:cubicBezTo>
                <a:lnTo>
                  <a:pt x="1486793" y="0"/>
                </a:lnTo>
                <a:cubicBezTo>
                  <a:pt x="1530607" y="0"/>
                  <a:pt x="1572626" y="17405"/>
                  <a:pt x="1603606" y="48386"/>
                </a:cubicBezTo>
                <a:cubicBezTo>
                  <a:pt x="1634587" y="79367"/>
                  <a:pt x="1651992" y="121386"/>
                  <a:pt x="1651991" y="165199"/>
                </a:cubicBezTo>
                <a:cubicBezTo>
                  <a:pt x="1651991" y="1651953"/>
                  <a:pt x="1651992" y="3138708"/>
                  <a:pt x="1651992" y="4625462"/>
                </a:cubicBezTo>
                <a:cubicBezTo>
                  <a:pt x="1651992" y="4669276"/>
                  <a:pt x="1634587" y="4711295"/>
                  <a:pt x="1603606" y="4742275"/>
                </a:cubicBezTo>
                <a:cubicBezTo>
                  <a:pt x="1572625" y="4773256"/>
                  <a:pt x="1530606" y="4790661"/>
                  <a:pt x="1486793" y="4790661"/>
                </a:cubicBezTo>
                <a:lnTo>
                  <a:pt x="165199" y="4790661"/>
                </a:lnTo>
                <a:cubicBezTo>
                  <a:pt x="121385" y="4790661"/>
                  <a:pt x="79366" y="4773256"/>
                  <a:pt x="48386" y="4742275"/>
                </a:cubicBezTo>
                <a:cubicBezTo>
                  <a:pt x="17405" y="4711294"/>
                  <a:pt x="0" y="4669275"/>
                  <a:pt x="0" y="4625462"/>
                </a:cubicBezTo>
                <a:lnTo>
                  <a:pt x="0" y="16519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2232385"/>
              <a:satOff val="13449"/>
              <a:lumOff val="1078"/>
              <a:alphaOff val="0"/>
            </a:schemeClr>
          </a:fillRef>
          <a:effectRef idx="0">
            <a:schemeClr val="accent4">
              <a:hueOff val="-2232385"/>
              <a:satOff val="13449"/>
              <a:lumOff val="1078"/>
              <a:alphaOff val="0"/>
            </a:schemeClr>
          </a:effectRef>
          <a:fontRef idx="minor">
            <a:schemeClr val="lt1"/>
          </a:fontRef>
        </p:style>
        <p:txBody>
          <a:bodyPr tIns="91440" bIns="91440" spcCol="1270" anchor="ctr"/>
          <a:lstStyle/>
          <a:p>
            <a:pPr algn="ctr" defTabSz="7556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700" dirty="0">
                <a:latin typeface="Arial Narrow" pitchFamily="34" charset="0"/>
              </a:rPr>
              <a:t>Implement zoning changes that support major transit investment in transit station areas</a:t>
            </a:r>
            <a:endParaRPr lang="en-US" sz="1700" dirty="0"/>
          </a:p>
        </p:txBody>
      </p:sp>
      <p:sp>
        <p:nvSpPr>
          <p:cNvPr id="14" name="Freeform 13"/>
          <p:cNvSpPr/>
          <p:nvPr/>
        </p:nvSpPr>
        <p:spPr>
          <a:xfrm>
            <a:off x="5419725" y="2133600"/>
            <a:ext cx="1651000" cy="2667000"/>
          </a:xfrm>
          <a:custGeom>
            <a:avLst/>
            <a:gdLst>
              <a:gd name="connsiteX0" fmla="*/ 0 w 1651992"/>
              <a:gd name="connsiteY0" fmla="*/ 165199 h 4790661"/>
              <a:gd name="connsiteX1" fmla="*/ 48386 w 1651992"/>
              <a:gd name="connsiteY1" fmla="*/ 48386 h 4790661"/>
              <a:gd name="connsiteX2" fmla="*/ 165199 w 1651992"/>
              <a:gd name="connsiteY2" fmla="*/ 1 h 4790661"/>
              <a:gd name="connsiteX3" fmla="*/ 1486793 w 1651992"/>
              <a:gd name="connsiteY3" fmla="*/ 0 h 4790661"/>
              <a:gd name="connsiteX4" fmla="*/ 1603606 w 1651992"/>
              <a:gd name="connsiteY4" fmla="*/ 48386 h 4790661"/>
              <a:gd name="connsiteX5" fmla="*/ 1651991 w 1651992"/>
              <a:gd name="connsiteY5" fmla="*/ 165199 h 4790661"/>
              <a:gd name="connsiteX6" fmla="*/ 1651992 w 1651992"/>
              <a:gd name="connsiteY6" fmla="*/ 4625462 h 4790661"/>
              <a:gd name="connsiteX7" fmla="*/ 1603606 w 1651992"/>
              <a:gd name="connsiteY7" fmla="*/ 4742275 h 4790661"/>
              <a:gd name="connsiteX8" fmla="*/ 1486793 w 1651992"/>
              <a:gd name="connsiteY8" fmla="*/ 4790661 h 4790661"/>
              <a:gd name="connsiteX9" fmla="*/ 165199 w 1651992"/>
              <a:gd name="connsiteY9" fmla="*/ 4790661 h 4790661"/>
              <a:gd name="connsiteX10" fmla="*/ 48386 w 1651992"/>
              <a:gd name="connsiteY10" fmla="*/ 4742275 h 4790661"/>
              <a:gd name="connsiteX11" fmla="*/ 0 w 1651992"/>
              <a:gd name="connsiteY11" fmla="*/ 4625462 h 4790661"/>
              <a:gd name="connsiteX12" fmla="*/ 0 w 1651992"/>
              <a:gd name="connsiteY12" fmla="*/ 165199 h 479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1992" h="4790661">
                <a:moveTo>
                  <a:pt x="0" y="165199"/>
                </a:moveTo>
                <a:cubicBezTo>
                  <a:pt x="0" y="121385"/>
                  <a:pt x="17405" y="79366"/>
                  <a:pt x="48386" y="48386"/>
                </a:cubicBezTo>
                <a:cubicBezTo>
                  <a:pt x="79367" y="17405"/>
                  <a:pt x="121386" y="0"/>
                  <a:pt x="165199" y="1"/>
                </a:cubicBezTo>
                <a:lnTo>
                  <a:pt x="1486793" y="0"/>
                </a:lnTo>
                <a:cubicBezTo>
                  <a:pt x="1530607" y="0"/>
                  <a:pt x="1572626" y="17405"/>
                  <a:pt x="1603606" y="48386"/>
                </a:cubicBezTo>
                <a:cubicBezTo>
                  <a:pt x="1634587" y="79367"/>
                  <a:pt x="1651992" y="121386"/>
                  <a:pt x="1651991" y="165199"/>
                </a:cubicBezTo>
                <a:cubicBezTo>
                  <a:pt x="1651991" y="1651953"/>
                  <a:pt x="1651992" y="3138708"/>
                  <a:pt x="1651992" y="4625462"/>
                </a:cubicBezTo>
                <a:cubicBezTo>
                  <a:pt x="1651992" y="4669276"/>
                  <a:pt x="1634587" y="4711295"/>
                  <a:pt x="1603606" y="4742275"/>
                </a:cubicBezTo>
                <a:cubicBezTo>
                  <a:pt x="1572625" y="4773256"/>
                  <a:pt x="1530606" y="4790661"/>
                  <a:pt x="1486793" y="4790661"/>
                </a:cubicBezTo>
                <a:lnTo>
                  <a:pt x="165199" y="4790661"/>
                </a:lnTo>
                <a:cubicBezTo>
                  <a:pt x="121385" y="4790661"/>
                  <a:pt x="79366" y="4773256"/>
                  <a:pt x="48386" y="4742275"/>
                </a:cubicBezTo>
                <a:cubicBezTo>
                  <a:pt x="17405" y="4711294"/>
                  <a:pt x="0" y="4669275"/>
                  <a:pt x="0" y="4625462"/>
                </a:cubicBezTo>
                <a:lnTo>
                  <a:pt x="0" y="16519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3348577"/>
              <a:satOff val="20174"/>
              <a:lumOff val="1617"/>
              <a:alphaOff val="0"/>
            </a:schemeClr>
          </a:fillRef>
          <a:effectRef idx="0">
            <a:schemeClr val="accent4">
              <a:hueOff val="-3348577"/>
              <a:satOff val="20174"/>
              <a:lumOff val="1617"/>
              <a:alphaOff val="0"/>
            </a:schemeClr>
          </a:effectRef>
          <a:fontRef idx="minor">
            <a:schemeClr val="lt1"/>
          </a:fontRef>
        </p:style>
        <p:txBody>
          <a:bodyPr tIns="91440" bIns="91440" spcCol="1270" anchor="ctr"/>
          <a:lstStyle/>
          <a:p>
            <a:pPr algn="ctr" defTabSz="7556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700" dirty="0">
                <a:latin typeface="Arial Narrow" pitchFamily="34" charset="0"/>
              </a:rPr>
              <a:t>Implement strategies to promote transit-supportive planning and station area development</a:t>
            </a:r>
            <a:endParaRPr lang="en-US" sz="1700" dirty="0"/>
          </a:p>
        </p:txBody>
      </p:sp>
      <p:sp>
        <p:nvSpPr>
          <p:cNvPr id="16" name="Freeform 15"/>
          <p:cNvSpPr/>
          <p:nvPr/>
        </p:nvSpPr>
        <p:spPr>
          <a:xfrm>
            <a:off x="7121525" y="2133600"/>
            <a:ext cx="1651000" cy="2667000"/>
          </a:xfrm>
          <a:custGeom>
            <a:avLst/>
            <a:gdLst>
              <a:gd name="connsiteX0" fmla="*/ 0 w 1651992"/>
              <a:gd name="connsiteY0" fmla="*/ 165199 h 4790661"/>
              <a:gd name="connsiteX1" fmla="*/ 48386 w 1651992"/>
              <a:gd name="connsiteY1" fmla="*/ 48386 h 4790661"/>
              <a:gd name="connsiteX2" fmla="*/ 165199 w 1651992"/>
              <a:gd name="connsiteY2" fmla="*/ 1 h 4790661"/>
              <a:gd name="connsiteX3" fmla="*/ 1486793 w 1651992"/>
              <a:gd name="connsiteY3" fmla="*/ 0 h 4790661"/>
              <a:gd name="connsiteX4" fmla="*/ 1603606 w 1651992"/>
              <a:gd name="connsiteY4" fmla="*/ 48386 h 4790661"/>
              <a:gd name="connsiteX5" fmla="*/ 1651991 w 1651992"/>
              <a:gd name="connsiteY5" fmla="*/ 165199 h 4790661"/>
              <a:gd name="connsiteX6" fmla="*/ 1651992 w 1651992"/>
              <a:gd name="connsiteY6" fmla="*/ 4625462 h 4790661"/>
              <a:gd name="connsiteX7" fmla="*/ 1603606 w 1651992"/>
              <a:gd name="connsiteY7" fmla="*/ 4742275 h 4790661"/>
              <a:gd name="connsiteX8" fmla="*/ 1486793 w 1651992"/>
              <a:gd name="connsiteY8" fmla="*/ 4790661 h 4790661"/>
              <a:gd name="connsiteX9" fmla="*/ 165199 w 1651992"/>
              <a:gd name="connsiteY9" fmla="*/ 4790661 h 4790661"/>
              <a:gd name="connsiteX10" fmla="*/ 48386 w 1651992"/>
              <a:gd name="connsiteY10" fmla="*/ 4742275 h 4790661"/>
              <a:gd name="connsiteX11" fmla="*/ 0 w 1651992"/>
              <a:gd name="connsiteY11" fmla="*/ 4625462 h 4790661"/>
              <a:gd name="connsiteX12" fmla="*/ 0 w 1651992"/>
              <a:gd name="connsiteY12" fmla="*/ 165199 h 479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1992" h="4790661">
                <a:moveTo>
                  <a:pt x="0" y="165199"/>
                </a:moveTo>
                <a:cubicBezTo>
                  <a:pt x="0" y="121385"/>
                  <a:pt x="17405" y="79366"/>
                  <a:pt x="48386" y="48386"/>
                </a:cubicBezTo>
                <a:cubicBezTo>
                  <a:pt x="79367" y="17405"/>
                  <a:pt x="121386" y="0"/>
                  <a:pt x="165199" y="1"/>
                </a:cubicBezTo>
                <a:lnTo>
                  <a:pt x="1486793" y="0"/>
                </a:lnTo>
                <a:cubicBezTo>
                  <a:pt x="1530607" y="0"/>
                  <a:pt x="1572626" y="17405"/>
                  <a:pt x="1603606" y="48386"/>
                </a:cubicBezTo>
                <a:cubicBezTo>
                  <a:pt x="1634587" y="79367"/>
                  <a:pt x="1651992" y="121386"/>
                  <a:pt x="1651991" y="165199"/>
                </a:cubicBezTo>
                <a:cubicBezTo>
                  <a:pt x="1651991" y="1651953"/>
                  <a:pt x="1651992" y="3138708"/>
                  <a:pt x="1651992" y="4625462"/>
                </a:cubicBezTo>
                <a:cubicBezTo>
                  <a:pt x="1651992" y="4669276"/>
                  <a:pt x="1634587" y="4711295"/>
                  <a:pt x="1603606" y="4742275"/>
                </a:cubicBezTo>
                <a:cubicBezTo>
                  <a:pt x="1572625" y="4773256"/>
                  <a:pt x="1530606" y="4790661"/>
                  <a:pt x="1486793" y="4790661"/>
                </a:cubicBezTo>
                <a:lnTo>
                  <a:pt x="165199" y="4790661"/>
                </a:lnTo>
                <a:cubicBezTo>
                  <a:pt x="121385" y="4790661"/>
                  <a:pt x="79366" y="4773256"/>
                  <a:pt x="48386" y="4742275"/>
                </a:cubicBezTo>
                <a:cubicBezTo>
                  <a:pt x="17405" y="4711294"/>
                  <a:pt x="0" y="4669275"/>
                  <a:pt x="0" y="4625462"/>
                </a:cubicBezTo>
                <a:lnTo>
                  <a:pt x="0" y="16519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464770"/>
              <a:satOff val="26899"/>
              <a:lumOff val="2156"/>
              <a:alphaOff val="0"/>
            </a:schemeClr>
          </a:fillRef>
          <a:effectRef idx="0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tIns="91440" bIns="91440" spcCol="1270" anchor="ctr"/>
          <a:lstStyle/>
          <a:p>
            <a:pPr algn="ctr" defTabSz="7556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700" dirty="0">
                <a:latin typeface="Arial Narrow" pitchFamily="34" charset="0"/>
              </a:rPr>
              <a:t>Develop affordable housing plans along transit corridors</a:t>
            </a:r>
            <a:endParaRPr lang="en-US" sz="1700" dirty="0"/>
          </a:p>
        </p:txBody>
      </p:sp>
      <p:sp>
        <p:nvSpPr>
          <p:cNvPr id="22" name="Oval 21"/>
          <p:cNvSpPr/>
          <p:nvPr/>
        </p:nvSpPr>
        <p:spPr>
          <a:xfrm>
            <a:off x="7696200" y="1828800"/>
            <a:ext cx="573156" cy="55076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7556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700" dirty="0">
                <a:latin typeface="Arial Narrow" pitchFamily="34" charset="0"/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927035" y="1828800"/>
            <a:ext cx="573156" cy="55076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7556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700" dirty="0">
                <a:latin typeface="Arial Narrow" pitchFamily="34" charset="0"/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257261" y="1828800"/>
            <a:ext cx="573156" cy="550762"/>
          </a:xfrm>
          <a:prstGeom prst="ellipse">
            <a:avLst/>
          </a:prstGeom>
          <a:solidFill>
            <a:srgbClr val="4053A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7556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700" dirty="0">
                <a:latin typeface="Arial Narrow" pitchFamily="34" charset="0"/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2557669" y="1828800"/>
            <a:ext cx="573156" cy="550762"/>
          </a:xfrm>
          <a:prstGeom prst="ellipse">
            <a:avLst/>
          </a:prstGeom>
          <a:solidFill>
            <a:srgbClr val="5B41A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7556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700" dirty="0">
                <a:latin typeface="Arial Narrow" pitchFamily="34" charset="0"/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877956" y="1828800"/>
            <a:ext cx="573156" cy="5507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7556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700" dirty="0">
                <a:latin typeface="Arial Narrow" pitchFamily="34" charset="0"/>
              </a:rPr>
              <a:t>1</a:t>
            </a:r>
          </a:p>
        </p:txBody>
      </p:sp>
      <p:sp>
        <p:nvSpPr>
          <p:cNvPr id="28" name="Shape 27"/>
          <p:cNvSpPr/>
          <p:nvPr/>
        </p:nvSpPr>
        <p:spPr>
          <a:xfrm rot="1230967">
            <a:off x="1617663" y="3462338"/>
            <a:ext cx="6096000" cy="3810000"/>
          </a:xfrm>
          <a:prstGeom prst="swooshArrow">
            <a:avLst>
              <a:gd name="adj1" fmla="val 25000"/>
              <a:gd name="adj2" fmla="val 25000"/>
            </a:avLst>
          </a:prstGeom>
          <a:gradFill>
            <a:gsLst>
              <a:gs pos="0">
                <a:schemeClr val="accent5">
                  <a:tint val="50000"/>
                  <a:satMod val="300000"/>
                  <a:alpha val="70000"/>
                </a:schemeClr>
              </a:gs>
              <a:gs pos="35000">
                <a:schemeClr val="accent5">
                  <a:tint val="37000"/>
                  <a:satMod val="300000"/>
                  <a:alpha val="70000"/>
                </a:schemeClr>
              </a:gs>
              <a:gs pos="100000">
                <a:schemeClr val="accent5">
                  <a:tint val="15000"/>
                  <a:satMod val="350000"/>
                  <a:alpha val="70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5413375"/>
            <a:ext cx="9144000" cy="14446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57200" rIns="92075" bIns="46038" anchor="ctr"/>
          <a:lstStyle/>
          <a:p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1295400"/>
            <a:ext cx="4310063" cy="4800600"/>
          </a:xfrm>
          <a:noFill/>
          <a:ln/>
        </p:spPr>
        <p:txBody>
          <a:bodyPr tIns="91440"/>
          <a:lstStyle/>
          <a:p>
            <a:endParaRPr lang="en-US" sz="3600" dirty="0"/>
          </a:p>
          <a:p>
            <a:pPr lvl="1">
              <a:lnSpc>
                <a:spcPct val="130000"/>
              </a:lnSpc>
            </a:pPr>
            <a:endParaRPr lang="en-US" i="1" dirty="0">
              <a:solidFill>
                <a:srgbClr val="000000"/>
              </a:solidFill>
            </a:endParaRPr>
          </a:p>
          <a:p>
            <a:pPr lvl="1"/>
            <a:endParaRPr lang="en-US" sz="3200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050925" y="2017713"/>
            <a:ext cx="690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Swiss II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190625" y="617538"/>
            <a:ext cx="6927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0" hangingPunct="0">
              <a:lnSpc>
                <a:spcPct val="85000"/>
              </a:lnSpc>
            </a:pPr>
            <a:endParaRPr lang="en-US" sz="8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wiss II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022350" y="617538"/>
            <a:ext cx="6927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0" hangingPunct="0">
              <a:lnSpc>
                <a:spcPct val="85000"/>
              </a:lnSpc>
            </a:pP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wiss II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050925" y="2017713"/>
            <a:ext cx="33877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Swiss II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4573588" y="2017713"/>
            <a:ext cx="338613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Swiss II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479425" y="706438"/>
            <a:ext cx="6927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0" hangingPunct="0">
              <a:lnSpc>
                <a:spcPct val="85000"/>
              </a:lnSpc>
            </a:pP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wiss II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1050925" y="838200"/>
            <a:ext cx="75596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0" rIns="92075" bIns="0" anchor="ctr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800" b="1" dirty="0" smtClean="0">
                <a:solidFill>
                  <a:srgbClr val="1E4383"/>
                </a:solidFill>
                <a:latin typeface="Arial" pitchFamily="34" charset="0"/>
                <a:cs typeface="Arial" pitchFamily="34" charset="0"/>
              </a:rPr>
              <a:t>  Transit and Density Relationship</a:t>
            </a:r>
            <a:endParaRPr lang="en-US" sz="2800" b="1" dirty="0">
              <a:solidFill>
                <a:srgbClr val="1E438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219200" y="1417637"/>
            <a:ext cx="5791200" cy="46783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296863" marR="0" lvl="0" indent="-2968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 smtClean="0">
              <a:solidFill>
                <a:srgbClr val="1E4383"/>
              </a:solidFill>
              <a:latin typeface="Arial" pitchFamily="34" charset="0"/>
              <a:cs typeface="Arial" pitchFamily="34" charset="0"/>
            </a:endParaRPr>
          </a:p>
          <a:p>
            <a:pPr marL="296863" marR="0" lvl="0" indent="-2968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rgbClr val="1E4383"/>
                </a:solidFill>
                <a:latin typeface="Arial" pitchFamily="34" charset="0"/>
                <a:cs typeface="Arial" pitchFamily="34" charset="0"/>
              </a:rPr>
              <a:t>Population and employment densities affect  the viability of transit mode </a:t>
            </a:r>
          </a:p>
          <a:p>
            <a:pPr marL="296863" marR="0" lvl="0" indent="-2968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1E438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96863" marR="0" lvl="0" indent="-2968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E438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Higher population densities and/or employment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1E438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centers help justify premium rail options</a:t>
            </a:r>
          </a:p>
          <a:p>
            <a:pPr marL="296863" marR="0" lvl="0" indent="-2968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rgbClr val="1E438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96863" marR="0" lvl="0" indent="-2968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rgbClr val="1E4383"/>
                </a:solidFill>
                <a:latin typeface="Arial" pitchFamily="34" charset="0"/>
                <a:cs typeface="Arial" pitchFamily="34" charset="0"/>
              </a:rPr>
              <a:t>Higher densities help justify greater transit service levels</a:t>
            </a:r>
            <a:endParaRPr lang="en-US" sz="2000" baseline="0" dirty="0" smtClean="0">
              <a:solidFill>
                <a:srgbClr val="1E4383"/>
              </a:solidFill>
              <a:latin typeface="Arial" pitchFamily="34" charset="0"/>
              <a:cs typeface="Arial" pitchFamily="34" charset="0"/>
            </a:endParaRPr>
          </a:p>
          <a:p>
            <a:pPr marL="396875" marR="0" lvl="1" indent="-230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1E438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56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1295400"/>
            <a:ext cx="4038600" cy="50292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296863" marR="0" lvl="0" indent="-2968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 smtClean="0">
              <a:solidFill>
                <a:srgbClr val="1E4383"/>
              </a:solidFill>
              <a:latin typeface="Arial" pitchFamily="34" charset="0"/>
              <a:cs typeface="Arial" pitchFamily="34" charset="0"/>
            </a:endParaRPr>
          </a:p>
          <a:p>
            <a:pPr marL="296863" marR="0" lvl="0" indent="-2968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rgbClr val="1E4383"/>
                </a:solidFill>
                <a:latin typeface="Arial" pitchFamily="34" charset="0"/>
                <a:cs typeface="Arial" pitchFamily="34" charset="0"/>
              </a:rPr>
              <a:t>Effects of population and employment</a:t>
            </a:r>
          </a:p>
          <a:p>
            <a:pPr marL="296863" marR="0" lvl="0" indent="-2968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1E438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96863" lvl="0" indent="-296863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1E4383"/>
                </a:solidFill>
                <a:latin typeface="Arial" pitchFamily="34" charset="0"/>
                <a:cs typeface="Arial" pitchFamily="34" charset="0"/>
              </a:rPr>
              <a:t>Highest-order mode to support future development density (year 2040)</a:t>
            </a:r>
          </a:p>
          <a:p>
            <a:pPr marL="296863" lvl="0" indent="-296863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rgbClr val="1E438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96863" marR="0" lvl="0" indent="-2968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aseline="0" dirty="0" smtClean="0">
                <a:solidFill>
                  <a:srgbClr val="1E4383"/>
                </a:solidFill>
                <a:latin typeface="Arial" pitchFamily="34" charset="0"/>
                <a:cs typeface="Arial" pitchFamily="34" charset="0"/>
              </a:rPr>
              <a:t>Primarily support </a:t>
            </a:r>
            <a:r>
              <a:rPr lang="en-US" sz="2000" dirty="0" smtClean="0">
                <a:solidFill>
                  <a:srgbClr val="1E4383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2000" baseline="0" dirty="0" smtClean="0">
                <a:solidFill>
                  <a:srgbClr val="1E4383"/>
                </a:solidFill>
                <a:latin typeface="Arial" pitchFamily="34" charset="0"/>
                <a:cs typeface="Arial" pitchFamily="34" charset="0"/>
              </a:rPr>
              <a:t>ocal </a:t>
            </a:r>
            <a:r>
              <a:rPr lang="en-US" sz="2000" dirty="0" smtClean="0">
                <a:solidFill>
                  <a:srgbClr val="1E438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000" baseline="0" dirty="0" smtClean="0">
                <a:solidFill>
                  <a:srgbClr val="1E4383"/>
                </a:solidFill>
                <a:latin typeface="Arial" pitchFamily="34" charset="0"/>
                <a:cs typeface="Arial" pitchFamily="34" charset="0"/>
              </a:rPr>
              <a:t>us </a:t>
            </a:r>
            <a:r>
              <a:rPr lang="en-US" sz="2000" dirty="0" smtClean="0">
                <a:solidFill>
                  <a:srgbClr val="1E4383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aseline="0" dirty="0" smtClean="0">
                <a:solidFill>
                  <a:srgbClr val="1E4383"/>
                </a:solidFill>
                <a:latin typeface="Arial" pitchFamily="34" charset="0"/>
                <a:cs typeface="Arial" pitchFamily="34" charset="0"/>
              </a:rPr>
              <a:t>ptions</a:t>
            </a:r>
          </a:p>
          <a:p>
            <a:pPr marL="296863" marR="0" lvl="0" indent="-2968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baseline="0" dirty="0" smtClean="0">
              <a:solidFill>
                <a:srgbClr val="1E4383"/>
              </a:solidFill>
              <a:latin typeface="Arial" pitchFamily="34" charset="0"/>
              <a:cs typeface="Arial" pitchFamily="34" charset="0"/>
            </a:endParaRPr>
          </a:p>
          <a:p>
            <a:pPr marL="296863" marR="0" lvl="0" indent="-2968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rgbClr val="1E4383"/>
                </a:solidFill>
                <a:latin typeface="Arial" pitchFamily="34" charset="0"/>
                <a:cs typeface="Arial" pitchFamily="34" charset="0"/>
              </a:rPr>
              <a:t>Potential BRT/LRT options along ISB</a:t>
            </a:r>
            <a:endParaRPr lang="en-US" sz="2000" baseline="0" dirty="0" smtClean="0">
              <a:solidFill>
                <a:srgbClr val="1E4383"/>
              </a:solidFill>
              <a:latin typeface="Arial" pitchFamily="34" charset="0"/>
              <a:cs typeface="Arial" pitchFamily="34" charset="0"/>
            </a:endParaRPr>
          </a:p>
          <a:p>
            <a:pPr marL="296863" marR="0" lvl="0" indent="-2968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1E438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96875" marR="0" lvl="1" indent="-230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1E438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52400" y="805190"/>
            <a:ext cx="95644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  Mode Applicability Based on Densities in Study Area  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63244"/>
            <a:ext cx="4089112" cy="5290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838200"/>
            <a:ext cx="9601200" cy="533400"/>
          </a:xfrm>
        </p:spPr>
        <p:txBody>
          <a:bodyPr/>
          <a:lstStyle/>
          <a:p>
            <a:r>
              <a:rPr lang="en-US" b="1" dirty="0" smtClean="0"/>
              <a:t>Densities: Study Area vs. SunRail Stations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008750"/>
              </p:ext>
            </p:extLst>
          </p:nvPr>
        </p:nvGraphicFramePr>
        <p:xfrm>
          <a:off x="685800" y="1524000"/>
          <a:ext cx="8077200" cy="4876800"/>
        </p:xfrm>
        <a:graphic>
          <a:graphicData uri="http://schemas.openxmlformats.org/drawingml/2006/table">
            <a:tbl>
              <a:tblPr/>
              <a:tblGrid>
                <a:gridCol w="1121914"/>
                <a:gridCol w="1565620"/>
                <a:gridCol w="1565620"/>
                <a:gridCol w="1912023"/>
                <a:gridCol w="1912023"/>
              </a:tblGrid>
              <a:tr h="797687">
                <a:tc rowSpan="2">
                  <a:txBody>
                    <a:bodyPr/>
                    <a:lstStyle/>
                    <a:p>
                      <a:pPr marL="0" marR="0" indent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spc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Area</a:t>
                      </a:r>
                      <a:endParaRPr lang="en-US" sz="1100" spc="-25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spc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2010 Density (per sq.mi.)</a:t>
                      </a:r>
                      <a:endParaRPr lang="en-US" sz="1100" spc="-25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spc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2040 Density (per sq.mi.)</a:t>
                      </a:r>
                      <a:endParaRPr lang="en-US" sz="1100" spc="-25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76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spc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Population </a:t>
                      </a:r>
                      <a:endParaRPr lang="en-US" sz="1100" spc="-25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spc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Employment</a:t>
                      </a:r>
                      <a:endParaRPr lang="en-US" sz="1100" spc="-25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spc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Population </a:t>
                      </a:r>
                      <a:endParaRPr lang="en-US" sz="1100" spc="-25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spc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Employment</a:t>
                      </a:r>
                      <a:endParaRPr lang="en-US" sz="1100" spc="-25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797687">
                <a:tc>
                  <a:txBody>
                    <a:bodyPr/>
                    <a:lstStyle/>
                    <a:p>
                      <a:pPr marL="0" marR="0" indent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spc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Study Area</a:t>
                      </a:r>
                      <a:endParaRPr lang="en-US" sz="1100" b="1" spc="-25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spc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200</a:t>
                      </a:r>
                      <a:endParaRPr lang="en-US" sz="1100" b="1" spc="-25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spc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270</a:t>
                      </a:r>
                      <a:endParaRPr lang="en-US" sz="1100" b="1" spc="-25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spc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640</a:t>
                      </a:r>
                      <a:endParaRPr lang="en-US" sz="1100" b="1" spc="-25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spc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740</a:t>
                      </a:r>
                      <a:endParaRPr lang="en-US" sz="1100" b="1" spc="-25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827913">
                <a:tc>
                  <a:txBody>
                    <a:bodyPr/>
                    <a:lstStyle/>
                    <a:p>
                      <a:pPr marL="0" marR="0" indent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spc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Seminole County</a:t>
                      </a:r>
                      <a:endParaRPr lang="en-US" sz="1100" spc="-25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spc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1,090</a:t>
                      </a:r>
                      <a:endParaRPr lang="en-US" sz="1100" spc="-25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spc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1,540</a:t>
                      </a:r>
                      <a:endParaRPr lang="en-US" sz="1100" spc="-25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spc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1,650</a:t>
                      </a:r>
                      <a:endParaRPr lang="en-US" sz="1100" spc="-25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spc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2,430</a:t>
                      </a:r>
                      <a:endParaRPr lang="en-US" sz="1100" spc="-25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27913">
                <a:tc>
                  <a:txBody>
                    <a:bodyPr/>
                    <a:lstStyle/>
                    <a:p>
                      <a:pPr marL="0" marR="0" indent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spc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Downtown Orlando</a:t>
                      </a:r>
                      <a:endParaRPr lang="en-US" sz="1100" spc="-25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spc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3,600</a:t>
                      </a:r>
                      <a:endParaRPr lang="en-US" sz="1100" spc="-25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spc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33,040</a:t>
                      </a:r>
                      <a:endParaRPr lang="en-US" sz="1100" spc="-25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spc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11,540</a:t>
                      </a:r>
                      <a:endParaRPr lang="en-US" sz="1100" spc="-25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spc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39,410</a:t>
                      </a:r>
                      <a:endParaRPr lang="en-US" sz="1100" spc="-25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27913">
                <a:tc>
                  <a:txBody>
                    <a:bodyPr/>
                    <a:lstStyle/>
                    <a:p>
                      <a:pPr marL="0" marR="0" indent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spc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Orange County</a:t>
                      </a:r>
                      <a:endParaRPr lang="en-US" sz="1100" spc="-25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spc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1,550</a:t>
                      </a:r>
                      <a:endParaRPr lang="en-US" sz="1100" spc="-25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spc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3,500</a:t>
                      </a:r>
                      <a:endParaRPr lang="en-US" sz="1100" spc="-25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spc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3,520</a:t>
                      </a:r>
                      <a:endParaRPr lang="en-US" sz="1100" spc="-25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spc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5,100</a:t>
                      </a:r>
                      <a:endParaRPr lang="en-US" sz="1100" spc="-25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Agenda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7162800" cy="4525963"/>
          </a:xfrm>
        </p:spPr>
        <p:txBody>
          <a:bodyPr/>
          <a:lstStyle/>
          <a:p>
            <a:r>
              <a:rPr lang="en-US" sz="2000" dirty="0" smtClean="0">
                <a:latin typeface="Arial" charset="0"/>
                <a:cs typeface="Arial" charset="0"/>
              </a:rPr>
              <a:t>Study Status</a:t>
            </a:r>
          </a:p>
          <a:p>
            <a:r>
              <a:rPr lang="en-US" sz="2000" dirty="0" smtClean="0">
                <a:latin typeface="Arial" charset="0"/>
                <a:cs typeface="Arial" charset="0"/>
              </a:rPr>
              <a:t>Refined Alternatives Analysis </a:t>
            </a:r>
          </a:p>
          <a:p>
            <a:r>
              <a:rPr lang="en-US" sz="2000" dirty="0" smtClean="0">
                <a:latin typeface="Arial" charset="0"/>
                <a:cs typeface="Arial" charset="0"/>
              </a:rPr>
              <a:t>Potential Implementation Strategy</a:t>
            </a:r>
          </a:p>
          <a:p>
            <a:r>
              <a:rPr lang="en-US" sz="2000" dirty="0" smtClean="0">
                <a:latin typeface="Arial" charset="0"/>
                <a:cs typeface="Arial" charset="0"/>
              </a:rPr>
              <a:t>Next Steps</a:t>
            </a:r>
          </a:p>
          <a:p>
            <a:r>
              <a:rPr lang="en-US" sz="2000" dirty="0" smtClean="0">
                <a:latin typeface="Arial" charset="0"/>
                <a:cs typeface="Arial" charset="0"/>
              </a:rPr>
              <a:t>Discussion</a:t>
            </a:r>
            <a:endParaRPr lang="en-US" sz="1400" dirty="0" smtClean="0">
              <a:latin typeface="Arial" charset="0"/>
              <a:cs typeface="Arial" charset="0"/>
            </a:endParaRPr>
          </a:p>
          <a:p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Transit Oriented Development (TOD) Assessment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24000"/>
            <a:ext cx="4457700" cy="4648200"/>
          </a:xfrm>
        </p:spPr>
        <p:txBody>
          <a:bodyPr rtlCol="0">
            <a:noAutofit/>
          </a:bodyPr>
          <a:lstStyle/>
          <a:p>
            <a:pPr marL="296863" indent="-29686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Analysis of TOD potential conducted at ten potential premium transit stations</a:t>
            </a:r>
          </a:p>
          <a:p>
            <a:pPr marL="296863" indent="-29686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Particular focus at I-4/SR 472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  Process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600" dirty="0" smtClean="0"/>
              <a:t>Stakeholder interviews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600" dirty="0" smtClean="0"/>
              <a:t>Application of FDOT TOD Readiness Tool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600" dirty="0" smtClean="0"/>
              <a:t>Strategy and policy recommendations</a:t>
            </a:r>
          </a:p>
        </p:txBody>
      </p:sp>
      <p:pic>
        <p:nvPicPr>
          <p:cNvPr id="34820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4958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Content Placeholder 5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0" y="1371600"/>
            <a:ext cx="31369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2700" y="3429000"/>
            <a:ext cx="9144000" cy="1143000"/>
          </a:xfrm>
        </p:spPr>
        <p:txBody>
          <a:bodyPr/>
          <a:lstStyle/>
          <a:p>
            <a:r>
              <a:rPr lang="en-US" sz="4400" b="1" dirty="0" smtClean="0">
                <a:latin typeface="Arial" charset="0"/>
                <a:cs typeface="Arial" charset="0"/>
              </a:rPr>
              <a:t>Next Steps</a:t>
            </a:r>
            <a:br>
              <a:rPr lang="en-US" sz="4400" b="1" dirty="0" smtClean="0">
                <a:latin typeface="Arial" charset="0"/>
                <a:cs typeface="Arial" charset="0"/>
              </a:rPr>
            </a:br>
            <a:r>
              <a:rPr lang="en-US" sz="4400" b="1" dirty="0" smtClean="0">
                <a:latin typeface="Arial" charset="0"/>
                <a:cs typeface="Arial" charset="0"/>
              </a:rPr>
              <a:t/>
            </a:r>
            <a:br>
              <a:rPr lang="en-US" sz="4400" b="1" dirty="0" smtClean="0">
                <a:latin typeface="Arial" charset="0"/>
                <a:cs typeface="Arial" charset="0"/>
              </a:rPr>
            </a:br>
            <a:endParaRPr lang="en-US" b="1" dirty="0" smtClean="0">
              <a:latin typeface="Arial" charset="0"/>
              <a:cs typeface="Arial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 rot="157874">
            <a:off x="1045490" y="3512801"/>
            <a:ext cx="812800" cy="857250"/>
            <a:chOff x="1343025" y="3606800"/>
            <a:chExt cx="812800" cy="857250"/>
          </a:xfrm>
          <a:solidFill>
            <a:schemeClr val="accent1">
              <a:lumMod val="75000"/>
            </a:schemeClr>
          </a:solidFill>
        </p:grpSpPr>
        <p:sp>
          <p:nvSpPr>
            <p:cNvPr id="3099" name="Freeform 27"/>
            <p:cNvSpPr>
              <a:spLocks/>
            </p:cNvSpPr>
            <p:nvPr/>
          </p:nvSpPr>
          <p:spPr bwMode="auto">
            <a:xfrm>
              <a:off x="1358900" y="3822700"/>
              <a:ext cx="314325" cy="463550"/>
            </a:xfrm>
            <a:custGeom>
              <a:avLst/>
              <a:gdLst/>
              <a:ahLst/>
              <a:cxnLst>
                <a:cxn ang="0">
                  <a:pos x="22" y="72"/>
                </a:cxn>
                <a:cxn ang="0">
                  <a:pos x="22" y="72"/>
                </a:cxn>
                <a:cxn ang="0">
                  <a:pos x="16" y="90"/>
                </a:cxn>
                <a:cxn ang="0">
                  <a:pos x="12" y="108"/>
                </a:cxn>
                <a:cxn ang="0">
                  <a:pos x="6" y="132"/>
                </a:cxn>
                <a:cxn ang="0">
                  <a:pos x="2" y="160"/>
                </a:cxn>
                <a:cxn ang="0">
                  <a:pos x="0" y="190"/>
                </a:cxn>
                <a:cxn ang="0">
                  <a:pos x="0" y="220"/>
                </a:cxn>
                <a:cxn ang="0">
                  <a:pos x="2" y="236"/>
                </a:cxn>
                <a:cxn ang="0">
                  <a:pos x="6" y="250"/>
                </a:cxn>
                <a:cxn ang="0">
                  <a:pos x="6" y="250"/>
                </a:cxn>
                <a:cxn ang="0">
                  <a:pos x="6" y="254"/>
                </a:cxn>
                <a:cxn ang="0">
                  <a:pos x="8" y="258"/>
                </a:cxn>
                <a:cxn ang="0">
                  <a:pos x="10" y="262"/>
                </a:cxn>
                <a:cxn ang="0">
                  <a:pos x="16" y="268"/>
                </a:cxn>
                <a:cxn ang="0">
                  <a:pos x="26" y="274"/>
                </a:cxn>
                <a:cxn ang="0">
                  <a:pos x="38" y="280"/>
                </a:cxn>
                <a:cxn ang="0">
                  <a:pos x="56" y="284"/>
                </a:cxn>
                <a:cxn ang="0">
                  <a:pos x="56" y="284"/>
                </a:cxn>
                <a:cxn ang="0">
                  <a:pos x="88" y="292"/>
                </a:cxn>
                <a:cxn ang="0">
                  <a:pos x="98" y="292"/>
                </a:cxn>
                <a:cxn ang="0">
                  <a:pos x="108" y="292"/>
                </a:cxn>
                <a:cxn ang="0">
                  <a:pos x="114" y="290"/>
                </a:cxn>
                <a:cxn ang="0">
                  <a:pos x="120" y="286"/>
                </a:cxn>
                <a:cxn ang="0">
                  <a:pos x="134" y="270"/>
                </a:cxn>
                <a:cxn ang="0">
                  <a:pos x="134" y="270"/>
                </a:cxn>
                <a:cxn ang="0">
                  <a:pos x="144" y="256"/>
                </a:cxn>
                <a:cxn ang="0">
                  <a:pos x="158" y="236"/>
                </a:cxn>
                <a:cxn ang="0">
                  <a:pos x="172" y="210"/>
                </a:cxn>
                <a:cxn ang="0">
                  <a:pos x="186" y="180"/>
                </a:cxn>
                <a:cxn ang="0">
                  <a:pos x="190" y="164"/>
                </a:cxn>
                <a:cxn ang="0">
                  <a:pos x="194" y="146"/>
                </a:cxn>
                <a:cxn ang="0">
                  <a:pos x="198" y="128"/>
                </a:cxn>
                <a:cxn ang="0">
                  <a:pos x="198" y="110"/>
                </a:cxn>
                <a:cxn ang="0">
                  <a:pos x="198" y="90"/>
                </a:cxn>
                <a:cxn ang="0">
                  <a:pos x="194" y="70"/>
                </a:cxn>
                <a:cxn ang="0">
                  <a:pos x="188" y="52"/>
                </a:cxn>
                <a:cxn ang="0">
                  <a:pos x="180" y="32"/>
                </a:cxn>
                <a:cxn ang="0">
                  <a:pos x="180" y="32"/>
                </a:cxn>
                <a:cxn ang="0">
                  <a:pos x="176" y="26"/>
                </a:cxn>
                <a:cxn ang="0">
                  <a:pos x="168" y="16"/>
                </a:cxn>
                <a:cxn ang="0">
                  <a:pos x="160" y="10"/>
                </a:cxn>
                <a:cxn ang="0">
                  <a:pos x="152" y="4"/>
                </a:cxn>
                <a:cxn ang="0">
                  <a:pos x="140" y="2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10" y="2"/>
                </a:cxn>
                <a:cxn ang="0">
                  <a:pos x="96" y="6"/>
                </a:cxn>
                <a:cxn ang="0">
                  <a:pos x="80" y="12"/>
                </a:cxn>
                <a:cxn ang="0">
                  <a:pos x="66" y="22"/>
                </a:cxn>
                <a:cxn ang="0">
                  <a:pos x="52" y="32"/>
                </a:cxn>
                <a:cxn ang="0">
                  <a:pos x="40" y="46"/>
                </a:cxn>
                <a:cxn ang="0">
                  <a:pos x="30" y="58"/>
                </a:cxn>
                <a:cxn ang="0">
                  <a:pos x="22" y="72"/>
                </a:cxn>
                <a:cxn ang="0">
                  <a:pos x="22" y="72"/>
                </a:cxn>
              </a:cxnLst>
              <a:rect l="0" t="0" r="r" b="b"/>
              <a:pathLst>
                <a:path w="198" h="292">
                  <a:moveTo>
                    <a:pt x="22" y="72"/>
                  </a:moveTo>
                  <a:lnTo>
                    <a:pt x="22" y="72"/>
                  </a:lnTo>
                  <a:lnTo>
                    <a:pt x="16" y="90"/>
                  </a:lnTo>
                  <a:lnTo>
                    <a:pt x="12" y="108"/>
                  </a:lnTo>
                  <a:lnTo>
                    <a:pt x="6" y="132"/>
                  </a:lnTo>
                  <a:lnTo>
                    <a:pt x="2" y="160"/>
                  </a:lnTo>
                  <a:lnTo>
                    <a:pt x="0" y="190"/>
                  </a:lnTo>
                  <a:lnTo>
                    <a:pt x="0" y="220"/>
                  </a:lnTo>
                  <a:lnTo>
                    <a:pt x="2" y="236"/>
                  </a:lnTo>
                  <a:lnTo>
                    <a:pt x="6" y="250"/>
                  </a:lnTo>
                  <a:lnTo>
                    <a:pt x="6" y="250"/>
                  </a:lnTo>
                  <a:lnTo>
                    <a:pt x="6" y="254"/>
                  </a:lnTo>
                  <a:lnTo>
                    <a:pt x="8" y="258"/>
                  </a:lnTo>
                  <a:lnTo>
                    <a:pt x="10" y="262"/>
                  </a:lnTo>
                  <a:lnTo>
                    <a:pt x="16" y="268"/>
                  </a:lnTo>
                  <a:lnTo>
                    <a:pt x="26" y="274"/>
                  </a:lnTo>
                  <a:lnTo>
                    <a:pt x="38" y="280"/>
                  </a:lnTo>
                  <a:lnTo>
                    <a:pt x="56" y="284"/>
                  </a:lnTo>
                  <a:lnTo>
                    <a:pt x="56" y="284"/>
                  </a:lnTo>
                  <a:lnTo>
                    <a:pt x="88" y="292"/>
                  </a:lnTo>
                  <a:lnTo>
                    <a:pt x="98" y="292"/>
                  </a:lnTo>
                  <a:lnTo>
                    <a:pt x="108" y="292"/>
                  </a:lnTo>
                  <a:lnTo>
                    <a:pt x="114" y="290"/>
                  </a:lnTo>
                  <a:lnTo>
                    <a:pt x="120" y="286"/>
                  </a:lnTo>
                  <a:lnTo>
                    <a:pt x="134" y="270"/>
                  </a:lnTo>
                  <a:lnTo>
                    <a:pt x="134" y="270"/>
                  </a:lnTo>
                  <a:lnTo>
                    <a:pt x="144" y="256"/>
                  </a:lnTo>
                  <a:lnTo>
                    <a:pt x="158" y="236"/>
                  </a:lnTo>
                  <a:lnTo>
                    <a:pt x="172" y="210"/>
                  </a:lnTo>
                  <a:lnTo>
                    <a:pt x="186" y="180"/>
                  </a:lnTo>
                  <a:lnTo>
                    <a:pt x="190" y="164"/>
                  </a:lnTo>
                  <a:lnTo>
                    <a:pt x="194" y="146"/>
                  </a:lnTo>
                  <a:lnTo>
                    <a:pt x="198" y="128"/>
                  </a:lnTo>
                  <a:lnTo>
                    <a:pt x="198" y="110"/>
                  </a:lnTo>
                  <a:lnTo>
                    <a:pt x="198" y="90"/>
                  </a:lnTo>
                  <a:lnTo>
                    <a:pt x="194" y="70"/>
                  </a:lnTo>
                  <a:lnTo>
                    <a:pt x="188" y="52"/>
                  </a:lnTo>
                  <a:lnTo>
                    <a:pt x="180" y="32"/>
                  </a:lnTo>
                  <a:lnTo>
                    <a:pt x="180" y="32"/>
                  </a:lnTo>
                  <a:lnTo>
                    <a:pt x="176" y="26"/>
                  </a:lnTo>
                  <a:lnTo>
                    <a:pt x="168" y="16"/>
                  </a:lnTo>
                  <a:lnTo>
                    <a:pt x="160" y="10"/>
                  </a:lnTo>
                  <a:lnTo>
                    <a:pt x="152" y="4"/>
                  </a:lnTo>
                  <a:lnTo>
                    <a:pt x="140" y="2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10" y="2"/>
                  </a:lnTo>
                  <a:lnTo>
                    <a:pt x="96" y="6"/>
                  </a:lnTo>
                  <a:lnTo>
                    <a:pt x="80" y="12"/>
                  </a:lnTo>
                  <a:lnTo>
                    <a:pt x="66" y="22"/>
                  </a:lnTo>
                  <a:lnTo>
                    <a:pt x="52" y="32"/>
                  </a:lnTo>
                  <a:lnTo>
                    <a:pt x="40" y="46"/>
                  </a:lnTo>
                  <a:lnTo>
                    <a:pt x="30" y="58"/>
                  </a:lnTo>
                  <a:lnTo>
                    <a:pt x="22" y="72"/>
                  </a:lnTo>
                  <a:lnTo>
                    <a:pt x="22" y="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auto">
            <a:xfrm>
              <a:off x="1343025" y="4273550"/>
              <a:ext cx="184150" cy="190500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24" y="2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0" y="20"/>
                </a:cxn>
                <a:cxn ang="0">
                  <a:pos x="6" y="32"/>
                </a:cxn>
                <a:cxn ang="0">
                  <a:pos x="2" y="48"/>
                </a:cxn>
                <a:cxn ang="0">
                  <a:pos x="0" y="64"/>
                </a:cxn>
                <a:cxn ang="0">
                  <a:pos x="2" y="82"/>
                </a:cxn>
                <a:cxn ang="0">
                  <a:pos x="4" y="88"/>
                </a:cxn>
                <a:cxn ang="0">
                  <a:pos x="8" y="96"/>
                </a:cxn>
                <a:cxn ang="0">
                  <a:pos x="14" y="102"/>
                </a:cxn>
                <a:cxn ang="0">
                  <a:pos x="22" y="108"/>
                </a:cxn>
                <a:cxn ang="0">
                  <a:pos x="22" y="108"/>
                </a:cxn>
                <a:cxn ang="0">
                  <a:pos x="30" y="114"/>
                </a:cxn>
                <a:cxn ang="0">
                  <a:pos x="38" y="118"/>
                </a:cxn>
                <a:cxn ang="0">
                  <a:pos x="44" y="120"/>
                </a:cxn>
                <a:cxn ang="0">
                  <a:pos x="52" y="120"/>
                </a:cxn>
                <a:cxn ang="0">
                  <a:pos x="60" y="120"/>
                </a:cxn>
                <a:cxn ang="0">
                  <a:pos x="68" y="118"/>
                </a:cxn>
                <a:cxn ang="0">
                  <a:pos x="74" y="114"/>
                </a:cxn>
                <a:cxn ang="0">
                  <a:pos x="82" y="110"/>
                </a:cxn>
                <a:cxn ang="0">
                  <a:pos x="88" y="106"/>
                </a:cxn>
                <a:cxn ang="0">
                  <a:pos x="94" y="98"/>
                </a:cxn>
                <a:cxn ang="0">
                  <a:pos x="104" y="82"/>
                </a:cxn>
                <a:cxn ang="0">
                  <a:pos x="112" y="60"/>
                </a:cxn>
                <a:cxn ang="0">
                  <a:pos x="116" y="34"/>
                </a:cxn>
                <a:cxn ang="0">
                  <a:pos x="116" y="34"/>
                </a:cxn>
                <a:cxn ang="0">
                  <a:pos x="116" y="30"/>
                </a:cxn>
                <a:cxn ang="0">
                  <a:pos x="114" y="28"/>
                </a:cxn>
                <a:cxn ang="0">
                  <a:pos x="108" y="28"/>
                </a:cxn>
                <a:cxn ang="0">
                  <a:pos x="108" y="28"/>
                </a:cxn>
                <a:cxn ang="0">
                  <a:pos x="96" y="28"/>
                </a:cxn>
                <a:cxn ang="0">
                  <a:pos x="72" y="24"/>
                </a:cxn>
                <a:cxn ang="0">
                  <a:pos x="58" y="22"/>
                </a:cxn>
                <a:cxn ang="0">
                  <a:pos x="46" y="16"/>
                </a:cxn>
                <a:cxn ang="0">
                  <a:pos x="34" y="10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116" h="120">
                  <a:moveTo>
                    <a:pt x="24" y="2"/>
                  </a:moveTo>
                  <a:lnTo>
                    <a:pt x="24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0" y="20"/>
                  </a:lnTo>
                  <a:lnTo>
                    <a:pt x="6" y="32"/>
                  </a:lnTo>
                  <a:lnTo>
                    <a:pt x="2" y="48"/>
                  </a:lnTo>
                  <a:lnTo>
                    <a:pt x="0" y="64"/>
                  </a:lnTo>
                  <a:lnTo>
                    <a:pt x="2" y="82"/>
                  </a:lnTo>
                  <a:lnTo>
                    <a:pt x="4" y="88"/>
                  </a:lnTo>
                  <a:lnTo>
                    <a:pt x="8" y="96"/>
                  </a:lnTo>
                  <a:lnTo>
                    <a:pt x="14" y="102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30" y="114"/>
                  </a:lnTo>
                  <a:lnTo>
                    <a:pt x="38" y="118"/>
                  </a:lnTo>
                  <a:lnTo>
                    <a:pt x="44" y="120"/>
                  </a:lnTo>
                  <a:lnTo>
                    <a:pt x="52" y="120"/>
                  </a:lnTo>
                  <a:lnTo>
                    <a:pt x="60" y="120"/>
                  </a:lnTo>
                  <a:lnTo>
                    <a:pt x="68" y="118"/>
                  </a:lnTo>
                  <a:lnTo>
                    <a:pt x="74" y="114"/>
                  </a:lnTo>
                  <a:lnTo>
                    <a:pt x="82" y="110"/>
                  </a:lnTo>
                  <a:lnTo>
                    <a:pt x="88" y="106"/>
                  </a:lnTo>
                  <a:lnTo>
                    <a:pt x="94" y="98"/>
                  </a:lnTo>
                  <a:lnTo>
                    <a:pt x="104" y="82"/>
                  </a:lnTo>
                  <a:lnTo>
                    <a:pt x="112" y="60"/>
                  </a:lnTo>
                  <a:lnTo>
                    <a:pt x="116" y="34"/>
                  </a:lnTo>
                  <a:lnTo>
                    <a:pt x="116" y="34"/>
                  </a:lnTo>
                  <a:lnTo>
                    <a:pt x="116" y="30"/>
                  </a:lnTo>
                  <a:lnTo>
                    <a:pt x="114" y="28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96" y="28"/>
                  </a:lnTo>
                  <a:lnTo>
                    <a:pt x="72" y="24"/>
                  </a:lnTo>
                  <a:lnTo>
                    <a:pt x="58" y="22"/>
                  </a:lnTo>
                  <a:lnTo>
                    <a:pt x="46" y="16"/>
                  </a:lnTo>
                  <a:lnTo>
                    <a:pt x="34" y="10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101" name="Freeform 29"/>
            <p:cNvSpPr>
              <a:spLocks/>
            </p:cNvSpPr>
            <p:nvPr/>
          </p:nvSpPr>
          <p:spPr bwMode="auto">
            <a:xfrm>
              <a:off x="1841500" y="3606800"/>
              <a:ext cx="314325" cy="463550"/>
            </a:xfrm>
            <a:custGeom>
              <a:avLst/>
              <a:gdLst/>
              <a:ahLst/>
              <a:cxnLst>
                <a:cxn ang="0">
                  <a:pos x="22" y="72"/>
                </a:cxn>
                <a:cxn ang="0">
                  <a:pos x="22" y="72"/>
                </a:cxn>
                <a:cxn ang="0">
                  <a:pos x="16" y="90"/>
                </a:cxn>
                <a:cxn ang="0">
                  <a:pos x="12" y="108"/>
                </a:cxn>
                <a:cxn ang="0">
                  <a:pos x="6" y="132"/>
                </a:cxn>
                <a:cxn ang="0">
                  <a:pos x="2" y="160"/>
                </a:cxn>
                <a:cxn ang="0">
                  <a:pos x="0" y="190"/>
                </a:cxn>
                <a:cxn ang="0">
                  <a:pos x="0" y="220"/>
                </a:cxn>
                <a:cxn ang="0">
                  <a:pos x="2" y="236"/>
                </a:cxn>
                <a:cxn ang="0">
                  <a:pos x="6" y="250"/>
                </a:cxn>
                <a:cxn ang="0">
                  <a:pos x="6" y="250"/>
                </a:cxn>
                <a:cxn ang="0">
                  <a:pos x="6" y="254"/>
                </a:cxn>
                <a:cxn ang="0">
                  <a:pos x="8" y="258"/>
                </a:cxn>
                <a:cxn ang="0">
                  <a:pos x="10" y="262"/>
                </a:cxn>
                <a:cxn ang="0">
                  <a:pos x="16" y="268"/>
                </a:cxn>
                <a:cxn ang="0">
                  <a:pos x="26" y="274"/>
                </a:cxn>
                <a:cxn ang="0">
                  <a:pos x="38" y="280"/>
                </a:cxn>
                <a:cxn ang="0">
                  <a:pos x="56" y="284"/>
                </a:cxn>
                <a:cxn ang="0">
                  <a:pos x="56" y="284"/>
                </a:cxn>
                <a:cxn ang="0">
                  <a:pos x="88" y="292"/>
                </a:cxn>
                <a:cxn ang="0">
                  <a:pos x="98" y="292"/>
                </a:cxn>
                <a:cxn ang="0">
                  <a:pos x="108" y="292"/>
                </a:cxn>
                <a:cxn ang="0">
                  <a:pos x="114" y="290"/>
                </a:cxn>
                <a:cxn ang="0">
                  <a:pos x="120" y="286"/>
                </a:cxn>
                <a:cxn ang="0">
                  <a:pos x="134" y="270"/>
                </a:cxn>
                <a:cxn ang="0">
                  <a:pos x="134" y="270"/>
                </a:cxn>
                <a:cxn ang="0">
                  <a:pos x="144" y="256"/>
                </a:cxn>
                <a:cxn ang="0">
                  <a:pos x="158" y="236"/>
                </a:cxn>
                <a:cxn ang="0">
                  <a:pos x="172" y="210"/>
                </a:cxn>
                <a:cxn ang="0">
                  <a:pos x="186" y="180"/>
                </a:cxn>
                <a:cxn ang="0">
                  <a:pos x="190" y="164"/>
                </a:cxn>
                <a:cxn ang="0">
                  <a:pos x="194" y="146"/>
                </a:cxn>
                <a:cxn ang="0">
                  <a:pos x="198" y="128"/>
                </a:cxn>
                <a:cxn ang="0">
                  <a:pos x="198" y="110"/>
                </a:cxn>
                <a:cxn ang="0">
                  <a:pos x="198" y="90"/>
                </a:cxn>
                <a:cxn ang="0">
                  <a:pos x="194" y="70"/>
                </a:cxn>
                <a:cxn ang="0">
                  <a:pos x="188" y="52"/>
                </a:cxn>
                <a:cxn ang="0">
                  <a:pos x="180" y="32"/>
                </a:cxn>
                <a:cxn ang="0">
                  <a:pos x="180" y="32"/>
                </a:cxn>
                <a:cxn ang="0">
                  <a:pos x="176" y="26"/>
                </a:cxn>
                <a:cxn ang="0">
                  <a:pos x="168" y="16"/>
                </a:cxn>
                <a:cxn ang="0">
                  <a:pos x="160" y="10"/>
                </a:cxn>
                <a:cxn ang="0">
                  <a:pos x="152" y="4"/>
                </a:cxn>
                <a:cxn ang="0">
                  <a:pos x="140" y="2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10" y="2"/>
                </a:cxn>
                <a:cxn ang="0">
                  <a:pos x="94" y="6"/>
                </a:cxn>
                <a:cxn ang="0">
                  <a:pos x="80" y="12"/>
                </a:cxn>
                <a:cxn ang="0">
                  <a:pos x="66" y="22"/>
                </a:cxn>
                <a:cxn ang="0">
                  <a:pos x="52" y="32"/>
                </a:cxn>
                <a:cxn ang="0">
                  <a:pos x="40" y="46"/>
                </a:cxn>
                <a:cxn ang="0">
                  <a:pos x="30" y="58"/>
                </a:cxn>
                <a:cxn ang="0">
                  <a:pos x="22" y="72"/>
                </a:cxn>
                <a:cxn ang="0">
                  <a:pos x="22" y="72"/>
                </a:cxn>
              </a:cxnLst>
              <a:rect l="0" t="0" r="r" b="b"/>
              <a:pathLst>
                <a:path w="198" h="292">
                  <a:moveTo>
                    <a:pt x="22" y="72"/>
                  </a:moveTo>
                  <a:lnTo>
                    <a:pt x="22" y="72"/>
                  </a:lnTo>
                  <a:lnTo>
                    <a:pt x="16" y="90"/>
                  </a:lnTo>
                  <a:lnTo>
                    <a:pt x="12" y="108"/>
                  </a:lnTo>
                  <a:lnTo>
                    <a:pt x="6" y="132"/>
                  </a:lnTo>
                  <a:lnTo>
                    <a:pt x="2" y="160"/>
                  </a:lnTo>
                  <a:lnTo>
                    <a:pt x="0" y="190"/>
                  </a:lnTo>
                  <a:lnTo>
                    <a:pt x="0" y="220"/>
                  </a:lnTo>
                  <a:lnTo>
                    <a:pt x="2" y="236"/>
                  </a:lnTo>
                  <a:lnTo>
                    <a:pt x="6" y="250"/>
                  </a:lnTo>
                  <a:lnTo>
                    <a:pt x="6" y="250"/>
                  </a:lnTo>
                  <a:lnTo>
                    <a:pt x="6" y="254"/>
                  </a:lnTo>
                  <a:lnTo>
                    <a:pt x="8" y="258"/>
                  </a:lnTo>
                  <a:lnTo>
                    <a:pt x="10" y="262"/>
                  </a:lnTo>
                  <a:lnTo>
                    <a:pt x="16" y="268"/>
                  </a:lnTo>
                  <a:lnTo>
                    <a:pt x="26" y="274"/>
                  </a:lnTo>
                  <a:lnTo>
                    <a:pt x="38" y="280"/>
                  </a:lnTo>
                  <a:lnTo>
                    <a:pt x="56" y="284"/>
                  </a:lnTo>
                  <a:lnTo>
                    <a:pt x="56" y="284"/>
                  </a:lnTo>
                  <a:lnTo>
                    <a:pt x="88" y="292"/>
                  </a:lnTo>
                  <a:lnTo>
                    <a:pt x="98" y="292"/>
                  </a:lnTo>
                  <a:lnTo>
                    <a:pt x="108" y="292"/>
                  </a:lnTo>
                  <a:lnTo>
                    <a:pt x="114" y="290"/>
                  </a:lnTo>
                  <a:lnTo>
                    <a:pt x="120" y="286"/>
                  </a:lnTo>
                  <a:lnTo>
                    <a:pt x="134" y="270"/>
                  </a:lnTo>
                  <a:lnTo>
                    <a:pt x="134" y="270"/>
                  </a:lnTo>
                  <a:lnTo>
                    <a:pt x="144" y="256"/>
                  </a:lnTo>
                  <a:lnTo>
                    <a:pt x="158" y="236"/>
                  </a:lnTo>
                  <a:lnTo>
                    <a:pt x="172" y="210"/>
                  </a:lnTo>
                  <a:lnTo>
                    <a:pt x="186" y="180"/>
                  </a:lnTo>
                  <a:lnTo>
                    <a:pt x="190" y="164"/>
                  </a:lnTo>
                  <a:lnTo>
                    <a:pt x="194" y="146"/>
                  </a:lnTo>
                  <a:lnTo>
                    <a:pt x="198" y="128"/>
                  </a:lnTo>
                  <a:lnTo>
                    <a:pt x="198" y="110"/>
                  </a:lnTo>
                  <a:lnTo>
                    <a:pt x="198" y="90"/>
                  </a:lnTo>
                  <a:lnTo>
                    <a:pt x="194" y="70"/>
                  </a:lnTo>
                  <a:lnTo>
                    <a:pt x="188" y="52"/>
                  </a:lnTo>
                  <a:lnTo>
                    <a:pt x="180" y="32"/>
                  </a:lnTo>
                  <a:lnTo>
                    <a:pt x="180" y="32"/>
                  </a:lnTo>
                  <a:lnTo>
                    <a:pt x="176" y="26"/>
                  </a:lnTo>
                  <a:lnTo>
                    <a:pt x="168" y="16"/>
                  </a:lnTo>
                  <a:lnTo>
                    <a:pt x="160" y="10"/>
                  </a:lnTo>
                  <a:lnTo>
                    <a:pt x="152" y="4"/>
                  </a:lnTo>
                  <a:lnTo>
                    <a:pt x="140" y="2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10" y="2"/>
                  </a:lnTo>
                  <a:lnTo>
                    <a:pt x="94" y="6"/>
                  </a:lnTo>
                  <a:lnTo>
                    <a:pt x="80" y="12"/>
                  </a:lnTo>
                  <a:lnTo>
                    <a:pt x="66" y="22"/>
                  </a:lnTo>
                  <a:lnTo>
                    <a:pt x="52" y="32"/>
                  </a:lnTo>
                  <a:lnTo>
                    <a:pt x="40" y="46"/>
                  </a:lnTo>
                  <a:lnTo>
                    <a:pt x="30" y="58"/>
                  </a:lnTo>
                  <a:lnTo>
                    <a:pt x="22" y="72"/>
                  </a:lnTo>
                  <a:lnTo>
                    <a:pt x="22" y="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102" name="Freeform 30"/>
            <p:cNvSpPr>
              <a:spLocks/>
            </p:cNvSpPr>
            <p:nvPr/>
          </p:nvSpPr>
          <p:spPr bwMode="auto">
            <a:xfrm>
              <a:off x="1825625" y="4057650"/>
              <a:ext cx="184150" cy="190500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24" y="2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0" y="20"/>
                </a:cxn>
                <a:cxn ang="0">
                  <a:pos x="6" y="32"/>
                </a:cxn>
                <a:cxn ang="0">
                  <a:pos x="2" y="48"/>
                </a:cxn>
                <a:cxn ang="0">
                  <a:pos x="0" y="64"/>
                </a:cxn>
                <a:cxn ang="0">
                  <a:pos x="2" y="82"/>
                </a:cxn>
                <a:cxn ang="0">
                  <a:pos x="4" y="88"/>
                </a:cxn>
                <a:cxn ang="0">
                  <a:pos x="8" y="96"/>
                </a:cxn>
                <a:cxn ang="0">
                  <a:pos x="14" y="102"/>
                </a:cxn>
                <a:cxn ang="0">
                  <a:pos x="22" y="108"/>
                </a:cxn>
                <a:cxn ang="0">
                  <a:pos x="22" y="108"/>
                </a:cxn>
                <a:cxn ang="0">
                  <a:pos x="30" y="114"/>
                </a:cxn>
                <a:cxn ang="0">
                  <a:pos x="38" y="118"/>
                </a:cxn>
                <a:cxn ang="0">
                  <a:pos x="44" y="120"/>
                </a:cxn>
                <a:cxn ang="0">
                  <a:pos x="52" y="120"/>
                </a:cxn>
                <a:cxn ang="0">
                  <a:pos x="60" y="120"/>
                </a:cxn>
                <a:cxn ang="0">
                  <a:pos x="68" y="118"/>
                </a:cxn>
                <a:cxn ang="0">
                  <a:pos x="74" y="114"/>
                </a:cxn>
                <a:cxn ang="0">
                  <a:pos x="82" y="110"/>
                </a:cxn>
                <a:cxn ang="0">
                  <a:pos x="88" y="106"/>
                </a:cxn>
                <a:cxn ang="0">
                  <a:pos x="94" y="98"/>
                </a:cxn>
                <a:cxn ang="0">
                  <a:pos x="104" y="82"/>
                </a:cxn>
                <a:cxn ang="0">
                  <a:pos x="112" y="60"/>
                </a:cxn>
                <a:cxn ang="0">
                  <a:pos x="116" y="34"/>
                </a:cxn>
                <a:cxn ang="0">
                  <a:pos x="116" y="34"/>
                </a:cxn>
                <a:cxn ang="0">
                  <a:pos x="116" y="30"/>
                </a:cxn>
                <a:cxn ang="0">
                  <a:pos x="114" y="28"/>
                </a:cxn>
                <a:cxn ang="0">
                  <a:pos x="108" y="28"/>
                </a:cxn>
                <a:cxn ang="0">
                  <a:pos x="108" y="28"/>
                </a:cxn>
                <a:cxn ang="0">
                  <a:pos x="96" y="28"/>
                </a:cxn>
                <a:cxn ang="0">
                  <a:pos x="72" y="24"/>
                </a:cxn>
                <a:cxn ang="0">
                  <a:pos x="58" y="22"/>
                </a:cxn>
                <a:cxn ang="0">
                  <a:pos x="46" y="16"/>
                </a:cxn>
                <a:cxn ang="0">
                  <a:pos x="34" y="10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116" h="120">
                  <a:moveTo>
                    <a:pt x="24" y="2"/>
                  </a:moveTo>
                  <a:lnTo>
                    <a:pt x="24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0" y="20"/>
                  </a:lnTo>
                  <a:lnTo>
                    <a:pt x="6" y="32"/>
                  </a:lnTo>
                  <a:lnTo>
                    <a:pt x="2" y="48"/>
                  </a:lnTo>
                  <a:lnTo>
                    <a:pt x="0" y="64"/>
                  </a:lnTo>
                  <a:lnTo>
                    <a:pt x="2" y="82"/>
                  </a:lnTo>
                  <a:lnTo>
                    <a:pt x="4" y="88"/>
                  </a:lnTo>
                  <a:lnTo>
                    <a:pt x="8" y="96"/>
                  </a:lnTo>
                  <a:lnTo>
                    <a:pt x="14" y="102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30" y="114"/>
                  </a:lnTo>
                  <a:lnTo>
                    <a:pt x="38" y="118"/>
                  </a:lnTo>
                  <a:lnTo>
                    <a:pt x="44" y="120"/>
                  </a:lnTo>
                  <a:lnTo>
                    <a:pt x="52" y="120"/>
                  </a:lnTo>
                  <a:lnTo>
                    <a:pt x="60" y="120"/>
                  </a:lnTo>
                  <a:lnTo>
                    <a:pt x="68" y="118"/>
                  </a:lnTo>
                  <a:lnTo>
                    <a:pt x="74" y="114"/>
                  </a:lnTo>
                  <a:lnTo>
                    <a:pt x="82" y="110"/>
                  </a:lnTo>
                  <a:lnTo>
                    <a:pt x="88" y="106"/>
                  </a:lnTo>
                  <a:lnTo>
                    <a:pt x="94" y="98"/>
                  </a:lnTo>
                  <a:lnTo>
                    <a:pt x="104" y="82"/>
                  </a:lnTo>
                  <a:lnTo>
                    <a:pt x="112" y="60"/>
                  </a:lnTo>
                  <a:lnTo>
                    <a:pt x="116" y="34"/>
                  </a:lnTo>
                  <a:lnTo>
                    <a:pt x="116" y="34"/>
                  </a:lnTo>
                  <a:lnTo>
                    <a:pt x="116" y="30"/>
                  </a:lnTo>
                  <a:lnTo>
                    <a:pt x="114" y="28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96" y="28"/>
                  </a:lnTo>
                  <a:lnTo>
                    <a:pt x="72" y="24"/>
                  </a:lnTo>
                  <a:lnTo>
                    <a:pt x="58" y="22"/>
                  </a:lnTo>
                  <a:lnTo>
                    <a:pt x="46" y="16"/>
                  </a:lnTo>
                  <a:lnTo>
                    <a:pt x="34" y="10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 rot="20038976">
            <a:off x="2024762" y="4500493"/>
            <a:ext cx="812800" cy="857250"/>
            <a:chOff x="1343025" y="3606800"/>
            <a:chExt cx="812800" cy="857250"/>
          </a:xfrm>
          <a:solidFill>
            <a:schemeClr val="accent1">
              <a:lumMod val="75000"/>
            </a:schemeClr>
          </a:solidFill>
        </p:grpSpPr>
        <p:sp>
          <p:nvSpPr>
            <p:cNvPr id="35" name="Freeform 27"/>
            <p:cNvSpPr>
              <a:spLocks/>
            </p:cNvSpPr>
            <p:nvPr/>
          </p:nvSpPr>
          <p:spPr bwMode="auto">
            <a:xfrm>
              <a:off x="1358900" y="3822700"/>
              <a:ext cx="314325" cy="463550"/>
            </a:xfrm>
            <a:custGeom>
              <a:avLst/>
              <a:gdLst/>
              <a:ahLst/>
              <a:cxnLst>
                <a:cxn ang="0">
                  <a:pos x="22" y="72"/>
                </a:cxn>
                <a:cxn ang="0">
                  <a:pos x="22" y="72"/>
                </a:cxn>
                <a:cxn ang="0">
                  <a:pos x="16" y="90"/>
                </a:cxn>
                <a:cxn ang="0">
                  <a:pos x="12" y="108"/>
                </a:cxn>
                <a:cxn ang="0">
                  <a:pos x="6" y="132"/>
                </a:cxn>
                <a:cxn ang="0">
                  <a:pos x="2" y="160"/>
                </a:cxn>
                <a:cxn ang="0">
                  <a:pos x="0" y="190"/>
                </a:cxn>
                <a:cxn ang="0">
                  <a:pos x="0" y="220"/>
                </a:cxn>
                <a:cxn ang="0">
                  <a:pos x="2" y="236"/>
                </a:cxn>
                <a:cxn ang="0">
                  <a:pos x="6" y="250"/>
                </a:cxn>
                <a:cxn ang="0">
                  <a:pos x="6" y="250"/>
                </a:cxn>
                <a:cxn ang="0">
                  <a:pos x="6" y="254"/>
                </a:cxn>
                <a:cxn ang="0">
                  <a:pos x="8" y="258"/>
                </a:cxn>
                <a:cxn ang="0">
                  <a:pos x="10" y="262"/>
                </a:cxn>
                <a:cxn ang="0">
                  <a:pos x="16" y="268"/>
                </a:cxn>
                <a:cxn ang="0">
                  <a:pos x="26" y="274"/>
                </a:cxn>
                <a:cxn ang="0">
                  <a:pos x="38" y="280"/>
                </a:cxn>
                <a:cxn ang="0">
                  <a:pos x="56" y="284"/>
                </a:cxn>
                <a:cxn ang="0">
                  <a:pos x="56" y="284"/>
                </a:cxn>
                <a:cxn ang="0">
                  <a:pos x="88" y="292"/>
                </a:cxn>
                <a:cxn ang="0">
                  <a:pos x="98" y="292"/>
                </a:cxn>
                <a:cxn ang="0">
                  <a:pos x="108" y="292"/>
                </a:cxn>
                <a:cxn ang="0">
                  <a:pos x="114" y="290"/>
                </a:cxn>
                <a:cxn ang="0">
                  <a:pos x="120" y="286"/>
                </a:cxn>
                <a:cxn ang="0">
                  <a:pos x="134" y="270"/>
                </a:cxn>
                <a:cxn ang="0">
                  <a:pos x="134" y="270"/>
                </a:cxn>
                <a:cxn ang="0">
                  <a:pos x="144" y="256"/>
                </a:cxn>
                <a:cxn ang="0">
                  <a:pos x="158" y="236"/>
                </a:cxn>
                <a:cxn ang="0">
                  <a:pos x="172" y="210"/>
                </a:cxn>
                <a:cxn ang="0">
                  <a:pos x="186" y="180"/>
                </a:cxn>
                <a:cxn ang="0">
                  <a:pos x="190" y="164"/>
                </a:cxn>
                <a:cxn ang="0">
                  <a:pos x="194" y="146"/>
                </a:cxn>
                <a:cxn ang="0">
                  <a:pos x="198" y="128"/>
                </a:cxn>
                <a:cxn ang="0">
                  <a:pos x="198" y="110"/>
                </a:cxn>
                <a:cxn ang="0">
                  <a:pos x="198" y="90"/>
                </a:cxn>
                <a:cxn ang="0">
                  <a:pos x="194" y="70"/>
                </a:cxn>
                <a:cxn ang="0">
                  <a:pos x="188" y="52"/>
                </a:cxn>
                <a:cxn ang="0">
                  <a:pos x="180" y="32"/>
                </a:cxn>
                <a:cxn ang="0">
                  <a:pos x="180" y="32"/>
                </a:cxn>
                <a:cxn ang="0">
                  <a:pos x="176" y="26"/>
                </a:cxn>
                <a:cxn ang="0">
                  <a:pos x="168" y="16"/>
                </a:cxn>
                <a:cxn ang="0">
                  <a:pos x="160" y="10"/>
                </a:cxn>
                <a:cxn ang="0">
                  <a:pos x="152" y="4"/>
                </a:cxn>
                <a:cxn ang="0">
                  <a:pos x="140" y="2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10" y="2"/>
                </a:cxn>
                <a:cxn ang="0">
                  <a:pos x="96" y="6"/>
                </a:cxn>
                <a:cxn ang="0">
                  <a:pos x="80" y="12"/>
                </a:cxn>
                <a:cxn ang="0">
                  <a:pos x="66" y="22"/>
                </a:cxn>
                <a:cxn ang="0">
                  <a:pos x="52" y="32"/>
                </a:cxn>
                <a:cxn ang="0">
                  <a:pos x="40" y="46"/>
                </a:cxn>
                <a:cxn ang="0">
                  <a:pos x="30" y="58"/>
                </a:cxn>
                <a:cxn ang="0">
                  <a:pos x="22" y="72"/>
                </a:cxn>
                <a:cxn ang="0">
                  <a:pos x="22" y="72"/>
                </a:cxn>
              </a:cxnLst>
              <a:rect l="0" t="0" r="r" b="b"/>
              <a:pathLst>
                <a:path w="198" h="292">
                  <a:moveTo>
                    <a:pt x="22" y="72"/>
                  </a:moveTo>
                  <a:lnTo>
                    <a:pt x="22" y="72"/>
                  </a:lnTo>
                  <a:lnTo>
                    <a:pt x="16" y="90"/>
                  </a:lnTo>
                  <a:lnTo>
                    <a:pt x="12" y="108"/>
                  </a:lnTo>
                  <a:lnTo>
                    <a:pt x="6" y="132"/>
                  </a:lnTo>
                  <a:lnTo>
                    <a:pt x="2" y="160"/>
                  </a:lnTo>
                  <a:lnTo>
                    <a:pt x="0" y="190"/>
                  </a:lnTo>
                  <a:lnTo>
                    <a:pt x="0" y="220"/>
                  </a:lnTo>
                  <a:lnTo>
                    <a:pt x="2" y="236"/>
                  </a:lnTo>
                  <a:lnTo>
                    <a:pt x="6" y="250"/>
                  </a:lnTo>
                  <a:lnTo>
                    <a:pt x="6" y="250"/>
                  </a:lnTo>
                  <a:lnTo>
                    <a:pt x="6" y="254"/>
                  </a:lnTo>
                  <a:lnTo>
                    <a:pt x="8" y="258"/>
                  </a:lnTo>
                  <a:lnTo>
                    <a:pt x="10" y="262"/>
                  </a:lnTo>
                  <a:lnTo>
                    <a:pt x="16" y="268"/>
                  </a:lnTo>
                  <a:lnTo>
                    <a:pt x="26" y="274"/>
                  </a:lnTo>
                  <a:lnTo>
                    <a:pt x="38" y="280"/>
                  </a:lnTo>
                  <a:lnTo>
                    <a:pt x="56" y="284"/>
                  </a:lnTo>
                  <a:lnTo>
                    <a:pt x="56" y="284"/>
                  </a:lnTo>
                  <a:lnTo>
                    <a:pt x="88" y="292"/>
                  </a:lnTo>
                  <a:lnTo>
                    <a:pt x="98" y="292"/>
                  </a:lnTo>
                  <a:lnTo>
                    <a:pt x="108" y="292"/>
                  </a:lnTo>
                  <a:lnTo>
                    <a:pt x="114" y="290"/>
                  </a:lnTo>
                  <a:lnTo>
                    <a:pt x="120" y="286"/>
                  </a:lnTo>
                  <a:lnTo>
                    <a:pt x="134" y="270"/>
                  </a:lnTo>
                  <a:lnTo>
                    <a:pt x="134" y="270"/>
                  </a:lnTo>
                  <a:lnTo>
                    <a:pt x="144" y="256"/>
                  </a:lnTo>
                  <a:lnTo>
                    <a:pt x="158" y="236"/>
                  </a:lnTo>
                  <a:lnTo>
                    <a:pt x="172" y="210"/>
                  </a:lnTo>
                  <a:lnTo>
                    <a:pt x="186" y="180"/>
                  </a:lnTo>
                  <a:lnTo>
                    <a:pt x="190" y="164"/>
                  </a:lnTo>
                  <a:lnTo>
                    <a:pt x="194" y="146"/>
                  </a:lnTo>
                  <a:lnTo>
                    <a:pt x="198" y="128"/>
                  </a:lnTo>
                  <a:lnTo>
                    <a:pt x="198" y="110"/>
                  </a:lnTo>
                  <a:lnTo>
                    <a:pt x="198" y="90"/>
                  </a:lnTo>
                  <a:lnTo>
                    <a:pt x="194" y="70"/>
                  </a:lnTo>
                  <a:lnTo>
                    <a:pt x="188" y="52"/>
                  </a:lnTo>
                  <a:lnTo>
                    <a:pt x="180" y="32"/>
                  </a:lnTo>
                  <a:lnTo>
                    <a:pt x="180" y="32"/>
                  </a:lnTo>
                  <a:lnTo>
                    <a:pt x="176" y="26"/>
                  </a:lnTo>
                  <a:lnTo>
                    <a:pt x="168" y="16"/>
                  </a:lnTo>
                  <a:lnTo>
                    <a:pt x="160" y="10"/>
                  </a:lnTo>
                  <a:lnTo>
                    <a:pt x="152" y="4"/>
                  </a:lnTo>
                  <a:lnTo>
                    <a:pt x="140" y="2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10" y="2"/>
                  </a:lnTo>
                  <a:lnTo>
                    <a:pt x="96" y="6"/>
                  </a:lnTo>
                  <a:lnTo>
                    <a:pt x="80" y="12"/>
                  </a:lnTo>
                  <a:lnTo>
                    <a:pt x="66" y="22"/>
                  </a:lnTo>
                  <a:lnTo>
                    <a:pt x="52" y="32"/>
                  </a:lnTo>
                  <a:lnTo>
                    <a:pt x="40" y="46"/>
                  </a:lnTo>
                  <a:lnTo>
                    <a:pt x="30" y="58"/>
                  </a:lnTo>
                  <a:lnTo>
                    <a:pt x="22" y="72"/>
                  </a:lnTo>
                  <a:lnTo>
                    <a:pt x="22" y="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6" name="Freeform 28"/>
            <p:cNvSpPr>
              <a:spLocks/>
            </p:cNvSpPr>
            <p:nvPr/>
          </p:nvSpPr>
          <p:spPr bwMode="auto">
            <a:xfrm>
              <a:off x="1343025" y="4273550"/>
              <a:ext cx="184150" cy="190500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24" y="2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0" y="20"/>
                </a:cxn>
                <a:cxn ang="0">
                  <a:pos x="6" y="32"/>
                </a:cxn>
                <a:cxn ang="0">
                  <a:pos x="2" y="48"/>
                </a:cxn>
                <a:cxn ang="0">
                  <a:pos x="0" y="64"/>
                </a:cxn>
                <a:cxn ang="0">
                  <a:pos x="2" y="82"/>
                </a:cxn>
                <a:cxn ang="0">
                  <a:pos x="4" y="88"/>
                </a:cxn>
                <a:cxn ang="0">
                  <a:pos x="8" y="96"/>
                </a:cxn>
                <a:cxn ang="0">
                  <a:pos x="14" y="102"/>
                </a:cxn>
                <a:cxn ang="0">
                  <a:pos x="22" y="108"/>
                </a:cxn>
                <a:cxn ang="0">
                  <a:pos x="22" y="108"/>
                </a:cxn>
                <a:cxn ang="0">
                  <a:pos x="30" y="114"/>
                </a:cxn>
                <a:cxn ang="0">
                  <a:pos x="38" y="118"/>
                </a:cxn>
                <a:cxn ang="0">
                  <a:pos x="44" y="120"/>
                </a:cxn>
                <a:cxn ang="0">
                  <a:pos x="52" y="120"/>
                </a:cxn>
                <a:cxn ang="0">
                  <a:pos x="60" y="120"/>
                </a:cxn>
                <a:cxn ang="0">
                  <a:pos x="68" y="118"/>
                </a:cxn>
                <a:cxn ang="0">
                  <a:pos x="74" y="114"/>
                </a:cxn>
                <a:cxn ang="0">
                  <a:pos x="82" y="110"/>
                </a:cxn>
                <a:cxn ang="0">
                  <a:pos x="88" y="106"/>
                </a:cxn>
                <a:cxn ang="0">
                  <a:pos x="94" y="98"/>
                </a:cxn>
                <a:cxn ang="0">
                  <a:pos x="104" y="82"/>
                </a:cxn>
                <a:cxn ang="0">
                  <a:pos x="112" y="60"/>
                </a:cxn>
                <a:cxn ang="0">
                  <a:pos x="116" y="34"/>
                </a:cxn>
                <a:cxn ang="0">
                  <a:pos x="116" y="34"/>
                </a:cxn>
                <a:cxn ang="0">
                  <a:pos x="116" y="30"/>
                </a:cxn>
                <a:cxn ang="0">
                  <a:pos x="114" y="28"/>
                </a:cxn>
                <a:cxn ang="0">
                  <a:pos x="108" y="28"/>
                </a:cxn>
                <a:cxn ang="0">
                  <a:pos x="108" y="28"/>
                </a:cxn>
                <a:cxn ang="0">
                  <a:pos x="96" y="28"/>
                </a:cxn>
                <a:cxn ang="0">
                  <a:pos x="72" y="24"/>
                </a:cxn>
                <a:cxn ang="0">
                  <a:pos x="58" y="22"/>
                </a:cxn>
                <a:cxn ang="0">
                  <a:pos x="46" y="16"/>
                </a:cxn>
                <a:cxn ang="0">
                  <a:pos x="34" y="10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116" h="120">
                  <a:moveTo>
                    <a:pt x="24" y="2"/>
                  </a:moveTo>
                  <a:lnTo>
                    <a:pt x="24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0" y="20"/>
                  </a:lnTo>
                  <a:lnTo>
                    <a:pt x="6" y="32"/>
                  </a:lnTo>
                  <a:lnTo>
                    <a:pt x="2" y="48"/>
                  </a:lnTo>
                  <a:lnTo>
                    <a:pt x="0" y="64"/>
                  </a:lnTo>
                  <a:lnTo>
                    <a:pt x="2" y="82"/>
                  </a:lnTo>
                  <a:lnTo>
                    <a:pt x="4" y="88"/>
                  </a:lnTo>
                  <a:lnTo>
                    <a:pt x="8" y="96"/>
                  </a:lnTo>
                  <a:lnTo>
                    <a:pt x="14" y="102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30" y="114"/>
                  </a:lnTo>
                  <a:lnTo>
                    <a:pt x="38" y="118"/>
                  </a:lnTo>
                  <a:lnTo>
                    <a:pt x="44" y="120"/>
                  </a:lnTo>
                  <a:lnTo>
                    <a:pt x="52" y="120"/>
                  </a:lnTo>
                  <a:lnTo>
                    <a:pt x="60" y="120"/>
                  </a:lnTo>
                  <a:lnTo>
                    <a:pt x="68" y="118"/>
                  </a:lnTo>
                  <a:lnTo>
                    <a:pt x="74" y="114"/>
                  </a:lnTo>
                  <a:lnTo>
                    <a:pt x="82" y="110"/>
                  </a:lnTo>
                  <a:lnTo>
                    <a:pt x="88" y="106"/>
                  </a:lnTo>
                  <a:lnTo>
                    <a:pt x="94" y="98"/>
                  </a:lnTo>
                  <a:lnTo>
                    <a:pt x="104" y="82"/>
                  </a:lnTo>
                  <a:lnTo>
                    <a:pt x="112" y="60"/>
                  </a:lnTo>
                  <a:lnTo>
                    <a:pt x="116" y="34"/>
                  </a:lnTo>
                  <a:lnTo>
                    <a:pt x="116" y="34"/>
                  </a:lnTo>
                  <a:lnTo>
                    <a:pt x="116" y="30"/>
                  </a:lnTo>
                  <a:lnTo>
                    <a:pt x="114" y="28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96" y="28"/>
                  </a:lnTo>
                  <a:lnTo>
                    <a:pt x="72" y="24"/>
                  </a:lnTo>
                  <a:lnTo>
                    <a:pt x="58" y="22"/>
                  </a:lnTo>
                  <a:lnTo>
                    <a:pt x="46" y="16"/>
                  </a:lnTo>
                  <a:lnTo>
                    <a:pt x="34" y="10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7" name="Freeform 29"/>
            <p:cNvSpPr>
              <a:spLocks/>
            </p:cNvSpPr>
            <p:nvPr/>
          </p:nvSpPr>
          <p:spPr bwMode="auto">
            <a:xfrm>
              <a:off x="1841500" y="3606800"/>
              <a:ext cx="314325" cy="463550"/>
            </a:xfrm>
            <a:custGeom>
              <a:avLst/>
              <a:gdLst/>
              <a:ahLst/>
              <a:cxnLst>
                <a:cxn ang="0">
                  <a:pos x="22" y="72"/>
                </a:cxn>
                <a:cxn ang="0">
                  <a:pos x="22" y="72"/>
                </a:cxn>
                <a:cxn ang="0">
                  <a:pos x="16" y="90"/>
                </a:cxn>
                <a:cxn ang="0">
                  <a:pos x="12" y="108"/>
                </a:cxn>
                <a:cxn ang="0">
                  <a:pos x="6" y="132"/>
                </a:cxn>
                <a:cxn ang="0">
                  <a:pos x="2" y="160"/>
                </a:cxn>
                <a:cxn ang="0">
                  <a:pos x="0" y="190"/>
                </a:cxn>
                <a:cxn ang="0">
                  <a:pos x="0" y="220"/>
                </a:cxn>
                <a:cxn ang="0">
                  <a:pos x="2" y="236"/>
                </a:cxn>
                <a:cxn ang="0">
                  <a:pos x="6" y="250"/>
                </a:cxn>
                <a:cxn ang="0">
                  <a:pos x="6" y="250"/>
                </a:cxn>
                <a:cxn ang="0">
                  <a:pos x="6" y="254"/>
                </a:cxn>
                <a:cxn ang="0">
                  <a:pos x="8" y="258"/>
                </a:cxn>
                <a:cxn ang="0">
                  <a:pos x="10" y="262"/>
                </a:cxn>
                <a:cxn ang="0">
                  <a:pos x="16" y="268"/>
                </a:cxn>
                <a:cxn ang="0">
                  <a:pos x="26" y="274"/>
                </a:cxn>
                <a:cxn ang="0">
                  <a:pos x="38" y="280"/>
                </a:cxn>
                <a:cxn ang="0">
                  <a:pos x="56" y="284"/>
                </a:cxn>
                <a:cxn ang="0">
                  <a:pos x="56" y="284"/>
                </a:cxn>
                <a:cxn ang="0">
                  <a:pos x="88" y="292"/>
                </a:cxn>
                <a:cxn ang="0">
                  <a:pos x="98" y="292"/>
                </a:cxn>
                <a:cxn ang="0">
                  <a:pos x="108" y="292"/>
                </a:cxn>
                <a:cxn ang="0">
                  <a:pos x="114" y="290"/>
                </a:cxn>
                <a:cxn ang="0">
                  <a:pos x="120" y="286"/>
                </a:cxn>
                <a:cxn ang="0">
                  <a:pos x="134" y="270"/>
                </a:cxn>
                <a:cxn ang="0">
                  <a:pos x="134" y="270"/>
                </a:cxn>
                <a:cxn ang="0">
                  <a:pos x="144" y="256"/>
                </a:cxn>
                <a:cxn ang="0">
                  <a:pos x="158" y="236"/>
                </a:cxn>
                <a:cxn ang="0">
                  <a:pos x="172" y="210"/>
                </a:cxn>
                <a:cxn ang="0">
                  <a:pos x="186" y="180"/>
                </a:cxn>
                <a:cxn ang="0">
                  <a:pos x="190" y="164"/>
                </a:cxn>
                <a:cxn ang="0">
                  <a:pos x="194" y="146"/>
                </a:cxn>
                <a:cxn ang="0">
                  <a:pos x="198" y="128"/>
                </a:cxn>
                <a:cxn ang="0">
                  <a:pos x="198" y="110"/>
                </a:cxn>
                <a:cxn ang="0">
                  <a:pos x="198" y="90"/>
                </a:cxn>
                <a:cxn ang="0">
                  <a:pos x="194" y="70"/>
                </a:cxn>
                <a:cxn ang="0">
                  <a:pos x="188" y="52"/>
                </a:cxn>
                <a:cxn ang="0">
                  <a:pos x="180" y="32"/>
                </a:cxn>
                <a:cxn ang="0">
                  <a:pos x="180" y="32"/>
                </a:cxn>
                <a:cxn ang="0">
                  <a:pos x="176" y="26"/>
                </a:cxn>
                <a:cxn ang="0">
                  <a:pos x="168" y="16"/>
                </a:cxn>
                <a:cxn ang="0">
                  <a:pos x="160" y="10"/>
                </a:cxn>
                <a:cxn ang="0">
                  <a:pos x="152" y="4"/>
                </a:cxn>
                <a:cxn ang="0">
                  <a:pos x="140" y="2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10" y="2"/>
                </a:cxn>
                <a:cxn ang="0">
                  <a:pos x="94" y="6"/>
                </a:cxn>
                <a:cxn ang="0">
                  <a:pos x="80" y="12"/>
                </a:cxn>
                <a:cxn ang="0">
                  <a:pos x="66" y="22"/>
                </a:cxn>
                <a:cxn ang="0">
                  <a:pos x="52" y="32"/>
                </a:cxn>
                <a:cxn ang="0">
                  <a:pos x="40" y="46"/>
                </a:cxn>
                <a:cxn ang="0">
                  <a:pos x="30" y="58"/>
                </a:cxn>
                <a:cxn ang="0">
                  <a:pos x="22" y="72"/>
                </a:cxn>
                <a:cxn ang="0">
                  <a:pos x="22" y="72"/>
                </a:cxn>
              </a:cxnLst>
              <a:rect l="0" t="0" r="r" b="b"/>
              <a:pathLst>
                <a:path w="198" h="292">
                  <a:moveTo>
                    <a:pt x="22" y="72"/>
                  </a:moveTo>
                  <a:lnTo>
                    <a:pt x="22" y="72"/>
                  </a:lnTo>
                  <a:lnTo>
                    <a:pt x="16" y="90"/>
                  </a:lnTo>
                  <a:lnTo>
                    <a:pt x="12" y="108"/>
                  </a:lnTo>
                  <a:lnTo>
                    <a:pt x="6" y="132"/>
                  </a:lnTo>
                  <a:lnTo>
                    <a:pt x="2" y="160"/>
                  </a:lnTo>
                  <a:lnTo>
                    <a:pt x="0" y="190"/>
                  </a:lnTo>
                  <a:lnTo>
                    <a:pt x="0" y="220"/>
                  </a:lnTo>
                  <a:lnTo>
                    <a:pt x="2" y="236"/>
                  </a:lnTo>
                  <a:lnTo>
                    <a:pt x="6" y="250"/>
                  </a:lnTo>
                  <a:lnTo>
                    <a:pt x="6" y="250"/>
                  </a:lnTo>
                  <a:lnTo>
                    <a:pt x="6" y="254"/>
                  </a:lnTo>
                  <a:lnTo>
                    <a:pt x="8" y="258"/>
                  </a:lnTo>
                  <a:lnTo>
                    <a:pt x="10" y="262"/>
                  </a:lnTo>
                  <a:lnTo>
                    <a:pt x="16" y="268"/>
                  </a:lnTo>
                  <a:lnTo>
                    <a:pt x="26" y="274"/>
                  </a:lnTo>
                  <a:lnTo>
                    <a:pt x="38" y="280"/>
                  </a:lnTo>
                  <a:lnTo>
                    <a:pt x="56" y="284"/>
                  </a:lnTo>
                  <a:lnTo>
                    <a:pt x="56" y="284"/>
                  </a:lnTo>
                  <a:lnTo>
                    <a:pt x="88" y="292"/>
                  </a:lnTo>
                  <a:lnTo>
                    <a:pt x="98" y="292"/>
                  </a:lnTo>
                  <a:lnTo>
                    <a:pt x="108" y="292"/>
                  </a:lnTo>
                  <a:lnTo>
                    <a:pt x="114" y="290"/>
                  </a:lnTo>
                  <a:lnTo>
                    <a:pt x="120" y="286"/>
                  </a:lnTo>
                  <a:lnTo>
                    <a:pt x="134" y="270"/>
                  </a:lnTo>
                  <a:lnTo>
                    <a:pt x="134" y="270"/>
                  </a:lnTo>
                  <a:lnTo>
                    <a:pt x="144" y="256"/>
                  </a:lnTo>
                  <a:lnTo>
                    <a:pt x="158" y="236"/>
                  </a:lnTo>
                  <a:lnTo>
                    <a:pt x="172" y="210"/>
                  </a:lnTo>
                  <a:lnTo>
                    <a:pt x="186" y="180"/>
                  </a:lnTo>
                  <a:lnTo>
                    <a:pt x="190" y="164"/>
                  </a:lnTo>
                  <a:lnTo>
                    <a:pt x="194" y="146"/>
                  </a:lnTo>
                  <a:lnTo>
                    <a:pt x="198" y="128"/>
                  </a:lnTo>
                  <a:lnTo>
                    <a:pt x="198" y="110"/>
                  </a:lnTo>
                  <a:lnTo>
                    <a:pt x="198" y="90"/>
                  </a:lnTo>
                  <a:lnTo>
                    <a:pt x="194" y="70"/>
                  </a:lnTo>
                  <a:lnTo>
                    <a:pt x="188" y="52"/>
                  </a:lnTo>
                  <a:lnTo>
                    <a:pt x="180" y="32"/>
                  </a:lnTo>
                  <a:lnTo>
                    <a:pt x="180" y="32"/>
                  </a:lnTo>
                  <a:lnTo>
                    <a:pt x="176" y="26"/>
                  </a:lnTo>
                  <a:lnTo>
                    <a:pt x="168" y="16"/>
                  </a:lnTo>
                  <a:lnTo>
                    <a:pt x="160" y="10"/>
                  </a:lnTo>
                  <a:lnTo>
                    <a:pt x="152" y="4"/>
                  </a:lnTo>
                  <a:lnTo>
                    <a:pt x="140" y="2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10" y="2"/>
                  </a:lnTo>
                  <a:lnTo>
                    <a:pt x="94" y="6"/>
                  </a:lnTo>
                  <a:lnTo>
                    <a:pt x="80" y="12"/>
                  </a:lnTo>
                  <a:lnTo>
                    <a:pt x="66" y="22"/>
                  </a:lnTo>
                  <a:lnTo>
                    <a:pt x="52" y="32"/>
                  </a:lnTo>
                  <a:lnTo>
                    <a:pt x="40" y="46"/>
                  </a:lnTo>
                  <a:lnTo>
                    <a:pt x="30" y="58"/>
                  </a:lnTo>
                  <a:lnTo>
                    <a:pt x="22" y="72"/>
                  </a:lnTo>
                  <a:lnTo>
                    <a:pt x="22" y="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8" name="Freeform 30"/>
            <p:cNvSpPr>
              <a:spLocks/>
            </p:cNvSpPr>
            <p:nvPr/>
          </p:nvSpPr>
          <p:spPr bwMode="auto">
            <a:xfrm>
              <a:off x="1825625" y="4057650"/>
              <a:ext cx="184150" cy="190500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24" y="2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0" y="20"/>
                </a:cxn>
                <a:cxn ang="0">
                  <a:pos x="6" y="32"/>
                </a:cxn>
                <a:cxn ang="0">
                  <a:pos x="2" y="48"/>
                </a:cxn>
                <a:cxn ang="0">
                  <a:pos x="0" y="64"/>
                </a:cxn>
                <a:cxn ang="0">
                  <a:pos x="2" y="82"/>
                </a:cxn>
                <a:cxn ang="0">
                  <a:pos x="4" y="88"/>
                </a:cxn>
                <a:cxn ang="0">
                  <a:pos x="8" y="96"/>
                </a:cxn>
                <a:cxn ang="0">
                  <a:pos x="14" y="102"/>
                </a:cxn>
                <a:cxn ang="0">
                  <a:pos x="22" y="108"/>
                </a:cxn>
                <a:cxn ang="0">
                  <a:pos x="22" y="108"/>
                </a:cxn>
                <a:cxn ang="0">
                  <a:pos x="30" y="114"/>
                </a:cxn>
                <a:cxn ang="0">
                  <a:pos x="38" y="118"/>
                </a:cxn>
                <a:cxn ang="0">
                  <a:pos x="44" y="120"/>
                </a:cxn>
                <a:cxn ang="0">
                  <a:pos x="52" y="120"/>
                </a:cxn>
                <a:cxn ang="0">
                  <a:pos x="60" y="120"/>
                </a:cxn>
                <a:cxn ang="0">
                  <a:pos x="68" y="118"/>
                </a:cxn>
                <a:cxn ang="0">
                  <a:pos x="74" y="114"/>
                </a:cxn>
                <a:cxn ang="0">
                  <a:pos x="82" y="110"/>
                </a:cxn>
                <a:cxn ang="0">
                  <a:pos x="88" y="106"/>
                </a:cxn>
                <a:cxn ang="0">
                  <a:pos x="94" y="98"/>
                </a:cxn>
                <a:cxn ang="0">
                  <a:pos x="104" y="82"/>
                </a:cxn>
                <a:cxn ang="0">
                  <a:pos x="112" y="60"/>
                </a:cxn>
                <a:cxn ang="0">
                  <a:pos x="116" y="34"/>
                </a:cxn>
                <a:cxn ang="0">
                  <a:pos x="116" y="34"/>
                </a:cxn>
                <a:cxn ang="0">
                  <a:pos x="116" y="30"/>
                </a:cxn>
                <a:cxn ang="0">
                  <a:pos x="114" y="28"/>
                </a:cxn>
                <a:cxn ang="0">
                  <a:pos x="108" y="28"/>
                </a:cxn>
                <a:cxn ang="0">
                  <a:pos x="108" y="28"/>
                </a:cxn>
                <a:cxn ang="0">
                  <a:pos x="96" y="28"/>
                </a:cxn>
                <a:cxn ang="0">
                  <a:pos x="72" y="24"/>
                </a:cxn>
                <a:cxn ang="0">
                  <a:pos x="58" y="22"/>
                </a:cxn>
                <a:cxn ang="0">
                  <a:pos x="46" y="16"/>
                </a:cxn>
                <a:cxn ang="0">
                  <a:pos x="34" y="10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116" h="120">
                  <a:moveTo>
                    <a:pt x="24" y="2"/>
                  </a:moveTo>
                  <a:lnTo>
                    <a:pt x="24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0" y="20"/>
                  </a:lnTo>
                  <a:lnTo>
                    <a:pt x="6" y="32"/>
                  </a:lnTo>
                  <a:lnTo>
                    <a:pt x="2" y="48"/>
                  </a:lnTo>
                  <a:lnTo>
                    <a:pt x="0" y="64"/>
                  </a:lnTo>
                  <a:lnTo>
                    <a:pt x="2" y="82"/>
                  </a:lnTo>
                  <a:lnTo>
                    <a:pt x="4" y="88"/>
                  </a:lnTo>
                  <a:lnTo>
                    <a:pt x="8" y="96"/>
                  </a:lnTo>
                  <a:lnTo>
                    <a:pt x="14" y="102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30" y="114"/>
                  </a:lnTo>
                  <a:lnTo>
                    <a:pt x="38" y="118"/>
                  </a:lnTo>
                  <a:lnTo>
                    <a:pt x="44" y="120"/>
                  </a:lnTo>
                  <a:lnTo>
                    <a:pt x="52" y="120"/>
                  </a:lnTo>
                  <a:lnTo>
                    <a:pt x="60" y="120"/>
                  </a:lnTo>
                  <a:lnTo>
                    <a:pt x="68" y="118"/>
                  </a:lnTo>
                  <a:lnTo>
                    <a:pt x="74" y="114"/>
                  </a:lnTo>
                  <a:lnTo>
                    <a:pt x="82" y="110"/>
                  </a:lnTo>
                  <a:lnTo>
                    <a:pt x="88" y="106"/>
                  </a:lnTo>
                  <a:lnTo>
                    <a:pt x="94" y="98"/>
                  </a:lnTo>
                  <a:lnTo>
                    <a:pt x="104" y="82"/>
                  </a:lnTo>
                  <a:lnTo>
                    <a:pt x="112" y="60"/>
                  </a:lnTo>
                  <a:lnTo>
                    <a:pt x="116" y="34"/>
                  </a:lnTo>
                  <a:lnTo>
                    <a:pt x="116" y="34"/>
                  </a:lnTo>
                  <a:lnTo>
                    <a:pt x="116" y="30"/>
                  </a:lnTo>
                  <a:lnTo>
                    <a:pt x="114" y="28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96" y="28"/>
                  </a:lnTo>
                  <a:lnTo>
                    <a:pt x="72" y="24"/>
                  </a:lnTo>
                  <a:lnTo>
                    <a:pt x="58" y="22"/>
                  </a:lnTo>
                  <a:lnTo>
                    <a:pt x="46" y="16"/>
                  </a:lnTo>
                  <a:lnTo>
                    <a:pt x="34" y="10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 rot="157874">
            <a:off x="3575357" y="4353158"/>
            <a:ext cx="812800" cy="857250"/>
            <a:chOff x="1343025" y="3606800"/>
            <a:chExt cx="812800" cy="857250"/>
          </a:xfrm>
          <a:solidFill>
            <a:schemeClr val="accent1">
              <a:lumMod val="75000"/>
            </a:schemeClr>
          </a:solidFill>
        </p:grpSpPr>
        <p:sp>
          <p:nvSpPr>
            <p:cNvPr id="40" name="Freeform 27"/>
            <p:cNvSpPr>
              <a:spLocks/>
            </p:cNvSpPr>
            <p:nvPr/>
          </p:nvSpPr>
          <p:spPr bwMode="auto">
            <a:xfrm>
              <a:off x="1358900" y="3822700"/>
              <a:ext cx="314325" cy="463550"/>
            </a:xfrm>
            <a:custGeom>
              <a:avLst/>
              <a:gdLst/>
              <a:ahLst/>
              <a:cxnLst>
                <a:cxn ang="0">
                  <a:pos x="22" y="72"/>
                </a:cxn>
                <a:cxn ang="0">
                  <a:pos x="22" y="72"/>
                </a:cxn>
                <a:cxn ang="0">
                  <a:pos x="16" y="90"/>
                </a:cxn>
                <a:cxn ang="0">
                  <a:pos x="12" y="108"/>
                </a:cxn>
                <a:cxn ang="0">
                  <a:pos x="6" y="132"/>
                </a:cxn>
                <a:cxn ang="0">
                  <a:pos x="2" y="160"/>
                </a:cxn>
                <a:cxn ang="0">
                  <a:pos x="0" y="190"/>
                </a:cxn>
                <a:cxn ang="0">
                  <a:pos x="0" y="220"/>
                </a:cxn>
                <a:cxn ang="0">
                  <a:pos x="2" y="236"/>
                </a:cxn>
                <a:cxn ang="0">
                  <a:pos x="6" y="250"/>
                </a:cxn>
                <a:cxn ang="0">
                  <a:pos x="6" y="250"/>
                </a:cxn>
                <a:cxn ang="0">
                  <a:pos x="6" y="254"/>
                </a:cxn>
                <a:cxn ang="0">
                  <a:pos x="8" y="258"/>
                </a:cxn>
                <a:cxn ang="0">
                  <a:pos x="10" y="262"/>
                </a:cxn>
                <a:cxn ang="0">
                  <a:pos x="16" y="268"/>
                </a:cxn>
                <a:cxn ang="0">
                  <a:pos x="26" y="274"/>
                </a:cxn>
                <a:cxn ang="0">
                  <a:pos x="38" y="280"/>
                </a:cxn>
                <a:cxn ang="0">
                  <a:pos x="56" y="284"/>
                </a:cxn>
                <a:cxn ang="0">
                  <a:pos x="56" y="284"/>
                </a:cxn>
                <a:cxn ang="0">
                  <a:pos x="88" y="292"/>
                </a:cxn>
                <a:cxn ang="0">
                  <a:pos x="98" y="292"/>
                </a:cxn>
                <a:cxn ang="0">
                  <a:pos x="108" y="292"/>
                </a:cxn>
                <a:cxn ang="0">
                  <a:pos x="114" y="290"/>
                </a:cxn>
                <a:cxn ang="0">
                  <a:pos x="120" y="286"/>
                </a:cxn>
                <a:cxn ang="0">
                  <a:pos x="134" y="270"/>
                </a:cxn>
                <a:cxn ang="0">
                  <a:pos x="134" y="270"/>
                </a:cxn>
                <a:cxn ang="0">
                  <a:pos x="144" y="256"/>
                </a:cxn>
                <a:cxn ang="0">
                  <a:pos x="158" y="236"/>
                </a:cxn>
                <a:cxn ang="0">
                  <a:pos x="172" y="210"/>
                </a:cxn>
                <a:cxn ang="0">
                  <a:pos x="186" y="180"/>
                </a:cxn>
                <a:cxn ang="0">
                  <a:pos x="190" y="164"/>
                </a:cxn>
                <a:cxn ang="0">
                  <a:pos x="194" y="146"/>
                </a:cxn>
                <a:cxn ang="0">
                  <a:pos x="198" y="128"/>
                </a:cxn>
                <a:cxn ang="0">
                  <a:pos x="198" y="110"/>
                </a:cxn>
                <a:cxn ang="0">
                  <a:pos x="198" y="90"/>
                </a:cxn>
                <a:cxn ang="0">
                  <a:pos x="194" y="70"/>
                </a:cxn>
                <a:cxn ang="0">
                  <a:pos x="188" y="52"/>
                </a:cxn>
                <a:cxn ang="0">
                  <a:pos x="180" y="32"/>
                </a:cxn>
                <a:cxn ang="0">
                  <a:pos x="180" y="32"/>
                </a:cxn>
                <a:cxn ang="0">
                  <a:pos x="176" y="26"/>
                </a:cxn>
                <a:cxn ang="0">
                  <a:pos x="168" y="16"/>
                </a:cxn>
                <a:cxn ang="0">
                  <a:pos x="160" y="10"/>
                </a:cxn>
                <a:cxn ang="0">
                  <a:pos x="152" y="4"/>
                </a:cxn>
                <a:cxn ang="0">
                  <a:pos x="140" y="2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10" y="2"/>
                </a:cxn>
                <a:cxn ang="0">
                  <a:pos x="96" y="6"/>
                </a:cxn>
                <a:cxn ang="0">
                  <a:pos x="80" y="12"/>
                </a:cxn>
                <a:cxn ang="0">
                  <a:pos x="66" y="22"/>
                </a:cxn>
                <a:cxn ang="0">
                  <a:pos x="52" y="32"/>
                </a:cxn>
                <a:cxn ang="0">
                  <a:pos x="40" y="46"/>
                </a:cxn>
                <a:cxn ang="0">
                  <a:pos x="30" y="58"/>
                </a:cxn>
                <a:cxn ang="0">
                  <a:pos x="22" y="72"/>
                </a:cxn>
                <a:cxn ang="0">
                  <a:pos x="22" y="72"/>
                </a:cxn>
              </a:cxnLst>
              <a:rect l="0" t="0" r="r" b="b"/>
              <a:pathLst>
                <a:path w="198" h="292">
                  <a:moveTo>
                    <a:pt x="22" y="72"/>
                  </a:moveTo>
                  <a:lnTo>
                    <a:pt x="22" y="72"/>
                  </a:lnTo>
                  <a:lnTo>
                    <a:pt x="16" y="90"/>
                  </a:lnTo>
                  <a:lnTo>
                    <a:pt x="12" y="108"/>
                  </a:lnTo>
                  <a:lnTo>
                    <a:pt x="6" y="132"/>
                  </a:lnTo>
                  <a:lnTo>
                    <a:pt x="2" y="160"/>
                  </a:lnTo>
                  <a:lnTo>
                    <a:pt x="0" y="190"/>
                  </a:lnTo>
                  <a:lnTo>
                    <a:pt x="0" y="220"/>
                  </a:lnTo>
                  <a:lnTo>
                    <a:pt x="2" y="236"/>
                  </a:lnTo>
                  <a:lnTo>
                    <a:pt x="6" y="250"/>
                  </a:lnTo>
                  <a:lnTo>
                    <a:pt x="6" y="250"/>
                  </a:lnTo>
                  <a:lnTo>
                    <a:pt x="6" y="254"/>
                  </a:lnTo>
                  <a:lnTo>
                    <a:pt x="8" y="258"/>
                  </a:lnTo>
                  <a:lnTo>
                    <a:pt x="10" y="262"/>
                  </a:lnTo>
                  <a:lnTo>
                    <a:pt x="16" y="268"/>
                  </a:lnTo>
                  <a:lnTo>
                    <a:pt x="26" y="274"/>
                  </a:lnTo>
                  <a:lnTo>
                    <a:pt x="38" y="280"/>
                  </a:lnTo>
                  <a:lnTo>
                    <a:pt x="56" y="284"/>
                  </a:lnTo>
                  <a:lnTo>
                    <a:pt x="56" y="284"/>
                  </a:lnTo>
                  <a:lnTo>
                    <a:pt x="88" y="292"/>
                  </a:lnTo>
                  <a:lnTo>
                    <a:pt x="98" y="292"/>
                  </a:lnTo>
                  <a:lnTo>
                    <a:pt x="108" y="292"/>
                  </a:lnTo>
                  <a:lnTo>
                    <a:pt x="114" y="290"/>
                  </a:lnTo>
                  <a:lnTo>
                    <a:pt x="120" y="286"/>
                  </a:lnTo>
                  <a:lnTo>
                    <a:pt x="134" y="270"/>
                  </a:lnTo>
                  <a:lnTo>
                    <a:pt x="134" y="270"/>
                  </a:lnTo>
                  <a:lnTo>
                    <a:pt x="144" y="256"/>
                  </a:lnTo>
                  <a:lnTo>
                    <a:pt x="158" y="236"/>
                  </a:lnTo>
                  <a:lnTo>
                    <a:pt x="172" y="210"/>
                  </a:lnTo>
                  <a:lnTo>
                    <a:pt x="186" y="180"/>
                  </a:lnTo>
                  <a:lnTo>
                    <a:pt x="190" y="164"/>
                  </a:lnTo>
                  <a:lnTo>
                    <a:pt x="194" y="146"/>
                  </a:lnTo>
                  <a:lnTo>
                    <a:pt x="198" y="128"/>
                  </a:lnTo>
                  <a:lnTo>
                    <a:pt x="198" y="110"/>
                  </a:lnTo>
                  <a:lnTo>
                    <a:pt x="198" y="90"/>
                  </a:lnTo>
                  <a:lnTo>
                    <a:pt x="194" y="70"/>
                  </a:lnTo>
                  <a:lnTo>
                    <a:pt x="188" y="52"/>
                  </a:lnTo>
                  <a:lnTo>
                    <a:pt x="180" y="32"/>
                  </a:lnTo>
                  <a:lnTo>
                    <a:pt x="180" y="32"/>
                  </a:lnTo>
                  <a:lnTo>
                    <a:pt x="176" y="26"/>
                  </a:lnTo>
                  <a:lnTo>
                    <a:pt x="168" y="16"/>
                  </a:lnTo>
                  <a:lnTo>
                    <a:pt x="160" y="10"/>
                  </a:lnTo>
                  <a:lnTo>
                    <a:pt x="152" y="4"/>
                  </a:lnTo>
                  <a:lnTo>
                    <a:pt x="140" y="2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10" y="2"/>
                  </a:lnTo>
                  <a:lnTo>
                    <a:pt x="96" y="6"/>
                  </a:lnTo>
                  <a:lnTo>
                    <a:pt x="80" y="12"/>
                  </a:lnTo>
                  <a:lnTo>
                    <a:pt x="66" y="22"/>
                  </a:lnTo>
                  <a:lnTo>
                    <a:pt x="52" y="32"/>
                  </a:lnTo>
                  <a:lnTo>
                    <a:pt x="40" y="46"/>
                  </a:lnTo>
                  <a:lnTo>
                    <a:pt x="30" y="58"/>
                  </a:lnTo>
                  <a:lnTo>
                    <a:pt x="22" y="72"/>
                  </a:lnTo>
                  <a:lnTo>
                    <a:pt x="22" y="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1" name="Freeform 28"/>
            <p:cNvSpPr>
              <a:spLocks/>
            </p:cNvSpPr>
            <p:nvPr/>
          </p:nvSpPr>
          <p:spPr bwMode="auto">
            <a:xfrm>
              <a:off x="1343025" y="4273550"/>
              <a:ext cx="184150" cy="190500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24" y="2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0" y="20"/>
                </a:cxn>
                <a:cxn ang="0">
                  <a:pos x="6" y="32"/>
                </a:cxn>
                <a:cxn ang="0">
                  <a:pos x="2" y="48"/>
                </a:cxn>
                <a:cxn ang="0">
                  <a:pos x="0" y="64"/>
                </a:cxn>
                <a:cxn ang="0">
                  <a:pos x="2" y="82"/>
                </a:cxn>
                <a:cxn ang="0">
                  <a:pos x="4" y="88"/>
                </a:cxn>
                <a:cxn ang="0">
                  <a:pos x="8" y="96"/>
                </a:cxn>
                <a:cxn ang="0">
                  <a:pos x="14" y="102"/>
                </a:cxn>
                <a:cxn ang="0">
                  <a:pos x="22" y="108"/>
                </a:cxn>
                <a:cxn ang="0">
                  <a:pos x="22" y="108"/>
                </a:cxn>
                <a:cxn ang="0">
                  <a:pos x="30" y="114"/>
                </a:cxn>
                <a:cxn ang="0">
                  <a:pos x="38" y="118"/>
                </a:cxn>
                <a:cxn ang="0">
                  <a:pos x="44" y="120"/>
                </a:cxn>
                <a:cxn ang="0">
                  <a:pos x="52" y="120"/>
                </a:cxn>
                <a:cxn ang="0">
                  <a:pos x="60" y="120"/>
                </a:cxn>
                <a:cxn ang="0">
                  <a:pos x="68" y="118"/>
                </a:cxn>
                <a:cxn ang="0">
                  <a:pos x="74" y="114"/>
                </a:cxn>
                <a:cxn ang="0">
                  <a:pos x="82" y="110"/>
                </a:cxn>
                <a:cxn ang="0">
                  <a:pos x="88" y="106"/>
                </a:cxn>
                <a:cxn ang="0">
                  <a:pos x="94" y="98"/>
                </a:cxn>
                <a:cxn ang="0">
                  <a:pos x="104" y="82"/>
                </a:cxn>
                <a:cxn ang="0">
                  <a:pos x="112" y="60"/>
                </a:cxn>
                <a:cxn ang="0">
                  <a:pos x="116" y="34"/>
                </a:cxn>
                <a:cxn ang="0">
                  <a:pos x="116" y="34"/>
                </a:cxn>
                <a:cxn ang="0">
                  <a:pos x="116" y="30"/>
                </a:cxn>
                <a:cxn ang="0">
                  <a:pos x="114" y="28"/>
                </a:cxn>
                <a:cxn ang="0">
                  <a:pos x="108" y="28"/>
                </a:cxn>
                <a:cxn ang="0">
                  <a:pos x="108" y="28"/>
                </a:cxn>
                <a:cxn ang="0">
                  <a:pos x="96" y="28"/>
                </a:cxn>
                <a:cxn ang="0">
                  <a:pos x="72" y="24"/>
                </a:cxn>
                <a:cxn ang="0">
                  <a:pos x="58" y="22"/>
                </a:cxn>
                <a:cxn ang="0">
                  <a:pos x="46" y="16"/>
                </a:cxn>
                <a:cxn ang="0">
                  <a:pos x="34" y="10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116" h="120">
                  <a:moveTo>
                    <a:pt x="24" y="2"/>
                  </a:moveTo>
                  <a:lnTo>
                    <a:pt x="24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0" y="20"/>
                  </a:lnTo>
                  <a:lnTo>
                    <a:pt x="6" y="32"/>
                  </a:lnTo>
                  <a:lnTo>
                    <a:pt x="2" y="48"/>
                  </a:lnTo>
                  <a:lnTo>
                    <a:pt x="0" y="64"/>
                  </a:lnTo>
                  <a:lnTo>
                    <a:pt x="2" y="82"/>
                  </a:lnTo>
                  <a:lnTo>
                    <a:pt x="4" y="88"/>
                  </a:lnTo>
                  <a:lnTo>
                    <a:pt x="8" y="96"/>
                  </a:lnTo>
                  <a:lnTo>
                    <a:pt x="14" y="102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30" y="114"/>
                  </a:lnTo>
                  <a:lnTo>
                    <a:pt x="38" y="118"/>
                  </a:lnTo>
                  <a:lnTo>
                    <a:pt x="44" y="120"/>
                  </a:lnTo>
                  <a:lnTo>
                    <a:pt x="52" y="120"/>
                  </a:lnTo>
                  <a:lnTo>
                    <a:pt x="60" y="120"/>
                  </a:lnTo>
                  <a:lnTo>
                    <a:pt x="68" y="118"/>
                  </a:lnTo>
                  <a:lnTo>
                    <a:pt x="74" y="114"/>
                  </a:lnTo>
                  <a:lnTo>
                    <a:pt x="82" y="110"/>
                  </a:lnTo>
                  <a:lnTo>
                    <a:pt x="88" y="106"/>
                  </a:lnTo>
                  <a:lnTo>
                    <a:pt x="94" y="98"/>
                  </a:lnTo>
                  <a:lnTo>
                    <a:pt x="104" y="82"/>
                  </a:lnTo>
                  <a:lnTo>
                    <a:pt x="112" y="60"/>
                  </a:lnTo>
                  <a:lnTo>
                    <a:pt x="116" y="34"/>
                  </a:lnTo>
                  <a:lnTo>
                    <a:pt x="116" y="34"/>
                  </a:lnTo>
                  <a:lnTo>
                    <a:pt x="116" y="30"/>
                  </a:lnTo>
                  <a:lnTo>
                    <a:pt x="114" y="28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96" y="28"/>
                  </a:lnTo>
                  <a:lnTo>
                    <a:pt x="72" y="24"/>
                  </a:lnTo>
                  <a:lnTo>
                    <a:pt x="58" y="22"/>
                  </a:lnTo>
                  <a:lnTo>
                    <a:pt x="46" y="16"/>
                  </a:lnTo>
                  <a:lnTo>
                    <a:pt x="34" y="10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>
              <a:off x="1841500" y="3606800"/>
              <a:ext cx="314325" cy="463550"/>
            </a:xfrm>
            <a:custGeom>
              <a:avLst/>
              <a:gdLst/>
              <a:ahLst/>
              <a:cxnLst>
                <a:cxn ang="0">
                  <a:pos x="22" y="72"/>
                </a:cxn>
                <a:cxn ang="0">
                  <a:pos x="22" y="72"/>
                </a:cxn>
                <a:cxn ang="0">
                  <a:pos x="16" y="90"/>
                </a:cxn>
                <a:cxn ang="0">
                  <a:pos x="12" y="108"/>
                </a:cxn>
                <a:cxn ang="0">
                  <a:pos x="6" y="132"/>
                </a:cxn>
                <a:cxn ang="0">
                  <a:pos x="2" y="160"/>
                </a:cxn>
                <a:cxn ang="0">
                  <a:pos x="0" y="190"/>
                </a:cxn>
                <a:cxn ang="0">
                  <a:pos x="0" y="220"/>
                </a:cxn>
                <a:cxn ang="0">
                  <a:pos x="2" y="236"/>
                </a:cxn>
                <a:cxn ang="0">
                  <a:pos x="6" y="250"/>
                </a:cxn>
                <a:cxn ang="0">
                  <a:pos x="6" y="250"/>
                </a:cxn>
                <a:cxn ang="0">
                  <a:pos x="6" y="254"/>
                </a:cxn>
                <a:cxn ang="0">
                  <a:pos x="8" y="258"/>
                </a:cxn>
                <a:cxn ang="0">
                  <a:pos x="10" y="262"/>
                </a:cxn>
                <a:cxn ang="0">
                  <a:pos x="16" y="268"/>
                </a:cxn>
                <a:cxn ang="0">
                  <a:pos x="26" y="274"/>
                </a:cxn>
                <a:cxn ang="0">
                  <a:pos x="38" y="280"/>
                </a:cxn>
                <a:cxn ang="0">
                  <a:pos x="56" y="284"/>
                </a:cxn>
                <a:cxn ang="0">
                  <a:pos x="56" y="284"/>
                </a:cxn>
                <a:cxn ang="0">
                  <a:pos x="88" y="292"/>
                </a:cxn>
                <a:cxn ang="0">
                  <a:pos x="98" y="292"/>
                </a:cxn>
                <a:cxn ang="0">
                  <a:pos x="108" y="292"/>
                </a:cxn>
                <a:cxn ang="0">
                  <a:pos x="114" y="290"/>
                </a:cxn>
                <a:cxn ang="0">
                  <a:pos x="120" y="286"/>
                </a:cxn>
                <a:cxn ang="0">
                  <a:pos x="134" y="270"/>
                </a:cxn>
                <a:cxn ang="0">
                  <a:pos x="134" y="270"/>
                </a:cxn>
                <a:cxn ang="0">
                  <a:pos x="144" y="256"/>
                </a:cxn>
                <a:cxn ang="0">
                  <a:pos x="158" y="236"/>
                </a:cxn>
                <a:cxn ang="0">
                  <a:pos x="172" y="210"/>
                </a:cxn>
                <a:cxn ang="0">
                  <a:pos x="186" y="180"/>
                </a:cxn>
                <a:cxn ang="0">
                  <a:pos x="190" y="164"/>
                </a:cxn>
                <a:cxn ang="0">
                  <a:pos x="194" y="146"/>
                </a:cxn>
                <a:cxn ang="0">
                  <a:pos x="198" y="128"/>
                </a:cxn>
                <a:cxn ang="0">
                  <a:pos x="198" y="110"/>
                </a:cxn>
                <a:cxn ang="0">
                  <a:pos x="198" y="90"/>
                </a:cxn>
                <a:cxn ang="0">
                  <a:pos x="194" y="70"/>
                </a:cxn>
                <a:cxn ang="0">
                  <a:pos x="188" y="52"/>
                </a:cxn>
                <a:cxn ang="0">
                  <a:pos x="180" y="32"/>
                </a:cxn>
                <a:cxn ang="0">
                  <a:pos x="180" y="32"/>
                </a:cxn>
                <a:cxn ang="0">
                  <a:pos x="176" y="26"/>
                </a:cxn>
                <a:cxn ang="0">
                  <a:pos x="168" y="16"/>
                </a:cxn>
                <a:cxn ang="0">
                  <a:pos x="160" y="10"/>
                </a:cxn>
                <a:cxn ang="0">
                  <a:pos x="152" y="4"/>
                </a:cxn>
                <a:cxn ang="0">
                  <a:pos x="140" y="2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10" y="2"/>
                </a:cxn>
                <a:cxn ang="0">
                  <a:pos x="94" y="6"/>
                </a:cxn>
                <a:cxn ang="0">
                  <a:pos x="80" y="12"/>
                </a:cxn>
                <a:cxn ang="0">
                  <a:pos x="66" y="22"/>
                </a:cxn>
                <a:cxn ang="0">
                  <a:pos x="52" y="32"/>
                </a:cxn>
                <a:cxn ang="0">
                  <a:pos x="40" y="46"/>
                </a:cxn>
                <a:cxn ang="0">
                  <a:pos x="30" y="58"/>
                </a:cxn>
                <a:cxn ang="0">
                  <a:pos x="22" y="72"/>
                </a:cxn>
                <a:cxn ang="0">
                  <a:pos x="22" y="72"/>
                </a:cxn>
              </a:cxnLst>
              <a:rect l="0" t="0" r="r" b="b"/>
              <a:pathLst>
                <a:path w="198" h="292">
                  <a:moveTo>
                    <a:pt x="22" y="72"/>
                  </a:moveTo>
                  <a:lnTo>
                    <a:pt x="22" y="72"/>
                  </a:lnTo>
                  <a:lnTo>
                    <a:pt x="16" y="90"/>
                  </a:lnTo>
                  <a:lnTo>
                    <a:pt x="12" y="108"/>
                  </a:lnTo>
                  <a:lnTo>
                    <a:pt x="6" y="132"/>
                  </a:lnTo>
                  <a:lnTo>
                    <a:pt x="2" y="160"/>
                  </a:lnTo>
                  <a:lnTo>
                    <a:pt x="0" y="190"/>
                  </a:lnTo>
                  <a:lnTo>
                    <a:pt x="0" y="220"/>
                  </a:lnTo>
                  <a:lnTo>
                    <a:pt x="2" y="236"/>
                  </a:lnTo>
                  <a:lnTo>
                    <a:pt x="6" y="250"/>
                  </a:lnTo>
                  <a:lnTo>
                    <a:pt x="6" y="250"/>
                  </a:lnTo>
                  <a:lnTo>
                    <a:pt x="6" y="254"/>
                  </a:lnTo>
                  <a:lnTo>
                    <a:pt x="8" y="258"/>
                  </a:lnTo>
                  <a:lnTo>
                    <a:pt x="10" y="262"/>
                  </a:lnTo>
                  <a:lnTo>
                    <a:pt x="16" y="268"/>
                  </a:lnTo>
                  <a:lnTo>
                    <a:pt x="26" y="274"/>
                  </a:lnTo>
                  <a:lnTo>
                    <a:pt x="38" y="280"/>
                  </a:lnTo>
                  <a:lnTo>
                    <a:pt x="56" y="284"/>
                  </a:lnTo>
                  <a:lnTo>
                    <a:pt x="56" y="284"/>
                  </a:lnTo>
                  <a:lnTo>
                    <a:pt x="88" y="292"/>
                  </a:lnTo>
                  <a:lnTo>
                    <a:pt x="98" y="292"/>
                  </a:lnTo>
                  <a:lnTo>
                    <a:pt x="108" y="292"/>
                  </a:lnTo>
                  <a:lnTo>
                    <a:pt x="114" y="290"/>
                  </a:lnTo>
                  <a:lnTo>
                    <a:pt x="120" y="286"/>
                  </a:lnTo>
                  <a:lnTo>
                    <a:pt x="134" y="270"/>
                  </a:lnTo>
                  <a:lnTo>
                    <a:pt x="134" y="270"/>
                  </a:lnTo>
                  <a:lnTo>
                    <a:pt x="144" y="256"/>
                  </a:lnTo>
                  <a:lnTo>
                    <a:pt x="158" y="236"/>
                  </a:lnTo>
                  <a:lnTo>
                    <a:pt x="172" y="210"/>
                  </a:lnTo>
                  <a:lnTo>
                    <a:pt x="186" y="180"/>
                  </a:lnTo>
                  <a:lnTo>
                    <a:pt x="190" y="164"/>
                  </a:lnTo>
                  <a:lnTo>
                    <a:pt x="194" y="146"/>
                  </a:lnTo>
                  <a:lnTo>
                    <a:pt x="198" y="128"/>
                  </a:lnTo>
                  <a:lnTo>
                    <a:pt x="198" y="110"/>
                  </a:lnTo>
                  <a:lnTo>
                    <a:pt x="198" y="90"/>
                  </a:lnTo>
                  <a:lnTo>
                    <a:pt x="194" y="70"/>
                  </a:lnTo>
                  <a:lnTo>
                    <a:pt x="188" y="52"/>
                  </a:lnTo>
                  <a:lnTo>
                    <a:pt x="180" y="32"/>
                  </a:lnTo>
                  <a:lnTo>
                    <a:pt x="180" y="32"/>
                  </a:lnTo>
                  <a:lnTo>
                    <a:pt x="176" y="26"/>
                  </a:lnTo>
                  <a:lnTo>
                    <a:pt x="168" y="16"/>
                  </a:lnTo>
                  <a:lnTo>
                    <a:pt x="160" y="10"/>
                  </a:lnTo>
                  <a:lnTo>
                    <a:pt x="152" y="4"/>
                  </a:lnTo>
                  <a:lnTo>
                    <a:pt x="140" y="2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10" y="2"/>
                  </a:lnTo>
                  <a:lnTo>
                    <a:pt x="94" y="6"/>
                  </a:lnTo>
                  <a:lnTo>
                    <a:pt x="80" y="12"/>
                  </a:lnTo>
                  <a:lnTo>
                    <a:pt x="66" y="22"/>
                  </a:lnTo>
                  <a:lnTo>
                    <a:pt x="52" y="32"/>
                  </a:lnTo>
                  <a:lnTo>
                    <a:pt x="40" y="46"/>
                  </a:lnTo>
                  <a:lnTo>
                    <a:pt x="30" y="58"/>
                  </a:lnTo>
                  <a:lnTo>
                    <a:pt x="22" y="72"/>
                  </a:lnTo>
                  <a:lnTo>
                    <a:pt x="22" y="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>
              <a:off x="1825625" y="4057650"/>
              <a:ext cx="184150" cy="190500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24" y="2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0" y="20"/>
                </a:cxn>
                <a:cxn ang="0">
                  <a:pos x="6" y="32"/>
                </a:cxn>
                <a:cxn ang="0">
                  <a:pos x="2" y="48"/>
                </a:cxn>
                <a:cxn ang="0">
                  <a:pos x="0" y="64"/>
                </a:cxn>
                <a:cxn ang="0">
                  <a:pos x="2" y="82"/>
                </a:cxn>
                <a:cxn ang="0">
                  <a:pos x="4" y="88"/>
                </a:cxn>
                <a:cxn ang="0">
                  <a:pos x="8" y="96"/>
                </a:cxn>
                <a:cxn ang="0">
                  <a:pos x="14" y="102"/>
                </a:cxn>
                <a:cxn ang="0">
                  <a:pos x="22" y="108"/>
                </a:cxn>
                <a:cxn ang="0">
                  <a:pos x="22" y="108"/>
                </a:cxn>
                <a:cxn ang="0">
                  <a:pos x="30" y="114"/>
                </a:cxn>
                <a:cxn ang="0">
                  <a:pos x="38" y="118"/>
                </a:cxn>
                <a:cxn ang="0">
                  <a:pos x="44" y="120"/>
                </a:cxn>
                <a:cxn ang="0">
                  <a:pos x="52" y="120"/>
                </a:cxn>
                <a:cxn ang="0">
                  <a:pos x="60" y="120"/>
                </a:cxn>
                <a:cxn ang="0">
                  <a:pos x="68" y="118"/>
                </a:cxn>
                <a:cxn ang="0">
                  <a:pos x="74" y="114"/>
                </a:cxn>
                <a:cxn ang="0">
                  <a:pos x="82" y="110"/>
                </a:cxn>
                <a:cxn ang="0">
                  <a:pos x="88" y="106"/>
                </a:cxn>
                <a:cxn ang="0">
                  <a:pos x="94" y="98"/>
                </a:cxn>
                <a:cxn ang="0">
                  <a:pos x="104" y="82"/>
                </a:cxn>
                <a:cxn ang="0">
                  <a:pos x="112" y="60"/>
                </a:cxn>
                <a:cxn ang="0">
                  <a:pos x="116" y="34"/>
                </a:cxn>
                <a:cxn ang="0">
                  <a:pos x="116" y="34"/>
                </a:cxn>
                <a:cxn ang="0">
                  <a:pos x="116" y="30"/>
                </a:cxn>
                <a:cxn ang="0">
                  <a:pos x="114" y="28"/>
                </a:cxn>
                <a:cxn ang="0">
                  <a:pos x="108" y="28"/>
                </a:cxn>
                <a:cxn ang="0">
                  <a:pos x="108" y="28"/>
                </a:cxn>
                <a:cxn ang="0">
                  <a:pos x="96" y="28"/>
                </a:cxn>
                <a:cxn ang="0">
                  <a:pos x="72" y="24"/>
                </a:cxn>
                <a:cxn ang="0">
                  <a:pos x="58" y="22"/>
                </a:cxn>
                <a:cxn ang="0">
                  <a:pos x="46" y="16"/>
                </a:cxn>
                <a:cxn ang="0">
                  <a:pos x="34" y="10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116" h="120">
                  <a:moveTo>
                    <a:pt x="24" y="2"/>
                  </a:moveTo>
                  <a:lnTo>
                    <a:pt x="24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0" y="20"/>
                  </a:lnTo>
                  <a:lnTo>
                    <a:pt x="6" y="32"/>
                  </a:lnTo>
                  <a:lnTo>
                    <a:pt x="2" y="48"/>
                  </a:lnTo>
                  <a:lnTo>
                    <a:pt x="0" y="64"/>
                  </a:lnTo>
                  <a:lnTo>
                    <a:pt x="2" y="82"/>
                  </a:lnTo>
                  <a:lnTo>
                    <a:pt x="4" y="88"/>
                  </a:lnTo>
                  <a:lnTo>
                    <a:pt x="8" y="96"/>
                  </a:lnTo>
                  <a:lnTo>
                    <a:pt x="14" y="102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30" y="114"/>
                  </a:lnTo>
                  <a:lnTo>
                    <a:pt x="38" y="118"/>
                  </a:lnTo>
                  <a:lnTo>
                    <a:pt x="44" y="120"/>
                  </a:lnTo>
                  <a:lnTo>
                    <a:pt x="52" y="120"/>
                  </a:lnTo>
                  <a:lnTo>
                    <a:pt x="60" y="120"/>
                  </a:lnTo>
                  <a:lnTo>
                    <a:pt x="68" y="118"/>
                  </a:lnTo>
                  <a:lnTo>
                    <a:pt x="74" y="114"/>
                  </a:lnTo>
                  <a:lnTo>
                    <a:pt x="82" y="110"/>
                  </a:lnTo>
                  <a:lnTo>
                    <a:pt x="88" y="106"/>
                  </a:lnTo>
                  <a:lnTo>
                    <a:pt x="94" y="98"/>
                  </a:lnTo>
                  <a:lnTo>
                    <a:pt x="104" y="82"/>
                  </a:lnTo>
                  <a:lnTo>
                    <a:pt x="112" y="60"/>
                  </a:lnTo>
                  <a:lnTo>
                    <a:pt x="116" y="34"/>
                  </a:lnTo>
                  <a:lnTo>
                    <a:pt x="116" y="34"/>
                  </a:lnTo>
                  <a:lnTo>
                    <a:pt x="116" y="30"/>
                  </a:lnTo>
                  <a:lnTo>
                    <a:pt x="114" y="28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96" y="28"/>
                  </a:lnTo>
                  <a:lnTo>
                    <a:pt x="72" y="24"/>
                  </a:lnTo>
                  <a:lnTo>
                    <a:pt x="58" y="22"/>
                  </a:lnTo>
                  <a:lnTo>
                    <a:pt x="46" y="16"/>
                  </a:lnTo>
                  <a:lnTo>
                    <a:pt x="34" y="10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 rot="1541116">
            <a:off x="4646931" y="5413404"/>
            <a:ext cx="812800" cy="857250"/>
            <a:chOff x="1343025" y="3606800"/>
            <a:chExt cx="812800" cy="857250"/>
          </a:xfrm>
          <a:solidFill>
            <a:schemeClr val="accent1">
              <a:lumMod val="75000"/>
            </a:schemeClr>
          </a:solidFill>
        </p:grpSpPr>
        <p:sp>
          <p:nvSpPr>
            <p:cNvPr id="45" name="Freeform 27"/>
            <p:cNvSpPr>
              <a:spLocks/>
            </p:cNvSpPr>
            <p:nvPr/>
          </p:nvSpPr>
          <p:spPr bwMode="auto">
            <a:xfrm>
              <a:off x="1358900" y="3822700"/>
              <a:ext cx="314325" cy="463550"/>
            </a:xfrm>
            <a:custGeom>
              <a:avLst/>
              <a:gdLst/>
              <a:ahLst/>
              <a:cxnLst>
                <a:cxn ang="0">
                  <a:pos x="22" y="72"/>
                </a:cxn>
                <a:cxn ang="0">
                  <a:pos x="22" y="72"/>
                </a:cxn>
                <a:cxn ang="0">
                  <a:pos x="16" y="90"/>
                </a:cxn>
                <a:cxn ang="0">
                  <a:pos x="12" y="108"/>
                </a:cxn>
                <a:cxn ang="0">
                  <a:pos x="6" y="132"/>
                </a:cxn>
                <a:cxn ang="0">
                  <a:pos x="2" y="160"/>
                </a:cxn>
                <a:cxn ang="0">
                  <a:pos x="0" y="190"/>
                </a:cxn>
                <a:cxn ang="0">
                  <a:pos x="0" y="220"/>
                </a:cxn>
                <a:cxn ang="0">
                  <a:pos x="2" y="236"/>
                </a:cxn>
                <a:cxn ang="0">
                  <a:pos x="6" y="250"/>
                </a:cxn>
                <a:cxn ang="0">
                  <a:pos x="6" y="250"/>
                </a:cxn>
                <a:cxn ang="0">
                  <a:pos x="6" y="254"/>
                </a:cxn>
                <a:cxn ang="0">
                  <a:pos x="8" y="258"/>
                </a:cxn>
                <a:cxn ang="0">
                  <a:pos x="10" y="262"/>
                </a:cxn>
                <a:cxn ang="0">
                  <a:pos x="16" y="268"/>
                </a:cxn>
                <a:cxn ang="0">
                  <a:pos x="26" y="274"/>
                </a:cxn>
                <a:cxn ang="0">
                  <a:pos x="38" y="280"/>
                </a:cxn>
                <a:cxn ang="0">
                  <a:pos x="56" y="284"/>
                </a:cxn>
                <a:cxn ang="0">
                  <a:pos x="56" y="284"/>
                </a:cxn>
                <a:cxn ang="0">
                  <a:pos x="88" y="292"/>
                </a:cxn>
                <a:cxn ang="0">
                  <a:pos x="98" y="292"/>
                </a:cxn>
                <a:cxn ang="0">
                  <a:pos x="108" y="292"/>
                </a:cxn>
                <a:cxn ang="0">
                  <a:pos x="114" y="290"/>
                </a:cxn>
                <a:cxn ang="0">
                  <a:pos x="120" y="286"/>
                </a:cxn>
                <a:cxn ang="0">
                  <a:pos x="134" y="270"/>
                </a:cxn>
                <a:cxn ang="0">
                  <a:pos x="134" y="270"/>
                </a:cxn>
                <a:cxn ang="0">
                  <a:pos x="144" y="256"/>
                </a:cxn>
                <a:cxn ang="0">
                  <a:pos x="158" y="236"/>
                </a:cxn>
                <a:cxn ang="0">
                  <a:pos x="172" y="210"/>
                </a:cxn>
                <a:cxn ang="0">
                  <a:pos x="186" y="180"/>
                </a:cxn>
                <a:cxn ang="0">
                  <a:pos x="190" y="164"/>
                </a:cxn>
                <a:cxn ang="0">
                  <a:pos x="194" y="146"/>
                </a:cxn>
                <a:cxn ang="0">
                  <a:pos x="198" y="128"/>
                </a:cxn>
                <a:cxn ang="0">
                  <a:pos x="198" y="110"/>
                </a:cxn>
                <a:cxn ang="0">
                  <a:pos x="198" y="90"/>
                </a:cxn>
                <a:cxn ang="0">
                  <a:pos x="194" y="70"/>
                </a:cxn>
                <a:cxn ang="0">
                  <a:pos x="188" y="52"/>
                </a:cxn>
                <a:cxn ang="0">
                  <a:pos x="180" y="32"/>
                </a:cxn>
                <a:cxn ang="0">
                  <a:pos x="180" y="32"/>
                </a:cxn>
                <a:cxn ang="0">
                  <a:pos x="176" y="26"/>
                </a:cxn>
                <a:cxn ang="0">
                  <a:pos x="168" y="16"/>
                </a:cxn>
                <a:cxn ang="0">
                  <a:pos x="160" y="10"/>
                </a:cxn>
                <a:cxn ang="0">
                  <a:pos x="152" y="4"/>
                </a:cxn>
                <a:cxn ang="0">
                  <a:pos x="140" y="2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10" y="2"/>
                </a:cxn>
                <a:cxn ang="0">
                  <a:pos x="96" y="6"/>
                </a:cxn>
                <a:cxn ang="0">
                  <a:pos x="80" y="12"/>
                </a:cxn>
                <a:cxn ang="0">
                  <a:pos x="66" y="22"/>
                </a:cxn>
                <a:cxn ang="0">
                  <a:pos x="52" y="32"/>
                </a:cxn>
                <a:cxn ang="0">
                  <a:pos x="40" y="46"/>
                </a:cxn>
                <a:cxn ang="0">
                  <a:pos x="30" y="58"/>
                </a:cxn>
                <a:cxn ang="0">
                  <a:pos x="22" y="72"/>
                </a:cxn>
                <a:cxn ang="0">
                  <a:pos x="22" y="72"/>
                </a:cxn>
              </a:cxnLst>
              <a:rect l="0" t="0" r="r" b="b"/>
              <a:pathLst>
                <a:path w="198" h="292">
                  <a:moveTo>
                    <a:pt x="22" y="72"/>
                  </a:moveTo>
                  <a:lnTo>
                    <a:pt x="22" y="72"/>
                  </a:lnTo>
                  <a:lnTo>
                    <a:pt x="16" y="90"/>
                  </a:lnTo>
                  <a:lnTo>
                    <a:pt x="12" y="108"/>
                  </a:lnTo>
                  <a:lnTo>
                    <a:pt x="6" y="132"/>
                  </a:lnTo>
                  <a:lnTo>
                    <a:pt x="2" y="160"/>
                  </a:lnTo>
                  <a:lnTo>
                    <a:pt x="0" y="190"/>
                  </a:lnTo>
                  <a:lnTo>
                    <a:pt x="0" y="220"/>
                  </a:lnTo>
                  <a:lnTo>
                    <a:pt x="2" y="236"/>
                  </a:lnTo>
                  <a:lnTo>
                    <a:pt x="6" y="250"/>
                  </a:lnTo>
                  <a:lnTo>
                    <a:pt x="6" y="250"/>
                  </a:lnTo>
                  <a:lnTo>
                    <a:pt x="6" y="254"/>
                  </a:lnTo>
                  <a:lnTo>
                    <a:pt x="8" y="258"/>
                  </a:lnTo>
                  <a:lnTo>
                    <a:pt x="10" y="262"/>
                  </a:lnTo>
                  <a:lnTo>
                    <a:pt x="16" y="268"/>
                  </a:lnTo>
                  <a:lnTo>
                    <a:pt x="26" y="274"/>
                  </a:lnTo>
                  <a:lnTo>
                    <a:pt x="38" y="280"/>
                  </a:lnTo>
                  <a:lnTo>
                    <a:pt x="56" y="284"/>
                  </a:lnTo>
                  <a:lnTo>
                    <a:pt x="56" y="284"/>
                  </a:lnTo>
                  <a:lnTo>
                    <a:pt x="88" y="292"/>
                  </a:lnTo>
                  <a:lnTo>
                    <a:pt x="98" y="292"/>
                  </a:lnTo>
                  <a:lnTo>
                    <a:pt x="108" y="292"/>
                  </a:lnTo>
                  <a:lnTo>
                    <a:pt x="114" y="290"/>
                  </a:lnTo>
                  <a:lnTo>
                    <a:pt x="120" y="286"/>
                  </a:lnTo>
                  <a:lnTo>
                    <a:pt x="134" y="270"/>
                  </a:lnTo>
                  <a:lnTo>
                    <a:pt x="134" y="270"/>
                  </a:lnTo>
                  <a:lnTo>
                    <a:pt x="144" y="256"/>
                  </a:lnTo>
                  <a:lnTo>
                    <a:pt x="158" y="236"/>
                  </a:lnTo>
                  <a:lnTo>
                    <a:pt x="172" y="210"/>
                  </a:lnTo>
                  <a:lnTo>
                    <a:pt x="186" y="180"/>
                  </a:lnTo>
                  <a:lnTo>
                    <a:pt x="190" y="164"/>
                  </a:lnTo>
                  <a:lnTo>
                    <a:pt x="194" y="146"/>
                  </a:lnTo>
                  <a:lnTo>
                    <a:pt x="198" y="128"/>
                  </a:lnTo>
                  <a:lnTo>
                    <a:pt x="198" y="110"/>
                  </a:lnTo>
                  <a:lnTo>
                    <a:pt x="198" y="90"/>
                  </a:lnTo>
                  <a:lnTo>
                    <a:pt x="194" y="70"/>
                  </a:lnTo>
                  <a:lnTo>
                    <a:pt x="188" y="52"/>
                  </a:lnTo>
                  <a:lnTo>
                    <a:pt x="180" y="32"/>
                  </a:lnTo>
                  <a:lnTo>
                    <a:pt x="180" y="32"/>
                  </a:lnTo>
                  <a:lnTo>
                    <a:pt x="176" y="26"/>
                  </a:lnTo>
                  <a:lnTo>
                    <a:pt x="168" y="16"/>
                  </a:lnTo>
                  <a:lnTo>
                    <a:pt x="160" y="10"/>
                  </a:lnTo>
                  <a:lnTo>
                    <a:pt x="152" y="4"/>
                  </a:lnTo>
                  <a:lnTo>
                    <a:pt x="140" y="2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10" y="2"/>
                  </a:lnTo>
                  <a:lnTo>
                    <a:pt x="96" y="6"/>
                  </a:lnTo>
                  <a:lnTo>
                    <a:pt x="80" y="12"/>
                  </a:lnTo>
                  <a:lnTo>
                    <a:pt x="66" y="22"/>
                  </a:lnTo>
                  <a:lnTo>
                    <a:pt x="52" y="32"/>
                  </a:lnTo>
                  <a:lnTo>
                    <a:pt x="40" y="46"/>
                  </a:lnTo>
                  <a:lnTo>
                    <a:pt x="30" y="58"/>
                  </a:lnTo>
                  <a:lnTo>
                    <a:pt x="22" y="72"/>
                  </a:lnTo>
                  <a:lnTo>
                    <a:pt x="22" y="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6" name="Freeform 28"/>
            <p:cNvSpPr>
              <a:spLocks/>
            </p:cNvSpPr>
            <p:nvPr/>
          </p:nvSpPr>
          <p:spPr bwMode="auto">
            <a:xfrm>
              <a:off x="1343025" y="4273550"/>
              <a:ext cx="184150" cy="190500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24" y="2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0" y="20"/>
                </a:cxn>
                <a:cxn ang="0">
                  <a:pos x="6" y="32"/>
                </a:cxn>
                <a:cxn ang="0">
                  <a:pos x="2" y="48"/>
                </a:cxn>
                <a:cxn ang="0">
                  <a:pos x="0" y="64"/>
                </a:cxn>
                <a:cxn ang="0">
                  <a:pos x="2" y="82"/>
                </a:cxn>
                <a:cxn ang="0">
                  <a:pos x="4" y="88"/>
                </a:cxn>
                <a:cxn ang="0">
                  <a:pos x="8" y="96"/>
                </a:cxn>
                <a:cxn ang="0">
                  <a:pos x="14" y="102"/>
                </a:cxn>
                <a:cxn ang="0">
                  <a:pos x="22" y="108"/>
                </a:cxn>
                <a:cxn ang="0">
                  <a:pos x="22" y="108"/>
                </a:cxn>
                <a:cxn ang="0">
                  <a:pos x="30" y="114"/>
                </a:cxn>
                <a:cxn ang="0">
                  <a:pos x="38" y="118"/>
                </a:cxn>
                <a:cxn ang="0">
                  <a:pos x="44" y="120"/>
                </a:cxn>
                <a:cxn ang="0">
                  <a:pos x="52" y="120"/>
                </a:cxn>
                <a:cxn ang="0">
                  <a:pos x="60" y="120"/>
                </a:cxn>
                <a:cxn ang="0">
                  <a:pos x="68" y="118"/>
                </a:cxn>
                <a:cxn ang="0">
                  <a:pos x="74" y="114"/>
                </a:cxn>
                <a:cxn ang="0">
                  <a:pos x="82" y="110"/>
                </a:cxn>
                <a:cxn ang="0">
                  <a:pos x="88" y="106"/>
                </a:cxn>
                <a:cxn ang="0">
                  <a:pos x="94" y="98"/>
                </a:cxn>
                <a:cxn ang="0">
                  <a:pos x="104" y="82"/>
                </a:cxn>
                <a:cxn ang="0">
                  <a:pos x="112" y="60"/>
                </a:cxn>
                <a:cxn ang="0">
                  <a:pos x="116" y="34"/>
                </a:cxn>
                <a:cxn ang="0">
                  <a:pos x="116" y="34"/>
                </a:cxn>
                <a:cxn ang="0">
                  <a:pos x="116" y="30"/>
                </a:cxn>
                <a:cxn ang="0">
                  <a:pos x="114" y="28"/>
                </a:cxn>
                <a:cxn ang="0">
                  <a:pos x="108" y="28"/>
                </a:cxn>
                <a:cxn ang="0">
                  <a:pos x="108" y="28"/>
                </a:cxn>
                <a:cxn ang="0">
                  <a:pos x="96" y="28"/>
                </a:cxn>
                <a:cxn ang="0">
                  <a:pos x="72" y="24"/>
                </a:cxn>
                <a:cxn ang="0">
                  <a:pos x="58" y="22"/>
                </a:cxn>
                <a:cxn ang="0">
                  <a:pos x="46" y="16"/>
                </a:cxn>
                <a:cxn ang="0">
                  <a:pos x="34" y="10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116" h="120">
                  <a:moveTo>
                    <a:pt x="24" y="2"/>
                  </a:moveTo>
                  <a:lnTo>
                    <a:pt x="24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0" y="20"/>
                  </a:lnTo>
                  <a:lnTo>
                    <a:pt x="6" y="32"/>
                  </a:lnTo>
                  <a:lnTo>
                    <a:pt x="2" y="48"/>
                  </a:lnTo>
                  <a:lnTo>
                    <a:pt x="0" y="64"/>
                  </a:lnTo>
                  <a:lnTo>
                    <a:pt x="2" y="82"/>
                  </a:lnTo>
                  <a:lnTo>
                    <a:pt x="4" y="88"/>
                  </a:lnTo>
                  <a:lnTo>
                    <a:pt x="8" y="96"/>
                  </a:lnTo>
                  <a:lnTo>
                    <a:pt x="14" y="102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30" y="114"/>
                  </a:lnTo>
                  <a:lnTo>
                    <a:pt x="38" y="118"/>
                  </a:lnTo>
                  <a:lnTo>
                    <a:pt x="44" y="120"/>
                  </a:lnTo>
                  <a:lnTo>
                    <a:pt x="52" y="120"/>
                  </a:lnTo>
                  <a:lnTo>
                    <a:pt x="60" y="120"/>
                  </a:lnTo>
                  <a:lnTo>
                    <a:pt x="68" y="118"/>
                  </a:lnTo>
                  <a:lnTo>
                    <a:pt x="74" y="114"/>
                  </a:lnTo>
                  <a:lnTo>
                    <a:pt x="82" y="110"/>
                  </a:lnTo>
                  <a:lnTo>
                    <a:pt x="88" y="106"/>
                  </a:lnTo>
                  <a:lnTo>
                    <a:pt x="94" y="98"/>
                  </a:lnTo>
                  <a:lnTo>
                    <a:pt x="104" y="82"/>
                  </a:lnTo>
                  <a:lnTo>
                    <a:pt x="112" y="60"/>
                  </a:lnTo>
                  <a:lnTo>
                    <a:pt x="116" y="34"/>
                  </a:lnTo>
                  <a:lnTo>
                    <a:pt x="116" y="34"/>
                  </a:lnTo>
                  <a:lnTo>
                    <a:pt x="116" y="30"/>
                  </a:lnTo>
                  <a:lnTo>
                    <a:pt x="114" y="28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96" y="28"/>
                  </a:lnTo>
                  <a:lnTo>
                    <a:pt x="72" y="24"/>
                  </a:lnTo>
                  <a:lnTo>
                    <a:pt x="58" y="22"/>
                  </a:lnTo>
                  <a:lnTo>
                    <a:pt x="46" y="16"/>
                  </a:lnTo>
                  <a:lnTo>
                    <a:pt x="34" y="10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7" name="Freeform 29"/>
            <p:cNvSpPr>
              <a:spLocks/>
            </p:cNvSpPr>
            <p:nvPr/>
          </p:nvSpPr>
          <p:spPr bwMode="auto">
            <a:xfrm>
              <a:off x="1841500" y="3606800"/>
              <a:ext cx="314325" cy="463550"/>
            </a:xfrm>
            <a:custGeom>
              <a:avLst/>
              <a:gdLst/>
              <a:ahLst/>
              <a:cxnLst>
                <a:cxn ang="0">
                  <a:pos x="22" y="72"/>
                </a:cxn>
                <a:cxn ang="0">
                  <a:pos x="22" y="72"/>
                </a:cxn>
                <a:cxn ang="0">
                  <a:pos x="16" y="90"/>
                </a:cxn>
                <a:cxn ang="0">
                  <a:pos x="12" y="108"/>
                </a:cxn>
                <a:cxn ang="0">
                  <a:pos x="6" y="132"/>
                </a:cxn>
                <a:cxn ang="0">
                  <a:pos x="2" y="160"/>
                </a:cxn>
                <a:cxn ang="0">
                  <a:pos x="0" y="190"/>
                </a:cxn>
                <a:cxn ang="0">
                  <a:pos x="0" y="220"/>
                </a:cxn>
                <a:cxn ang="0">
                  <a:pos x="2" y="236"/>
                </a:cxn>
                <a:cxn ang="0">
                  <a:pos x="6" y="250"/>
                </a:cxn>
                <a:cxn ang="0">
                  <a:pos x="6" y="250"/>
                </a:cxn>
                <a:cxn ang="0">
                  <a:pos x="6" y="254"/>
                </a:cxn>
                <a:cxn ang="0">
                  <a:pos x="8" y="258"/>
                </a:cxn>
                <a:cxn ang="0">
                  <a:pos x="10" y="262"/>
                </a:cxn>
                <a:cxn ang="0">
                  <a:pos x="16" y="268"/>
                </a:cxn>
                <a:cxn ang="0">
                  <a:pos x="26" y="274"/>
                </a:cxn>
                <a:cxn ang="0">
                  <a:pos x="38" y="280"/>
                </a:cxn>
                <a:cxn ang="0">
                  <a:pos x="56" y="284"/>
                </a:cxn>
                <a:cxn ang="0">
                  <a:pos x="56" y="284"/>
                </a:cxn>
                <a:cxn ang="0">
                  <a:pos x="88" y="292"/>
                </a:cxn>
                <a:cxn ang="0">
                  <a:pos x="98" y="292"/>
                </a:cxn>
                <a:cxn ang="0">
                  <a:pos x="108" y="292"/>
                </a:cxn>
                <a:cxn ang="0">
                  <a:pos x="114" y="290"/>
                </a:cxn>
                <a:cxn ang="0">
                  <a:pos x="120" y="286"/>
                </a:cxn>
                <a:cxn ang="0">
                  <a:pos x="134" y="270"/>
                </a:cxn>
                <a:cxn ang="0">
                  <a:pos x="134" y="270"/>
                </a:cxn>
                <a:cxn ang="0">
                  <a:pos x="144" y="256"/>
                </a:cxn>
                <a:cxn ang="0">
                  <a:pos x="158" y="236"/>
                </a:cxn>
                <a:cxn ang="0">
                  <a:pos x="172" y="210"/>
                </a:cxn>
                <a:cxn ang="0">
                  <a:pos x="186" y="180"/>
                </a:cxn>
                <a:cxn ang="0">
                  <a:pos x="190" y="164"/>
                </a:cxn>
                <a:cxn ang="0">
                  <a:pos x="194" y="146"/>
                </a:cxn>
                <a:cxn ang="0">
                  <a:pos x="198" y="128"/>
                </a:cxn>
                <a:cxn ang="0">
                  <a:pos x="198" y="110"/>
                </a:cxn>
                <a:cxn ang="0">
                  <a:pos x="198" y="90"/>
                </a:cxn>
                <a:cxn ang="0">
                  <a:pos x="194" y="70"/>
                </a:cxn>
                <a:cxn ang="0">
                  <a:pos x="188" y="52"/>
                </a:cxn>
                <a:cxn ang="0">
                  <a:pos x="180" y="32"/>
                </a:cxn>
                <a:cxn ang="0">
                  <a:pos x="180" y="32"/>
                </a:cxn>
                <a:cxn ang="0">
                  <a:pos x="176" y="26"/>
                </a:cxn>
                <a:cxn ang="0">
                  <a:pos x="168" y="16"/>
                </a:cxn>
                <a:cxn ang="0">
                  <a:pos x="160" y="10"/>
                </a:cxn>
                <a:cxn ang="0">
                  <a:pos x="152" y="4"/>
                </a:cxn>
                <a:cxn ang="0">
                  <a:pos x="140" y="2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10" y="2"/>
                </a:cxn>
                <a:cxn ang="0">
                  <a:pos x="94" y="6"/>
                </a:cxn>
                <a:cxn ang="0">
                  <a:pos x="80" y="12"/>
                </a:cxn>
                <a:cxn ang="0">
                  <a:pos x="66" y="22"/>
                </a:cxn>
                <a:cxn ang="0">
                  <a:pos x="52" y="32"/>
                </a:cxn>
                <a:cxn ang="0">
                  <a:pos x="40" y="46"/>
                </a:cxn>
                <a:cxn ang="0">
                  <a:pos x="30" y="58"/>
                </a:cxn>
                <a:cxn ang="0">
                  <a:pos x="22" y="72"/>
                </a:cxn>
                <a:cxn ang="0">
                  <a:pos x="22" y="72"/>
                </a:cxn>
              </a:cxnLst>
              <a:rect l="0" t="0" r="r" b="b"/>
              <a:pathLst>
                <a:path w="198" h="292">
                  <a:moveTo>
                    <a:pt x="22" y="72"/>
                  </a:moveTo>
                  <a:lnTo>
                    <a:pt x="22" y="72"/>
                  </a:lnTo>
                  <a:lnTo>
                    <a:pt x="16" y="90"/>
                  </a:lnTo>
                  <a:lnTo>
                    <a:pt x="12" y="108"/>
                  </a:lnTo>
                  <a:lnTo>
                    <a:pt x="6" y="132"/>
                  </a:lnTo>
                  <a:lnTo>
                    <a:pt x="2" y="160"/>
                  </a:lnTo>
                  <a:lnTo>
                    <a:pt x="0" y="190"/>
                  </a:lnTo>
                  <a:lnTo>
                    <a:pt x="0" y="220"/>
                  </a:lnTo>
                  <a:lnTo>
                    <a:pt x="2" y="236"/>
                  </a:lnTo>
                  <a:lnTo>
                    <a:pt x="6" y="250"/>
                  </a:lnTo>
                  <a:lnTo>
                    <a:pt x="6" y="250"/>
                  </a:lnTo>
                  <a:lnTo>
                    <a:pt x="6" y="254"/>
                  </a:lnTo>
                  <a:lnTo>
                    <a:pt x="8" y="258"/>
                  </a:lnTo>
                  <a:lnTo>
                    <a:pt x="10" y="262"/>
                  </a:lnTo>
                  <a:lnTo>
                    <a:pt x="16" y="268"/>
                  </a:lnTo>
                  <a:lnTo>
                    <a:pt x="26" y="274"/>
                  </a:lnTo>
                  <a:lnTo>
                    <a:pt x="38" y="280"/>
                  </a:lnTo>
                  <a:lnTo>
                    <a:pt x="56" y="284"/>
                  </a:lnTo>
                  <a:lnTo>
                    <a:pt x="56" y="284"/>
                  </a:lnTo>
                  <a:lnTo>
                    <a:pt x="88" y="292"/>
                  </a:lnTo>
                  <a:lnTo>
                    <a:pt x="98" y="292"/>
                  </a:lnTo>
                  <a:lnTo>
                    <a:pt x="108" y="292"/>
                  </a:lnTo>
                  <a:lnTo>
                    <a:pt x="114" y="290"/>
                  </a:lnTo>
                  <a:lnTo>
                    <a:pt x="120" y="286"/>
                  </a:lnTo>
                  <a:lnTo>
                    <a:pt x="134" y="270"/>
                  </a:lnTo>
                  <a:lnTo>
                    <a:pt x="134" y="270"/>
                  </a:lnTo>
                  <a:lnTo>
                    <a:pt x="144" y="256"/>
                  </a:lnTo>
                  <a:lnTo>
                    <a:pt x="158" y="236"/>
                  </a:lnTo>
                  <a:lnTo>
                    <a:pt x="172" y="210"/>
                  </a:lnTo>
                  <a:lnTo>
                    <a:pt x="186" y="180"/>
                  </a:lnTo>
                  <a:lnTo>
                    <a:pt x="190" y="164"/>
                  </a:lnTo>
                  <a:lnTo>
                    <a:pt x="194" y="146"/>
                  </a:lnTo>
                  <a:lnTo>
                    <a:pt x="198" y="128"/>
                  </a:lnTo>
                  <a:lnTo>
                    <a:pt x="198" y="110"/>
                  </a:lnTo>
                  <a:lnTo>
                    <a:pt x="198" y="90"/>
                  </a:lnTo>
                  <a:lnTo>
                    <a:pt x="194" y="70"/>
                  </a:lnTo>
                  <a:lnTo>
                    <a:pt x="188" y="52"/>
                  </a:lnTo>
                  <a:lnTo>
                    <a:pt x="180" y="32"/>
                  </a:lnTo>
                  <a:lnTo>
                    <a:pt x="180" y="32"/>
                  </a:lnTo>
                  <a:lnTo>
                    <a:pt x="176" y="26"/>
                  </a:lnTo>
                  <a:lnTo>
                    <a:pt x="168" y="16"/>
                  </a:lnTo>
                  <a:lnTo>
                    <a:pt x="160" y="10"/>
                  </a:lnTo>
                  <a:lnTo>
                    <a:pt x="152" y="4"/>
                  </a:lnTo>
                  <a:lnTo>
                    <a:pt x="140" y="2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10" y="2"/>
                  </a:lnTo>
                  <a:lnTo>
                    <a:pt x="94" y="6"/>
                  </a:lnTo>
                  <a:lnTo>
                    <a:pt x="80" y="12"/>
                  </a:lnTo>
                  <a:lnTo>
                    <a:pt x="66" y="22"/>
                  </a:lnTo>
                  <a:lnTo>
                    <a:pt x="52" y="32"/>
                  </a:lnTo>
                  <a:lnTo>
                    <a:pt x="40" y="46"/>
                  </a:lnTo>
                  <a:lnTo>
                    <a:pt x="30" y="58"/>
                  </a:lnTo>
                  <a:lnTo>
                    <a:pt x="22" y="72"/>
                  </a:lnTo>
                  <a:lnTo>
                    <a:pt x="22" y="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8" name="Freeform 30"/>
            <p:cNvSpPr>
              <a:spLocks/>
            </p:cNvSpPr>
            <p:nvPr/>
          </p:nvSpPr>
          <p:spPr bwMode="auto">
            <a:xfrm>
              <a:off x="1825625" y="4057650"/>
              <a:ext cx="184150" cy="190500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24" y="2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0" y="20"/>
                </a:cxn>
                <a:cxn ang="0">
                  <a:pos x="6" y="32"/>
                </a:cxn>
                <a:cxn ang="0">
                  <a:pos x="2" y="48"/>
                </a:cxn>
                <a:cxn ang="0">
                  <a:pos x="0" y="64"/>
                </a:cxn>
                <a:cxn ang="0">
                  <a:pos x="2" y="82"/>
                </a:cxn>
                <a:cxn ang="0">
                  <a:pos x="4" y="88"/>
                </a:cxn>
                <a:cxn ang="0">
                  <a:pos x="8" y="96"/>
                </a:cxn>
                <a:cxn ang="0">
                  <a:pos x="14" y="102"/>
                </a:cxn>
                <a:cxn ang="0">
                  <a:pos x="22" y="108"/>
                </a:cxn>
                <a:cxn ang="0">
                  <a:pos x="22" y="108"/>
                </a:cxn>
                <a:cxn ang="0">
                  <a:pos x="30" y="114"/>
                </a:cxn>
                <a:cxn ang="0">
                  <a:pos x="38" y="118"/>
                </a:cxn>
                <a:cxn ang="0">
                  <a:pos x="44" y="120"/>
                </a:cxn>
                <a:cxn ang="0">
                  <a:pos x="52" y="120"/>
                </a:cxn>
                <a:cxn ang="0">
                  <a:pos x="60" y="120"/>
                </a:cxn>
                <a:cxn ang="0">
                  <a:pos x="68" y="118"/>
                </a:cxn>
                <a:cxn ang="0">
                  <a:pos x="74" y="114"/>
                </a:cxn>
                <a:cxn ang="0">
                  <a:pos x="82" y="110"/>
                </a:cxn>
                <a:cxn ang="0">
                  <a:pos x="88" y="106"/>
                </a:cxn>
                <a:cxn ang="0">
                  <a:pos x="94" y="98"/>
                </a:cxn>
                <a:cxn ang="0">
                  <a:pos x="104" y="82"/>
                </a:cxn>
                <a:cxn ang="0">
                  <a:pos x="112" y="60"/>
                </a:cxn>
                <a:cxn ang="0">
                  <a:pos x="116" y="34"/>
                </a:cxn>
                <a:cxn ang="0">
                  <a:pos x="116" y="34"/>
                </a:cxn>
                <a:cxn ang="0">
                  <a:pos x="116" y="30"/>
                </a:cxn>
                <a:cxn ang="0">
                  <a:pos x="114" y="28"/>
                </a:cxn>
                <a:cxn ang="0">
                  <a:pos x="108" y="28"/>
                </a:cxn>
                <a:cxn ang="0">
                  <a:pos x="108" y="28"/>
                </a:cxn>
                <a:cxn ang="0">
                  <a:pos x="96" y="28"/>
                </a:cxn>
                <a:cxn ang="0">
                  <a:pos x="72" y="24"/>
                </a:cxn>
                <a:cxn ang="0">
                  <a:pos x="58" y="22"/>
                </a:cxn>
                <a:cxn ang="0">
                  <a:pos x="46" y="16"/>
                </a:cxn>
                <a:cxn ang="0">
                  <a:pos x="34" y="10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116" h="120">
                  <a:moveTo>
                    <a:pt x="24" y="2"/>
                  </a:moveTo>
                  <a:lnTo>
                    <a:pt x="24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0" y="20"/>
                  </a:lnTo>
                  <a:lnTo>
                    <a:pt x="6" y="32"/>
                  </a:lnTo>
                  <a:lnTo>
                    <a:pt x="2" y="48"/>
                  </a:lnTo>
                  <a:lnTo>
                    <a:pt x="0" y="64"/>
                  </a:lnTo>
                  <a:lnTo>
                    <a:pt x="2" y="82"/>
                  </a:lnTo>
                  <a:lnTo>
                    <a:pt x="4" y="88"/>
                  </a:lnTo>
                  <a:lnTo>
                    <a:pt x="8" y="96"/>
                  </a:lnTo>
                  <a:lnTo>
                    <a:pt x="14" y="102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30" y="114"/>
                  </a:lnTo>
                  <a:lnTo>
                    <a:pt x="38" y="118"/>
                  </a:lnTo>
                  <a:lnTo>
                    <a:pt x="44" y="120"/>
                  </a:lnTo>
                  <a:lnTo>
                    <a:pt x="52" y="120"/>
                  </a:lnTo>
                  <a:lnTo>
                    <a:pt x="60" y="120"/>
                  </a:lnTo>
                  <a:lnTo>
                    <a:pt x="68" y="118"/>
                  </a:lnTo>
                  <a:lnTo>
                    <a:pt x="74" y="114"/>
                  </a:lnTo>
                  <a:lnTo>
                    <a:pt x="82" y="110"/>
                  </a:lnTo>
                  <a:lnTo>
                    <a:pt x="88" y="106"/>
                  </a:lnTo>
                  <a:lnTo>
                    <a:pt x="94" y="98"/>
                  </a:lnTo>
                  <a:lnTo>
                    <a:pt x="104" y="82"/>
                  </a:lnTo>
                  <a:lnTo>
                    <a:pt x="112" y="60"/>
                  </a:lnTo>
                  <a:lnTo>
                    <a:pt x="116" y="34"/>
                  </a:lnTo>
                  <a:lnTo>
                    <a:pt x="116" y="34"/>
                  </a:lnTo>
                  <a:lnTo>
                    <a:pt x="116" y="30"/>
                  </a:lnTo>
                  <a:lnTo>
                    <a:pt x="114" y="28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96" y="28"/>
                  </a:lnTo>
                  <a:lnTo>
                    <a:pt x="72" y="24"/>
                  </a:lnTo>
                  <a:lnTo>
                    <a:pt x="58" y="22"/>
                  </a:lnTo>
                  <a:lnTo>
                    <a:pt x="46" y="16"/>
                  </a:lnTo>
                  <a:lnTo>
                    <a:pt x="34" y="10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 rot="157874">
            <a:off x="5666426" y="4039390"/>
            <a:ext cx="812800" cy="857250"/>
            <a:chOff x="1343025" y="3606800"/>
            <a:chExt cx="812800" cy="857250"/>
          </a:xfrm>
          <a:solidFill>
            <a:schemeClr val="accent1">
              <a:lumMod val="75000"/>
            </a:schemeClr>
          </a:solidFill>
        </p:grpSpPr>
        <p:sp>
          <p:nvSpPr>
            <p:cNvPr id="50" name="Freeform 27"/>
            <p:cNvSpPr>
              <a:spLocks/>
            </p:cNvSpPr>
            <p:nvPr/>
          </p:nvSpPr>
          <p:spPr bwMode="auto">
            <a:xfrm>
              <a:off x="1358900" y="3822700"/>
              <a:ext cx="314325" cy="463550"/>
            </a:xfrm>
            <a:custGeom>
              <a:avLst/>
              <a:gdLst/>
              <a:ahLst/>
              <a:cxnLst>
                <a:cxn ang="0">
                  <a:pos x="22" y="72"/>
                </a:cxn>
                <a:cxn ang="0">
                  <a:pos x="22" y="72"/>
                </a:cxn>
                <a:cxn ang="0">
                  <a:pos x="16" y="90"/>
                </a:cxn>
                <a:cxn ang="0">
                  <a:pos x="12" y="108"/>
                </a:cxn>
                <a:cxn ang="0">
                  <a:pos x="6" y="132"/>
                </a:cxn>
                <a:cxn ang="0">
                  <a:pos x="2" y="160"/>
                </a:cxn>
                <a:cxn ang="0">
                  <a:pos x="0" y="190"/>
                </a:cxn>
                <a:cxn ang="0">
                  <a:pos x="0" y="220"/>
                </a:cxn>
                <a:cxn ang="0">
                  <a:pos x="2" y="236"/>
                </a:cxn>
                <a:cxn ang="0">
                  <a:pos x="6" y="250"/>
                </a:cxn>
                <a:cxn ang="0">
                  <a:pos x="6" y="250"/>
                </a:cxn>
                <a:cxn ang="0">
                  <a:pos x="6" y="254"/>
                </a:cxn>
                <a:cxn ang="0">
                  <a:pos x="8" y="258"/>
                </a:cxn>
                <a:cxn ang="0">
                  <a:pos x="10" y="262"/>
                </a:cxn>
                <a:cxn ang="0">
                  <a:pos x="16" y="268"/>
                </a:cxn>
                <a:cxn ang="0">
                  <a:pos x="26" y="274"/>
                </a:cxn>
                <a:cxn ang="0">
                  <a:pos x="38" y="280"/>
                </a:cxn>
                <a:cxn ang="0">
                  <a:pos x="56" y="284"/>
                </a:cxn>
                <a:cxn ang="0">
                  <a:pos x="56" y="284"/>
                </a:cxn>
                <a:cxn ang="0">
                  <a:pos x="88" y="292"/>
                </a:cxn>
                <a:cxn ang="0">
                  <a:pos x="98" y="292"/>
                </a:cxn>
                <a:cxn ang="0">
                  <a:pos x="108" y="292"/>
                </a:cxn>
                <a:cxn ang="0">
                  <a:pos x="114" y="290"/>
                </a:cxn>
                <a:cxn ang="0">
                  <a:pos x="120" y="286"/>
                </a:cxn>
                <a:cxn ang="0">
                  <a:pos x="134" y="270"/>
                </a:cxn>
                <a:cxn ang="0">
                  <a:pos x="134" y="270"/>
                </a:cxn>
                <a:cxn ang="0">
                  <a:pos x="144" y="256"/>
                </a:cxn>
                <a:cxn ang="0">
                  <a:pos x="158" y="236"/>
                </a:cxn>
                <a:cxn ang="0">
                  <a:pos x="172" y="210"/>
                </a:cxn>
                <a:cxn ang="0">
                  <a:pos x="186" y="180"/>
                </a:cxn>
                <a:cxn ang="0">
                  <a:pos x="190" y="164"/>
                </a:cxn>
                <a:cxn ang="0">
                  <a:pos x="194" y="146"/>
                </a:cxn>
                <a:cxn ang="0">
                  <a:pos x="198" y="128"/>
                </a:cxn>
                <a:cxn ang="0">
                  <a:pos x="198" y="110"/>
                </a:cxn>
                <a:cxn ang="0">
                  <a:pos x="198" y="90"/>
                </a:cxn>
                <a:cxn ang="0">
                  <a:pos x="194" y="70"/>
                </a:cxn>
                <a:cxn ang="0">
                  <a:pos x="188" y="52"/>
                </a:cxn>
                <a:cxn ang="0">
                  <a:pos x="180" y="32"/>
                </a:cxn>
                <a:cxn ang="0">
                  <a:pos x="180" y="32"/>
                </a:cxn>
                <a:cxn ang="0">
                  <a:pos x="176" y="26"/>
                </a:cxn>
                <a:cxn ang="0">
                  <a:pos x="168" y="16"/>
                </a:cxn>
                <a:cxn ang="0">
                  <a:pos x="160" y="10"/>
                </a:cxn>
                <a:cxn ang="0">
                  <a:pos x="152" y="4"/>
                </a:cxn>
                <a:cxn ang="0">
                  <a:pos x="140" y="2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10" y="2"/>
                </a:cxn>
                <a:cxn ang="0">
                  <a:pos x="96" y="6"/>
                </a:cxn>
                <a:cxn ang="0">
                  <a:pos x="80" y="12"/>
                </a:cxn>
                <a:cxn ang="0">
                  <a:pos x="66" y="22"/>
                </a:cxn>
                <a:cxn ang="0">
                  <a:pos x="52" y="32"/>
                </a:cxn>
                <a:cxn ang="0">
                  <a:pos x="40" y="46"/>
                </a:cxn>
                <a:cxn ang="0">
                  <a:pos x="30" y="58"/>
                </a:cxn>
                <a:cxn ang="0">
                  <a:pos x="22" y="72"/>
                </a:cxn>
                <a:cxn ang="0">
                  <a:pos x="22" y="72"/>
                </a:cxn>
              </a:cxnLst>
              <a:rect l="0" t="0" r="r" b="b"/>
              <a:pathLst>
                <a:path w="198" h="292">
                  <a:moveTo>
                    <a:pt x="22" y="72"/>
                  </a:moveTo>
                  <a:lnTo>
                    <a:pt x="22" y="72"/>
                  </a:lnTo>
                  <a:lnTo>
                    <a:pt x="16" y="90"/>
                  </a:lnTo>
                  <a:lnTo>
                    <a:pt x="12" y="108"/>
                  </a:lnTo>
                  <a:lnTo>
                    <a:pt x="6" y="132"/>
                  </a:lnTo>
                  <a:lnTo>
                    <a:pt x="2" y="160"/>
                  </a:lnTo>
                  <a:lnTo>
                    <a:pt x="0" y="190"/>
                  </a:lnTo>
                  <a:lnTo>
                    <a:pt x="0" y="220"/>
                  </a:lnTo>
                  <a:lnTo>
                    <a:pt x="2" y="236"/>
                  </a:lnTo>
                  <a:lnTo>
                    <a:pt x="6" y="250"/>
                  </a:lnTo>
                  <a:lnTo>
                    <a:pt x="6" y="250"/>
                  </a:lnTo>
                  <a:lnTo>
                    <a:pt x="6" y="254"/>
                  </a:lnTo>
                  <a:lnTo>
                    <a:pt x="8" y="258"/>
                  </a:lnTo>
                  <a:lnTo>
                    <a:pt x="10" y="262"/>
                  </a:lnTo>
                  <a:lnTo>
                    <a:pt x="16" y="268"/>
                  </a:lnTo>
                  <a:lnTo>
                    <a:pt x="26" y="274"/>
                  </a:lnTo>
                  <a:lnTo>
                    <a:pt x="38" y="280"/>
                  </a:lnTo>
                  <a:lnTo>
                    <a:pt x="56" y="284"/>
                  </a:lnTo>
                  <a:lnTo>
                    <a:pt x="56" y="284"/>
                  </a:lnTo>
                  <a:lnTo>
                    <a:pt x="88" y="292"/>
                  </a:lnTo>
                  <a:lnTo>
                    <a:pt x="98" y="292"/>
                  </a:lnTo>
                  <a:lnTo>
                    <a:pt x="108" y="292"/>
                  </a:lnTo>
                  <a:lnTo>
                    <a:pt x="114" y="290"/>
                  </a:lnTo>
                  <a:lnTo>
                    <a:pt x="120" y="286"/>
                  </a:lnTo>
                  <a:lnTo>
                    <a:pt x="134" y="270"/>
                  </a:lnTo>
                  <a:lnTo>
                    <a:pt x="134" y="270"/>
                  </a:lnTo>
                  <a:lnTo>
                    <a:pt x="144" y="256"/>
                  </a:lnTo>
                  <a:lnTo>
                    <a:pt x="158" y="236"/>
                  </a:lnTo>
                  <a:lnTo>
                    <a:pt x="172" y="210"/>
                  </a:lnTo>
                  <a:lnTo>
                    <a:pt x="186" y="180"/>
                  </a:lnTo>
                  <a:lnTo>
                    <a:pt x="190" y="164"/>
                  </a:lnTo>
                  <a:lnTo>
                    <a:pt x="194" y="146"/>
                  </a:lnTo>
                  <a:lnTo>
                    <a:pt x="198" y="128"/>
                  </a:lnTo>
                  <a:lnTo>
                    <a:pt x="198" y="110"/>
                  </a:lnTo>
                  <a:lnTo>
                    <a:pt x="198" y="90"/>
                  </a:lnTo>
                  <a:lnTo>
                    <a:pt x="194" y="70"/>
                  </a:lnTo>
                  <a:lnTo>
                    <a:pt x="188" y="52"/>
                  </a:lnTo>
                  <a:lnTo>
                    <a:pt x="180" y="32"/>
                  </a:lnTo>
                  <a:lnTo>
                    <a:pt x="180" y="32"/>
                  </a:lnTo>
                  <a:lnTo>
                    <a:pt x="176" y="26"/>
                  </a:lnTo>
                  <a:lnTo>
                    <a:pt x="168" y="16"/>
                  </a:lnTo>
                  <a:lnTo>
                    <a:pt x="160" y="10"/>
                  </a:lnTo>
                  <a:lnTo>
                    <a:pt x="152" y="4"/>
                  </a:lnTo>
                  <a:lnTo>
                    <a:pt x="140" y="2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10" y="2"/>
                  </a:lnTo>
                  <a:lnTo>
                    <a:pt x="96" y="6"/>
                  </a:lnTo>
                  <a:lnTo>
                    <a:pt x="80" y="12"/>
                  </a:lnTo>
                  <a:lnTo>
                    <a:pt x="66" y="22"/>
                  </a:lnTo>
                  <a:lnTo>
                    <a:pt x="52" y="32"/>
                  </a:lnTo>
                  <a:lnTo>
                    <a:pt x="40" y="46"/>
                  </a:lnTo>
                  <a:lnTo>
                    <a:pt x="30" y="58"/>
                  </a:lnTo>
                  <a:lnTo>
                    <a:pt x="22" y="72"/>
                  </a:lnTo>
                  <a:lnTo>
                    <a:pt x="22" y="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1" name="Freeform 28"/>
            <p:cNvSpPr>
              <a:spLocks/>
            </p:cNvSpPr>
            <p:nvPr/>
          </p:nvSpPr>
          <p:spPr bwMode="auto">
            <a:xfrm>
              <a:off x="1343025" y="4273550"/>
              <a:ext cx="184150" cy="190500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24" y="2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0" y="20"/>
                </a:cxn>
                <a:cxn ang="0">
                  <a:pos x="6" y="32"/>
                </a:cxn>
                <a:cxn ang="0">
                  <a:pos x="2" y="48"/>
                </a:cxn>
                <a:cxn ang="0">
                  <a:pos x="0" y="64"/>
                </a:cxn>
                <a:cxn ang="0">
                  <a:pos x="2" y="82"/>
                </a:cxn>
                <a:cxn ang="0">
                  <a:pos x="4" y="88"/>
                </a:cxn>
                <a:cxn ang="0">
                  <a:pos x="8" y="96"/>
                </a:cxn>
                <a:cxn ang="0">
                  <a:pos x="14" y="102"/>
                </a:cxn>
                <a:cxn ang="0">
                  <a:pos x="22" y="108"/>
                </a:cxn>
                <a:cxn ang="0">
                  <a:pos x="22" y="108"/>
                </a:cxn>
                <a:cxn ang="0">
                  <a:pos x="30" y="114"/>
                </a:cxn>
                <a:cxn ang="0">
                  <a:pos x="38" y="118"/>
                </a:cxn>
                <a:cxn ang="0">
                  <a:pos x="44" y="120"/>
                </a:cxn>
                <a:cxn ang="0">
                  <a:pos x="52" y="120"/>
                </a:cxn>
                <a:cxn ang="0">
                  <a:pos x="60" y="120"/>
                </a:cxn>
                <a:cxn ang="0">
                  <a:pos x="68" y="118"/>
                </a:cxn>
                <a:cxn ang="0">
                  <a:pos x="74" y="114"/>
                </a:cxn>
                <a:cxn ang="0">
                  <a:pos x="82" y="110"/>
                </a:cxn>
                <a:cxn ang="0">
                  <a:pos x="88" y="106"/>
                </a:cxn>
                <a:cxn ang="0">
                  <a:pos x="94" y="98"/>
                </a:cxn>
                <a:cxn ang="0">
                  <a:pos x="104" y="82"/>
                </a:cxn>
                <a:cxn ang="0">
                  <a:pos x="112" y="60"/>
                </a:cxn>
                <a:cxn ang="0">
                  <a:pos x="116" y="34"/>
                </a:cxn>
                <a:cxn ang="0">
                  <a:pos x="116" y="34"/>
                </a:cxn>
                <a:cxn ang="0">
                  <a:pos x="116" y="30"/>
                </a:cxn>
                <a:cxn ang="0">
                  <a:pos x="114" y="28"/>
                </a:cxn>
                <a:cxn ang="0">
                  <a:pos x="108" y="28"/>
                </a:cxn>
                <a:cxn ang="0">
                  <a:pos x="108" y="28"/>
                </a:cxn>
                <a:cxn ang="0">
                  <a:pos x="96" y="28"/>
                </a:cxn>
                <a:cxn ang="0">
                  <a:pos x="72" y="24"/>
                </a:cxn>
                <a:cxn ang="0">
                  <a:pos x="58" y="22"/>
                </a:cxn>
                <a:cxn ang="0">
                  <a:pos x="46" y="16"/>
                </a:cxn>
                <a:cxn ang="0">
                  <a:pos x="34" y="10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116" h="120">
                  <a:moveTo>
                    <a:pt x="24" y="2"/>
                  </a:moveTo>
                  <a:lnTo>
                    <a:pt x="24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0" y="20"/>
                  </a:lnTo>
                  <a:lnTo>
                    <a:pt x="6" y="32"/>
                  </a:lnTo>
                  <a:lnTo>
                    <a:pt x="2" y="48"/>
                  </a:lnTo>
                  <a:lnTo>
                    <a:pt x="0" y="64"/>
                  </a:lnTo>
                  <a:lnTo>
                    <a:pt x="2" y="82"/>
                  </a:lnTo>
                  <a:lnTo>
                    <a:pt x="4" y="88"/>
                  </a:lnTo>
                  <a:lnTo>
                    <a:pt x="8" y="96"/>
                  </a:lnTo>
                  <a:lnTo>
                    <a:pt x="14" y="102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30" y="114"/>
                  </a:lnTo>
                  <a:lnTo>
                    <a:pt x="38" y="118"/>
                  </a:lnTo>
                  <a:lnTo>
                    <a:pt x="44" y="120"/>
                  </a:lnTo>
                  <a:lnTo>
                    <a:pt x="52" y="120"/>
                  </a:lnTo>
                  <a:lnTo>
                    <a:pt x="60" y="120"/>
                  </a:lnTo>
                  <a:lnTo>
                    <a:pt x="68" y="118"/>
                  </a:lnTo>
                  <a:lnTo>
                    <a:pt x="74" y="114"/>
                  </a:lnTo>
                  <a:lnTo>
                    <a:pt x="82" y="110"/>
                  </a:lnTo>
                  <a:lnTo>
                    <a:pt x="88" y="106"/>
                  </a:lnTo>
                  <a:lnTo>
                    <a:pt x="94" y="98"/>
                  </a:lnTo>
                  <a:lnTo>
                    <a:pt x="104" y="82"/>
                  </a:lnTo>
                  <a:lnTo>
                    <a:pt x="112" y="60"/>
                  </a:lnTo>
                  <a:lnTo>
                    <a:pt x="116" y="34"/>
                  </a:lnTo>
                  <a:lnTo>
                    <a:pt x="116" y="34"/>
                  </a:lnTo>
                  <a:lnTo>
                    <a:pt x="116" y="30"/>
                  </a:lnTo>
                  <a:lnTo>
                    <a:pt x="114" y="28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96" y="28"/>
                  </a:lnTo>
                  <a:lnTo>
                    <a:pt x="72" y="24"/>
                  </a:lnTo>
                  <a:lnTo>
                    <a:pt x="58" y="22"/>
                  </a:lnTo>
                  <a:lnTo>
                    <a:pt x="46" y="16"/>
                  </a:lnTo>
                  <a:lnTo>
                    <a:pt x="34" y="10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2" name="Freeform 29"/>
            <p:cNvSpPr>
              <a:spLocks/>
            </p:cNvSpPr>
            <p:nvPr/>
          </p:nvSpPr>
          <p:spPr bwMode="auto">
            <a:xfrm>
              <a:off x="1841500" y="3606800"/>
              <a:ext cx="314325" cy="463550"/>
            </a:xfrm>
            <a:custGeom>
              <a:avLst/>
              <a:gdLst/>
              <a:ahLst/>
              <a:cxnLst>
                <a:cxn ang="0">
                  <a:pos x="22" y="72"/>
                </a:cxn>
                <a:cxn ang="0">
                  <a:pos x="22" y="72"/>
                </a:cxn>
                <a:cxn ang="0">
                  <a:pos x="16" y="90"/>
                </a:cxn>
                <a:cxn ang="0">
                  <a:pos x="12" y="108"/>
                </a:cxn>
                <a:cxn ang="0">
                  <a:pos x="6" y="132"/>
                </a:cxn>
                <a:cxn ang="0">
                  <a:pos x="2" y="160"/>
                </a:cxn>
                <a:cxn ang="0">
                  <a:pos x="0" y="190"/>
                </a:cxn>
                <a:cxn ang="0">
                  <a:pos x="0" y="220"/>
                </a:cxn>
                <a:cxn ang="0">
                  <a:pos x="2" y="236"/>
                </a:cxn>
                <a:cxn ang="0">
                  <a:pos x="6" y="250"/>
                </a:cxn>
                <a:cxn ang="0">
                  <a:pos x="6" y="250"/>
                </a:cxn>
                <a:cxn ang="0">
                  <a:pos x="6" y="254"/>
                </a:cxn>
                <a:cxn ang="0">
                  <a:pos x="8" y="258"/>
                </a:cxn>
                <a:cxn ang="0">
                  <a:pos x="10" y="262"/>
                </a:cxn>
                <a:cxn ang="0">
                  <a:pos x="16" y="268"/>
                </a:cxn>
                <a:cxn ang="0">
                  <a:pos x="26" y="274"/>
                </a:cxn>
                <a:cxn ang="0">
                  <a:pos x="38" y="280"/>
                </a:cxn>
                <a:cxn ang="0">
                  <a:pos x="56" y="284"/>
                </a:cxn>
                <a:cxn ang="0">
                  <a:pos x="56" y="284"/>
                </a:cxn>
                <a:cxn ang="0">
                  <a:pos x="88" y="292"/>
                </a:cxn>
                <a:cxn ang="0">
                  <a:pos x="98" y="292"/>
                </a:cxn>
                <a:cxn ang="0">
                  <a:pos x="108" y="292"/>
                </a:cxn>
                <a:cxn ang="0">
                  <a:pos x="114" y="290"/>
                </a:cxn>
                <a:cxn ang="0">
                  <a:pos x="120" y="286"/>
                </a:cxn>
                <a:cxn ang="0">
                  <a:pos x="134" y="270"/>
                </a:cxn>
                <a:cxn ang="0">
                  <a:pos x="134" y="270"/>
                </a:cxn>
                <a:cxn ang="0">
                  <a:pos x="144" y="256"/>
                </a:cxn>
                <a:cxn ang="0">
                  <a:pos x="158" y="236"/>
                </a:cxn>
                <a:cxn ang="0">
                  <a:pos x="172" y="210"/>
                </a:cxn>
                <a:cxn ang="0">
                  <a:pos x="186" y="180"/>
                </a:cxn>
                <a:cxn ang="0">
                  <a:pos x="190" y="164"/>
                </a:cxn>
                <a:cxn ang="0">
                  <a:pos x="194" y="146"/>
                </a:cxn>
                <a:cxn ang="0">
                  <a:pos x="198" y="128"/>
                </a:cxn>
                <a:cxn ang="0">
                  <a:pos x="198" y="110"/>
                </a:cxn>
                <a:cxn ang="0">
                  <a:pos x="198" y="90"/>
                </a:cxn>
                <a:cxn ang="0">
                  <a:pos x="194" y="70"/>
                </a:cxn>
                <a:cxn ang="0">
                  <a:pos x="188" y="52"/>
                </a:cxn>
                <a:cxn ang="0">
                  <a:pos x="180" y="32"/>
                </a:cxn>
                <a:cxn ang="0">
                  <a:pos x="180" y="32"/>
                </a:cxn>
                <a:cxn ang="0">
                  <a:pos x="176" y="26"/>
                </a:cxn>
                <a:cxn ang="0">
                  <a:pos x="168" y="16"/>
                </a:cxn>
                <a:cxn ang="0">
                  <a:pos x="160" y="10"/>
                </a:cxn>
                <a:cxn ang="0">
                  <a:pos x="152" y="4"/>
                </a:cxn>
                <a:cxn ang="0">
                  <a:pos x="140" y="2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10" y="2"/>
                </a:cxn>
                <a:cxn ang="0">
                  <a:pos x="94" y="6"/>
                </a:cxn>
                <a:cxn ang="0">
                  <a:pos x="80" y="12"/>
                </a:cxn>
                <a:cxn ang="0">
                  <a:pos x="66" y="22"/>
                </a:cxn>
                <a:cxn ang="0">
                  <a:pos x="52" y="32"/>
                </a:cxn>
                <a:cxn ang="0">
                  <a:pos x="40" y="46"/>
                </a:cxn>
                <a:cxn ang="0">
                  <a:pos x="30" y="58"/>
                </a:cxn>
                <a:cxn ang="0">
                  <a:pos x="22" y="72"/>
                </a:cxn>
                <a:cxn ang="0">
                  <a:pos x="22" y="72"/>
                </a:cxn>
              </a:cxnLst>
              <a:rect l="0" t="0" r="r" b="b"/>
              <a:pathLst>
                <a:path w="198" h="292">
                  <a:moveTo>
                    <a:pt x="22" y="72"/>
                  </a:moveTo>
                  <a:lnTo>
                    <a:pt x="22" y="72"/>
                  </a:lnTo>
                  <a:lnTo>
                    <a:pt x="16" y="90"/>
                  </a:lnTo>
                  <a:lnTo>
                    <a:pt x="12" y="108"/>
                  </a:lnTo>
                  <a:lnTo>
                    <a:pt x="6" y="132"/>
                  </a:lnTo>
                  <a:lnTo>
                    <a:pt x="2" y="160"/>
                  </a:lnTo>
                  <a:lnTo>
                    <a:pt x="0" y="190"/>
                  </a:lnTo>
                  <a:lnTo>
                    <a:pt x="0" y="220"/>
                  </a:lnTo>
                  <a:lnTo>
                    <a:pt x="2" y="236"/>
                  </a:lnTo>
                  <a:lnTo>
                    <a:pt x="6" y="250"/>
                  </a:lnTo>
                  <a:lnTo>
                    <a:pt x="6" y="250"/>
                  </a:lnTo>
                  <a:lnTo>
                    <a:pt x="6" y="254"/>
                  </a:lnTo>
                  <a:lnTo>
                    <a:pt x="8" y="258"/>
                  </a:lnTo>
                  <a:lnTo>
                    <a:pt x="10" y="262"/>
                  </a:lnTo>
                  <a:lnTo>
                    <a:pt x="16" y="268"/>
                  </a:lnTo>
                  <a:lnTo>
                    <a:pt x="26" y="274"/>
                  </a:lnTo>
                  <a:lnTo>
                    <a:pt x="38" y="280"/>
                  </a:lnTo>
                  <a:lnTo>
                    <a:pt x="56" y="284"/>
                  </a:lnTo>
                  <a:lnTo>
                    <a:pt x="56" y="284"/>
                  </a:lnTo>
                  <a:lnTo>
                    <a:pt x="88" y="292"/>
                  </a:lnTo>
                  <a:lnTo>
                    <a:pt x="98" y="292"/>
                  </a:lnTo>
                  <a:lnTo>
                    <a:pt x="108" y="292"/>
                  </a:lnTo>
                  <a:lnTo>
                    <a:pt x="114" y="290"/>
                  </a:lnTo>
                  <a:lnTo>
                    <a:pt x="120" y="286"/>
                  </a:lnTo>
                  <a:lnTo>
                    <a:pt x="134" y="270"/>
                  </a:lnTo>
                  <a:lnTo>
                    <a:pt x="134" y="270"/>
                  </a:lnTo>
                  <a:lnTo>
                    <a:pt x="144" y="256"/>
                  </a:lnTo>
                  <a:lnTo>
                    <a:pt x="158" y="236"/>
                  </a:lnTo>
                  <a:lnTo>
                    <a:pt x="172" y="210"/>
                  </a:lnTo>
                  <a:lnTo>
                    <a:pt x="186" y="180"/>
                  </a:lnTo>
                  <a:lnTo>
                    <a:pt x="190" y="164"/>
                  </a:lnTo>
                  <a:lnTo>
                    <a:pt x="194" y="146"/>
                  </a:lnTo>
                  <a:lnTo>
                    <a:pt x="198" y="128"/>
                  </a:lnTo>
                  <a:lnTo>
                    <a:pt x="198" y="110"/>
                  </a:lnTo>
                  <a:lnTo>
                    <a:pt x="198" y="90"/>
                  </a:lnTo>
                  <a:lnTo>
                    <a:pt x="194" y="70"/>
                  </a:lnTo>
                  <a:lnTo>
                    <a:pt x="188" y="52"/>
                  </a:lnTo>
                  <a:lnTo>
                    <a:pt x="180" y="32"/>
                  </a:lnTo>
                  <a:lnTo>
                    <a:pt x="180" y="32"/>
                  </a:lnTo>
                  <a:lnTo>
                    <a:pt x="176" y="26"/>
                  </a:lnTo>
                  <a:lnTo>
                    <a:pt x="168" y="16"/>
                  </a:lnTo>
                  <a:lnTo>
                    <a:pt x="160" y="10"/>
                  </a:lnTo>
                  <a:lnTo>
                    <a:pt x="152" y="4"/>
                  </a:lnTo>
                  <a:lnTo>
                    <a:pt x="140" y="2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10" y="2"/>
                  </a:lnTo>
                  <a:lnTo>
                    <a:pt x="94" y="6"/>
                  </a:lnTo>
                  <a:lnTo>
                    <a:pt x="80" y="12"/>
                  </a:lnTo>
                  <a:lnTo>
                    <a:pt x="66" y="22"/>
                  </a:lnTo>
                  <a:lnTo>
                    <a:pt x="52" y="32"/>
                  </a:lnTo>
                  <a:lnTo>
                    <a:pt x="40" y="46"/>
                  </a:lnTo>
                  <a:lnTo>
                    <a:pt x="30" y="58"/>
                  </a:lnTo>
                  <a:lnTo>
                    <a:pt x="22" y="72"/>
                  </a:lnTo>
                  <a:lnTo>
                    <a:pt x="22" y="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3" name="Freeform 30"/>
            <p:cNvSpPr>
              <a:spLocks/>
            </p:cNvSpPr>
            <p:nvPr/>
          </p:nvSpPr>
          <p:spPr bwMode="auto">
            <a:xfrm>
              <a:off x="1825625" y="4057650"/>
              <a:ext cx="184150" cy="190500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24" y="2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0" y="20"/>
                </a:cxn>
                <a:cxn ang="0">
                  <a:pos x="6" y="32"/>
                </a:cxn>
                <a:cxn ang="0">
                  <a:pos x="2" y="48"/>
                </a:cxn>
                <a:cxn ang="0">
                  <a:pos x="0" y="64"/>
                </a:cxn>
                <a:cxn ang="0">
                  <a:pos x="2" y="82"/>
                </a:cxn>
                <a:cxn ang="0">
                  <a:pos x="4" y="88"/>
                </a:cxn>
                <a:cxn ang="0">
                  <a:pos x="8" y="96"/>
                </a:cxn>
                <a:cxn ang="0">
                  <a:pos x="14" y="102"/>
                </a:cxn>
                <a:cxn ang="0">
                  <a:pos x="22" y="108"/>
                </a:cxn>
                <a:cxn ang="0">
                  <a:pos x="22" y="108"/>
                </a:cxn>
                <a:cxn ang="0">
                  <a:pos x="30" y="114"/>
                </a:cxn>
                <a:cxn ang="0">
                  <a:pos x="38" y="118"/>
                </a:cxn>
                <a:cxn ang="0">
                  <a:pos x="44" y="120"/>
                </a:cxn>
                <a:cxn ang="0">
                  <a:pos x="52" y="120"/>
                </a:cxn>
                <a:cxn ang="0">
                  <a:pos x="60" y="120"/>
                </a:cxn>
                <a:cxn ang="0">
                  <a:pos x="68" y="118"/>
                </a:cxn>
                <a:cxn ang="0">
                  <a:pos x="74" y="114"/>
                </a:cxn>
                <a:cxn ang="0">
                  <a:pos x="82" y="110"/>
                </a:cxn>
                <a:cxn ang="0">
                  <a:pos x="88" y="106"/>
                </a:cxn>
                <a:cxn ang="0">
                  <a:pos x="94" y="98"/>
                </a:cxn>
                <a:cxn ang="0">
                  <a:pos x="104" y="82"/>
                </a:cxn>
                <a:cxn ang="0">
                  <a:pos x="112" y="60"/>
                </a:cxn>
                <a:cxn ang="0">
                  <a:pos x="116" y="34"/>
                </a:cxn>
                <a:cxn ang="0">
                  <a:pos x="116" y="34"/>
                </a:cxn>
                <a:cxn ang="0">
                  <a:pos x="116" y="30"/>
                </a:cxn>
                <a:cxn ang="0">
                  <a:pos x="114" y="28"/>
                </a:cxn>
                <a:cxn ang="0">
                  <a:pos x="108" y="28"/>
                </a:cxn>
                <a:cxn ang="0">
                  <a:pos x="108" y="28"/>
                </a:cxn>
                <a:cxn ang="0">
                  <a:pos x="96" y="28"/>
                </a:cxn>
                <a:cxn ang="0">
                  <a:pos x="72" y="24"/>
                </a:cxn>
                <a:cxn ang="0">
                  <a:pos x="58" y="22"/>
                </a:cxn>
                <a:cxn ang="0">
                  <a:pos x="46" y="16"/>
                </a:cxn>
                <a:cxn ang="0">
                  <a:pos x="34" y="10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116" h="120">
                  <a:moveTo>
                    <a:pt x="24" y="2"/>
                  </a:moveTo>
                  <a:lnTo>
                    <a:pt x="24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0" y="20"/>
                  </a:lnTo>
                  <a:lnTo>
                    <a:pt x="6" y="32"/>
                  </a:lnTo>
                  <a:lnTo>
                    <a:pt x="2" y="48"/>
                  </a:lnTo>
                  <a:lnTo>
                    <a:pt x="0" y="64"/>
                  </a:lnTo>
                  <a:lnTo>
                    <a:pt x="2" y="82"/>
                  </a:lnTo>
                  <a:lnTo>
                    <a:pt x="4" y="88"/>
                  </a:lnTo>
                  <a:lnTo>
                    <a:pt x="8" y="96"/>
                  </a:lnTo>
                  <a:lnTo>
                    <a:pt x="14" y="102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30" y="114"/>
                  </a:lnTo>
                  <a:lnTo>
                    <a:pt x="38" y="118"/>
                  </a:lnTo>
                  <a:lnTo>
                    <a:pt x="44" y="120"/>
                  </a:lnTo>
                  <a:lnTo>
                    <a:pt x="52" y="120"/>
                  </a:lnTo>
                  <a:lnTo>
                    <a:pt x="60" y="120"/>
                  </a:lnTo>
                  <a:lnTo>
                    <a:pt x="68" y="118"/>
                  </a:lnTo>
                  <a:lnTo>
                    <a:pt x="74" y="114"/>
                  </a:lnTo>
                  <a:lnTo>
                    <a:pt x="82" y="110"/>
                  </a:lnTo>
                  <a:lnTo>
                    <a:pt x="88" y="106"/>
                  </a:lnTo>
                  <a:lnTo>
                    <a:pt x="94" y="98"/>
                  </a:lnTo>
                  <a:lnTo>
                    <a:pt x="104" y="82"/>
                  </a:lnTo>
                  <a:lnTo>
                    <a:pt x="112" y="60"/>
                  </a:lnTo>
                  <a:lnTo>
                    <a:pt x="116" y="34"/>
                  </a:lnTo>
                  <a:lnTo>
                    <a:pt x="116" y="34"/>
                  </a:lnTo>
                  <a:lnTo>
                    <a:pt x="116" y="30"/>
                  </a:lnTo>
                  <a:lnTo>
                    <a:pt x="114" y="28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96" y="28"/>
                  </a:lnTo>
                  <a:lnTo>
                    <a:pt x="72" y="24"/>
                  </a:lnTo>
                  <a:lnTo>
                    <a:pt x="58" y="22"/>
                  </a:lnTo>
                  <a:lnTo>
                    <a:pt x="46" y="16"/>
                  </a:lnTo>
                  <a:lnTo>
                    <a:pt x="34" y="10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 rot="19611508">
            <a:off x="6687226" y="5015329"/>
            <a:ext cx="812800" cy="857250"/>
            <a:chOff x="1343025" y="3606800"/>
            <a:chExt cx="812800" cy="857250"/>
          </a:xfrm>
          <a:solidFill>
            <a:schemeClr val="accent1">
              <a:lumMod val="75000"/>
            </a:schemeClr>
          </a:solidFill>
        </p:grpSpPr>
        <p:sp>
          <p:nvSpPr>
            <p:cNvPr id="55" name="Freeform 27"/>
            <p:cNvSpPr>
              <a:spLocks/>
            </p:cNvSpPr>
            <p:nvPr/>
          </p:nvSpPr>
          <p:spPr bwMode="auto">
            <a:xfrm>
              <a:off x="1358900" y="3822700"/>
              <a:ext cx="314325" cy="463550"/>
            </a:xfrm>
            <a:custGeom>
              <a:avLst/>
              <a:gdLst/>
              <a:ahLst/>
              <a:cxnLst>
                <a:cxn ang="0">
                  <a:pos x="22" y="72"/>
                </a:cxn>
                <a:cxn ang="0">
                  <a:pos x="22" y="72"/>
                </a:cxn>
                <a:cxn ang="0">
                  <a:pos x="16" y="90"/>
                </a:cxn>
                <a:cxn ang="0">
                  <a:pos x="12" y="108"/>
                </a:cxn>
                <a:cxn ang="0">
                  <a:pos x="6" y="132"/>
                </a:cxn>
                <a:cxn ang="0">
                  <a:pos x="2" y="160"/>
                </a:cxn>
                <a:cxn ang="0">
                  <a:pos x="0" y="190"/>
                </a:cxn>
                <a:cxn ang="0">
                  <a:pos x="0" y="220"/>
                </a:cxn>
                <a:cxn ang="0">
                  <a:pos x="2" y="236"/>
                </a:cxn>
                <a:cxn ang="0">
                  <a:pos x="6" y="250"/>
                </a:cxn>
                <a:cxn ang="0">
                  <a:pos x="6" y="250"/>
                </a:cxn>
                <a:cxn ang="0">
                  <a:pos x="6" y="254"/>
                </a:cxn>
                <a:cxn ang="0">
                  <a:pos x="8" y="258"/>
                </a:cxn>
                <a:cxn ang="0">
                  <a:pos x="10" y="262"/>
                </a:cxn>
                <a:cxn ang="0">
                  <a:pos x="16" y="268"/>
                </a:cxn>
                <a:cxn ang="0">
                  <a:pos x="26" y="274"/>
                </a:cxn>
                <a:cxn ang="0">
                  <a:pos x="38" y="280"/>
                </a:cxn>
                <a:cxn ang="0">
                  <a:pos x="56" y="284"/>
                </a:cxn>
                <a:cxn ang="0">
                  <a:pos x="56" y="284"/>
                </a:cxn>
                <a:cxn ang="0">
                  <a:pos x="88" y="292"/>
                </a:cxn>
                <a:cxn ang="0">
                  <a:pos x="98" y="292"/>
                </a:cxn>
                <a:cxn ang="0">
                  <a:pos x="108" y="292"/>
                </a:cxn>
                <a:cxn ang="0">
                  <a:pos x="114" y="290"/>
                </a:cxn>
                <a:cxn ang="0">
                  <a:pos x="120" y="286"/>
                </a:cxn>
                <a:cxn ang="0">
                  <a:pos x="134" y="270"/>
                </a:cxn>
                <a:cxn ang="0">
                  <a:pos x="134" y="270"/>
                </a:cxn>
                <a:cxn ang="0">
                  <a:pos x="144" y="256"/>
                </a:cxn>
                <a:cxn ang="0">
                  <a:pos x="158" y="236"/>
                </a:cxn>
                <a:cxn ang="0">
                  <a:pos x="172" y="210"/>
                </a:cxn>
                <a:cxn ang="0">
                  <a:pos x="186" y="180"/>
                </a:cxn>
                <a:cxn ang="0">
                  <a:pos x="190" y="164"/>
                </a:cxn>
                <a:cxn ang="0">
                  <a:pos x="194" y="146"/>
                </a:cxn>
                <a:cxn ang="0">
                  <a:pos x="198" y="128"/>
                </a:cxn>
                <a:cxn ang="0">
                  <a:pos x="198" y="110"/>
                </a:cxn>
                <a:cxn ang="0">
                  <a:pos x="198" y="90"/>
                </a:cxn>
                <a:cxn ang="0">
                  <a:pos x="194" y="70"/>
                </a:cxn>
                <a:cxn ang="0">
                  <a:pos x="188" y="52"/>
                </a:cxn>
                <a:cxn ang="0">
                  <a:pos x="180" y="32"/>
                </a:cxn>
                <a:cxn ang="0">
                  <a:pos x="180" y="32"/>
                </a:cxn>
                <a:cxn ang="0">
                  <a:pos x="176" y="26"/>
                </a:cxn>
                <a:cxn ang="0">
                  <a:pos x="168" y="16"/>
                </a:cxn>
                <a:cxn ang="0">
                  <a:pos x="160" y="10"/>
                </a:cxn>
                <a:cxn ang="0">
                  <a:pos x="152" y="4"/>
                </a:cxn>
                <a:cxn ang="0">
                  <a:pos x="140" y="2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10" y="2"/>
                </a:cxn>
                <a:cxn ang="0">
                  <a:pos x="96" y="6"/>
                </a:cxn>
                <a:cxn ang="0">
                  <a:pos x="80" y="12"/>
                </a:cxn>
                <a:cxn ang="0">
                  <a:pos x="66" y="22"/>
                </a:cxn>
                <a:cxn ang="0">
                  <a:pos x="52" y="32"/>
                </a:cxn>
                <a:cxn ang="0">
                  <a:pos x="40" y="46"/>
                </a:cxn>
                <a:cxn ang="0">
                  <a:pos x="30" y="58"/>
                </a:cxn>
                <a:cxn ang="0">
                  <a:pos x="22" y="72"/>
                </a:cxn>
                <a:cxn ang="0">
                  <a:pos x="22" y="72"/>
                </a:cxn>
              </a:cxnLst>
              <a:rect l="0" t="0" r="r" b="b"/>
              <a:pathLst>
                <a:path w="198" h="292">
                  <a:moveTo>
                    <a:pt x="22" y="72"/>
                  </a:moveTo>
                  <a:lnTo>
                    <a:pt x="22" y="72"/>
                  </a:lnTo>
                  <a:lnTo>
                    <a:pt x="16" y="90"/>
                  </a:lnTo>
                  <a:lnTo>
                    <a:pt x="12" y="108"/>
                  </a:lnTo>
                  <a:lnTo>
                    <a:pt x="6" y="132"/>
                  </a:lnTo>
                  <a:lnTo>
                    <a:pt x="2" y="160"/>
                  </a:lnTo>
                  <a:lnTo>
                    <a:pt x="0" y="190"/>
                  </a:lnTo>
                  <a:lnTo>
                    <a:pt x="0" y="220"/>
                  </a:lnTo>
                  <a:lnTo>
                    <a:pt x="2" y="236"/>
                  </a:lnTo>
                  <a:lnTo>
                    <a:pt x="6" y="250"/>
                  </a:lnTo>
                  <a:lnTo>
                    <a:pt x="6" y="250"/>
                  </a:lnTo>
                  <a:lnTo>
                    <a:pt x="6" y="254"/>
                  </a:lnTo>
                  <a:lnTo>
                    <a:pt x="8" y="258"/>
                  </a:lnTo>
                  <a:lnTo>
                    <a:pt x="10" y="262"/>
                  </a:lnTo>
                  <a:lnTo>
                    <a:pt x="16" y="268"/>
                  </a:lnTo>
                  <a:lnTo>
                    <a:pt x="26" y="274"/>
                  </a:lnTo>
                  <a:lnTo>
                    <a:pt x="38" y="280"/>
                  </a:lnTo>
                  <a:lnTo>
                    <a:pt x="56" y="284"/>
                  </a:lnTo>
                  <a:lnTo>
                    <a:pt x="56" y="284"/>
                  </a:lnTo>
                  <a:lnTo>
                    <a:pt x="88" y="292"/>
                  </a:lnTo>
                  <a:lnTo>
                    <a:pt x="98" y="292"/>
                  </a:lnTo>
                  <a:lnTo>
                    <a:pt x="108" y="292"/>
                  </a:lnTo>
                  <a:lnTo>
                    <a:pt x="114" y="290"/>
                  </a:lnTo>
                  <a:lnTo>
                    <a:pt x="120" y="286"/>
                  </a:lnTo>
                  <a:lnTo>
                    <a:pt x="134" y="270"/>
                  </a:lnTo>
                  <a:lnTo>
                    <a:pt x="134" y="270"/>
                  </a:lnTo>
                  <a:lnTo>
                    <a:pt x="144" y="256"/>
                  </a:lnTo>
                  <a:lnTo>
                    <a:pt x="158" y="236"/>
                  </a:lnTo>
                  <a:lnTo>
                    <a:pt x="172" y="210"/>
                  </a:lnTo>
                  <a:lnTo>
                    <a:pt x="186" y="180"/>
                  </a:lnTo>
                  <a:lnTo>
                    <a:pt x="190" y="164"/>
                  </a:lnTo>
                  <a:lnTo>
                    <a:pt x="194" y="146"/>
                  </a:lnTo>
                  <a:lnTo>
                    <a:pt x="198" y="128"/>
                  </a:lnTo>
                  <a:lnTo>
                    <a:pt x="198" y="110"/>
                  </a:lnTo>
                  <a:lnTo>
                    <a:pt x="198" y="90"/>
                  </a:lnTo>
                  <a:lnTo>
                    <a:pt x="194" y="70"/>
                  </a:lnTo>
                  <a:lnTo>
                    <a:pt x="188" y="52"/>
                  </a:lnTo>
                  <a:lnTo>
                    <a:pt x="180" y="32"/>
                  </a:lnTo>
                  <a:lnTo>
                    <a:pt x="180" y="32"/>
                  </a:lnTo>
                  <a:lnTo>
                    <a:pt x="176" y="26"/>
                  </a:lnTo>
                  <a:lnTo>
                    <a:pt x="168" y="16"/>
                  </a:lnTo>
                  <a:lnTo>
                    <a:pt x="160" y="10"/>
                  </a:lnTo>
                  <a:lnTo>
                    <a:pt x="152" y="4"/>
                  </a:lnTo>
                  <a:lnTo>
                    <a:pt x="140" y="2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10" y="2"/>
                  </a:lnTo>
                  <a:lnTo>
                    <a:pt x="96" y="6"/>
                  </a:lnTo>
                  <a:lnTo>
                    <a:pt x="80" y="12"/>
                  </a:lnTo>
                  <a:lnTo>
                    <a:pt x="66" y="22"/>
                  </a:lnTo>
                  <a:lnTo>
                    <a:pt x="52" y="32"/>
                  </a:lnTo>
                  <a:lnTo>
                    <a:pt x="40" y="46"/>
                  </a:lnTo>
                  <a:lnTo>
                    <a:pt x="30" y="58"/>
                  </a:lnTo>
                  <a:lnTo>
                    <a:pt x="22" y="72"/>
                  </a:lnTo>
                  <a:lnTo>
                    <a:pt x="22" y="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6" name="Freeform 28"/>
            <p:cNvSpPr>
              <a:spLocks/>
            </p:cNvSpPr>
            <p:nvPr/>
          </p:nvSpPr>
          <p:spPr bwMode="auto">
            <a:xfrm>
              <a:off x="1343025" y="4273550"/>
              <a:ext cx="184150" cy="190500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24" y="2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0" y="20"/>
                </a:cxn>
                <a:cxn ang="0">
                  <a:pos x="6" y="32"/>
                </a:cxn>
                <a:cxn ang="0">
                  <a:pos x="2" y="48"/>
                </a:cxn>
                <a:cxn ang="0">
                  <a:pos x="0" y="64"/>
                </a:cxn>
                <a:cxn ang="0">
                  <a:pos x="2" y="82"/>
                </a:cxn>
                <a:cxn ang="0">
                  <a:pos x="4" y="88"/>
                </a:cxn>
                <a:cxn ang="0">
                  <a:pos x="8" y="96"/>
                </a:cxn>
                <a:cxn ang="0">
                  <a:pos x="14" y="102"/>
                </a:cxn>
                <a:cxn ang="0">
                  <a:pos x="22" y="108"/>
                </a:cxn>
                <a:cxn ang="0">
                  <a:pos x="22" y="108"/>
                </a:cxn>
                <a:cxn ang="0">
                  <a:pos x="30" y="114"/>
                </a:cxn>
                <a:cxn ang="0">
                  <a:pos x="38" y="118"/>
                </a:cxn>
                <a:cxn ang="0">
                  <a:pos x="44" y="120"/>
                </a:cxn>
                <a:cxn ang="0">
                  <a:pos x="52" y="120"/>
                </a:cxn>
                <a:cxn ang="0">
                  <a:pos x="60" y="120"/>
                </a:cxn>
                <a:cxn ang="0">
                  <a:pos x="68" y="118"/>
                </a:cxn>
                <a:cxn ang="0">
                  <a:pos x="74" y="114"/>
                </a:cxn>
                <a:cxn ang="0">
                  <a:pos x="82" y="110"/>
                </a:cxn>
                <a:cxn ang="0">
                  <a:pos x="88" y="106"/>
                </a:cxn>
                <a:cxn ang="0">
                  <a:pos x="94" y="98"/>
                </a:cxn>
                <a:cxn ang="0">
                  <a:pos x="104" y="82"/>
                </a:cxn>
                <a:cxn ang="0">
                  <a:pos x="112" y="60"/>
                </a:cxn>
                <a:cxn ang="0">
                  <a:pos x="116" y="34"/>
                </a:cxn>
                <a:cxn ang="0">
                  <a:pos x="116" y="34"/>
                </a:cxn>
                <a:cxn ang="0">
                  <a:pos x="116" y="30"/>
                </a:cxn>
                <a:cxn ang="0">
                  <a:pos x="114" y="28"/>
                </a:cxn>
                <a:cxn ang="0">
                  <a:pos x="108" y="28"/>
                </a:cxn>
                <a:cxn ang="0">
                  <a:pos x="108" y="28"/>
                </a:cxn>
                <a:cxn ang="0">
                  <a:pos x="96" y="28"/>
                </a:cxn>
                <a:cxn ang="0">
                  <a:pos x="72" y="24"/>
                </a:cxn>
                <a:cxn ang="0">
                  <a:pos x="58" y="22"/>
                </a:cxn>
                <a:cxn ang="0">
                  <a:pos x="46" y="16"/>
                </a:cxn>
                <a:cxn ang="0">
                  <a:pos x="34" y="10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116" h="120">
                  <a:moveTo>
                    <a:pt x="24" y="2"/>
                  </a:moveTo>
                  <a:lnTo>
                    <a:pt x="24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0" y="20"/>
                  </a:lnTo>
                  <a:lnTo>
                    <a:pt x="6" y="32"/>
                  </a:lnTo>
                  <a:lnTo>
                    <a:pt x="2" y="48"/>
                  </a:lnTo>
                  <a:lnTo>
                    <a:pt x="0" y="64"/>
                  </a:lnTo>
                  <a:lnTo>
                    <a:pt x="2" y="82"/>
                  </a:lnTo>
                  <a:lnTo>
                    <a:pt x="4" y="88"/>
                  </a:lnTo>
                  <a:lnTo>
                    <a:pt x="8" y="96"/>
                  </a:lnTo>
                  <a:lnTo>
                    <a:pt x="14" y="102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30" y="114"/>
                  </a:lnTo>
                  <a:lnTo>
                    <a:pt x="38" y="118"/>
                  </a:lnTo>
                  <a:lnTo>
                    <a:pt x="44" y="120"/>
                  </a:lnTo>
                  <a:lnTo>
                    <a:pt x="52" y="120"/>
                  </a:lnTo>
                  <a:lnTo>
                    <a:pt x="60" y="120"/>
                  </a:lnTo>
                  <a:lnTo>
                    <a:pt x="68" y="118"/>
                  </a:lnTo>
                  <a:lnTo>
                    <a:pt x="74" y="114"/>
                  </a:lnTo>
                  <a:lnTo>
                    <a:pt x="82" y="110"/>
                  </a:lnTo>
                  <a:lnTo>
                    <a:pt x="88" y="106"/>
                  </a:lnTo>
                  <a:lnTo>
                    <a:pt x="94" y="98"/>
                  </a:lnTo>
                  <a:lnTo>
                    <a:pt x="104" y="82"/>
                  </a:lnTo>
                  <a:lnTo>
                    <a:pt x="112" y="60"/>
                  </a:lnTo>
                  <a:lnTo>
                    <a:pt x="116" y="34"/>
                  </a:lnTo>
                  <a:lnTo>
                    <a:pt x="116" y="34"/>
                  </a:lnTo>
                  <a:lnTo>
                    <a:pt x="116" y="30"/>
                  </a:lnTo>
                  <a:lnTo>
                    <a:pt x="114" y="28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96" y="28"/>
                  </a:lnTo>
                  <a:lnTo>
                    <a:pt x="72" y="24"/>
                  </a:lnTo>
                  <a:lnTo>
                    <a:pt x="58" y="22"/>
                  </a:lnTo>
                  <a:lnTo>
                    <a:pt x="46" y="16"/>
                  </a:lnTo>
                  <a:lnTo>
                    <a:pt x="34" y="10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7" name="Freeform 29"/>
            <p:cNvSpPr>
              <a:spLocks/>
            </p:cNvSpPr>
            <p:nvPr/>
          </p:nvSpPr>
          <p:spPr bwMode="auto">
            <a:xfrm>
              <a:off x="1841500" y="3606800"/>
              <a:ext cx="314325" cy="463550"/>
            </a:xfrm>
            <a:custGeom>
              <a:avLst/>
              <a:gdLst/>
              <a:ahLst/>
              <a:cxnLst>
                <a:cxn ang="0">
                  <a:pos x="22" y="72"/>
                </a:cxn>
                <a:cxn ang="0">
                  <a:pos x="22" y="72"/>
                </a:cxn>
                <a:cxn ang="0">
                  <a:pos x="16" y="90"/>
                </a:cxn>
                <a:cxn ang="0">
                  <a:pos x="12" y="108"/>
                </a:cxn>
                <a:cxn ang="0">
                  <a:pos x="6" y="132"/>
                </a:cxn>
                <a:cxn ang="0">
                  <a:pos x="2" y="160"/>
                </a:cxn>
                <a:cxn ang="0">
                  <a:pos x="0" y="190"/>
                </a:cxn>
                <a:cxn ang="0">
                  <a:pos x="0" y="220"/>
                </a:cxn>
                <a:cxn ang="0">
                  <a:pos x="2" y="236"/>
                </a:cxn>
                <a:cxn ang="0">
                  <a:pos x="6" y="250"/>
                </a:cxn>
                <a:cxn ang="0">
                  <a:pos x="6" y="250"/>
                </a:cxn>
                <a:cxn ang="0">
                  <a:pos x="6" y="254"/>
                </a:cxn>
                <a:cxn ang="0">
                  <a:pos x="8" y="258"/>
                </a:cxn>
                <a:cxn ang="0">
                  <a:pos x="10" y="262"/>
                </a:cxn>
                <a:cxn ang="0">
                  <a:pos x="16" y="268"/>
                </a:cxn>
                <a:cxn ang="0">
                  <a:pos x="26" y="274"/>
                </a:cxn>
                <a:cxn ang="0">
                  <a:pos x="38" y="280"/>
                </a:cxn>
                <a:cxn ang="0">
                  <a:pos x="56" y="284"/>
                </a:cxn>
                <a:cxn ang="0">
                  <a:pos x="56" y="284"/>
                </a:cxn>
                <a:cxn ang="0">
                  <a:pos x="88" y="292"/>
                </a:cxn>
                <a:cxn ang="0">
                  <a:pos x="98" y="292"/>
                </a:cxn>
                <a:cxn ang="0">
                  <a:pos x="108" y="292"/>
                </a:cxn>
                <a:cxn ang="0">
                  <a:pos x="114" y="290"/>
                </a:cxn>
                <a:cxn ang="0">
                  <a:pos x="120" y="286"/>
                </a:cxn>
                <a:cxn ang="0">
                  <a:pos x="134" y="270"/>
                </a:cxn>
                <a:cxn ang="0">
                  <a:pos x="134" y="270"/>
                </a:cxn>
                <a:cxn ang="0">
                  <a:pos x="144" y="256"/>
                </a:cxn>
                <a:cxn ang="0">
                  <a:pos x="158" y="236"/>
                </a:cxn>
                <a:cxn ang="0">
                  <a:pos x="172" y="210"/>
                </a:cxn>
                <a:cxn ang="0">
                  <a:pos x="186" y="180"/>
                </a:cxn>
                <a:cxn ang="0">
                  <a:pos x="190" y="164"/>
                </a:cxn>
                <a:cxn ang="0">
                  <a:pos x="194" y="146"/>
                </a:cxn>
                <a:cxn ang="0">
                  <a:pos x="198" y="128"/>
                </a:cxn>
                <a:cxn ang="0">
                  <a:pos x="198" y="110"/>
                </a:cxn>
                <a:cxn ang="0">
                  <a:pos x="198" y="90"/>
                </a:cxn>
                <a:cxn ang="0">
                  <a:pos x="194" y="70"/>
                </a:cxn>
                <a:cxn ang="0">
                  <a:pos x="188" y="52"/>
                </a:cxn>
                <a:cxn ang="0">
                  <a:pos x="180" y="32"/>
                </a:cxn>
                <a:cxn ang="0">
                  <a:pos x="180" y="32"/>
                </a:cxn>
                <a:cxn ang="0">
                  <a:pos x="176" y="26"/>
                </a:cxn>
                <a:cxn ang="0">
                  <a:pos x="168" y="16"/>
                </a:cxn>
                <a:cxn ang="0">
                  <a:pos x="160" y="10"/>
                </a:cxn>
                <a:cxn ang="0">
                  <a:pos x="152" y="4"/>
                </a:cxn>
                <a:cxn ang="0">
                  <a:pos x="140" y="2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10" y="2"/>
                </a:cxn>
                <a:cxn ang="0">
                  <a:pos x="94" y="6"/>
                </a:cxn>
                <a:cxn ang="0">
                  <a:pos x="80" y="12"/>
                </a:cxn>
                <a:cxn ang="0">
                  <a:pos x="66" y="22"/>
                </a:cxn>
                <a:cxn ang="0">
                  <a:pos x="52" y="32"/>
                </a:cxn>
                <a:cxn ang="0">
                  <a:pos x="40" y="46"/>
                </a:cxn>
                <a:cxn ang="0">
                  <a:pos x="30" y="58"/>
                </a:cxn>
                <a:cxn ang="0">
                  <a:pos x="22" y="72"/>
                </a:cxn>
                <a:cxn ang="0">
                  <a:pos x="22" y="72"/>
                </a:cxn>
              </a:cxnLst>
              <a:rect l="0" t="0" r="r" b="b"/>
              <a:pathLst>
                <a:path w="198" h="292">
                  <a:moveTo>
                    <a:pt x="22" y="72"/>
                  </a:moveTo>
                  <a:lnTo>
                    <a:pt x="22" y="72"/>
                  </a:lnTo>
                  <a:lnTo>
                    <a:pt x="16" y="90"/>
                  </a:lnTo>
                  <a:lnTo>
                    <a:pt x="12" y="108"/>
                  </a:lnTo>
                  <a:lnTo>
                    <a:pt x="6" y="132"/>
                  </a:lnTo>
                  <a:lnTo>
                    <a:pt x="2" y="160"/>
                  </a:lnTo>
                  <a:lnTo>
                    <a:pt x="0" y="190"/>
                  </a:lnTo>
                  <a:lnTo>
                    <a:pt x="0" y="220"/>
                  </a:lnTo>
                  <a:lnTo>
                    <a:pt x="2" y="236"/>
                  </a:lnTo>
                  <a:lnTo>
                    <a:pt x="6" y="250"/>
                  </a:lnTo>
                  <a:lnTo>
                    <a:pt x="6" y="250"/>
                  </a:lnTo>
                  <a:lnTo>
                    <a:pt x="6" y="254"/>
                  </a:lnTo>
                  <a:lnTo>
                    <a:pt x="8" y="258"/>
                  </a:lnTo>
                  <a:lnTo>
                    <a:pt x="10" y="262"/>
                  </a:lnTo>
                  <a:lnTo>
                    <a:pt x="16" y="268"/>
                  </a:lnTo>
                  <a:lnTo>
                    <a:pt x="26" y="274"/>
                  </a:lnTo>
                  <a:lnTo>
                    <a:pt x="38" y="280"/>
                  </a:lnTo>
                  <a:lnTo>
                    <a:pt x="56" y="284"/>
                  </a:lnTo>
                  <a:lnTo>
                    <a:pt x="56" y="284"/>
                  </a:lnTo>
                  <a:lnTo>
                    <a:pt x="88" y="292"/>
                  </a:lnTo>
                  <a:lnTo>
                    <a:pt x="98" y="292"/>
                  </a:lnTo>
                  <a:lnTo>
                    <a:pt x="108" y="292"/>
                  </a:lnTo>
                  <a:lnTo>
                    <a:pt x="114" y="290"/>
                  </a:lnTo>
                  <a:lnTo>
                    <a:pt x="120" y="286"/>
                  </a:lnTo>
                  <a:lnTo>
                    <a:pt x="134" y="270"/>
                  </a:lnTo>
                  <a:lnTo>
                    <a:pt x="134" y="270"/>
                  </a:lnTo>
                  <a:lnTo>
                    <a:pt x="144" y="256"/>
                  </a:lnTo>
                  <a:lnTo>
                    <a:pt x="158" y="236"/>
                  </a:lnTo>
                  <a:lnTo>
                    <a:pt x="172" y="210"/>
                  </a:lnTo>
                  <a:lnTo>
                    <a:pt x="186" y="180"/>
                  </a:lnTo>
                  <a:lnTo>
                    <a:pt x="190" y="164"/>
                  </a:lnTo>
                  <a:lnTo>
                    <a:pt x="194" y="146"/>
                  </a:lnTo>
                  <a:lnTo>
                    <a:pt x="198" y="128"/>
                  </a:lnTo>
                  <a:lnTo>
                    <a:pt x="198" y="110"/>
                  </a:lnTo>
                  <a:lnTo>
                    <a:pt x="198" y="90"/>
                  </a:lnTo>
                  <a:lnTo>
                    <a:pt x="194" y="70"/>
                  </a:lnTo>
                  <a:lnTo>
                    <a:pt x="188" y="52"/>
                  </a:lnTo>
                  <a:lnTo>
                    <a:pt x="180" y="32"/>
                  </a:lnTo>
                  <a:lnTo>
                    <a:pt x="180" y="32"/>
                  </a:lnTo>
                  <a:lnTo>
                    <a:pt x="176" y="26"/>
                  </a:lnTo>
                  <a:lnTo>
                    <a:pt x="168" y="16"/>
                  </a:lnTo>
                  <a:lnTo>
                    <a:pt x="160" y="10"/>
                  </a:lnTo>
                  <a:lnTo>
                    <a:pt x="152" y="4"/>
                  </a:lnTo>
                  <a:lnTo>
                    <a:pt x="140" y="2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10" y="2"/>
                  </a:lnTo>
                  <a:lnTo>
                    <a:pt x="94" y="6"/>
                  </a:lnTo>
                  <a:lnTo>
                    <a:pt x="80" y="12"/>
                  </a:lnTo>
                  <a:lnTo>
                    <a:pt x="66" y="22"/>
                  </a:lnTo>
                  <a:lnTo>
                    <a:pt x="52" y="32"/>
                  </a:lnTo>
                  <a:lnTo>
                    <a:pt x="40" y="46"/>
                  </a:lnTo>
                  <a:lnTo>
                    <a:pt x="30" y="58"/>
                  </a:lnTo>
                  <a:lnTo>
                    <a:pt x="22" y="72"/>
                  </a:lnTo>
                  <a:lnTo>
                    <a:pt x="22" y="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8" name="Freeform 30"/>
            <p:cNvSpPr>
              <a:spLocks/>
            </p:cNvSpPr>
            <p:nvPr/>
          </p:nvSpPr>
          <p:spPr bwMode="auto">
            <a:xfrm>
              <a:off x="1825625" y="4057650"/>
              <a:ext cx="184150" cy="190500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24" y="2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0" y="20"/>
                </a:cxn>
                <a:cxn ang="0">
                  <a:pos x="6" y="32"/>
                </a:cxn>
                <a:cxn ang="0">
                  <a:pos x="2" y="48"/>
                </a:cxn>
                <a:cxn ang="0">
                  <a:pos x="0" y="64"/>
                </a:cxn>
                <a:cxn ang="0">
                  <a:pos x="2" y="82"/>
                </a:cxn>
                <a:cxn ang="0">
                  <a:pos x="4" y="88"/>
                </a:cxn>
                <a:cxn ang="0">
                  <a:pos x="8" y="96"/>
                </a:cxn>
                <a:cxn ang="0">
                  <a:pos x="14" y="102"/>
                </a:cxn>
                <a:cxn ang="0">
                  <a:pos x="22" y="108"/>
                </a:cxn>
                <a:cxn ang="0">
                  <a:pos x="22" y="108"/>
                </a:cxn>
                <a:cxn ang="0">
                  <a:pos x="30" y="114"/>
                </a:cxn>
                <a:cxn ang="0">
                  <a:pos x="38" y="118"/>
                </a:cxn>
                <a:cxn ang="0">
                  <a:pos x="44" y="120"/>
                </a:cxn>
                <a:cxn ang="0">
                  <a:pos x="52" y="120"/>
                </a:cxn>
                <a:cxn ang="0">
                  <a:pos x="60" y="120"/>
                </a:cxn>
                <a:cxn ang="0">
                  <a:pos x="68" y="118"/>
                </a:cxn>
                <a:cxn ang="0">
                  <a:pos x="74" y="114"/>
                </a:cxn>
                <a:cxn ang="0">
                  <a:pos x="82" y="110"/>
                </a:cxn>
                <a:cxn ang="0">
                  <a:pos x="88" y="106"/>
                </a:cxn>
                <a:cxn ang="0">
                  <a:pos x="94" y="98"/>
                </a:cxn>
                <a:cxn ang="0">
                  <a:pos x="104" y="82"/>
                </a:cxn>
                <a:cxn ang="0">
                  <a:pos x="112" y="60"/>
                </a:cxn>
                <a:cxn ang="0">
                  <a:pos x="116" y="34"/>
                </a:cxn>
                <a:cxn ang="0">
                  <a:pos x="116" y="34"/>
                </a:cxn>
                <a:cxn ang="0">
                  <a:pos x="116" y="30"/>
                </a:cxn>
                <a:cxn ang="0">
                  <a:pos x="114" y="28"/>
                </a:cxn>
                <a:cxn ang="0">
                  <a:pos x="108" y="28"/>
                </a:cxn>
                <a:cxn ang="0">
                  <a:pos x="108" y="28"/>
                </a:cxn>
                <a:cxn ang="0">
                  <a:pos x="96" y="28"/>
                </a:cxn>
                <a:cxn ang="0">
                  <a:pos x="72" y="24"/>
                </a:cxn>
                <a:cxn ang="0">
                  <a:pos x="58" y="22"/>
                </a:cxn>
                <a:cxn ang="0">
                  <a:pos x="46" y="16"/>
                </a:cxn>
                <a:cxn ang="0">
                  <a:pos x="34" y="10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116" h="120">
                  <a:moveTo>
                    <a:pt x="24" y="2"/>
                  </a:moveTo>
                  <a:lnTo>
                    <a:pt x="24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0" y="20"/>
                  </a:lnTo>
                  <a:lnTo>
                    <a:pt x="6" y="32"/>
                  </a:lnTo>
                  <a:lnTo>
                    <a:pt x="2" y="48"/>
                  </a:lnTo>
                  <a:lnTo>
                    <a:pt x="0" y="64"/>
                  </a:lnTo>
                  <a:lnTo>
                    <a:pt x="2" y="82"/>
                  </a:lnTo>
                  <a:lnTo>
                    <a:pt x="4" y="88"/>
                  </a:lnTo>
                  <a:lnTo>
                    <a:pt x="8" y="96"/>
                  </a:lnTo>
                  <a:lnTo>
                    <a:pt x="14" y="102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30" y="114"/>
                  </a:lnTo>
                  <a:lnTo>
                    <a:pt x="38" y="118"/>
                  </a:lnTo>
                  <a:lnTo>
                    <a:pt x="44" y="120"/>
                  </a:lnTo>
                  <a:lnTo>
                    <a:pt x="52" y="120"/>
                  </a:lnTo>
                  <a:lnTo>
                    <a:pt x="60" y="120"/>
                  </a:lnTo>
                  <a:lnTo>
                    <a:pt x="68" y="118"/>
                  </a:lnTo>
                  <a:lnTo>
                    <a:pt x="74" y="114"/>
                  </a:lnTo>
                  <a:lnTo>
                    <a:pt x="82" y="110"/>
                  </a:lnTo>
                  <a:lnTo>
                    <a:pt x="88" y="106"/>
                  </a:lnTo>
                  <a:lnTo>
                    <a:pt x="94" y="98"/>
                  </a:lnTo>
                  <a:lnTo>
                    <a:pt x="104" y="82"/>
                  </a:lnTo>
                  <a:lnTo>
                    <a:pt x="112" y="60"/>
                  </a:lnTo>
                  <a:lnTo>
                    <a:pt x="116" y="34"/>
                  </a:lnTo>
                  <a:lnTo>
                    <a:pt x="116" y="34"/>
                  </a:lnTo>
                  <a:lnTo>
                    <a:pt x="116" y="30"/>
                  </a:lnTo>
                  <a:lnTo>
                    <a:pt x="114" y="28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96" y="28"/>
                  </a:lnTo>
                  <a:lnTo>
                    <a:pt x="72" y="24"/>
                  </a:lnTo>
                  <a:lnTo>
                    <a:pt x="58" y="22"/>
                  </a:lnTo>
                  <a:lnTo>
                    <a:pt x="46" y="16"/>
                  </a:lnTo>
                  <a:lnTo>
                    <a:pt x="34" y="10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 rot="20539356">
            <a:off x="7410546" y="3545732"/>
            <a:ext cx="812800" cy="857250"/>
            <a:chOff x="1343025" y="3606800"/>
            <a:chExt cx="812800" cy="857250"/>
          </a:xfrm>
          <a:solidFill>
            <a:schemeClr val="accent1">
              <a:lumMod val="75000"/>
            </a:schemeClr>
          </a:solidFill>
        </p:grpSpPr>
        <p:sp>
          <p:nvSpPr>
            <p:cNvPr id="60" name="Freeform 27"/>
            <p:cNvSpPr>
              <a:spLocks/>
            </p:cNvSpPr>
            <p:nvPr/>
          </p:nvSpPr>
          <p:spPr bwMode="auto">
            <a:xfrm>
              <a:off x="1358900" y="3822700"/>
              <a:ext cx="314325" cy="463550"/>
            </a:xfrm>
            <a:custGeom>
              <a:avLst/>
              <a:gdLst/>
              <a:ahLst/>
              <a:cxnLst>
                <a:cxn ang="0">
                  <a:pos x="22" y="72"/>
                </a:cxn>
                <a:cxn ang="0">
                  <a:pos x="22" y="72"/>
                </a:cxn>
                <a:cxn ang="0">
                  <a:pos x="16" y="90"/>
                </a:cxn>
                <a:cxn ang="0">
                  <a:pos x="12" y="108"/>
                </a:cxn>
                <a:cxn ang="0">
                  <a:pos x="6" y="132"/>
                </a:cxn>
                <a:cxn ang="0">
                  <a:pos x="2" y="160"/>
                </a:cxn>
                <a:cxn ang="0">
                  <a:pos x="0" y="190"/>
                </a:cxn>
                <a:cxn ang="0">
                  <a:pos x="0" y="220"/>
                </a:cxn>
                <a:cxn ang="0">
                  <a:pos x="2" y="236"/>
                </a:cxn>
                <a:cxn ang="0">
                  <a:pos x="6" y="250"/>
                </a:cxn>
                <a:cxn ang="0">
                  <a:pos x="6" y="250"/>
                </a:cxn>
                <a:cxn ang="0">
                  <a:pos x="6" y="254"/>
                </a:cxn>
                <a:cxn ang="0">
                  <a:pos x="8" y="258"/>
                </a:cxn>
                <a:cxn ang="0">
                  <a:pos x="10" y="262"/>
                </a:cxn>
                <a:cxn ang="0">
                  <a:pos x="16" y="268"/>
                </a:cxn>
                <a:cxn ang="0">
                  <a:pos x="26" y="274"/>
                </a:cxn>
                <a:cxn ang="0">
                  <a:pos x="38" y="280"/>
                </a:cxn>
                <a:cxn ang="0">
                  <a:pos x="56" y="284"/>
                </a:cxn>
                <a:cxn ang="0">
                  <a:pos x="56" y="284"/>
                </a:cxn>
                <a:cxn ang="0">
                  <a:pos x="88" y="292"/>
                </a:cxn>
                <a:cxn ang="0">
                  <a:pos x="98" y="292"/>
                </a:cxn>
                <a:cxn ang="0">
                  <a:pos x="108" y="292"/>
                </a:cxn>
                <a:cxn ang="0">
                  <a:pos x="114" y="290"/>
                </a:cxn>
                <a:cxn ang="0">
                  <a:pos x="120" y="286"/>
                </a:cxn>
                <a:cxn ang="0">
                  <a:pos x="134" y="270"/>
                </a:cxn>
                <a:cxn ang="0">
                  <a:pos x="134" y="270"/>
                </a:cxn>
                <a:cxn ang="0">
                  <a:pos x="144" y="256"/>
                </a:cxn>
                <a:cxn ang="0">
                  <a:pos x="158" y="236"/>
                </a:cxn>
                <a:cxn ang="0">
                  <a:pos x="172" y="210"/>
                </a:cxn>
                <a:cxn ang="0">
                  <a:pos x="186" y="180"/>
                </a:cxn>
                <a:cxn ang="0">
                  <a:pos x="190" y="164"/>
                </a:cxn>
                <a:cxn ang="0">
                  <a:pos x="194" y="146"/>
                </a:cxn>
                <a:cxn ang="0">
                  <a:pos x="198" y="128"/>
                </a:cxn>
                <a:cxn ang="0">
                  <a:pos x="198" y="110"/>
                </a:cxn>
                <a:cxn ang="0">
                  <a:pos x="198" y="90"/>
                </a:cxn>
                <a:cxn ang="0">
                  <a:pos x="194" y="70"/>
                </a:cxn>
                <a:cxn ang="0">
                  <a:pos x="188" y="52"/>
                </a:cxn>
                <a:cxn ang="0">
                  <a:pos x="180" y="32"/>
                </a:cxn>
                <a:cxn ang="0">
                  <a:pos x="180" y="32"/>
                </a:cxn>
                <a:cxn ang="0">
                  <a:pos x="176" y="26"/>
                </a:cxn>
                <a:cxn ang="0">
                  <a:pos x="168" y="16"/>
                </a:cxn>
                <a:cxn ang="0">
                  <a:pos x="160" y="10"/>
                </a:cxn>
                <a:cxn ang="0">
                  <a:pos x="152" y="4"/>
                </a:cxn>
                <a:cxn ang="0">
                  <a:pos x="140" y="2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10" y="2"/>
                </a:cxn>
                <a:cxn ang="0">
                  <a:pos x="96" y="6"/>
                </a:cxn>
                <a:cxn ang="0">
                  <a:pos x="80" y="12"/>
                </a:cxn>
                <a:cxn ang="0">
                  <a:pos x="66" y="22"/>
                </a:cxn>
                <a:cxn ang="0">
                  <a:pos x="52" y="32"/>
                </a:cxn>
                <a:cxn ang="0">
                  <a:pos x="40" y="46"/>
                </a:cxn>
                <a:cxn ang="0">
                  <a:pos x="30" y="58"/>
                </a:cxn>
                <a:cxn ang="0">
                  <a:pos x="22" y="72"/>
                </a:cxn>
                <a:cxn ang="0">
                  <a:pos x="22" y="72"/>
                </a:cxn>
              </a:cxnLst>
              <a:rect l="0" t="0" r="r" b="b"/>
              <a:pathLst>
                <a:path w="198" h="292">
                  <a:moveTo>
                    <a:pt x="22" y="72"/>
                  </a:moveTo>
                  <a:lnTo>
                    <a:pt x="22" y="72"/>
                  </a:lnTo>
                  <a:lnTo>
                    <a:pt x="16" y="90"/>
                  </a:lnTo>
                  <a:lnTo>
                    <a:pt x="12" y="108"/>
                  </a:lnTo>
                  <a:lnTo>
                    <a:pt x="6" y="132"/>
                  </a:lnTo>
                  <a:lnTo>
                    <a:pt x="2" y="160"/>
                  </a:lnTo>
                  <a:lnTo>
                    <a:pt x="0" y="190"/>
                  </a:lnTo>
                  <a:lnTo>
                    <a:pt x="0" y="220"/>
                  </a:lnTo>
                  <a:lnTo>
                    <a:pt x="2" y="236"/>
                  </a:lnTo>
                  <a:lnTo>
                    <a:pt x="6" y="250"/>
                  </a:lnTo>
                  <a:lnTo>
                    <a:pt x="6" y="250"/>
                  </a:lnTo>
                  <a:lnTo>
                    <a:pt x="6" y="254"/>
                  </a:lnTo>
                  <a:lnTo>
                    <a:pt x="8" y="258"/>
                  </a:lnTo>
                  <a:lnTo>
                    <a:pt x="10" y="262"/>
                  </a:lnTo>
                  <a:lnTo>
                    <a:pt x="16" y="268"/>
                  </a:lnTo>
                  <a:lnTo>
                    <a:pt x="26" y="274"/>
                  </a:lnTo>
                  <a:lnTo>
                    <a:pt x="38" y="280"/>
                  </a:lnTo>
                  <a:lnTo>
                    <a:pt x="56" y="284"/>
                  </a:lnTo>
                  <a:lnTo>
                    <a:pt x="56" y="284"/>
                  </a:lnTo>
                  <a:lnTo>
                    <a:pt x="88" y="292"/>
                  </a:lnTo>
                  <a:lnTo>
                    <a:pt x="98" y="292"/>
                  </a:lnTo>
                  <a:lnTo>
                    <a:pt x="108" y="292"/>
                  </a:lnTo>
                  <a:lnTo>
                    <a:pt x="114" y="290"/>
                  </a:lnTo>
                  <a:lnTo>
                    <a:pt x="120" y="286"/>
                  </a:lnTo>
                  <a:lnTo>
                    <a:pt x="134" y="270"/>
                  </a:lnTo>
                  <a:lnTo>
                    <a:pt x="134" y="270"/>
                  </a:lnTo>
                  <a:lnTo>
                    <a:pt x="144" y="256"/>
                  </a:lnTo>
                  <a:lnTo>
                    <a:pt x="158" y="236"/>
                  </a:lnTo>
                  <a:lnTo>
                    <a:pt x="172" y="210"/>
                  </a:lnTo>
                  <a:lnTo>
                    <a:pt x="186" y="180"/>
                  </a:lnTo>
                  <a:lnTo>
                    <a:pt x="190" y="164"/>
                  </a:lnTo>
                  <a:lnTo>
                    <a:pt x="194" y="146"/>
                  </a:lnTo>
                  <a:lnTo>
                    <a:pt x="198" y="128"/>
                  </a:lnTo>
                  <a:lnTo>
                    <a:pt x="198" y="110"/>
                  </a:lnTo>
                  <a:lnTo>
                    <a:pt x="198" y="90"/>
                  </a:lnTo>
                  <a:lnTo>
                    <a:pt x="194" y="70"/>
                  </a:lnTo>
                  <a:lnTo>
                    <a:pt x="188" y="52"/>
                  </a:lnTo>
                  <a:lnTo>
                    <a:pt x="180" y="32"/>
                  </a:lnTo>
                  <a:lnTo>
                    <a:pt x="180" y="32"/>
                  </a:lnTo>
                  <a:lnTo>
                    <a:pt x="176" y="26"/>
                  </a:lnTo>
                  <a:lnTo>
                    <a:pt x="168" y="16"/>
                  </a:lnTo>
                  <a:lnTo>
                    <a:pt x="160" y="10"/>
                  </a:lnTo>
                  <a:lnTo>
                    <a:pt x="152" y="4"/>
                  </a:lnTo>
                  <a:lnTo>
                    <a:pt x="140" y="2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10" y="2"/>
                  </a:lnTo>
                  <a:lnTo>
                    <a:pt x="96" y="6"/>
                  </a:lnTo>
                  <a:lnTo>
                    <a:pt x="80" y="12"/>
                  </a:lnTo>
                  <a:lnTo>
                    <a:pt x="66" y="22"/>
                  </a:lnTo>
                  <a:lnTo>
                    <a:pt x="52" y="32"/>
                  </a:lnTo>
                  <a:lnTo>
                    <a:pt x="40" y="46"/>
                  </a:lnTo>
                  <a:lnTo>
                    <a:pt x="30" y="58"/>
                  </a:lnTo>
                  <a:lnTo>
                    <a:pt x="22" y="72"/>
                  </a:lnTo>
                  <a:lnTo>
                    <a:pt x="22" y="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1" name="Freeform 28"/>
            <p:cNvSpPr>
              <a:spLocks/>
            </p:cNvSpPr>
            <p:nvPr/>
          </p:nvSpPr>
          <p:spPr bwMode="auto">
            <a:xfrm>
              <a:off x="1343025" y="4273550"/>
              <a:ext cx="184150" cy="190500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24" y="2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0" y="20"/>
                </a:cxn>
                <a:cxn ang="0">
                  <a:pos x="6" y="32"/>
                </a:cxn>
                <a:cxn ang="0">
                  <a:pos x="2" y="48"/>
                </a:cxn>
                <a:cxn ang="0">
                  <a:pos x="0" y="64"/>
                </a:cxn>
                <a:cxn ang="0">
                  <a:pos x="2" y="82"/>
                </a:cxn>
                <a:cxn ang="0">
                  <a:pos x="4" y="88"/>
                </a:cxn>
                <a:cxn ang="0">
                  <a:pos x="8" y="96"/>
                </a:cxn>
                <a:cxn ang="0">
                  <a:pos x="14" y="102"/>
                </a:cxn>
                <a:cxn ang="0">
                  <a:pos x="22" y="108"/>
                </a:cxn>
                <a:cxn ang="0">
                  <a:pos x="22" y="108"/>
                </a:cxn>
                <a:cxn ang="0">
                  <a:pos x="30" y="114"/>
                </a:cxn>
                <a:cxn ang="0">
                  <a:pos x="38" y="118"/>
                </a:cxn>
                <a:cxn ang="0">
                  <a:pos x="44" y="120"/>
                </a:cxn>
                <a:cxn ang="0">
                  <a:pos x="52" y="120"/>
                </a:cxn>
                <a:cxn ang="0">
                  <a:pos x="60" y="120"/>
                </a:cxn>
                <a:cxn ang="0">
                  <a:pos x="68" y="118"/>
                </a:cxn>
                <a:cxn ang="0">
                  <a:pos x="74" y="114"/>
                </a:cxn>
                <a:cxn ang="0">
                  <a:pos x="82" y="110"/>
                </a:cxn>
                <a:cxn ang="0">
                  <a:pos x="88" y="106"/>
                </a:cxn>
                <a:cxn ang="0">
                  <a:pos x="94" y="98"/>
                </a:cxn>
                <a:cxn ang="0">
                  <a:pos x="104" y="82"/>
                </a:cxn>
                <a:cxn ang="0">
                  <a:pos x="112" y="60"/>
                </a:cxn>
                <a:cxn ang="0">
                  <a:pos x="116" y="34"/>
                </a:cxn>
                <a:cxn ang="0">
                  <a:pos x="116" y="34"/>
                </a:cxn>
                <a:cxn ang="0">
                  <a:pos x="116" y="30"/>
                </a:cxn>
                <a:cxn ang="0">
                  <a:pos x="114" y="28"/>
                </a:cxn>
                <a:cxn ang="0">
                  <a:pos x="108" y="28"/>
                </a:cxn>
                <a:cxn ang="0">
                  <a:pos x="108" y="28"/>
                </a:cxn>
                <a:cxn ang="0">
                  <a:pos x="96" y="28"/>
                </a:cxn>
                <a:cxn ang="0">
                  <a:pos x="72" y="24"/>
                </a:cxn>
                <a:cxn ang="0">
                  <a:pos x="58" y="22"/>
                </a:cxn>
                <a:cxn ang="0">
                  <a:pos x="46" y="16"/>
                </a:cxn>
                <a:cxn ang="0">
                  <a:pos x="34" y="10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116" h="120">
                  <a:moveTo>
                    <a:pt x="24" y="2"/>
                  </a:moveTo>
                  <a:lnTo>
                    <a:pt x="24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0" y="20"/>
                  </a:lnTo>
                  <a:lnTo>
                    <a:pt x="6" y="32"/>
                  </a:lnTo>
                  <a:lnTo>
                    <a:pt x="2" y="48"/>
                  </a:lnTo>
                  <a:lnTo>
                    <a:pt x="0" y="64"/>
                  </a:lnTo>
                  <a:lnTo>
                    <a:pt x="2" y="82"/>
                  </a:lnTo>
                  <a:lnTo>
                    <a:pt x="4" y="88"/>
                  </a:lnTo>
                  <a:lnTo>
                    <a:pt x="8" y="96"/>
                  </a:lnTo>
                  <a:lnTo>
                    <a:pt x="14" y="102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30" y="114"/>
                  </a:lnTo>
                  <a:lnTo>
                    <a:pt x="38" y="118"/>
                  </a:lnTo>
                  <a:lnTo>
                    <a:pt x="44" y="120"/>
                  </a:lnTo>
                  <a:lnTo>
                    <a:pt x="52" y="120"/>
                  </a:lnTo>
                  <a:lnTo>
                    <a:pt x="60" y="120"/>
                  </a:lnTo>
                  <a:lnTo>
                    <a:pt x="68" y="118"/>
                  </a:lnTo>
                  <a:lnTo>
                    <a:pt x="74" y="114"/>
                  </a:lnTo>
                  <a:lnTo>
                    <a:pt x="82" y="110"/>
                  </a:lnTo>
                  <a:lnTo>
                    <a:pt x="88" y="106"/>
                  </a:lnTo>
                  <a:lnTo>
                    <a:pt x="94" y="98"/>
                  </a:lnTo>
                  <a:lnTo>
                    <a:pt x="104" y="82"/>
                  </a:lnTo>
                  <a:lnTo>
                    <a:pt x="112" y="60"/>
                  </a:lnTo>
                  <a:lnTo>
                    <a:pt x="116" y="34"/>
                  </a:lnTo>
                  <a:lnTo>
                    <a:pt x="116" y="34"/>
                  </a:lnTo>
                  <a:lnTo>
                    <a:pt x="116" y="30"/>
                  </a:lnTo>
                  <a:lnTo>
                    <a:pt x="114" y="28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96" y="28"/>
                  </a:lnTo>
                  <a:lnTo>
                    <a:pt x="72" y="24"/>
                  </a:lnTo>
                  <a:lnTo>
                    <a:pt x="58" y="22"/>
                  </a:lnTo>
                  <a:lnTo>
                    <a:pt x="46" y="16"/>
                  </a:lnTo>
                  <a:lnTo>
                    <a:pt x="34" y="10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2" name="Freeform 29"/>
            <p:cNvSpPr>
              <a:spLocks/>
            </p:cNvSpPr>
            <p:nvPr/>
          </p:nvSpPr>
          <p:spPr bwMode="auto">
            <a:xfrm>
              <a:off x="1841500" y="3606800"/>
              <a:ext cx="314325" cy="463550"/>
            </a:xfrm>
            <a:custGeom>
              <a:avLst/>
              <a:gdLst/>
              <a:ahLst/>
              <a:cxnLst>
                <a:cxn ang="0">
                  <a:pos x="22" y="72"/>
                </a:cxn>
                <a:cxn ang="0">
                  <a:pos x="22" y="72"/>
                </a:cxn>
                <a:cxn ang="0">
                  <a:pos x="16" y="90"/>
                </a:cxn>
                <a:cxn ang="0">
                  <a:pos x="12" y="108"/>
                </a:cxn>
                <a:cxn ang="0">
                  <a:pos x="6" y="132"/>
                </a:cxn>
                <a:cxn ang="0">
                  <a:pos x="2" y="160"/>
                </a:cxn>
                <a:cxn ang="0">
                  <a:pos x="0" y="190"/>
                </a:cxn>
                <a:cxn ang="0">
                  <a:pos x="0" y="220"/>
                </a:cxn>
                <a:cxn ang="0">
                  <a:pos x="2" y="236"/>
                </a:cxn>
                <a:cxn ang="0">
                  <a:pos x="6" y="250"/>
                </a:cxn>
                <a:cxn ang="0">
                  <a:pos x="6" y="250"/>
                </a:cxn>
                <a:cxn ang="0">
                  <a:pos x="6" y="254"/>
                </a:cxn>
                <a:cxn ang="0">
                  <a:pos x="8" y="258"/>
                </a:cxn>
                <a:cxn ang="0">
                  <a:pos x="10" y="262"/>
                </a:cxn>
                <a:cxn ang="0">
                  <a:pos x="16" y="268"/>
                </a:cxn>
                <a:cxn ang="0">
                  <a:pos x="26" y="274"/>
                </a:cxn>
                <a:cxn ang="0">
                  <a:pos x="38" y="280"/>
                </a:cxn>
                <a:cxn ang="0">
                  <a:pos x="56" y="284"/>
                </a:cxn>
                <a:cxn ang="0">
                  <a:pos x="56" y="284"/>
                </a:cxn>
                <a:cxn ang="0">
                  <a:pos x="88" y="292"/>
                </a:cxn>
                <a:cxn ang="0">
                  <a:pos x="98" y="292"/>
                </a:cxn>
                <a:cxn ang="0">
                  <a:pos x="108" y="292"/>
                </a:cxn>
                <a:cxn ang="0">
                  <a:pos x="114" y="290"/>
                </a:cxn>
                <a:cxn ang="0">
                  <a:pos x="120" y="286"/>
                </a:cxn>
                <a:cxn ang="0">
                  <a:pos x="134" y="270"/>
                </a:cxn>
                <a:cxn ang="0">
                  <a:pos x="134" y="270"/>
                </a:cxn>
                <a:cxn ang="0">
                  <a:pos x="144" y="256"/>
                </a:cxn>
                <a:cxn ang="0">
                  <a:pos x="158" y="236"/>
                </a:cxn>
                <a:cxn ang="0">
                  <a:pos x="172" y="210"/>
                </a:cxn>
                <a:cxn ang="0">
                  <a:pos x="186" y="180"/>
                </a:cxn>
                <a:cxn ang="0">
                  <a:pos x="190" y="164"/>
                </a:cxn>
                <a:cxn ang="0">
                  <a:pos x="194" y="146"/>
                </a:cxn>
                <a:cxn ang="0">
                  <a:pos x="198" y="128"/>
                </a:cxn>
                <a:cxn ang="0">
                  <a:pos x="198" y="110"/>
                </a:cxn>
                <a:cxn ang="0">
                  <a:pos x="198" y="90"/>
                </a:cxn>
                <a:cxn ang="0">
                  <a:pos x="194" y="70"/>
                </a:cxn>
                <a:cxn ang="0">
                  <a:pos x="188" y="52"/>
                </a:cxn>
                <a:cxn ang="0">
                  <a:pos x="180" y="32"/>
                </a:cxn>
                <a:cxn ang="0">
                  <a:pos x="180" y="32"/>
                </a:cxn>
                <a:cxn ang="0">
                  <a:pos x="176" y="26"/>
                </a:cxn>
                <a:cxn ang="0">
                  <a:pos x="168" y="16"/>
                </a:cxn>
                <a:cxn ang="0">
                  <a:pos x="160" y="10"/>
                </a:cxn>
                <a:cxn ang="0">
                  <a:pos x="152" y="4"/>
                </a:cxn>
                <a:cxn ang="0">
                  <a:pos x="140" y="2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10" y="2"/>
                </a:cxn>
                <a:cxn ang="0">
                  <a:pos x="94" y="6"/>
                </a:cxn>
                <a:cxn ang="0">
                  <a:pos x="80" y="12"/>
                </a:cxn>
                <a:cxn ang="0">
                  <a:pos x="66" y="22"/>
                </a:cxn>
                <a:cxn ang="0">
                  <a:pos x="52" y="32"/>
                </a:cxn>
                <a:cxn ang="0">
                  <a:pos x="40" y="46"/>
                </a:cxn>
                <a:cxn ang="0">
                  <a:pos x="30" y="58"/>
                </a:cxn>
                <a:cxn ang="0">
                  <a:pos x="22" y="72"/>
                </a:cxn>
                <a:cxn ang="0">
                  <a:pos x="22" y="72"/>
                </a:cxn>
              </a:cxnLst>
              <a:rect l="0" t="0" r="r" b="b"/>
              <a:pathLst>
                <a:path w="198" h="292">
                  <a:moveTo>
                    <a:pt x="22" y="72"/>
                  </a:moveTo>
                  <a:lnTo>
                    <a:pt x="22" y="72"/>
                  </a:lnTo>
                  <a:lnTo>
                    <a:pt x="16" y="90"/>
                  </a:lnTo>
                  <a:lnTo>
                    <a:pt x="12" y="108"/>
                  </a:lnTo>
                  <a:lnTo>
                    <a:pt x="6" y="132"/>
                  </a:lnTo>
                  <a:lnTo>
                    <a:pt x="2" y="160"/>
                  </a:lnTo>
                  <a:lnTo>
                    <a:pt x="0" y="190"/>
                  </a:lnTo>
                  <a:lnTo>
                    <a:pt x="0" y="220"/>
                  </a:lnTo>
                  <a:lnTo>
                    <a:pt x="2" y="236"/>
                  </a:lnTo>
                  <a:lnTo>
                    <a:pt x="6" y="250"/>
                  </a:lnTo>
                  <a:lnTo>
                    <a:pt x="6" y="250"/>
                  </a:lnTo>
                  <a:lnTo>
                    <a:pt x="6" y="254"/>
                  </a:lnTo>
                  <a:lnTo>
                    <a:pt x="8" y="258"/>
                  </a:lnTo>
                  <a:lnTo>
                    <a:pt x="10" y="262"/>
                  </a:lnTo>
                  <a:lnTo>
                    <a:pt x="16" y="268"/>
                  </a:lnTo>
                  <a:lnTo>
                    <a:pt x="26" y="274"/>
                  </a:lnTo>
                  <a:lnTo>
                    <a:pt x="38" y="280"/>
                  </a:lnTo>
                  <a:lnTo>
                    <a:pt x="56" y="284"/>
                  </a:lnTo>
                  <a:lnTo>
                    <a:pt x="56" y="284"/>
                  </a:lnTo>
                  <a:lnTo>
                    <a:pt x="88" y="292"/>
                  </a:lnTo>
                  <a:lnTo>
                    <a:pt x="98" y="292"/>
                  </a:lnTo>
                  <a:lnTo>
                    <a:pt x="108" y="292"/>
                  </a:lnTo>
                  <a:lnTo>
                    <a:pt x="114" y="290"/>
                  </a:lnTo>
                  <a:lnTo>
                    <a:pt x="120" y="286"/>
                  </a:lnTo>
                  <a:lnTo>
                    <a:pt x="134" y="270"/>
                  </a:lnTo>
                  <a:lnTo>
                    <a:pt x="134" y="270"/>
                  </a:lnTo>
                  <a:lnTo>
                    <a:pt x="144" y="256"/>
                  </a:lnTo>
                  <a:lnTo>
                    <a:pt x="158" y="236"/>
                  </a:lnTo>
                  <a:lnTo>
                    <a:pt x="172" y="210"/>
                  </a:lnTo>
                  <a:lnTo>
                    <a:pt x="186" y="180"/>
                  </a:lnTo>
                  <a:lnTo>
                    <a:pt x="190" y="164"/>
                  </a:lnTo>
                  <a:lnTo>
                    <a:pt x="194" y="146"/>
                  </a:lnTo>
                  <a:lnTo>
                    <a:pt x="198" y="128"/>
                  </a:lnTo>
                  <a:lnTo>
                    <a:pt x="198" y="110"/>
                  </a:lnTo>
                  <a:lnTo>
                    <a:pt x="198" y="90"/>
                  </a:lnTo>
                  <a:lnTo>
                    <a:pt x="194" y="70"/>
                  </a:lnTo>
                  <a:lnTo>
                    <a:pt x="188" y="52"/>
                  </a:lnTo>
                  <a:lnTo>
                    <a:pt x="180" y="32"/>
                  </a:lnTo>
                  <a:lnTo>
                    <a:pt x="180" y="32"/>
                  </a:lnTo>
                  <a:lnTo>
                    <a:pt x="176" y="26"/>
                  </a:lnTo>
                  <a:lnTo>
                    <a:pt x="168" y="16"/>
                  </a:lnTo>
                  <a:lnTo>
                    <a:pt x="160" y="10"/>
                  </a:lnTo>
                  <a:lnTo>
                    <a:pt x="152" y="4"/>
                  </a:lnTo>
                  <a:lnTo>
                    <a:pt x="140" y="2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10" y="2"/>
                  </a:lnTo>
                  <a:lnTo>
                    <a:pt x="94" y="6"/>
                  </a:lnTo>
                  <a:lnTo>
                    <a:pt x="80" y="12"/>
                  </a:lnTo>
                  <a:lnTo>
                    <a:pt x="66" y="22"/>
                  </a:lnTo>
                  <a:lnTo>
                    <a:pt x="52" y="32"/>
                  </a:lnTo>
                  <a:lnTo>
                    <a:pt x="40" y="46"/>
                  </a:lnTo>
                  <a:lnTo>
                    <a:pt x="30" y="58"/>
                  </a:lnTo>
                  <a:lnTo>
                    <a:pt x="22" y="72"/>
                  </a:lnTo>
                  <a:lnTo>
                    <a:pt x="22" y="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3" name="Freeform 30"/>
            <p:cNvSpPr>
              <a:spLocks/>
            </p:cNvSpPr>
            <p:nvPr/>
          </p:nvSpPr>
          <p:spPr bwMode="auto">
            <a:xfrm>
              <a:off x="1825625" y="4057650"/>
              <a:ext cx="184150" cy="190500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24" y="2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0" y="20"/>
                </a:cxn>
                <a:cxn ang="0">
                  <a:pos x="6" y="32"/>
                </a:cxn>
                <a:cxn ang="0">
                  <a:pos x="2" y="48"/>
                </a:cxn>
                <a:cxn ang="0">
                  <a:pos x="0" y="64"/>
                </a:cxn>
                <a:cxn ang="0">
                  <a:pos x="2" y="82"/>
                </a:cxn>
                <a:cxn ang="0">
                  <a:pos x="4" y="88"/>
                </a:cxn>
                <a:cxn ang="0">
                  <a:pos x="8" y="96"/>
                </a:cxn>
                <a:cxn ang="0">
                  <a:pos x="14" y="102"/>
                </a:cxn>
                <a:cxn ang="0">
                  <a:pos x="22" y="108"/>
                </a:cxn>
                <a:cxn ang="0">
                  <a:pos x="22" y="108"/>
                </a:cxn>
                <a:cxn ang="0">
                  <a:pos x="30" y="114"/>
                </a:cxn>
                <a:cxn ang="0">
                  <a:pos x="38" y="118"/>
                </a:cxn>
                <a:cxn ang="0">
                  <a:pos x="44" y="120"/>
                </a:cxn>
                <a:cxn ang="0">
                  <a:pos x="52" y="120"/>
                </a:cxn>
                <a:cxn ang="0">
                  <a:pos x="60" y="120"/>
                </a:cxn>
                <a:cxn ang="0">
                  <a:pos x="68" y="118"/>
                </a:cxn>
                <a:cxn ang="0">
                  <a:pos x="74" y="114"/>
                </a:cxn>
                <a:cxn ang="0">
                  <a:pos x="82" y="110"/>
                </a:cxn>
                <a:cxn ang="0">
                  <a:pos x="88" y="106"/>
                </a:cxn>
                <a:cxn ang="0">
                  <a:pos x="94" y="98"/>
                </a:cxn>
                <a:cxn ang="0">
                  <a:pos x="104" y="82"/>
                </a:cxn>
                <a:cxn ang="0">
                  <a:pos x="112" y="60"/>
                </a:cxn>
                <a:cxn ang="0">
                  <a:pos x="116" y="34"/>
                </a:cxn>
                <a:cxn ang="0">
                  <a:pos x="116" y="34"/>
                </a:cxn>
                <a:cxn ang="0">
                  <a:pos x="116" y="30"/>
                </a:cxn>
                <a:cxn ang="0">
                  <a:pos x="114" y="28"/>
                </a:cxn>
                <a:cxn ang="0">
                  <a:pos x="108" y="28"/>
                </a:cxn>
                <a:cxn ang="0">
                  <a:pos x="108" y="28"/>
                </a:cxn>
                <a:cxn ang="0">
                  <a:pos x="96" y="28"/>
                </a:cxn>
                <a:cxn ang="0">
                  <a:pos x="72" y="24"/>
                </a:cxn>
                <a:cxn ang="0">
                  <a:pos x="58" y="22"/>
                </a:cxn>
                <a:cxn ang="0">
                  <a:pos x="46" y="16"/>
                </a:cxn>
                <a:cxn ang="0">
                  <a:pos x="34" y="10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116" h="120">
                  <a:moveTo>
                    <a:pt x="24" y="2"/>
                  </a:moveTo>
                  <a:lnTo>
                    <a:pt x="24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0" y="20"/>
                  </a:lnTo>
                  <a:lnTo>
                    <a:pt x="6" y="32"/>
                  </a:lnTo>
                  <a:lnTo>
                    <a:pt x="2" y="48"/>
                  </a:lnTo>
                  <a:lnTo>
                    <a:pt x="0" y="64"/>
                  </a:lnTo>
                  <a:lnTo>
                    <a:pt x="2" y="82"/>
                  </a:lnTo>
                  <a:lnTo>
                    <a:pt x="4" y="88"/>
                  </a:lnTo>
                  <a:lnTo>
                    <a:pt x="8" y="96"/>
                  </a:lnTo>
                  <a:lnTo>
                    <a:pt x="14" y="102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30" y="114"/>
                  </a:lnTo>
                  <a:lnTo>
                    <a:pt x="38" y="118"/>
                  </a:lnTo>
                  <a:lnTo>
                    <a:pt x="44" y="120"/>
                  </a:lnTo>
                  <a:lnTo>
                    <a:pt x="52" y="120"/>
                  </a:lnTo>
                  <a:lnTo>
                    <a:pt x="60" y="120"/>
                  </a:lnTo>
                  <a:lnTo>
                    <a:pt x="68" y="118"/>
                  </a:lnTo>
                  <a:lnTo>
                    <a:pt x="74" y="114"/>
                  </a:lnTo>
                  <a:lnTo>
                    <a:pt x="82" y="110"/>
                  </a:lnTo>
                  <a:lnTo>
                    <a:pt x="88" y="106"/>
                  </a:lnTo>
                  <a:lnTo>
                    <a:pt x="94" y="98"/>
                  </a:lnTo>
                  <a:lnTo>
                    <a:pt x="104" y="82"/>
                  </a:lnTo>
                  <a:lnTo>
                    <a:pt x="112" y="60"/>
                  </a:lnTo>
                  <a:lnTo>
                    <a:pt x="116" y="34"/>
                  </a:lnTo>
                  <a:lnTo>
                    <a:pt x="116" y="34"/>
                  </a:lnTo>
                  <a:lnTo>
                    <a:pt x="116" y="30"/>
                  </a:lnTo>
                  <a:lnTo>
                    <a:pt x="114" y="28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96" y="28"/>
                  </a:lnTo>
                  <a:lnTo>
                    <a:pt x="72" y="24"/>
                  </a:lnTo>
                  <a:lnTo>
                    <a:pt x="58" y="22"/>
                  </a:lnTo>
                  <a:lnTo>
                    <a:pt x="46" y="16"/>
                  </a:lnTo>
                  <a:lnTo>
                    <a:pt x="34" y="10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Remaining Schedule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371600"/>
            <a:ext cx="7848600" cy="4525963"/>
          </a:xfrm>
          <a:prstGeom prst="rect">
            <a:avLst/>
          </a:prstGeom>
        </p:spPr>
        <p:txBody>
          <a:bodyPr/>
          <a:lstStyle>
            <a:lvl1pPr marL="157163" indent="-15716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 cap="none" spc="0">
                <a:ln>
                  <a:noFill/>
                </a:ln>
                <a:solidFill>
                  <a:srgbClr val="1E4383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  <a:lvl2pPr marL="396875" indent="-2301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kern="1200" cap="none" spc="0">
                <a:ln>
                  <a:noFill/>
                </a:ln>
                <a:solidFill>
                  <a:srgbClr val="1E4383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2pPr>
            <a:lvl3pPr marL="563563" indent="-15716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b="0" kern="1200" cap="none" spc="0">
                <a:ln>
                  <a:noFill/>
                </a:ln>
                <a:solidFill>
                  <a:srgbClr val="1E4383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b="0" kern="1200" cap="none" spc="0">
                <a:ln>
                  <a:noFill/>
                </a:ln>
                <a:solidFill>
                  <a:srgbClr val="1E4383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b="0" kern="1200" cap="none" spc="0">
                <a:ln>
                  <a:noFill/>
                </a:ln>
                <a:solidFill>
                  <a:srgbClr val="1E4383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 fontAlgn="auto">
              <a:spcAft>
                <a:spcPts val="0"/>
              </a:spcAft>
              <a:defRPr/>
            </a:pPr>
            <a:r>
              <a:rPr lang="en-US" dirty="0" smtClean="0"/>
              <a:t>Final Elected Official Briefings – September- October 2016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 Issue Project Summary Report – December 2016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2700" y="3429000"/>
            <a:ext cx="9144000" cy="1143000"/>
          </a:xfrm>
        </p:spPr>
        <p:txBody>
          <a:bodyPr/>
          <a:lstStyle/>
          <a:p>
            <a:r>
              <a:rPr lang="en-US" sz="4400" b="1" dirty="0" smtClean="0">
                <a:latin typeface="Arial" charset="0"/>
                <a:cs typeface="Arial" charset="0"/>
              </a:rPr>
              <a:t>Discussion</a:t>
            </a:r>
            <a:br>
              <a:rPr lang="en-US" sz="4400" b="1" dirty="0" smtClean="0">
                <a:latin typeface="Arial" charset="0"/>
                <a:cs typeface="Arial" charset="0"/>
              </a:rPr>
            </a:br>
            <a:r>
              <a:rPr lang="en-US" sz="4400" b="1" dirty="0" smtClean="0">
                <a:latin typeface="Arial" charset="0"/>
                <a:cs typeface="Arial" charset="0"/>
              </a:rPr>
              <a:t/>
            </a:r>
            <a:br>
              <a:rPr lang="en-US" sz="4400" b="1" dirty="0" smtClean="0">
                <a:latin typeface="Arial" charset="0"/>
                <a:cs typeface="Arial" charset="0"/>
              </a:rPr>
            </a:br>
            <a:endParaRPr lang="en-US" b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4"/>
          <p:cNvSpPr txBox="1">
            <a:spLocks noChangeArrowheads="1"/>
          </p:cNvSpPr>
          <p:nvPr/>
        </p:nvSpPr>
        <p:spPr bwMode="auto">
          <a:xfrm>
            <a:off x="4572000" y="5334000"/>
            <a:ext cx="56975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rgbClr val="1E4383"/>
                </a:solidFill>
                <a:latin typeface="Arial" charset="0"/>
              </a:rPr>
              <a:t>General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rgbClr val="1E4383"/>
                </a:solidFill>
                <a:latin typeface="Arial" charset="0"/>
              </a:rPr>
              <a:t>Discussion/Questions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danaher\AppData\Local\Microsoft\Windows\Temporary Internet Files\Content.Outlook\MBENWE4U\Study Process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47" y="1816604"/>
            <a:ext cx="8705106" cy="322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Study Process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775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2933700"/>
            <a:ext cx="9144000" cy="990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400" b="1" dirty="0" smtClean="0">
                <a:latin typeface="Arial" charset="0"/>
                <a:cs typeface="Arial" charset="0"/>
              </a:rPr>
              <a:t>Refined Alternatives Analysis</a:t>
            </a:r>
            <a:r>
              <a:rPr lang="en-US" dirty="0" smtClean="0">
                <a:latin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cs typeface="Arial" charset="0"/>
              </a:rPr>
            </a:br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4572000" cy="1371600"/>
          </a:xfrm>
        </p:spPr>
        <p:txBody>
          <a:bodyPr/>
          <a:lstStyle/>
          <a:p>
            <a:pPr algn="l"/>
            <a:r>
              <a:rPr lang="en-US" b="1" dirty="0" smtClean="0">
                <a:latin typeface="Arial" charset="0"/>
                <a:cs typeface="Arial" charset="0"/>
              </a:rPr>
              <a:t>Bus Rapid Transit (BRT) Route Configuration</a:t>
            </a:r>
          </a:p>
        </p:txBody>
      </p:sp>
      <p:pic>
        <p:nvPicPr>
          <p:cNvPr id="15363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2637" y="685800"/>
            <a:ext cx="4170363" cy="602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Content Placeholder 1"/>
          <p:cNvSpPr>
            <a:spLocks noGrp="1"/>
          </p:cNvSpPr>
          <p:nvPr>
            <p:ph idx="1"/>
          </p:nvPr>
        </p:nvSpPr>
        <p:spPr>
          <a:xfrm>
            <a:off x="152400" y="1905000"/>
            <a:ext cx="3962400" cy="3733800"/>
          </a:xfrm>
        </p:spPr>
        <p:txBody>
          <a:bodyPr/>
          <a:lstStyle/>
          <a:p>
            <a:r>
              <a:rPr lang="en-US" sz="2200" dirty="0" smtClean="0">
                <a:latin typeface="Arial" charset="0"/>
                <a:cs typeface="Arial" charset="0"/>
              </a:rPr>
              <a:t>Potential Business Access and Transit (BAT) Lane</a:t>
            </a:r>
          </a:p>
          <a:p>
            <a:pPr lvl="1"/>
            <a:r>
              <a:rPr lang="en-US" sz="1800" dirty="0" smtClean="0">
                <a:latin typeface="Arial" charset="0"/>
                <a:cs typeface="Arial" charset="0"/>
              </a:rPr>
              <a:t>6-lane and 8-lane sections</a:t>
            </a:r>
          </a:p>
          <a:p>
            <a:pPr lvl="1"/>
            <a:r>
              <a:rPr lang="en-US" sz="1800" dirty="0" smtClean="0">
                <a:latin typeface="Arial" charset="0"/>
                <a:cs typeface="Arial" charset="0"/>
              </a:rPr>
              <a:t>Taylor Rd to Beresford Rd: roadway widening to create 6 lanes (median transitway option)</a:t>
            </a:r>
          </a:p>
          <a:p>
            <a:r>
              <a:rPr lang="en-US" sz="2200" dirty="0" smtClean="0">
                <a:latin typeface="Arial" charset="0"/>
                <a:cs typeface="Arial" charset="0"/>
              </a:rPr>
              <a:t>Mixed Traffic </a:t>
            </a:r>
          </a:p>
          <a:p>
            <a:pPr lvl="1"/>
            <a:r>
              <a:rPr lang="en-US" sz="1800" dirty="0" smtClean="0">
                <a:latin typeface="Arial" charset="0"/>
                <a:cs typeface="Arial" charset="0"/>
              </a:rPr>
              <a:t>2-lane and 4-lane sections</a:t>
            </a:r>
          </a:p>
          <a:p>
            <a:pPr>
              <a:buFont typeface="Arial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3962400" cy="1371600"/>
          </a:xfrm>
        </p:spPr>
        <p:txBody>
          <a:bodyPr/>
          <a:lstStyle/>
          <a:p>
            <a:pPr algn="l"/>
            <a:r>
              <a:rPr lang="en-US" b="1" dirty="0" smtClean="0">
                <a:latin typeface="Arial" charset="0"/>
                <a:cs typeface="Arial" charset="0"/>
              </a:rPr>
              <a:t>Rail Route Configuration</a:t>
            </a:r>
          </a:p>
        </p:txBody>
      </p:sp>
      <p:pic>
        <p:nvPicPr>
          <p:cNvPr id="16387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90563"/>
            <a:ext cx="4157663" cy="601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52400" y="1852613"/>
            <a:ext cx="4267200" cy="3733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Separate right-of-way (ROW)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 smtClean="0"/>
              <a:t>SunRail Phase 2 North to S.R. 472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 smtClean="0"/>
              <a:t>I-95 to Williamson Blvd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Roadway median or side of road location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 smtClean="0"/>
              <a:t>S.R. 472 and U.S. 92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Roadway median location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 smtClean="0"/>
              <a:t>I-4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Side of road location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 smtClean="0"/>
              <a:t>Midway Ave</a:t>
            </a:r>
            <a:endParaRPr lang="en-US" sz="18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Capital Cost Estimates in Millions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23900" y="1584325"/>
          <a:ext cx="7696201" cy="3825004"/>
        </p:xfrm>
        <a:graphic>
          <a:graphicData uri="http://schemas.openxmlformats.org/drawingml/2006/table">
            <a:tbl>
              <a:tblPr/>
              <a:tblGrid>
                <a:gridCol w="644979"/>
                <a:gridCol w="3019049"/>
                <a:gridCol w="1204997"/>
                <a:gridCol w="942392"/>
                <a:gridCol w="785327"/>
                <a:gridCol w="1099457"/>
              </a:tblGrid>
              <a:tr h="298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84" marR="9384" marT="93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84" marR="9384" marT="93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Alternative #4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BRT *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Alternative # 5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 Rail *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6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FTA SCC</a:t>
                      </a: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Description</a:t>
                      </a: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Baseline</a:t>
                      </a: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S.R. 472 Alt</a:t>
                      </a: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I-95 Undercrossing</a:t>
                      </a: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Guideway &amp; Track Elements</a:t>
                      </a:r>
                    </a:p>
                  </a:txBody>
                  <a:tcPr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331.0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477.1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Stations, Stops, Terminals, Intermodal</a:t>
                      </a:r>
                    </a:p>
                  </a:txBody>
                  <a:tcPr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Support Facilities: Yards, Shops, Admin. Bldgs</a:t>
                      </a:r>
                    </a:p>
                  </a:txBody>
                  <a:tcPr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Sitework &amp; Special Conditions</a:t>
                      </a:r>
                    </a:p>
                  </a:txBody>
                  <a:tcPr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100"/>
                        <a:buFont typeface="Calibri"/>
                        <a:buChar char="$"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144.3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Systems: Control Signals, Communications, Fare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Collection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100"/>
                        <a:buFont typeface="Calibri"/>
                        <a:buChar char="$"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ROW, Land, Existing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Improvements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$5.3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$58.1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$58.1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$46.0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Vehicles**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$32.0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100"/>
                        <a:buFont typeface="Calibri"/>
                        <a:buChar char="$"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$51.0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$51.0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Professional Services</a:t>
                      </a:r>
                    </a:p>
                  </a:txBody>
                  <a:tcPr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100"/>
                        <a:buFont typeface="Calibri"/>
                        <a:buChar char="$"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262.1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Unallocated Contingency</a:t>
                      </a:r>
                    </a:p>
                  </a:txBody>
                  <a:tcPr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9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$61.1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$1,073.1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$1,080.3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1,260.2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4" marR="9384" marT="9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  <p:sp>
        <p:nvSpPr>
          <p:cNvPr id="17501" name="TextBox 3"/>
          <p:cNvSpPr txBox="1">
            <a:spLocks noChangeArrowheads="1"/>
          </p:cNvSpPr>
          <p:nvPr/>
        </p:nvSpPr>
        <p:spPr bwMode="auto">
          <a:xfrm>
            <a:off x="762000" y="5373688"/>
            <a:ext cx="36179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*  Cost estimates in 2015 dollars </a:t>
            </a:r>
          </a:p>
          <a:p>
            <a:r>
              <a:rPr lang="en-US" sz="1200" dirty="0"/>
              <a:t>**   Vehicle cost include feeder bus service vehicle cost</a:t>
            </a:r>
          </a:p>
        </p:txBody>
      </p:sp>
      <p:sp>
        <p:nvSpPr>
          <p:cNvPr id="17502" name="TextBox 4"/>
          <p:cNvSpPr txBox="1">
            <a:spLocks noChangeArrowheads="1"/>
          </p:cNvSpPr>
          <p:nvPr/>
        </p:nvSpPr>
        <p:spPr bwMode="auto">
          <a:xfrm>
            <a:off x="762000" y="5915025"/>
            <a:ext cx="678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1E4383"/>
                </a:solidFill>
                <a:latin typeface="Arial" charset="0"/>
              </a:rPr>
              <a:t>FTA match (if eligible) 20% - 50% </a:t>
            </a:r>
          </a:p>
          <a:p>
            <a:r>
              <a:rPr lang="en-US" sz="1600" dirty="0">
                <a:solidFill>
                  <a:srgbClr val="1E4383"/>
                </a:solidFill>
                <a:latin typeface="Arial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O&amp;M Cost Estimates in Millions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57200" y="2133600"/>
          <a:ext cx="8382001" cy="3120444"/>
        </p:xfrm>
        <a:graphic>
          <a:graphicData uri="http://schemas.openxmlformats.org/drawingml/2006/table">
            <a:tbl>
              <a:tblPr/>
              <a:tblGrid>
                <a:gridCol w="1195686"/>
                <a:gridCol w="1318916"/>
                <a:gridCol w="1145660"/>
                <a:gridCol w="1183485"/>
                <a:gridCol w="1183485"/>
                <a:gridCol w="1183485"/>
                <a:gridCol w="1171284"/>
              </a:tblGrid>
              <a:tr h="6997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Alternative</a:t>
                      </a:r>
                    </a:p>
                  </a:txBody>
                  <a:tcPr marL="45720" marR="4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 Frequency</a:t>
                      </a:r>
                    </a:p>
                  </a:txBody>
                  <a:tcPr marL="45720" marR="4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Service Hours</a:t>
                      </a:r>
                    </a:p>
                  </a:txBody>
                  <a:tcPr marL="45720" marR="4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Vehicles /Train Sets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Required</a:t>
                      </a:r>
                    </a:p>
                  </a:txBody>
                  <a:tcPr marL="45720" marR="4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O&amp;M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Cost**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Feeder Bus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Cost*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O&amp;M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Cost**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498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Alternative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#4 -to DeBary Station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409" marT="4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min, 14 hrs/day,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days/week</a:t>
                      </a:r>
                    </a:p>
                  </a:txBody>
                  <a:tcPr marL="4409" marR="4409" marT="4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9" marR="4409" marT="4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9" marR="4409" marT="4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9" marR="4409" marT="4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9" marR="4409" marT="4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09" marR="4409" marT="4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498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Alternative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#4 -  to DeLand Station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409" marT="4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min, weekday peak</a:t>
                      </a:r>
                    </a:p>
                  </a:txBody>
                  <a:tcPr marL="4409" marR="4409" marT="4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9" marR="4409" marT="4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409" marR="4409" marT="4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9" marR="4409" marT="4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71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BRT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409" marT="4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09" marR="4409" marT="4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60,600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9" marR="4409" marT="4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4409" marR="4409" marT="4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$4.9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9" marR="4409" marT="4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$11.5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9" marR="4409" marT="4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$16.4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9" marR="4409" marT="4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498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Alternative #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5 -   Main Line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409" marT="4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 as SunRail</a:t>
                      </a:r>
                    </a:p>
                  </a:txBody>
                  <a:tcPr marL="4409" marR="4409" marT="4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10,600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9" marR="4409" marT="4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9" marR="4409" marT="4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$16.8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9" marR="4409" marT="4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9" marR="4409" marT="4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9" marR="4409" marT="4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498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Alternative #5 - </a:t>
                      </a:r>
                    </a:p>
                    <a:p>
                      <a:pPr algn="l" fontAlgn="b"/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Shuttle to DeLand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409" marT="4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 as SunRail</a:t>
                      </a:r>
                    </a:p>
                  </a:txBody>
                  <a:tcPr marL="4409" marR="4409" marT="4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9" marR="4409" marT="4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9" marR="4409" marT="4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$8.6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9" marR="4409" marT="4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9" marR="4409" marT="4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9" marR="4409" marT="4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69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Rail</a:t>
                      </a: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409" marT="4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409" marR="4409" marT="4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16,000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9" marR="4409" marT="4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9" marR="4409" marT="4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$25.4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9" marR="4409" marT="4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$8.5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9" marR="4409" marT="4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$34.0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9" marR="4409" marT="4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497" name="TextBox 3"/>
          <p:cNvSpPr txBox="1">
            <a:spLocks noChangeArrowheads="1"/>
          </p:cNvSpPr>
          <p:nvPr/>
        </p:nvSpPr>
        <p:spPr bwMode="auto">
          <a:xfrm>
            <a:off x="422275" y="5287963"/>
            <a:ext cx="7391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*  Feeder bus costs do not include costs for proposed TDP service improvements</a:t>
            </a:r>
          </a:p>
          <a:p>
            <a:r>
              <a:rPr lang="en-US" sz="1200" dirty="0"/>
              <a:t>**  Cost estimates in 2015 dollars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hart 2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1700" y="2212975"/>
            <a:ext cx="4316413" cy="2627313"/>
          </a:xfrm>
          <a:prstGeom prst="rect">
            <a:avLst/>
          </a:prstGeom>
          <a:noFill/>
        </p:spPr>
      </p:pic>
      <p:graphicFrame>
        <p:nvGraphicFramePr>
          <p:cNvPr id="19459" name="Chart 14"/>
          <p:cNvGraphicFramePr>
            <a:graphicFrameLocks/>
          </p:cNvGraphicFramePr>
          <p:nvPr/>
        </p:nvGraphicFramePr>
        <p:xfrm>
          <a:off x="122238" y="2122488"/>
          <a:ext cx="4329112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r:id="rId4" imgW="4328535" imgH="2767824" progId="Excel.Sheet.8">
                  <p:embed/>
                </p:oleObj>
              </mc:Choice>
              <mc:Fallback>
                <p:oleObj r:id="rId4" imgW="4328535" imgH="2767824" progId="Excel.Sheet.8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8" y="2122488"/>
                        <a:ext cx="4329112" cy="276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Ridership Projections</a:t>
            </a:r>
          </a:p>
        </p:txBody>
      </p:sp>
      <p:sp>
        <p:nvSpPr>
          <p:cNvPr id="19461" name="TextBox 8"/>
          <p:cNvSpPr txBox="1">
            <a:spLocks noChangeArrowheads="1"/>
          </p:cNvSpPr>
          <p:nvPr/>
        </p:nvSpPr>
        <p:spPr bwMode="auto">
          <a:xfrm>
            <a:off x="3429000" y="3581400"/>
            <a:ext cx="35718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/>
              <a:t>725</a:t>
            </a:r>
          </a:p>
        </p:txBody>
      </p:sp>
      <p:sp>
        <p:nvSpPr>
          <p:cNvPr id="19462" name="TextBox 13"/>
          <p:cNvSpPr txBox="1">
            <a:spLocks noChangeArrowheads="1"/>
          </p:cNvSpPr>
          <p:nvPr/>
        </p:nvSpPr>
        <p:spPr bwMode="auto">
          <a:xfrm>
            <a:off x="642938" y="6481763"/>
            <a:ext cx="69945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/>
              <a:t>Source: FTA STOPS model</a:t>
            </a:r>
          </a:p>
          <a:p>
            <a:endParaRPr lang="en-US" sz="1100" dirty="0"/>
          </a:p>
        </p:txBody>
      </p:sp>
      <p:sp>
        <p:nvSpPr>
          <p:cNvPr id="19463" name="TextBox 15"/>
          <p:cNvSpPr txBox="1">
            <a:spLocks noChangeArrowheads="1"/>
          </p:cNvSpPr>
          <p:nvPr/>
        </p:nvSpPr>
        <p:spPr bwMode="auto">
          <a:xfrm>
            <a:off x="2921000" y="3744913"/>
            <a:ext cx="35718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/>
              <a:t>475</a:t>
            </a:r>
          </a:p>
        </p:txBody>
      </p:sp>
      <p:sp>
        <p:nvSpPr>
          <p:cNvPr id="19464" name="TextBox 17"/>
          <p:cNvSpPr txBox="1">
            <a:spLocks noChangeArrowheads="1"/>
          </p:cNvSpPr>
          <p:nvPr/>
        </p:nvSpPr>
        <p:spPr bwMode="auto">
          <a:xfrm>
            <a:off x="5649913" y="3124200"/>
            <a:ext cx="5603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/>
              <a:t>428,500</a:t>
            </a:r>
          </a:p>
        </p:txBody>
      </p:sp>
      <p:sp>
        <p:nvSpPr>
          <p:cNvPr id="19465" name="TextBox 7"/>
          <p:cNvSpPr txBox="1">
            <a:spLocks noChangeArrowheads="1"/>
          </p:cNvSpPr>
          <p:nvPr/>
        </p:nvSpPr>
        <p:spPr bwMode="auto">
          <a:xfrm>
            <a:off x="1600200" y="2792413"/>
            <a:ext cx="4159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/>
              <a:t>2050</a:t>
            </a:r>
          </a:p>
        </p:txBody>
      </p:sp>
      <p:sp>
        <p:nvSpPr>
          <p:cNvPr id="19466" name="TextBox 24"/>
          <p:cNvSpPr txBox="1">
            <a:spLocks noChangeArrowheads="1"/>
          </p:cNvSpPr>
          <p:nvPr/>
        </p:nvSpPr>
        <p:spPr bwMode="auto">
          <a:xfrm>
            <a:off x="6208713" y="2725738"/>
            <a:ext cx="5588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/>
              <a:t>618,500</a:t>
            </a:r>
          </a:p>
        </p:txBody>
      </p:sp>
      <p:sp>
        <p:nvSpPr>
          <p:cNvPr id="19467" name="TextBox 25"/>
          <p:cNvSpPr txBox="1">
            <a:spLocks noChangeArrowheads="1"/>
          </p:cNvSpPr>
          <p:nvPr/>
        </p:nvSpPr>
        <p:spPr bwMode="auto">
          <a:xfrm>
            <a:off x="7446963" y="3749675"/>
            <a:ext cx="5588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/>
              <a:t>119,700</a:t>
            </a:r>
          </a:p>
        </p:txBody>
      </p:sp>
      <p:sp>
        <p:nvSpPr>
          <p:cNvPr id="19468" name="TextBox 26"/>
          <p:cNvSpPr txBox="1">
            <a:spLocks noChangeArrowheads="1"/>
          </p:cNvSpPr>
          <p:nvPr/>
        </p:nvSpPr>
        <p:spPr bwMode="auto">
          <a:xfrm>
            <a:off x="7994650" y="3630613"/>
            <a:ext cx="5588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/>
              <a:t>179,000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6349</TotalTime>
  <Words>1013</Words>
  <Application>Microsoft Office PowerPoint</Application>
  <PresentationFormat>On-screen Show (4:3)</PresentationFormat>
  <Paragraphs>323</Paragraphs>
  <Slides>24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Narrow</vt:lpstr>
      <vt:lpstr>Calibri</vt:lpstr>
      <vt:lpstr>Swiss II</vt:lpstr>
      <vt:lpstr>Times New Roman</vt:lpstr>
      <vt:lpstr>Office Theme</vt:lpstr>
      <vt:lpstr>Microsoft Excel 97-2003 Worksheet</vt:lpstr>
      <vt:lpstr>PowerPoint Presentation</vt:lpstr>
      <vt:lpstr>Agenda</vt:lpstr>
      <vt:lpstr>Study Process</vt:lpstr>
      <vt:lpstr>Refined Alternatives Analysis </vt:lpstr>
      <vt:lpstr>Bus Rapid Transit (BRT) Route Configuration</vt:lpstr>
      <vt:lpstr>Rail Route Configuration</vt:lpstr>
      <vt:lpstr>Capital Cost Estimates in Millions</vt:lpstr>
      <vt:lpstr>O&amp;M Cost Estimates in Millions</vt:lpstr>
      <vt:lpstr>Ridership Projections</vt:lpstr>
      <vt:lpstr>New and Small Starts Project Evaluation and Rating</vt:lpstr>
      <vt:lpstr>FTA Project Justification Rating Assessment </vt:lpstr>
      <vt:lpstr>Where do We Go from Here?</vt:lpstr>
      <vt:lpstr>Potential Implementation Strategy  </vt:lpstr>
      <vt:lpstr>Two-Component Strategy </vt:lpstr>
      <vt:lpstr>Transit Improvement Strategy </vt:lpstr>
      <vt:lpstr>Land Development Strategies </vt:lpstr>
      <vt:lpstr>PowerPoint Presentation</vt:lpstr>
      <vt:lpstr>PowerPoint Presentation</vt:lpstr>
      <vt:lpstr>Densities: Study Area vs. SunRail Stations</vt:lpstr>
      <vt:lpstr>Transit Oriented Development (TOD) Assessment </vt:lpstr>
      <vt:lpstr>Next Steps  </vt:lpstr>
      <vt:lpstr>Remaining Schedule</vt:lpstr>
      <vt:lpstr>Discussion  </vt:lpstr>
      <vt:lpstr>PowerPoint Presentation</vt:lpstr>
    </vt:vector>
  </TitlesOfParts>
  <Company>Parsons Brinckerhoff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Template</dc:title>
  <dc:creator>Scott R. hayes</dc:creator>
  <cp:lastModifiedBy>Ginger Corless</cp:lastModifiedBy>
  <cp:revision>562</cp:revision>
  <cp:lastPrinted>2016-02-03T15:49:36Z</cp:lastPrinted>
  <dcterms:created xsi:type="dcterms:W3CDTF">2010-07-26T18:03:54Z</dcterms:created>
  <dcterms:modified xsi:type="dcterms:W3CDTF">2016-09-26T15:23:25Z</dcterms:modified>
</cp:coreProperties>
</file>