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41"/>
  </p:notesMasterIdLst>
  <p:handoutMasterIdLst>
    <p:handoutMasterId r:id="rId42"/>
  </p:handoutMasterIdLst>
  <p:sldIdLst>
    <p:sldId id="256" r:id="rId2"/>
    <p:sldId id="265" r:id="rId3"/>
    <p:sldId id="278" r:id="rId4"/>
    <p:sldId id="259" r:id="rId5"/>
    <p:sldId id="260" r:id="rId6"/>
    <p:sldId id="318" r:id="rId7"/>
    <p:sldId id="297" r:id="rId8"/>
    <p:sldId id="279" r:id="rId9"/>
    <p:sldId id="289" r:id="rId10"/>
    <p:sldId id="280" r:id="rId11"/>
    <p:sldId id="317" r:id="rId12"/>
    <p:sldId id="290" r:id="rId13"/>
    <p:sldId id="282" r:id="rId14"/>
    <p:sldId id="283" r:id="rId15"/>
    <p:sldId id="296" r:id="rId16"/>
    <p:sldId id="304" r:id="rId17"/>
    <p:sldId id="307" r:id="rId18"/>
    <p:sldId id="308" r:id="rId19"/>
    <p:sldId id="309" r:id="rId20"/>
    <p:sldId id="310" r:id="rId21"/>
    <p:sldId id="312" r:id="rId22"/>
    <p:sldId id="311" r:id="rId23"/>
    <p:sldId id="313" r:id="rId24"/>
    <p:sldId id="316" r:id="rId25"/>
    <p:sldId id="284" r:id="rId26"/>
    <p:sldId id="293" r:id="rId27"/>
    <p:sldId id="294" r:id="rId28"/>
    <p:sldId id="285" r:id="rId29"/>
    <p:sldId id="315" r:id="rId30"/>
    <p:sldId id="314" r:id="rId31"/>
    <p:sldId id="286" r:id="rId32"/>
    <p:sldId id="287" r:id="rId33"/>
    <p:sldId id="295" r:id="rId34"/>
    <p:sldId id="301" r:id="rId35"/>
    <p:sldId id="302" r:id="rId36"/>
    <p:sldId id="303" r:id="rId37"/>
    <p:sldId id="300" r:id="rId38"/>
    <p:sldId id="266" r:id="rId39"/>
    <p:sldId id="267" r:id="rId4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4E424"/>
  </p:clrMru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268" autoAdjust="0"/>
    <p:restoredTop sz="97160" autoAdjust="0"/>
  </p:normalViewPr>
  <p:slideViewPr>
    <p:cSldViewPr snapToGrid="0">
      <p:cViewPr varScale="1">
        <p:scale>
          <a:sx n="133" d="100"/>
          <a:sy n="133" d="100"/>
        </p:scale>
        <p:origin x="-7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1956" y="-84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667B097-BACD-48E5-974B-AC0934B3A33C}" type="datetimeFigureOut">
              <a:rPr lang="en-US" smtClean="0"/>
              <a:pPr/>
              <a:t>3/18/2014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9093784-68CC-4C12-B3F8-B71DE150A2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9AE8BC4-8E65-4637-BCDE-0759E78203BF}" type="datetimeFigureOut">
              <a:rPr lang="en-US" smtClean="0"/>
              <a:pPr/>
              <a:t>3/18/2014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6D23B64-A3B5-4E04-B8EB-BC12214836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C520-AD04-40BA-BE7E-0981803C6134}" type="datetime1">
              <a:rPr lang="en-US" smtClean="0"/>
              <a:pPr/>
              <a:t>3/18/2014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4428" y="1030204"/>
            <a:ext cx="8996420" cy="135104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71562" y="977619"/>
            <a:ext cx="8999286" cy="124843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850" y="2414673"/>
            <a:ext cx="9000998" cy="110365"/>
          </a:xfrm>
          <a:prstGeom prst="rect">
            <a:avLst/>
          </a:prstGeom>
          <a:solidFill>
            <a:srgbClr val="0070C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0868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Title Placeholder 1"/>
          <p:cNvSpPr txBox="1">
            <a:spLocks/>
          </p:cNvSpPr>
          <p:nvPr userDrawn="1"/>
        </p:nvSpPr>
        <p:spPr>
          <a:xfrm>
            <a:off x="1666875" y="303213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Project Design Update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5" name="Picture 14" descr="Volusia_Image.bmp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28601"/>
            <a:ext cx="1676400" cy="1018647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/>
          <p:cNvSpPr/>
          <p:nvPr userDrawn="1"/>
        </p:nvSpPr>
        <p:spPr>
          <a:xfrm>
            <a:off x="133350" y="161926"/>
            <a:ext cx="8864867" cy="923924"/>
          </a:xfrm>
          <a:prstGeom prst="round2SameRect">
            <a:avLst>
              <a:gd name="adj1" fmla="val 27088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63DC7-0AA2-4F8D-89F1-F722233E7CCC}" type="datetime1">
              <a:rPr lang="en-US" smtClean="0"/>
              <a:pPr/>
              <a:t>3/18/2014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5354" y="6191250"/>
            <a:ext cx="457200" cy="457200"/>
          </a:xfrm>
        </p:spPr>
        <p:txBody>
          <a:bodyPr/>
          <a:lstStyle/>
          <a:p>
            <a:fld id="{DA3E27DD-BF2E-4064-BEC8-3B4F82F394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2828925" y="28575"/>
            <a:ext cx="6057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Project Design Update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dirty="0" smtClean="0">
                <a:solidFill>
                  <a:schemeClr val="bg1"/>
                </a:solidFill>
                <a:latin typeface="Embassy BT" pitchFamily="66" charset="0"/>
              </a:rPr>
              <a:t>Veterans Memorial Bridge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mbassy BT" pitchFamily="66" charset="0"/>
              <a:ea typeface="+mj-ea"/>
              <a:cs typeface="Calibri" pitchFamily="34" charset="0"/>
            </a:endParaRPr>
          </a:p>
        </p:txBody>
      </p:sp>
      <p:pic>
        <p:nvPicPr>
          <p:cNvPr id="11" name="Picture 10" descr="Volusia_Image.bmp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0502" y="228602"/>
            <a:ext cx="1301056" cy="790573"/>
          </a:xfrm>
          <a:prstGeom prst="roundRect">
            <a:avLst>
              <a:gd name="adj" fmla="val 24886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lIns="82058" tIns="41029" rIns="82058" bIns="41029"/>
          <a:lstStyle/>
          <a:p>
            <a:fld id="{AC9229B2-DCA4-4ED3-91B3-55A80BEA061D}" type="datetimeFigureOut">
              <a:rPr lang="en-US" smtClean="0"/>
              <a:pPr/>
              <a:t>3/18/2014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9A9E19A1-A78D-454C-91AA-0C25AB281D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oon\Desktop\Picture1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76200"/>
            <a:ext cx="9028113" cy="6710362"/>
          </a:xfrm>
          <a:prstGeom prst="rect">
            <a:avLst/>
          </a:prstGeom>
          <a:noFill/>
        </p:spPr>
      </p:pic>
      <p:pic>
        <p:nvPicPr>
          <p:cNvPr id="11" name="Picture 2" descr="C:\Users\Moon\Desktop\Picture1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37" y="71438"/>
            <a:ext cx="9028113" cy="6710362"/>
          </a:xfrm>
          <a:prstGeom prst="rect">
            <a:avLst/>
          </a:prstGeom>
          <a:noFill/>
        </p:spPr>
      </p:pic>
      <p:pic>
        <p:nvPicPr>
          <p:cNvPr id="10" name="Picture 2" descr="C:\Users\Moon\Desktop\Picture1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71438"/>
            <a:ext cx="9028113" cy="6710362"/>
          </a:xfrm>
          <a:prstGeom prst="rect">
            <a:avLst/>
          </a:prstGeom>
          <a:noFill/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A78F7A1-069B-4397-ABE3-665849213257}" type="datetime1">
              <a:rPr lang="en-US" smtClean="0"/>
              <a:pPr/>
              <a:t>3/18/2014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A3E27DD-BF2E-4064-BEC8-3B4F82F394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6" r:id="rId2"/>
    <p:sldLayoutId id="2147483677" r:id="rId3"/>
  </p:sldLayoutIdLst>
  <p:transition/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2973-000\Photos\04_15_2009\DSC03205.JPG"/>
          <p:cNvPicPr>
            <a:picLocks noChangeAspect="1" noChangeArrowheads="1"/>
          </p:cNvPicPr>
          <p:nvPr/>
        </p:nvPicPr>
        <p:blipFill>
          <a:blip r:embed="rId2" cstate="print"/>
          <a:srcRect t="-163" b="23992"/>
          <a:stretch>
            <a:fillRect/>
          </a:stretch>
        </p:blipFill>
        <p:spPr bwMode="auto">
          <a:xfrm>
            <a:off x="1114913" y="2143125"/>
            <a:ext cx="7752862" cy="4429125"/>
          </a:xfrm>
          <a:prstGeom prst="round2DiagRect">
            <a:avLst>
              <a:gd name="adj1" fmla="val 4499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81000" y="1177925"/>
            <a:ext cx="8534400" cy="1470025"/>
          </a:xfrm>
        </p:spPr>
        <p:txBody>
          <a:bodyPr>
            <a:noAutofit/>
          </a:bodyPr>
          <a:lstStyle/>
          <a:p>
            <a:pPr algn="r" eaLnBrk="0" hangingPunct="0">
              <a:spcBef>
                <a:spcPts val="600"/>
              </a:spcBef>
            </a:pPr>
            <a:r>
              <a:rPr lang="en-US" sz="3200" b="1" i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Veterans Memorial Bridge</a:t>
            </a:r>
            <a:r>
              <a:rPr lang="en-US" sz="3200" i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en-US" sz="3200" i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en-US" sz="2000" i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East Orange Avenue/ Silver Beach Avenue over the Halifax River</a:t>
            </a:r>
            <a:br>
              <a:rPr lang="en-US" sz="2000" i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en-US" sz="2000" i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en-US" sz="2000" i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endParaRPr lang="en-US" sz="2000" i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5550" y="76200"/>
            <a:ext cx="6324600" cy="22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buNone/>
            </a:pPr>
            <a:r>
              <a:rPr lang="en-US" sz="1050" dirty="0" smtClean="0">
                <a:latin typeface="+mj-lt"/>
                <a:cs typeface="Calibri" pitchFamily="34" charset="0"/>
              </a:rPr>
              <a:t>County Project: P-5351-1        FDOT Project :242172-1-58-01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500" y="1228725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#2: Veterans Memorial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33375" y="1600200"/>
            <a:ext cx="8458200" cy="4317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endParaRPr lang="en-US" sz="2400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marL="233363" indent="-233363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Gateways</a:t>
            </a:r>
          </a:p>
          <a:p>
            <a:pPr marL="233363" indent="-233363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Statuary</a:t>
            </a:r>
          </a:p>
          <a:p>
            <a:pPr marL="233363" indent="-233363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Dedications</a:t>
            </a:r>
          </a:p>
          <a:p>
            <a:pPr marL="233363" indent="-233363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Historical Information</a:t>
            </a:r>
          </a:p>
          <a:p>
            <a:pPr marL="233363" indent="-233363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Flags &amp; Banners</a:t>
            </a:r>
          </a:p>
          <a:p>
            <a:pPr marL="233363" indent="-233363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5 Military Branches</a:t>
            </a:r>
          </a:p>
          <a:p>
            <a:pPr marL="233363" indent="-233363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Long Lasting Materials</a:t>
            </a:r>
          </a:p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5339"/>
          <a:stretch>
            <a:fillRect/>
          </a:stretch>
        </p:blipFill>
        <p:spPr bwMode="auto">
          <a:xfrm>
            <a:off x="3385199" y="1921125"/>
            <a:ext cx="1101076" cy="1212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1104" b="24182"/>
          <a:stretch>
            <a:fillRect/>
          </a:stretch>
        </p:blipFill>
        <p:spPr bwMode="auto">
          <a:xfrm>
            <a:off x="6153108" y="3524251"/>
            <a:ext cx="2735268" cy="14777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6963" b="23331"/>
          <a:stretch>
            <a:fillRect/>
          </a:stretch>
        </p:blipFill>
        <p:spPr bwMode="auto">
          <a:xfrm>
            <a:off x="1529172" y="5592283"/>
            <a:ext cx="2420422" cy="10942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b="4348"/>
          <a:stretch>
            <a:fillRect/>
          </a:stretch>
        </p:blipFill>
        <p:spPr bwMode="auto">
          <a:xfrm>
            <a:off x="4586220" y="1905002"/>
            <a:ext cx="4310129" cy="15178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6023" y="3521814"/>
            <a:ext cx="1552351" cy="149198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6142" y="5538013"/>
            <a:ext cx="1832082" cy="11520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35739" y="5139819"/>
            <a:ext cx="1338049" cy="116498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33678" y="5157841"/>
            <a:ext cx="1362119" cy="11575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825" y="1171575"/>
            <a:ext cx="8534400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0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#3: Arch Bridge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1762125"/>
            <a:ext cx="4251188" cy="247791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3770" y="1762125"/>
            <a:ext cx="4278691" cy="247337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t="6434"/>
          <a:stretch>
            <a:fillRect/>
          </a:stretch>
        </p:blipFill>
        <p:spPr bwMode="auto">
          <a:xfrm>
            <a:off x="219075" y="4315288"/>
            <a:ext cx="4251188" cy="232066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3642" r="1377" b="10713"/>
          <a:stretch>
            <a:fillRect/>
          </a:stretch>
        </p:blipFill>
        <p:spPr bwMode="auto">
          <a:xfrm>
            <a:off x="4633770" y="4315288"/>
            <a:ext cx="4264497" cy="231380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1800225" y="6325410"/>
            <a:ext cx="2674008" cy="319145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Option C: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Historic Tied Arch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66850" y="3931820"/>
            <a:ext cx="3007382" cy="319145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Option A: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Historic Open Spandrel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43495" y="6325410"/>
            <a:ext cx="2674008" cy="319145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Option D: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Sky Arch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43495" y="3931820"/>
            <a:ext cx="2674008" cy="319145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Option B: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Concentric Wave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162050"/>
            <a:ext cx="8534400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0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#3: Committee Recommendations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5354" y="6191250"/>
            <a:ext cx="457200" cy="457200"/>
          </a:xfrm>
        </p:spPr>
        <p:txBody>
          <a:bodyPr/>
          <a:lstStyle/>
          <a:p>
            <a:fld id="{DA3E27DD-BF2E-4064-BEC8-3B4F82F3946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1762125"/>
            <a:ext cx="4251188" cy="247791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3770" y="1762125"/>
            <a:ext cx="4278691" cy="247337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t="6434"/>
          <a:stretch>
            <a:fillRect/>
          </a:stretch>
        </p:blipFill>
        <p:spPr bwMode="auto">
          <a:xfrm>
            <a:off x="219075" y="4315288"/>
            <a:ext cx="4251188" cy="232066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lum bright="40000" contrast="-40000"/>
          </a:blip>
          <a:srcRect l="3642" r="1377" b="10713"/>
          <a:stretch>
            <a:fillRect/>
          </a:stretch>
        </p:blipFill>
        <p:spPr bwMode="auto">
          <a:xfrm>
            <a:off x="4633770" y="4315288"/>
            <a:ext cx="4264497" cy="231380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1800225" y="6325410"/>
            <a:ext cx="2674008" cy="319145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Option C: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Historic Tied Arch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66850" y="3931820"/>
            <a:ext cx="3007382" cy="319145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Option A: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Historic Open Spandrel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43495" y="6325410"/>
            <a:ext cx="2674008" cy="319145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Option D: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Sky Arch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43495" y="3931820"/>
            <a:ext cx="2674008" cy="319145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Option B: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Concentric Wave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0099" y="1743075"/>
            <a:ext cx="581025" cy="581025"/>
          </a:xfrm>
          <a:prstGeom prst="rect">
            <a:avLst/>
          </a:prstGeom>
          <a:noFill/>
        </p:spPr>
      </p:pic>
      <p:pic>
        <p:nvPicPr>
          <p:cNvPr id="17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074" y="1743075"/>
            <a:ext cx="581025" cy="581025"/>
          </a:xfrm>
          <a:prstGeom prst="rect">
            <a:avLst/>
          </a:prstGeom>
          <a:noFill/>
        </p:spPr>
      </p:pic>
      <p:pic>
        <p:nvPicPr>
          <p:cNvPr id="18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074" y="4324350"/>
            <a:ext cx="581025" cy="5810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350" y="1171575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#4: Fishing Piers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698" y="2066925"/>
            <a:ext cx="5448301" cy="3127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Materials: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/>
            </a:r>
            <a:b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</a:b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Wood, Composite Wood, Concrete</a:t>
            </a:r>
            <a:endParaRPr lang="en-US" sz="2700" dirty="0" smtClean="0">
              <a:solidFill>
                <a:schemeClr val="accent5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pPr marL="233363" indent="-233363">
              <a:lnSpc>
                <a:spcPct val="114000"/>
              </a:lnSpc>
              <a:spcBef>
                <a:spcPts val="2600"/>
              </a:spcBef>
              <a:buFont typeface="Arial" pitchFamily="34" charset="0"/>
              <a:buChar char="•"/>
            </a:pP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Possible Amenities: 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Fish Cleaning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Station, Rod Holders, Seating, Lighting, Shade Structures, Kayak Launch</a:t>
            </a:r>
            <a:endParaRPr lang="en-US" sz="2700" dirty="0" smtClean="0">
              <a:solidFill>
                <a:schemeClr val="accent5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pPr>
              <a:lnSpc>
                <a:spcPct val="114000"/>
              </a:lnSpc>
            </a:pPr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14322" r="12020"/>
          <a:stretch>
            <a:fillRect/>
          </a:stretch>
        </p:blipFill>
        <p:spPr bwMode="auto">
          <a:xfrm>
            <a:off x="5295900" y="1228725"/>
            <a:ext cx="1981200" cy="1375833"/>
          </a:xfrm>
          <a:prstGeom prst="round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 l="10712" r="17101"/>
          <a:stretch>
            <a:fillRect/>
          </a:stretch>
        </p:blipFill>
        <p:spPr bwMode="auto">
          <a:xfrm>
            <a:off x="5867400" y="2733675"/>
            <a:ext cx="1949098" cy="1375834"/>
          </a:xfrm>
          <a:prstGeom prst="round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5083205"/>
            <a:ext cx="1790699" cy="1412846"/>
          </a:xfrm>
          <a:prstGeom prst="round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1125" y="5076574"/>
            <a:ext cx="1905000" cy="1409951"/>
          </a:xfrm>
          <a:prstGeom prst="round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4987" y="5105400"/>
            <a:ext cx="1738738" cy="1394551"/>
          </a:xfrm>
          <a:prstGeom prst="round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1695450"/>
            <a:ext cx="1894573" cy="1430867"/>
          </a:xfrm>
          <a:prstGeom prst="round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57212" y="4215145"/>
            <a:ext cx="2131861" cy="1402686"/>
          </a:xfrm>
          <a:prstGeom prst="round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" y="1200150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#5: Status Update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700" y="1847850"/>
            <a:ext cx="8382000" cy="205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Bridge Pier Styles</a:t>
            </a:r>
          </a:p>
          <a:p>
            <a:pPr marL="233363" indent="-233363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Fishing Pier Alignments</a:t>
            </a:r>
          </a:p>
          <a:p>
            <a:pPr marL="233363" indent="-233363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BDR Update</a:t>
            </a:r>
          </a:p>
          <a:p>
            <a:pPr marL="233363" indent="-233363">
              <a:lnSpc>
                <a:spcPct val="114000"/>
              </a:lnSpc>
            </a:pPr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124" name="Picture 4" descr="N:\3024-000_Veterans_Mem\Public Involvement\PAC\Meetings\5-September\Alt A - Camera 12c [Pier Alt A].jpg"/>
          <p:cNvPicPr>
            <a:picLocks noChangeAspect="1" noChangeArrowheads="1"/>
          </p:cNvPicPr>
          <p:nvPr/>
        </p:nvPicPr>
        <p:blipFill>
          <a:blip r:embed="rId2" cstate="print"/>
          <a:srcRect l="66350" t="33857"/>
          <a:stretch>
            <a:fillRect/>
          </a:stretch>
        </p:blipFill>
        <p:spPr bwMode="auto">
          <a:xfrm>
            <a:off x="1905000" y="3515605"/>
            <a:ext cx="2235360" cy="307569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5" name="Picture 5" descr="N:\3024-000_Veterans_Mem\Public Involvement\PAC\Meetings\5-September\Alt A - Camera 12 [Pier Alt C].jpg"/>
          <p:cNvPicPr>
            <a:picLocks noChangeAspect="1" noChangeArrowheads="1"/>
          </p:cNvPicPr>
          <p:nvPr/>
        </p:nvPicPr>
        <p:blipFill>
          <a:blip r:embed="rId3" cstate="print"/>
          <a:srcRect l="67200" t="33538" r="1600"/>
          <a:stretch>
            <a:fillRect/>
          </a:stretch>
        </p:blipFill>
        <p:spPr bwMode="auto">
          <a:xfrm>
            <a:off x="4257675" y="3497141"/>
            <a:ext cx="2219325" cy="307291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6" name="Picture 6" descr="N:\3024-000_Veterans_Mem\Public Involvement\PAC\Meetings\5-September\Alt A - Camera 12c [Pier Alt D].jpg"/>
          <p:cNvPicPr>
            <a:picLocks noChangeAspect="1" noChangeArrowheads="1"/>
          </p:cNvPicPr>
          <p:nvPr/>
        </p:nvPicPr>
        <p:blipFill>
          <a:blip r:embed="rId4" cstate="print"/>
          <a:srcRect l="68267" t="36357" r="-64" b="786"/>
          <a:stretch>
            <a:fillRect/>
          </a:stretch>
        </p:blipFill>
        <p:spPr bwMode="auto">
          <a:xfrm>
            <a:off x="6610349" y="3478494"/>
            <a:ext cx="2219326" cy="307099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6624" y="3257550"/>
            <a:ext cx="790575" cy="790575"/>
          </a:xfrm>
          <a:prstGeom prst="rect">
            <a:avLst/>
          </a:prstGeom>
          <a:noFill/>
        </p:spPr>
      </p:pic>
      <p:pic>
        <p:nvPicPr>
          <p:cNvPr id="15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1674" y="3257550"/>
            <a:ext cx="790575" cy="790575"/>
          </a:xfrm>
          <a:prstGeom prst="rect">
            <a:avLst/>
          </a:prstGeom>
          <a:noFill/>
        </p:spPr>
      </p:pic>
      <p:pic>
        <p:nvPicPr>
          <p:cNvPr id="16" name="Picture 6" descr="N:\3024-000_Veterans_Mem\Public Involvement\PAC\Meetings\5-September\Alt A - Camera 12c [Pier Alt D].jpg"/>
          <p:cNvPicPr>
            <a:picLocks noChangeAspect="1" noChangeArrowheads="1"/>
          </p:cNvPicPr>
          <p:nvPr/>
        </p:nvPicPr>
        <p:blipFill>
          <a:blip r:embed="rId4" cstate="print">
            <a:lum bright="40000" contrast="-40000"/>
          </a:blip>
          <a:srcRect l="68267" t="36357" r="-64" b="786"/>
          <a:stretch>
            <a:fillRect/>
          </a:stretch>
        </p:blipFill>
        <p:spPr bwMode="auto">
          <a:xfrm>
            <a:off x="6610349" y="3478494"/>
            <a:ext cx="2219326" cy="307099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75" y="1123950"/>
            <a:ext cx="8534400" cy="5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36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#5: Status Update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025" y="1752601"/>
            <a:ext cx="2771775" cy="4408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14000"/>
              </a:lnSpc>
            </a:pP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East Pier Layout</a:t>
            </a:r>
          </a:p>
          <a:p>
            <a:pPr marL="233363" indent="-122238">
              <a:lnSpc>
                <a:spcPct val="114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Underpass over water</a:t>
            </a:r>
          </a:p>
          <a:p>
            <a:pPr marL="233363" indent="-122238">
              <a:lnSpc>
                <a:spcPct val="114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Access from bridge</a:t>
            </a:r>
          </a:p>
          <a:p>
            <a:pPr marL="233363" indent="-122238">
              <a:lnSpc>
                <a:spcPct val="114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Fishing area separate from walking area</a:t>
            </a:r>
          </a:p>
          <a:p>
            <a:pPr marL="233363" indent="-122238">
              <a:lnSpc>
                <a:spcPct val="114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/>
                </a:solidFill>
                <a:latin typeface="+mj-lt"/>
                <a:cs typeface="Calibri" pitchFamily="34" charset="0"/>
              </a:rPr>
              <a:t>“T-Shape” to reach old channel</a:t>
            </a:r>
          </a:p>
          <a:p>
            <a:pPr marL="233363" indent="-233363">
              <a:lnSpc>
                <a:spcPct val="114000"/>
              </a:lnSpc>
            </a:pPr>
            <a:endParaRPr lang="en-US" sz="1600" dirty="0" smtClean="0">
              <a:solidFill>
                <a:schemeClr val="accent5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pPr marL="233363" indent="-233363">
              <a:lnSpc>
                <a:spcPct val="114000"/>
              </a:lnSpc>
            </a:pP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West Pier Layout</a:t>
            </a:r>
          </a:p>
          <a:p>
            <a:pPr marL="233363" indent="-122238">
              <a:lnSpc>
                <a:spcPct val="114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Access from plaza</a:t>
            </a:r>
          </a:p>
          <a:p>
            <a:pPr marL="233363" indent="-122238">
              <a:lnSpc>
                <a:spcPct val="114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Fishing area reaches to main channel</a:t>
            </a:r>
          </a:p>
          <a:p>
            <a:pPr marL="233363" indent="-122238">
              <a:lnSpc>
                <a:spcPct val="114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Wide are to fish at end</a:t>
            </a:r>
          </a:p>
          <a:p>
            <a:pPr marL="233363" indent="-122238">
              <a:lnSpc>
                <a:spcPct val="114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/>
                </a:solidFill>
                <a:latin typeface="+mj-lt"/>
                <a:cs typeface="Calibri" pitchFamily="34" charset="0"/>
              </a:rPr>
              <a:t>“L-Shape” under bridge</a:t>
            </a:r>
            <a:endParaRPr lang="en-US" sz="2800" dirty="0" smtClean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3145" r="1268" b="4044"/>
          <a:stretch>
            <a:fillRect/>
          </a:stretch>
        </p:blipFill>
        <p:spPr bwMode="auto">
          <a:xfrm>
            <a:off x="2984360" y="4124325"/>
            <a:ext cx="5931040" cy="2342374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r="1109" b="12759"/>
          <a:stretch>
            <a:fillRect/>
          </a:stretch>
        </p:blipFill>
        <p:spPr bwMode="auto">
          <a:xfrm>
            <a:off x="2971800" y="1762125"/>
            <a:ext cx="5943600" cy="22098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4464" t="23880" r="893" b="16422"/>
          <a:stretch>
            <a:fillRect/>
          </a:stretch>
        </p:blipFill>
        <p:spPr bwMode="auto">
          <a:xfrm>
            <a:off x="6245544" y="1171576"/>
            <a:ext cx="2669855" cy="50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" y="1200150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Bridge Development Report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6689"/>
          <a:stretch>
            <a:fillRect/>
          </a:stretch>
        </p:blipFill>
        <p:spPr bwMode="auto">
          <a:xfrm rot="160058">
            <a:off x="5706956" y="1972328"/>
            <a:ext cx="3192018" cy="399842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9169" y="3257550"/>
            <a:ext cx="1774856" cy="344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6625" y="2046194"/>
            <a:ext cx="3162875" cy="3123179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marL="153859" indent="-153859">
              <a:lnSpc>
                <a:spcPct val="85000"/>
              </a:lnSpc>
              <a:spcAft>
                <a:spcPts val="1615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1.0 Executive Summary</a:t>
            </a:r>
          </a:p>
          <a:p>
            <a:pPr marL="153859" indent="-153859">
              <a:lnSpc>
                <a:spcPct val="85000"/>
              </a:lnSpc>
              <a:spcAft>
                <a:spcPts val="1615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2.0 Introduction</a:t>
            </a:r>
          </a:p>
          <a:p>
            <a:pPr marL="153859" indent="-153859">
              <a:lnSpc>
                <a:spcPct val="85000"/>
              </a:lnSpc>
              <a:spcAft>
                <a:spcPts val="1615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3.0 Project Requirements</a:t>
            </a:r>
          </a:p>
          <a:p>
            <a:pPr marL="153859" indent="-153859">
              <a:lnSpc>
                <a:spcPct val="85000"/>
              </a:lnSpc>
              <a:spcAft>
                <a:spcPts val="1615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4.0 Structures Design</a:t>
            </a:r>
          </a:p>
          <a:p>
            <a:pPr marL="153859" indent="-153859">
              <a:lnSpc>
                <a:spcPct val="85000"/>
              </a:lnSpc>
              <a:spcAft>
                <a:spcPts val="1615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5.0 Alternatives</a:t>
            </a:r>
          </a:p>
          <a:p>
            <a:pPr marL="153859" indent="-153859">
              <a:lnSpc>
                <a:spcPct val="85000"/>
              </a:lnSpc>
              <a:spcAft>
                <a:spcPts val="1615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0070C0"/>
                </a:solidFill>
              </a:rPr>
              <a:t>6.0 Evaluation</a:t>
            </a:r>
            <a:endParaRPr lang="en-US" sz="22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324" y="1861603"/>
            <a:ext cx="3317691" cy="213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143" y="5079006"/>
            <a:ext cx="8521582" cy="166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3949" y="4049500"/>
            <a:ext cx="3967019" cy="101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11453" y="1933711"/>
            <a:ext cx="5942206" cy="2545072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marL="153859" indent="-153859"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(Construction &amp; Maintenance)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53859" indent="-153859"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Aesthetics &amp; Memorial Features</a:t>
            </a:r>
          </a:p>
          <a:p>
            <a:pPr marL="153859" indent="-153859"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Safety, ADA Compliance &amp; Accessibility</a:t>
            </a:r>
          </a:p>
          <a:p>
            <a:pPr marL="153859" indent="-153859"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Constructability &amp; Schedule</a:t>
            </a:r>
          </a:p>
          <a:p>
            <a:pPr marL="153859" indent="-153859"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Hydraulics &amp; Environmental</a:t>
            </a: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" y="1200150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Bridge Development Report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61" y="1134835"/>
            <a:ext cx="8788977" cy="555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314" y="1159530"/>
            <a:ext cx="7742670" cy="46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16412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</a:pPr>
            <a:r>
              <a:rPr lang="en-US" sz="2900" b="1" i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Aesthetics Considerations</a:t>
            </a:r>
          </a:p>
        </p:txBody>
      </p:sp>
      <p:pic>
        <p:nvPicPr>
          <p:cNvPr id="19462" name="Picture 6" descr="K:\10. PROJECT FILES\Design &amp; PAC\Bridge Alternatives\Open Spandrel\Camera 12b [a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1626" y="1482364"/>
            <a:ext cx="2583142" cy="15043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6" name="Picture 10" descr="K:\10. PROJECT FILES\Design &amp; PAC\Bridge Alternatives\Traditional Tied Arch\Camera 12 [a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4284" y="3087029"/>
            <a:ext cx="2586411" cy="150620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7" name="Picture 11" descr="K:\10. PROJECT FILES\Design &amp; PAC\PAC Meeting #3\HR Render Set\A Camera 11 [b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11" y="1965036"/>
            <a:ext cx="5220596" cy="323954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5" name="Picture 9" descr="K:\10. PROJECT FILES\Design &amp; PAC\Bridge Alternatives\Wave Arch Stills\Camera 8 [d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5606" y="4497823"/>
            <a:ext cx="3737520" cy="210400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1285875"/>
            <a:ext cx="82296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Technical Design Team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480" y="1584440"/>
            <a:ext cx="8468710" cy="445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buNone/>
            </a:pPr>
            <a:endParaRPr lang="en-US" sz="2400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u="sng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Volusia County</a:t>
            </a:r>
          </a:p>
          <a:p>
            <a:pPr lvl="1">
              <a:spcAft>
                <a:spcPts val="600"/>
              </a:spcAft>
            </a:pPr>
            <a:r>
              <a:rPr lang="en-US" sz="2400" b="1" dirty="0" smtClean="0">
                <a:latin typeface="+mj-lt"/>
                <a:cs typeface="Calibri" pitchFamily="34" charset="0"/>
              </a:rPr>
              <a:t>Jim White, P.E</a:t>
            </a:r>
            <a:r>
              <a:rPr lang="en-US" sz="2400" dirty="0" smtClean="0">
                <a:latin typeface="+mj-lt"/>
                <a:cs typeface="Calibri" pitchFamily="34" charset="0"/>
              </a:rPr>
              <a:t>.- Project Manager </a:t>
            </a:r>
          </a:p>
          <a:p>
            <a:pPr>
              <a:spcAft>
                <a:spcPts val="600"/>
              </a:spcAft>
            </a:pPr>
            <a:endParaRPr lang="en-US" sz="600" dirty="0" smtClean="0">
              <a:latin typeface="+mj-lt"/>
              <a:cs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u="sng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Parsons Brinckerhoff, Inc.</a:t>
            </a:r>
          </a:p>
          <a:p>
            <a:pPr lvl="1">
              <a:spcAft>
                <a:spcPts val="600"/>
              </a:spcAft>
            </a:pPr>
            <a:r>
              <a:rPr lang="en-US" sz="2400" b="1" dirty="0" smtClean="0">
                <a:latin typeface="+mj-lt"/>
                <a:cs typeface="Calibri" pitchFamily="34" charset="0"/>
              </a:rPr>
              <a:t>Tad Molas, P.E. </a:t>
            </a:r>
            <a:r>
              <a:rPr lang="en-US" sz="2400" dirty="0" smtClean="0">
                <a:latin typeface="+mj-lt"/>
                <a:cs typeface="Calibri" pitchFamily="34" charset="0"/>
              </a:rPr>
              <a:t>- Design Project Manager</a:t>
            </a:r>
          </a:p>
          <a:p>
            <a:pPr lvl="1">
              <a:spcAft>
                <a:spcPts val="600"/>
              </a:spcAft>
            </a:pPr>
            <a:r>
              <a:rPr lang="en-US" sz="2400" b="1" dirty="0" smtClean="0">
                <a:latin typeface="+mj-lt"/>
                <a:cs typeface="Calibri" pitchFamily="34" charset="0"/>
              </a:rPr>
              <a:t>Adrian Moon </a:t>
            </a:r>
            <a:r>
              <a:rPr lang="en-US" sz="2400" dirty="0" smtClean="0">
                <a:latin typeface="+mj-lt"/>
                <a:cs typeface="Calibri" pitchFamily="34" charset="0"/>
              </a:rPr>
              <a:t>- Bridge Aesthetics &amp; Memorial Park Design</a:t>
            </a:r>
          </a:p>
          <a:p>
            <a:pPr>
              <a:spcAft>
                <a:spcPts val="600"/>
              </a:spcAft>
            </a:pPr>
            <a:endParaRPr lang="en-US" sz="600" dirty="0" smtClean="0">
              <a:latin typeface="+mj-lt"/>
              <a:cs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u="sng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Ghyabi &amp; Associates, Inc.</a:t>
            </a:r>
          </a:p>
          <a:p>
            <a:pPr lvl="1">
              <a:spcAft>
                <a:spcPts val="600"/>
              </a:spcAft>
            </a:pPr>
            <a:r>
              <a:rPr lang="en-US" sz="2400" b="1" dirty="0" smtClean="0">
                <a:latin typeface="+mj-lt"/>
                <a:cs typeface="Calibri" pitchFamily="34" charset="0"/>
              </a:rPr>
              <a:t>Justin Barton, P.E. </a:t>
            </a:r>
            <a:r>
              <a:rPr lang="en-US" sz="2400" dirty="0" smtClean="0">
                <a:latin typeface="+mj-lt"/>
                <a:cs typeface="Calibri" pitchFamily="34" charset="0"/>
              </a:rPr>
              <a:t>- Roadway Project Manager</a:t>
            </a:r>
          </a:p>
          <a:p>
            <a:pPr lvl="1">
              <a:spcAft>
                <a:spcPts val="600"/>
              </a:spcAft>
            </a:pPr>
            <a:r>
              <a:rPr lang="en-US" sz="2400" b="1" dirty="0" smtClean="0">
                <a:latin typeface="+mj-lt"/>
                <a:cs typeface="Calibri" pitchFamily="34" charset="0"/>
              </a:rPr>
              <a:t>Rebecca Zawadski, E.I. </a:t>
            </a:r>
            <a:r>
              <a:rPr lang="en-US" sz="2400" dirty="0" smtClean="0">
                <a:latin typeface="+mj-lt"/>
                <a:cs typeface="Calibri" pitchFamily="34" charset="0"/>
              </a:rPr>
              <a:t>- Public Involvement Coordinator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19" y="1612134"/>
            <a:ext cx="5589155" cy="499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 descr="K:\10. PROJECT FILES\Design &amp; PAC\View Match images\RIVERPLACE 100 [Option B].jpg"/>
          <p:cNvPicPr>
            <a:picLocks noChangeAspect="1" noChangeArrowheads="1"/>
          </p:cNvPicPr>
          <p:nvPr/>
        </p:nvPicPr>
        <p:blipFill>
          <a:blip r:embed="rId3" cstate="print"/>
          <a:srcRect t="8096" b="10517"/>
          <a:stretch>
            <a:fillRect/>
          </a:stretch>
        </p:blipFill>
        <p:spPr bwMode="auto">
          <a:xfrm>
            <a:off x="5133975" y="1220374"/>
            <a:ext cx="3822122" cy="178268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0314" y="1159530"/>
            <a:ext cx="7742670" cy="46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16412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</a:pPr>
            <a:r>
              <a:rPr lang="en-US" sz="2900" b="1" i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Viewshed</a:t>
            </a:r>
            <a:r>
              <a:rPr lang="en-US" sz="2900" b="1" i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Analysis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989" y="911880"/>
            <a:ext cx="7742670" cy="46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16412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</a:pPr>
            <a:r>
              <a:rPr lang="en-US" sz="2900" b="1" i="1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Bridge Development Report Analysis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119" y="1692369"/>
            <a:ext cx="8178706" cy="48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1739" y="1130955"/>
            <a:ext cx="7742670" cy="46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16412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</a:pPr>
            <a:r>
              <a:rPr lang="en-US" sz="2900" b="1" i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Evaluation Matrix &amp; Ranking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1598340"/>
            <a:ext cx="7553324" cy="50157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1739" y="1130955"/>
            <a:ext cx="7742670" cy="46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16412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</a:pPr>
            <a:r>
              <a:rPr lang="en-US" sz="2900" b="1" i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BDR - Bridge Type Recommendation</a:t>
            </a:r>
          </a:p>
        </p:txBody>
      </p:sp>
      <p:pic>
        <p:nvPicPr>
          <p:cNvPr id="5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599" y="1104900"/>
            <a:ext cx="790575" cy="7905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150" y="1162050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#6: Lighting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203" r="14886"/>
          <a:stretch>
            <a:fillRect/>
          </a:stretch>
        </p:blipFill>
        <p:spPr bwMode="auto">
          <a:xfrm>
            <a:off x="228600" y="2162175"/>
            <a:ext cx="1295400" cy="312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4776" r="30631"/>
          <a:stretch>
            <a:fillRect/>
          </a:stretch>
        </p:blipFill>
        <p:spPr bwMode="auto">
          <a:xfrm>
            <a:off x="1676400" y="2165719"/>
            <a:ext cx="1371600" cy="31206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r="14151"/>
          <a:stretch>
            <a:fillRect/>
          </a:stretch>
        </p:blipFill>
        <p:spPr bwMode="auto">
          <a:xfrm>
            <a:off x="3200400" y="2171923"/>
            <a:ext cx="1295400" cy="31049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 l="20291" r="1170"/>
          <a:stretch>
            <a:fillRect/>
          </a:stretch>
        </p:blipFill>
        <p:spPr bwMode="auto">
          <a:xfrm>
            <a:off x="4648200" y="2174747"/>
            <a:ext cx="1219200" cy="309257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 l="1590" r="19638"/>
          <a:stretch>
            <a:fillRect/>
          </a:stretch>
        </p:blipFill>
        <p:spPr bwMode="auto">
          <a:xfrm>
            <a:off x="6019800" y="2169201"/>
            <a:ext cx="1295400" cy="30981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 l="11153" r="12115"/>
          <a:stretch>
            <a:fillRect/>
          </a:stretch>
        </p:blipFill>
        <p:spPr bwMode="auto">
          <a:xfrm>
            <a:off x="7467600" y="2162175"/>
            <a:ext cx="1447800" cy="3098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57150" y="1599771"/>
            <a:ext cx="8382000" cy="47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14000"/>
              </a:lnSpc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Roadway &amp; Bridge Lighting Options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8600" y="5343525"/>
            <a:ext cx="12192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+mj-lt"/>
              </a:rPr>
              <a:t>Roadstar</a:t>
            </a:r>
            <a:endParaRPr lang="en-US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52600" y="5343525"/>
            <a:ext cx="12192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+mj-lt"/>
              </a:rPr>
              <a:t>UrbanScape</a:t>
            </a:r>
            <a:endParaRPr lang="en-US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00400" y="5343525"/>
            <a:ext cx="12192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+mj-lt"/>
              </a:rPr>
              <a:t>Leonis</a:t>
            </a:r>
            <a:endParaRPr lang="en-US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48200" y="5343525"/>
            <a:ext cx="12192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 smtClean="0">
                <a:solidFill>
                  <a:schemeClr val="bg1"/>
                </a:solidFill>
                <a:latin typeface="+mj-lt"/>
              </a:rPr>
              <a:t>Metroscape</a:t>
            </a:r>
            <a:endParaRPr lang="en-US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96000" y="5343525"/>
            <a:ext cx="12192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+mj-lt"/>
              </a:rPr>
              <a:t>Domus</a:t>
            </a:r>
            <a:endParaRPr lang="en-US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43800" y="5343525"/>
            <a:ext cx="12954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+mj-lt"/>
              </a:rPr>
              <a:t>Renaissance</a:t>
            </a:r>
            <a:endParaRPr lang="en-US" sz="15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 b="9907"/>
          <a:stretch>
            <a:fillRect/>
          </a:stretch>
        </p:blipFill>
        <p:spPr bwMode="auto">
          <a:xfrm>
            <a:off x="4652714" y="2181224"/>
            <a:ext cx="1214686" cy="30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05424" y="1809750"/>
            <a:ext cx="790575" cy="790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319335" y="5763123"/>
            <a:ext cx="1798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Arial Black" pitchFamily="34" charset="0"/>
              </a:rPr>
              <a:t>Historic</a:t>
            </a:r>
          </a:p>
          <a:p>
            <a:pPr algn="ctr"/>
            <a:r>
              <a:rPr lang="en-US" sz="1600" dirty="0" smtClean="0">
                <a:solidFill>
                  <a:srgbClr val="0070C0"/>
                </a:solidFill>
                <a:latin typeface="Arial Black" pitchFamily="34" charset="0"/>
              </a:rPr>
              <a:t>Environmental</a:t>
            </a:r>
          </a:p>
          <a:p>
            <a:pPr algn="ctr"/>
            <a:r>
              <a:rPr lang="en-US" sz="1600" dirty="0" smtClean="0">
                <a:solidFill>
                  <a:srgbClr val="0070C0"/>
                </a:solidFill>
                <a:latin typeface="Arial Black" pitchFamily="34" charset="0"/>
              </a:rPr>
              <a:t>Lower Cost</a:t>
            </a:r>
            <a:endParaRPr lang="en-US" sz="16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" y="1133475"/>
            <a:ext cx="8534400" cy="5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36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#6: Lighting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447371"/>
            <a:ext cx="8382000" cy="543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14000"/>
              </a:lnSpc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Aesthetic Lighting Options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56842"/>
          <a:stretch>
            <a:fillRect/>
          </a:stretch>
        </p:blipFill>
        <p:spPr bwMode="auto">
          <a:xfrm>
            <a:off x="4686300" y="1219200"/>
            <a:ext cx="3048000" cy="809978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692" t="18519" r="1882"/>
          <a:stretch>
            <a:fillRect/>
          </a:stretch>
        </p:blipFill>
        <p:spPr bwMode="auto">
          <a:xfrm>
            <a:off x="685800" y="2362200"/>
            <a:ext cx="4343400" cy="205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633" t="26083" r="2097"/>
          <a:stretch>
            <a:fillRect/>
          </a:stretch>
        </p:blipFill>
        <p:spPr bwMode="auto">
          <a:xfrm>
            <a:off x="685800" y="4498074"/>
            <a:ext cx="4343400" cy="18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b="5737"/>
          <a:stretch>
            <a:fillRect/>
          </a:stretch>
        </p:blipFill>
        <p:spPr bwMode="auto">
          <a:xfrm>
            <a:off x="5105400" y="2364474"/>
            <a:ext cx="3890962" cy="204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t="3922" b="9827"/>
          <a:stretch>
            <a:fillRect/>
          </a:stretch>
        </p:blipFill>
        <p:spPr bwMode="auto">
          <a:xfrm>
            <a:off x="5105400" y="4498074"/>
            <a:ext cx="3886200" cy="187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1219200" y="4191000"/>
            <a:ext cx="32004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  <a:latin typeface="+mj-lt"/>
              </a:rPr>
              <a:t>Option 1: Enhanced Columns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334000" y="4191000"/>
            <a:ext cx="34290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  <a:latin typeface="+mj-lt"/>
              </a:rPr>
              <a:t>Option 3: Enhanced Columns &amp; Defined Edge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219200" y="6172200"/>
            <a:ext cx="32004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  <a:latin typeface="+mj-lt"/>
              </a:rPr>
              <a:t>Option 2: Enhanced Columns &amp; Arches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334000" y="6172200"/>
            <a:ext cx="34290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  <a:latin typeface="+mj-lt"/>
              </a:rPr>
              <a:t>Option 4: Enhanced Columns &amp; Defined Face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98043" y="1200149"/>
            <a:ext cx="1184031" cy="823127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  <a:latin typeface="+mj-lt"/>
              </a:rPr>
              <a:t>Light Color &amp; Temperature Variations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724400" y="1487156"/>
            <a:ext cx="631371" cy="64644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10. PROJECT FILES\Design &amp; PAC\Lighting from Avcon\A9RC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49" y="1139302"/>
            <a:ext cx="8869680" cy="498892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0975" y="1209675"/>
            <a:ext cx="8534400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Aesthetic Lighting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3971924" y="6191250"/>
            <a:ext cx="5038725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+mj-lt"/>
              </a:rPr>
              <a:t>Option 4: Enhanced Columns &amp; Defined Face with Amber Lights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825" y="1171575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#7: Bridge Pier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1954" r="2910"/>
          <a:stretch>
            <a:fillRect/>
          </a:stretch>
        </p:blipFill>
        <p:spPr bwMode="auto">
          <a:xfrm>
            <a:off x="200025" y="1770371"/>
            <a:ext cx="1685925" cy="347472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2736" r="10544"/>
          <a:stretch>
            <a:fillRect/>
          </a:stretch>
        </p:blipFill>
        <p:spPr bwMode="auto">
          <a:xfrm>
            <a:off x="1970707" y="1770371"/>
            <a:ext cx="1704975" cy="347472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2065" r="9625"/>
          <a:stretch>
            <a:fillRect/>
          </a:stretch>
        </p:blipFill>
        <p:spPr bwMode="auto">
          <a:xfrm>
            <a:off x="3760439" y="1770371"/>
            <a:ext cx="1704975" cy="347472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26084" r="8611"/>
          <a:stretch>
            <a:fillRect/>
          </a:stretch>
        </p:blipFill>
        <p:spPr bwMode="auto">
          <a:xfrm>
            <a:off x="5550171" y="1770371"/>
            <a:ext cx="1661223" cy="347472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 l="27783" r="9952"/>
          <a:stretch>
            <a:fillRect/>
          </a:stretch>
        </p:blipFill>
        <p:spPr bwMode="auto">
          <a:xfrm>
            <a:off x="7296150" y="1770371"/>
            <a:ext cx="1609725" cy="347472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200024" y="5219037"/>
            <a:ext cx="1695451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Option 1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65514" y="5219037"/>
            <a:ext cx="1720886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Option 3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62150" y="5219037"/>
            <a:ext cx="1724025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Option 2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48259" y="5219037"/>
            <a:ext cx="1681215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Option 4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92904" y="5219037"/>
            <a:ext cx="1632021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Option 5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28901" y="5715000"/>
            <a:ext cx="6248399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300" b="1" dirty="0" smtClean="0">
                <a:solidFill>
                  <a:schemeClr val="tx1"/>
                </a:solidFill>
                <a:latin typeface="+mj-lt"/>
              </a:rPr>
              <a:t>A- Coquina Texture:  </a:t>
            </a:r>
            <a:r>
              <a:rPr lang="en-US" sz="1300" b="1" dirty="0" smtClean="0">
                <a:solidFill>
                  <a:schemeClr val="accent2"/>
                </a:solidFill>
                <a:latin typeface="+mj-lt"/>
              </a:rPr>
              <a:t>(a) at the bottom</a:t>
            </a:r>
            <a:r>
              <a:rPr lang="en-US" sz="1300" dirty="0" smtClean="0">
                <a:solidFill>
                  <a:schemeClr val="tx1"/>
                </a:solidFill>
                <a:latin typeface="+mj-lt"/>
              </a:rPr>
              <a:t> of the pier or (b) all the way to the top of the pier</a:t>
            </a:r>
          </a:p>
          <a:p>
            <a:pPr>
              <a:spcAft>
                <a:spcPts val="600"/>
              </a:spcAft>
            </a:pPr>
            <a:r>
              <a:rPr lang="en-US" sz="1300" b="1" dirty="0" smtClean="0">
                <a:solidFill>
                  <a:schemeClr val="tx1"/>
                </a:solidFill>
                <a:latin typeface="+mj-lt"/>
              </a:rPr>
              <a:t>B- Pier Panels: </a:t>
            </a:r>
            <a:r>
              <a:rPr lang="en-US" sz="1300" b="1" dirty="0" smtClean="0">
                <a:solidFill>
                  <a:schemeClr val="accent2"/>
                </a:solidFill>
                <a:latin typeface="+mj-lt"/>
              </a:rPr>
              <a:t>(a) flat</a:t>
            </a:r>
            <a:r>
              <a:rPr lang="en-US" sz="1300" dirty="0" smtClean="0">
                <a:solidFill>
                  <a:schemeClr val="tx1"/>
                </a:solidFill>
                <a:latin typeface="+mj-lt"/>
              </a:rPr>
              <a:t> or (b) pointed</a:t>
            </a:r>
          </a:p>
          <a:p>
            <a:pPr>
              <a:spcAft>
                <a:spcPts val="600"/>
              </a:spcAft>
            </a:pPr>
            <a:r>
              <a:rPr lang="en-US" sz="1300" b="1" dirty="0" smtClean="0">
                <a:solidFill>
                  <a:schemeClr val="tx1"/>
                </a:solidFill>
                <a:latin typeface="+mj-lt"/>
              </a:rPr>
              <a:t>C- Overlook Shape: </a:t>
            </a:r>
            <a:r>
              <a:rPr lang="en-US" sz="1300" b="1" dirty="0" smtClean="0">
                <a:solidFill>
                  <a:schemeClr val="accent2"/>
                </a:solidFill>
                <a:latin typeface="+mj-lt"/>
              </a:rPr>
              <a:t>(a) rectangular</a:t>
            </a:r>
            <a:r>
              <a:rPr lang="en-US" sz="1300" dirty="0" smtClean="0">
                <a:solidFill>
                  <a:schemeClr val="tx1"/>
                </a:solidFill>
                <a:latin typeface="+mj-lt"/>
              </a:rPr>
              <a:t> (b) circular or (c) triangle</a:t>
            </a:r>
            <a:endParaRPr lang="en-US" sz="13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975" y="4493795"/>
            <a:ext cx="790575" cy="790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825" y="1171575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#7: Overlook Shapes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124" name="Picture 4" descr="K:\10. PROJECT FILES\Design &amp; PAC\PAC Meeting #7\Ped Views\Alternative C (Ped Overlook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4474" y="1840706"/>
            <a:ext cx="4810125" cy="3607594"/>
          </a:xfrm>
          <a:prstGeom prst="roundRect">
            <a:avLst>
              <a:gd name="adj" fmla="val 4272"/>
            </a:avLst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K:\10. PROJECT FILES\Design &amp; PAC\PAC Meeting #7\Ped Views\Alternative B (Ped Overlook).jpg"/>
          <p:cNvPicPr>
            <a:picLocks noChangeAspect="1" noChangeArrowheads="1"/>
          </p:cNvPicPr>
          <p:nvPr/>
        </p:nvPicPr>
        <p:blipFill>
          <a:blip r:embed="rId3" cstate="print"/>
          <a:srcRect b="7203"/>
          <a:stretch>
            <a:fillRect/>
          </a:stretch>
        </p:blipFill>
        <p:spPr bwMode="auto">
          <a:xfrm>
            <a:off x="209550" y="1964533"/>
            <a:ext cx="3335938" cy="2321718"/>
          </a:xfrm>
          <a:prstGeom prst="roundRect">
            <a:avLst>
              <a:gd name="adj" fmla="val 5935"/>
            </a:avLst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3" name="Picture 3" descr="K:\10. PROJECT FILES\Design &amp; PAC\PAC Meeting #7\Ped Views\Alternative A (Ped Overlook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25" y="4415315"/>
            <a:ext cx="3376979" cy="2195036"/>
          </a:xfrm>
          <a:prstGeom prst="roundRect">
            <a:avLst>
              <a:gd name="adj" fmla="val 6961"/>
            </a:avLst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58150" y="2466975"/>
            <a:ext cx="790575" cy="790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85875" y="1914525"/>
            <a:ext cx="7086600" cy="416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Avcon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, Inc.</a:t>
            </a:r>
          </a:p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McKim &amp; Creed, Inc.</a:t>
            </a:r>
          </a:p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Ardaman &amp; Associates, Inc.</a:t>
            </a:r>
          </a:p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Lotspeich &amp; Associates, Inc.</a:t>
            </a:r>
          </a:p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Ocean Engineering Associates, Inc. (INTERA)</a:t>
            </a:r>
          </a:p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Dredging &amp; Marine Consultants, LLC</a:t>
            </a:r>
          </a:p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Zev Cohen &amp; Associates, Inc.</a:t>
            </a:r>
          </a:p>
          <a:p>
            <a:pPr>
              <a:lnSpc>
                <a:spcPct val="114000"/>
              </a:lnSpc>
              <a:spcAft>
                <a:spcPts val="200"/>
              </a:spcAft>
            </a:pPr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1285875"/>
            <a:ext cx="82296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Technical Design Team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825" y="1171575"/>
            <a:ext cx="8534400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#7:</a:t>
            </a:r>
          </a:p>
          <a:p>
            <a:pPr>
              <a:lnSpc>
                <a:spcPct val="80000"/>
              </a:lnSpc>
              <a:buNone/>
            </a:pPr>
            <a:r>
              <a:rPr lang="en-US" sz="36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Committee </a:t>
            </a:r>
          </a:p>
          <a:p>
            <a:pPr>
              <a:lnSpc>
                <a:spcPct val="80000"/>
              </a:lnSpc>
              <a:buNone/>
            </a:pPr>
            <a:r>
              <a:rPr lang="en-US" sz="36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098" name="Picture 2" descr="K:\10. PROJECT FILES\Design &amp; PAC\PAC Meeting #7\Pier Views\Camera 15 [e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9350" y="1219674"/>
            <a:ext cx="6467476" cy="5368005"/>
          </a:xfrm>
          <a:prstGeom prst="roundRect">
            <a:avLst>
              <a:gd name="adj" fmla="val 3716"/>
            </a:avLst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257300"/>
            <a:ext cx="790575" cy="790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" y="1162050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#8: Memorial Plaza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75" y="1559013"/>
            <a:ext cx="8382000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Options A &amp; B - Split 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52400" y="5630601"/>
            <a:ext cx="2057400" cy="30480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Option A: Amphitheater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29150" y="5657850"/>
            <a:ext cx="2057400" cy="30480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Option B: Trench/Spine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N:\3024-000_Veterans_Mem\Public Involvement\PAC\Meetings\Subcommittee\Meeting_5\Option B - Cam 27.jpg"/>
          <p:cNvPicPr>
            <a:picLocks noChangeAspect="1" noChangeArrowheads="1"/>
          </p:cNvPicPr>
          <p:nvPr/>
        </p:nvPicPr>
        <p:blipFill>
          <a:blip r:embed="rId2" cstate="print"/>
          <a:srcRect l="2838" t="6971" r="7173" b="5567"/>
          <a:stretch>
            <a:fillRect/>
          </a:stretch>
        </p:blipFill>
        <p:spPr bwMode="auto">
          <a:xfrm>
            <a:off x="4619626" y="2255699"/>
            <a:ext cx="4359012" cy="329737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027" name="Picture 3" descr="N:\3024-000_Veterans_Mem\Public Involvement\PAC\Meetings\Subcommittee\Meeting_5\Option A - Cam 27b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75" y="2261984"/>
            <a:ext cx="4382045" cy="328653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" y="1152525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#9: Committee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150" y="1559013"/>
            <a:ext cx="8382000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Option D</a:t>
            </a:r>
          </a:p>
        </p:txBody>
      </p:sp>
      <p:pic>
        <p:nvPicPr>
          <p:cNvPr id="8" name="Picture 3" descr="N:\3024-000_Veterans_Mem\Public Involvement\PAC\Meetings\Subcommittee\Meeting_5\Option A - Cam 27b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49650" y="1781176"/>
            <a:ext cx="5384800" cy="40386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9" name="Rounded Rectangle 8"/>
          <p:cNvSpPr/>
          <p:nvPr/>
        </p:nvSpPr>
        <p:spPr>
          <a:xfrm>
            <a:off x="5867400" y="5762625"/>
            <a:ext cx="28956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Option D: Amphitheater with Spine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N:\3024-000_Veterans_Mem\Public Involvement\PAC\Meetings\Subcommittee\Meeting_6\Option D - Cam 1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6375" y="3686175"/>
            <a:ext cx="3898900" cy="292417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0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575" y="2886075"/>
            <a:ext cx="790575" cy="790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150" y="1162050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Summary of PAC Recommendations</a:t>
            </a:r>
          </a:p>
        </p:txBody>
      </p:sp>
      <p:graphicFrame>
        <p:nvGraphicFramePr>
          <p:cNvPr id="10" name="Group 54"/>
          <p:cNvGraphicFramePr>
            <a:graphicFrameLocks noGrp="1"/>
          </p:cNvGraphicFramePr>
          <p:nvPr/>
        </p:nvGraphicFramePr>
        <p:xfrm>
          <a:off x="209550" y="1853866"/>
          <a:ext cx="8648700" cy="445008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144981"/>
                <a:gridCol w="5503719"/>
              </a:tblGrid>
              <a:tr h="27432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Bridge Type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Concrete Arch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Bridge Style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Historic Open Spandrel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Fishing Pier Material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Wood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Fishing Pier Layout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T- Shape (East Bank), L- Shape (West Bank)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Bridge &amp; Plaza Light Poles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Metroscape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Bridge Lighting Color &amp; Temperature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Amber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Bridge Lighting Enhancements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sz="1100" dirty="0" smtClean="0">
                          <a:latin typeface="+mj-lt"/>
                        </a:rPr>
                        <a:t>Columns with </a:t>
                      </a:r>
                      <a:r>
                        <a:rPr kumimoji="0" lang="en-US" sz="1100" kern="1200" dirty="0" smtClean="0">
                          <a:latin typeface="+mj-lt"/>
                        </a:rPr>
                        <a:t>Defined</a:t>
                      </a:r>
                      <a:r>
                        <a:rPr kumimoji="0" lang="en-US" sz="1100" kern="1200" baseline="0" dirty="0" smtClean="0">
                          <a:latin typeface="+mj-lt"/>
                        </a:rPr>
                        <a:t> Face </a:t>
                      </a:r>
                      <a:r>
                        <a:rPr lang="en-US" sz="1100" dirty="0" smtClean="0">
                          <a:latin typeface="+mj-lt"/>
                        </a:rPr>
                        <a:t>Arch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Bridge Pier Panel Shape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Flat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Bridge Pier Coquina Texture Location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Bottom Only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Overlook Shape</a:t>
                      </a:r>
                      <a:endParaRPr kumimoji="0" 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Rectangular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Memorial Plaza Layout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Amphitheater with Spine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Veteran Memorial Features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7 Flag Poles at the Back of Center Circle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5 Angled Plaques at Back of Center Circle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Field Stones (Arlington Stones)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Brick Pavers Located Around Center Circle Front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Eastern Underpass and Western Underpass for Circuitous Memorial Route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12”x18” Windows at Every Overlook Location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Gateway Pilasters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Pier Insignias on All Piers, and Main Channel Piers have Inscription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675" y="1104900"/>
            <a:ext cx="82296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Construction Detour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1754496"/>
            <a:ext cx="7620000" cy="476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7" name="TextBox 6"/>
          <p:cNvSpPr txBox="1"/>
          <p:nvPr/>
        </p:nvSpPr>
        <p:spPr>
          <a:xfrm rot="21205157">
            <a:off x="2301641" y="5246112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j-lt"/>
              </a:rPr>
              <a:t>Orange Avenue</a:t>
            </a:r>
            <a:endParaRPr lang="en-US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 rot="1187708">
            <a:off x="6541268" y="5678910"/>
            <a:ext cx="2460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j-lt"/>
              </a:rPr>
              <a:t>Silver Beach Avenue</a:t>
            </a:r>
            <a:endParaRPr lang="en-US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9404124">
            <a:off x="3407659" y="2578358"/>
            <a:ext cx="33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  <a:latin typeface="+mj-lt"/>
              </a:rPr>
              <a:t>International Speedway Boulevard</a:t>
            </a:r>
            <a:endParaRPr lang="en-US" sz="1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026" name="Picture 2" descr="C:\Users\rlucas.FLORIDA\AppData\Local\Microsoft\Windows\Temporary Internet Files\Content.IE5\RX2H7OP7\MC90036172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5052060"/>
            <a:ext cx="377476" cy="365760"/>
          </a:xfrm>
          <a:prstGeom prst="rect">
            <a:avLst/>
          </a:prstGeom>
          <a:noFill/>
        </p:spPr>
      </p:pic>
      <p:pic>
        <p:nvPicPr>
          <p:cNvPr id="10" name="Picture 2" descr="C:\Users\rlucas.FLORIDA\AppData\Local\Microsoft\Windows\Temporary Internet Files\Content.IE5\RX2H7OP7\MC90036172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2680" y="4884420"/>
            <a:ext cx="377476" cy="365760"/>
          </a:xfrm>
          <a:prstGeom prst="rect">
            <a:avLst/>
          </a:prstGeom>
          <a:noFill/>
        </p:spPr>
      </p:pic>
      <p:sp>
        <p:nvSpPr>
          <p:cNvPr id="11" name="Freeform 10"/>
          <p:cNvSpPr/>
          <p:nvPr/>
        </p:nvSpPr>
        <p:spPr>
          <a:xfrm>
            <a:off x="2613660" y="1981200"/>
            <a:ext cx="4114800" cy="3375660"/>
          </a:xfrm>
          <a:custGeom>
            <a:avLst/>
            <a:gdLst>
              <a:gd name="connsiteX0" fmla="*/ 152400 w 4282440"/>
              <a:gd name="connsiteY0" fmla="*/ 3375660 h 3375660"/>
              <a:gd name="connsiteX1" fmla="*/ 0 w 4282440"/>
              <a:gd name="connsiteY1" fmla="*/ 1851660 h 3375660"/>
              <a:gd name="connsiteX2" fmla="*/ 518160 w 4282440"/>
              <a:gd name="connsiteY2" fmla="*/ 1760220 h 3375660"/>
              <a:gd name="connsiteX3" fmla="*/ 967740 w 4282440"/>
              <a:gd name="connsiteY3" fmla="*/ 1546860 h 3375660"/>
              <a:gd name="connsiteX4" fmla="*/ 1752600 w 4282440"/>
              <a:gd name="connsiteY4" fmla="*/ 838200 h 3375660"/>
              <a:gd name="connsiteX5" fmla="*/ 2392680 w 4282440"/>
              <a:gd name="connsiteY5" fmla="*/ 228600 h 3375660"/>
              <a:gd name="connsiteX6" fmla="*/ 2926080 w 4282440"/>
              <a:gd name="connsiteY6" fmla="*/ 7620 h 3375660"/>
              <a:gd name="connsiteX7" fmla="*/ 3528060 w 4282440"/>
              <a:gd name="connsiteY7" fmla="*/ 0 h 3375660"/>
              <a:gd name="connsiteX8" fmla="*/ 4114800 w 4282440"/>
              <a:gd name="connsiteY8" fmla="*/ 144780 h 3375660"/>
              <a:gd name="connsiteX9" fmla="*/ 3909060 w 4282440"/>
              <a:gd name="connsiteY9" fmla="*/ 1386840 h 3375660"/>
              <a:gd name="connsiteX10" fmla="*/ 3863340 w 4282440"/>
              <a:gd name="connsiteY10" fmla="*/ 1653540 h 3375660"/>
              <a:gd name="connsiteX11" fmla="*/ 3870960 w 4282440"/>
              <a:gd name="connsiteY11" fmla="*/ 1943100 h 3375660"/>
              <a:gd name="connsiteX12" fmla="*/ 4000500 w 4282440"/>
              <a:gd name="connsiteY12" fmla="*/ 3261360 h 3375660"/>
              <a:gd name="connsiteX13" fmla="*/ 4000500 w 4282440"/>
              <a:gd name="connsiteY13" fmla="*/ 3261360 h 3375660"/>
              <a:gd name="connsiteX14" fmla="*/ 4282440 w 4282440"/>
              <a:gd name="connsiteY14" fmla="*/ 3185160 h 3375660"/>
              <a:gd name="connsiteX0" fmla="*/ 152400 w 4114800"/>
              <a:gd name="connsiteY0" fmla="*/ 3375660 h 3375660"/>
              <a:gd name="connsiteX1" fmla="*/ 0 w 4114800"/>
              <a:gd name="connsiteY1" fmla="*/ 1851660 h 3375660"/>
              <a:gd name="connsiteX2" fmla="*/ 518160 w 4114800"/>
              <a:gd name="connsiteY2" fmla="*/ 1760220 h 3375660"/>
              <a:gd name="connsiteX3" fmla="*/ 967740 w 4114800"/>
              <a:gd name="connsiteY3" fmla="*/ 1546860 h 3375660"/>
              <a:gd name="connsiteX4" fmla="*/ 1752600 w 4114800"/>
              <a:gd name="connsiteY4" fmla="*/ 838200 h 3375660"/>
              <a:gd name="connsiteX5" fmla="*/ 2392680 w 4114800"/>
              <a:gd name="connsiteY5" fmla="*/ 228600 h 3375660"/>
              <a:gd name="connsiteX6" fmla="*/ 2926080 w 4114800"/>
              <a:gd name="connsiteY6" fmla="*/ 7620 h 3375660"/>
              <a:gd name="connsiteX7" fmla="*/ 3528060 w 4114800"/>
              <a:gd name="connsiteY7" fmla="*/ 0 h 3375660"/>
              <a:gd name="connsiteX8" fmla="*/ 4114800 w 4114800"/>
              <a:gd name="connsiteY8" fmla="*/ 144780 h 3375660"/>
              <a:gd name="connsiteX9" fmla="*/ 3909060 w 4114800"/>
              <a:gd name="connsiteY9" fmla="*/ 1386840 h 3375660"/>
              <a:gd name="connsiteX10" fmla="*/ 3863340 w 4114800"/>
              <a:gd name="connsiteY10" fmla="*/ 1653540 h 3375660"/>
              <a:gd name="connsiteX11" fmla="*/ 3870960 w 4114800"/>
              <a:gd name="connsiteY11" fmla="*/ 1943100 h 3375660"/>
              <a:gd name="connsiteX12" fmla="*/ 4000500 w 4114800"/>
              <a:gd name="connsiteY12" fmla="*/ 3261360 h 3375660"/>
              <a:gd name="connsiteX13" fmla="*/ 4000500 w 4114800"/>
              <a:gd name="connsiteY13" fmla="*/ 3261360 h 337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4800" h="3375660">
                <a:moveTo>
                  <a:pt x="152400" y="3375660"/>
                </a:moveTo>
                <a:lnTo>
                  <a:pt x="0" y="1851660"/>
                </a:lnTo>
                <a:lnTo>
                  <a:pt x="518160" y="1760220"/>
                </a:lnTo>
                <a:lnTo>
                  <a:pt x="967740" y="1546860"/>
                </a:lnTo>
                <a:lnTo>
                  <a:pt x="1752600" y="838200"/>
                </a:lnTo>
                <a:lnTo>
                  <a:pt x="2392680" y="228600"/>
                </a:lnTo>
                <a:lnTo>
                  <a:pt x="2926080" y="7620"/>
                </a:lnTo>
                <a:lnTo>
                  <a:pt x="3528060" y="0"/>
                </a:lnTo>
                <a:lnTo>
                  <a:pt x="4114800" y="144780"/>
                </a:lnTo>
                <a:lnTo>
                  <a:pt x="3909060" y="1386840"/>
                </a:lnTo>
                <a:lnTo>
                  <a:pt x="3863340" y="1653540"/>
                </a:lnTo>
                <a:lnTo>
                  <a:pt x="3870960" y="1943100"/>
                </a:lnTo>
                <a:lnTo>
                  <a:pt x="4000500" y="3261360"/>
                </a:lnTo>
                <a:lnTo>
                  <a:pt x="4000500" y="3261360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546860" y="4259580"/>
            <a:ext cx="1021080" cy="3505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 smtClean="0">
                <a:latin typeface="Arial Narrow" pitchFamily="34" charset="0"/>
                <a:cs typeface="Aharoni" pitchFamily="2" charset="-79"/>
              </a:rPr>
              <a:t>0.3 Miles</a:t>
            </a:r>
            <a:endParaRPr lang="en-US" sz="2000" b="1" dirty="0">
              <a:latin typeface="Arial Narrow" pitchFamily="34" charset="0"/>
              <a:cs typeface="Aharoni" pitchFamily="2" charset="-79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79720" y="3284220"/>
            <a:ext cx="1059180" cy="3505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 smtClean="0">
                <a:latin typeface="Arial Narrow" pitchFamily="34" charset="0"/>
                <a:cs typeface="Aharoni" pitchFamily="2" charset="-79"/>
              </a:rPr>
              <a:t>0.6 Miles</a:t>
            </a:r>
            <a:endParaRPr lang="en-US" sz="2000" b="1" dirty="0">
              <a:latin typeface="Arial Narrow" pitchFamily="34" charset="0"/>
              <a:cs typeface="Aharoni" pitchFamily="2" charset="-79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90900" y="2781300"/>
            <a:ext cx="1059180" cy="3505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 smtClean="0">
                <a:latin typeface="Arial Narrow" pitchFamily="34" charset="0"/>
                <a:cs typeface="Aharoni" pitchFamily="2" charset="-79"/>
              </a:rPr>
              <a:t>0.8 Miles</a:t>
            </a:r>
            <a:endParaRPr lang="en-US" sz="2000" b="1" dirty="0">
              <a:latin typeface="Arial Narrow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450" y="1228725"/>
            <a:ext cx="82296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Expressed Public Concerns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904999"/>
            <a:ext cx="8763000" cy="2996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Bus Routes</a:t>
            </a:r>
          </a:p>
          <a:p>
            <a:pPr marL="628650" lvl="1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During Construction: VOTRAN coordination on-going</a:t>
            </a:r>
          </a:p>
          <a:p>
            <a:pPr marL="628650" lvl="1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After Construction: Continue normal routes. Bus Stops on west side will be relocated, but not removed.</a:t>
            </a:r>
          </a:p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Charging Stations for Motorized Wheelchairs</a:t>
            </a:r>
          </a:p>
          <a:p>
            <a:pPr marL="628650" lvl="1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Will be provided on ramps across bridge and on </a:t>
            </a:r>
            <a:b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</a:b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underpasses if the design permits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9550" y="1990724"/>
            <a:ext cx="8763000" cy="4273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Bicycle &amp; Pedestrian Accommodations</a:t>
            </a:r>
          </a:p>
          <a:p>
            <a:pPr marL="628650" lvl="1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8 foot wide sidewalks across the bridge on both the north and south side</a:t>
            </a:r>
          </a:p>
          <a:p>
            <a:pPr marL="628650" lvl="1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Bicyclists also have a 5 foot wide shoulder on </a:t>
            </a:r>
            <a:b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</a:b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both sides of the bridge to use</a:t>
            </a:r>
          </a:p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Parking</a:t>
            </a:r>
          </a:p>
          <a:p>
            <a:pPr marL="628650" lvl="1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County courthouse parking lot is available for people utilizing the amenities of the bridge</a:t>
            </a:r>
          </a:p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Right-of-Way</a:t>
            </a:r>
          </a:p>
          <a:p>
            <a:pPr marL="628650" lvl="1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All work is being done within existing right-of-way. The only property affected is the Daytona Regional Chamber of Commerce.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450" y="1228725"/>
            <a:ext cx="82296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Expressed Public Concerns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675" y="1133475"/>
            <a:ext cx="82296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Design Schedule</a:t>
            </a:r>
          </a:p>
        </p:txBody>
      </p:sp>
      <p:graphicFrame>
        <p:nvGraphicFramePr>
          <p:cNvPr id="5" name="Group 54"/>
          <p:cNvGraphicFramePr>
            <a:graphicFrameLocks noGrp="1"/>
          </p:cNvGraphicFramePr>
          <p:nvPr/>
        </p:nvGraphicFramePr>
        <p:xfrm>
          <a:off x="390525" y="1847854"/>
          <a:ext cx="8286750" cy="41148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{22838BEF-8BB2-4498-84A7-C5851F593DF1}</a:tableStyleId>
              </a:tblPr>
              <a:tblGrid>
                <a:gridCol w="5869781"/>
                <a:gridCol w="2416969"/>
              </a:tblGrid>
              <a:tr h="457200">
                <a:tc>
                  <a:txBody>
                    <a:bodyPr/>
                    <a:lstStyle/>
                    <a:p>
                      <a:pPr marL="91440" algn="l"/>
                      <a:r>
                        <a:rPr lang="en-US" sz="1600" dirty="0" smtClean="0">
                          <a:latin typeface="+mj-lt"/>
                        </a:rPr>
                        <a:t>Design</a:t>
                      </a:r>
                      <a:r>
                        <a:rPr lang="en-US" sz="1600" baseline="0" dirty="0" smtClean="0">
                          <a:latin typeface="+mj-lt"/>
                        </a:rPr>
                        <a:t> Begins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algn="r"/>
                      <a:r>
                        <a:rPr lang="en-US" sz="1600" dirty="0" smtClean="0">
                          <a:latin typeface="+mj-lt"/>
                        </a:rPr>
                        <a:t>February 2013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horzOverflow="overflow"/>
                </a:tc>
              </a:tr>
              <a:tr h="45720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Phase I Submittal – 30% Civil Plans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August 2013</a:t>
                      </a:r>
                    </a:p>
                  </a:txBody>
                  <a:tcPr horzOverflow="overflow"/>
                </a:tc>
              </a:tr>
              <a:tr h="45720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Phase II Submittal – 60% Civil Plans &amp; 30% Bridge Plans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February 2014</a:t>
                      </a:r>
                    </a:p>
                  </a:txBody>
                  <a:tcPr horzOverflow="overflow"/>
                </a:tc>
              </a:tr>
              <a:tr h="45720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Aesthetic Elements Submittal – 30% Plans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April 2014</a:t>
                      </a:r>
                    </a:p>
                  </a:txBody>
                  <a:tcPr horzOverflow="overflow"/>
                </a:tc>
              </a:tr>
              <a:tr h="45720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Phase II Submittal – 90% All Disciplines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June 2014</a:t>
                      </a:r>
                    </a:p>
                  </a:txBody>
                  <a:tcPr horzOverflow="overflow"/>
                </a:tc>
              </a:tr>
              <a:tr h="45720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Phase IV Submittal – 100% All Disciplines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August 2014</a:t>
                      </a:r>
                    </a:p>
                  </a:txBody>
                  <a:tcPr horzOverflow="overflow"/>
                </a:tc>
              </a:tr>
              <a:tr h="45720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Final Plans &amp; Specifications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September 2014</a:t>
                      </a:r>
                    </a:p>
                  </a:txBody>
                  <a:tcPr horzOverflow="overflow"/>
                </a:tc>
              </a:tr>
              <a:tr h="45720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Production Date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10/30/14</a:t>
                      </a:r>
                    </a:p>
                  </a:txBody>
                  <a:tcPr horzOverflow="overflow"/>
                </a:tc>
              </a:tr>
              <a:tr h="45720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Construction Begins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Early 2015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19075" y="1790699"/>
            <a:ext cx="8763000" cy="360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7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County Project Manager: </a:t>
            </a:r>
            <a:r>
              <a:rPr lang="en-US" sz="17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Jim White 386.736.5967, ext 12511 or </a:t>
            </a:r>
            <a:r>
              <a:rPr lang="en-US" sz="1600" dirty="0" smtClean="0">
                <a:solidFill>
                  <a:schemeClr val="accent2"/>
                </a:solidFill>
                <a:latin typeface="+mj-lt"/>
                <a:cs typeface="Calibri" pitchFamily="34" charset="0"/>
              </a:rPr>
              <a:t>Jwhite@Volusia.org </a:t>
            </a:r>
          </a:p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7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Volusia County’s Website: </a:t>
            </a:r>
            <a:r>
              <a:rPr lang="en-US" sz="1600" dirty="0" smtClean="0">
                <a:solidFill>
                  <a:schemeClr val="accent2"/>
                </a:solidFill>
                <a:latin typeface="+mj-lt"/>
                <a:cs typeface="Calibri" pitchFamily="34" charset="0"/>
              </a:rPr>
              <a:t>www.volusia.org/services/public-works/engineering-and-construction</a:t>
            </a:r>
          </a:p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7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Project Website:</a:t>
            </a:r>
            <a:r>
              <a:rPr lang="en-US" sz="1600" b="1" dirty="0" smtClean="0">
                <a:solidFill>
                  <a:schemeClr val="accent2"/>
                </a:solidFill>
                <a:latin typeface="+mj-lt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+mj-lt"/>
                <a:cs typeface="Calibri" pitchFamily="34" charset="0"/>
              </a:rPr>
              <a:t>www.VeteransMemorialBridge.com </a:t>
            </a:r>
          </a:p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7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Information Center (Kiosk): </a:t>
            </a:r>
            <a:r>
              <a:rPr lang="en-US" sz="17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Located at the Daytona Regional Chamber of Commerce</a:t>
            </a:r>
          </a:p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7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Facebook: </a:t>
            </a:r>
            <a:r>
              <a:rPr lang="en-US" sz="17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Tom Staed Veterans Memorial Bridge</a:t>
            </a:r>
          </a:p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7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Twitter: </a:t>
            </a:r>
            <a:r>
              <a:rPr lang="en-US" sz="17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Veterans Bridge (</a:t>
            </a:r>
            <a:r>
              <a:rPr lang="en-US" sz="1600" dirty="0" smtClean="0">
                <a:solidFill>
                  <a:schemeClr val="accent2"/>
                </a:solidFill>
                <a:latin typeface="+mj-lt"/>
                <a:cs typeface="Calibri" pitchFamily="34" charset="0"/>
              </a:rPr>
              <a:t>@VMemorialBridge</a:t>
            </a:r>
            <a:r>
              <a:rPr lang="en-US" sz="17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)</a:t>
            </a:r>
          </a:p>
          <a:p>
            <a:pPr marL="171450" indent="-171450">
              <a:lnSpc>
                <a:spcPct val="114000"/>
              </a:lnSpc>
              <a:buFont typeface="Arial" pitchFamily="34" charset="0"/>
              <a:buChar char="•"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>
              <a:lnSpc>
                <a:spcPct val="114000"/>
              </a:lnSpc>
              <a:buFont typeface="Arial" pitchFamily="34" charset="0"/>
              <a:buChar char="•"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725" y="1123950"/>
            <a:ext cx="82296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Project Resources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3962400" y="3428285"/>
            <a:ext cx="3917950" cy="104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27013" indent="-227013" eaLnBrk="0" hangingPunct="0">
              <a:lnSpc>
                <a:spcPct val="75000"/>
              </a:lnSpc>
              <a:spcBef>
                <a:spcPct val="50000"/>
              </a:spcBef>
              <a:buFont typeface="Arial" pitchFamily="34" charset="0"/>
              <a:buChar char="•"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4348" t="13285" r="5073" b="7440"/>
          <a:stretch>
            <a:fillRect/>
          </a:stretch>
        </p:blipFill>
        <p:spPr bwMode="auto">
          <a:xfrm>
            <a:off x="5105400" y="3652158"/>
            <a:ext cx="3810000" cy="297724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152" name="Picture 8" descr="http://www.google.com/url?sa=i&amp;source=images&amp;cd=&amp;docid=Zp3GbavaUTtbEM&amp;tbnid=TN4vauwxEOyeaM&amp;ved=0CAUQjBw&amp;url=http%3A%2F%2Fwww.ptsem.edu%2FuploadedImages%2FHTI%2FTwitterIcon.png%3Fn%3D9585&amp;ei=sL3zUvDwHZTRkQeag4DABQ&amp;psig=AFQjCNFu2Ocgb8ICmre8YJ3g9lWoU4M5Fw&amp;ust=13917919205765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144" y="5255078"/>
            <a:ext cx="859972" cy="859972"/>
          </a:xfrm>
          <a:prstGeom prst="rect">
            <a:avLst/>
          </a:prstGeom>
          <a:noFill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5884694"/>
            <a:ext cx="733425" cy="75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9974" y="4432206"/>
            <a:ext cx="1650655" cy="220671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946" y="4438650"/>
            <a:ext cx="1633282" cy="219912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8" name="Picture 4" descr="http://netdna.webdesignerdepot.com/uploads/2013/04/logo.jpg"/>
          <p:cNvPicPr>
            <a:picLocks noChangeAspect="1" noChangeArrowheads="1"/>
          </p:cNvPicPr>
          <p:nvPr/>
        </p:nvPicPr>
        <p:blipFill>
          <a:blip r:embed="rId7" cstate="print"/>
          <a:srcRect l="52366" t="7583" r="3763" b="7741"/>
          <a:stretch>
            <a:fillRect/>
          </a:stretch>
        </p:blipFill>
        <p:spPr bwMode="auto">
          <a:xfrm>
            <a:off x="133350" y="4504592"/>
            <a:ext cx="914400" cy="900954"/>
          </a:xfrm>
          <a:prstGeom prst="rect">
            <a:avLst/>
          </a:prstGeom>
          <a:noFill/>
          <a:effectLst>
            <a:softEdge rad="127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10. PROJECT FILES\MAX Files\Test Stills for Arch Lighting\Volume Light [6PS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24"/>
            <a:ext cx="9144000" cy="661987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466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" y="0"/>
            <a:ext cx="6781800" cy="445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28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Thank You For Attending!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17526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/>
            <a:endParaRPr lang="en-US" sz="2400" dirty="0" smtClean="0"/>
          </a:p>
          <a:p>
            <a:pPr lvl="1"/>
            <a:endParaRPr lang="en-US" sz="2400" dirty="0" smtClean="0"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43524" y="6327644"/>
            <a:ext cx="380047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>www.VeteransMemorialBridge.com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375" y="1332071"/>
            <a:ext cx="82296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Project History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2122646"/>
            <a:ext cx="50292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1" indent="-220663"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Maintenance (Expensive)</a:t>
            </a:r>
          </a:p>
          <a:p>
            <a:pPr marL="1033463" lvl="2" indent="-236538"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200" dirty="0" smtClean="0">
                <a:latin typeface="+mj-lt"/>
                <a:cs typeface="Calibri" pitchFamily="34" charset="0"/>
              </a:rPr>
              <a:t>$300k-$400k annually</a:t>
            </a:r>
          </a:p>
          <a:p>
            <a:pPr marL="576263" lvl="1" indent="-457200">
              <a:buFont typeface="Arial" pitchFamily="34" charset="0"/>
              <a:buChar char="•"/>
              <a:tabLst>
                <a:tab pos="457200" algn="l"/>
              </a:tabLst>
            </a:pPr>
            <a:endParaRPr lang="en-US" sz="2200" dirty="0" smtClean="0">
              <a:solidFill>
                <a:schemeClr val="accent5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pPr marL="339725" lvl="1" indent="-220663"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Safety (Poor Structure Condition)</a:t>
            </a:r>
          </a:p>
          <a:p>
            <a:pPr marL="1033463" lvl="1" indent="-236538"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200" dirty="0" smtClean="0">
                <a:latin typeface="+mj-lt"/>
                <a:cs typeface="Calibri" pitchFamily="34" charset="0"/>
              </a:rPr>
              <a:t>Bridge deterioration</a:t>
            </a:r>
          </a:p>
          <a:p>
            <a:pPr marL="1033463" lvl="1" indent="-457200">
              <a:buFont typeface="Arial" pitchFamily="34" charset="0"/>
              <a:buChar char="•"/>
              <a:tabLst>
                <a:tab pos="457200" algn="l"/>
              </a:tabLst>
            </a:pPr>
            <a:endParaRPr lang="en-US" sz="2200" dirty="0" smtClean="0">
              <a:latin typeface="+mj-lt"/>
              <a:cs typeface="Calibri" pitchFamily="34" charset="0"/>
            </a:endParaRPr>
          </a:p>
          <a:p>
            <a:pPr marL="339725" lvl="2" indent="-220663"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Functionally Obsolete</a:t>
            </a:r>
          </a:p>
          <a:p>
            <a:pPr marL="1033463" lvl="3" indent="-236538"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200" dirty="0" smtClean="0">
                <a:latin typeface="+mj-lt"/>
                <a:cs typeface="Calibri" pitchFamily="34" charset="0"/>
              </a:rPr>
              <a:t>Minimum lane/shoulder widths</a:t>
            </a:r>
          </a:p>
          <a:p>
            <a:pPr marL="1033463" lvl="3" indent="-457200">
              <a:buFont typeface="Arial" pitchFamily="34" charset="0"/>
              <a:buChar char="•"/>
              <a:tabLst>
                <a:tab pos="457200" algn="l"/>
              </a:tabLst>
            </a:pPr>
            <a:endParaRPr lang="en-US" sz="2200" dirty="0" smtClean="0">
              <a:latin typeface="+mj-lt"/>
              <a:cs typeface="Calibri" pitchFamily="34" charset="0"/>
            </a:endParaRPr>
          </a:p>
          <a:p>
            <a:pPr marL="339725" lvl="2" indent="-220663"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Channel Clearance</a:t>
            </a:r>
          </a:p>
          <a:p>
            <a:pPr marL="1033463" lvl="3" indent="-236538"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200" dirty="0" smtClean="0">
                <a:latin typeface="+mj-lt"/>
                <a:cs typeface="Calibri" pitchFamily="34" charset="0"/>
              </a:rPr>
              <a:t>USCG standards not met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 descr="N:\3024-000_Veterans_Mem\Data\Pages from PDSR - 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1496">
            <a:off x="5542319" y="1406827"/>
            <a:ext cx="3193395" cy="413263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825" y="1181100"/>
            <a:ext cx="82296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Public Involvement History</a:t>
            </a:r>
          </a:p>
        </p:txBody>
      </p:sp>
      <p:graphicFrame>
        <p:nvGraphicFramePr>
          <p:cNvPr id="5" name="Group 54"/>
          <p:cNvGraphicFramePr>
            <a:graphicFrameLocks noGrp="1"/>
          </p:cNvGraphicFramePr>
          <p:nvPr/>
        </p:nvGraphicFramePr>
        <p:xfrm>
          <a:off x="920420" y="1835812"/>
          <a:ext cx="7315200" cy="471488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{22838BEF-8BB2-4498-84A7-C5851F593DF1}</a:tableStyleId>
              </a:tblPr>
              <a:tblGrid>
                <a:gridCol w="5627076"/>
                <a:gridCol w="1688124"/>
              </a:tblGrid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Alternatives Public Workshop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April 2010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/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County Council Selected High Level Bridge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January 2011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/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Public Hearing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June 2011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/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Final Project Development Summary Report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October 2011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/>
                </a:tc>
              </a:tr>
              <a:tr h="294680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Final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Design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Begins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February 2013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Project Advisory Committee Meeting # 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May 2013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Project Advisory Committee Meeting # 2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June 2013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Project Advisory Committee Meeting # 3 &amp; Subcommittee Meeting # 1</a:t>
                      </a:r>
                      <a:endParaRPr kumimoji="0" 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July 2013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Project Advisory Committee Meeting #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August 2013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Project Advisory Committee Meeting # 5 &amp; Subcommittee Meeting # 2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September 2013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Project Advisory Committee Meeting # 6 &amp; Subcommittee Meeting # 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October 2013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Project Advisory Committee Meeting # 7 &amp; Subcommittee Meeting #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November 2013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Project Advisory Committee Meeting # 8 &amp; Subcommittee Meeting # 5 &amp; 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January 2013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Project Advisory Committee Meeting # 9</a:t>
                      </a:r>
                      <a:endParaRPr kumimoji="0" 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February 2013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Public Meeting  #1</a:t>
                      </a:r>
                      <a:endParaRPr kumimoji="0" lang="en-US" sz="1200" b="1" i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March 2013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  <a:tr h="294680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Project Advisory Committee Meeting # 10</a:t>
                      </a:r>
                      <a:endParaRPr kumimoji="0" 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April 2013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8" name="Picture 4" descr="K:\10. PROJECT FILES\Public Involvement\Public Meeting #1\Meeting Photos\IMG_1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370" y="1179123"/>
            <a:ext cx="8832849" cy="283244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K:\10. PROJECT FILES\Public Involvement\Public Meeting #1\Meeting Photos\IMG_1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6" y="4217334"/>
            <a:ext cx="4132422" cy="234279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K:\10. PROJECT FILES\Public Involvement\Public Meeting #1\Meeting Photos\IMG-20140311-028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0" y="3629817"/>
            <a:ext cx="3620293" cy="271522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8125" y="1266825"/>
            <a:ext cx="82296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Project Advisory Committee (PAC)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8808" y="1890964"/>
            <a:ext cx="8763000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0988" indent="-280988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Established as a commitment during the PD&amp;E phase</a:t>
            </a:r>
          </a:p>
          <a:p>
            <a:pPr marL="280988" indent="-280988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Comprised of local residents, community and civic stakeholders</a:t>
            </a:r>
          </a:p>
          <a:p>
            <a:pPr marL="280988" indent="-280988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Meet monthly to discuss bridge aesthetic features</a:t>
            </a:r>
          </a:p>
          <a:p>
            <a:pPr marL="280988" indent="-280988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Meetings are open to the public</a:t>
            </a:r>
          </a:p>
          <a:p>
            <a:pPr marL="280988" indent="-280988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itchFamily="34" charset="0"/>
              </a:rPr>
              <a:t>Meeting summaries and materials posted on the website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5135" y="4471094"/>
            <a:ext cx="8797890" cy="2208114"/>
            <a:chOff x="152400" y="3943350"/>
            <a:chExt cx="8880510" cy="2228850"/>
          </a:xfrm>
        </p:grpSpPr>
        <p:pic>
          <p:nvPicPr>
            <p:cNvPr id="5122" name="Picture 2" descr="N:\3024-000_Veterans_Mem\Public Involvement\PAC\Meetings\2-June\Pictures\DSC0205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3943350"/>
              <a:ext cx="2936910" cy="2202683"/>
            </a:xfrm>
            <a:prstGeom prst="roundRect">
              <a:avLst>
                <a:gd name="adj" fmla="val 10181"/>
              </a:avLst>
            </a:prstGeom>
            <a:noFill/>
            <a:ln w="127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</p:pic>
        <p:pic>
          <p:nvPicPr>
            <p:cNvPr id="5123" name="Picture 3" descr="N:\3024-000_Veterans_Mem\Public Involvement\PAC\Meetings\2-June\Pictures\DSC02053.JPG"/>
            <p:cNvPicPr>
              <a:picLocks noChangeAspect="1" noChangeArrowheads="1"/>
            </p:cNvPicPr>
            <p:nvPr/>
          </p:nvPicPr>
          <p:blipFill>
            <a:blip r:embed="rId3" cstate="print"/>
            <a:srcRect l="5494"/>
            <a:stretch>
              <a:fillRect/>
            </a:stretch>
          </p:blipFill>
          <p:spPr bwMode="auto">
            <a:xfrm>
              <a:off x="3165510" y="3943351"/>
              <a:ext cx="2784510" cy="2209800"/>
            </a:xfrm>
            <a:prstGeom prst="roundRect">
              <a:avLst>
                <a:gd name="adj" fmla="val 11537"/>
              </a:avLst>
            </a:prstGeom>
            <a:noFill/>
            <a:ln w="127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</p:pic>
        <p:pic>
          <p:nvPicPr>
            <p:cNvPr id="5124" name="Picture 4" descr="N:\3024-000_Veterans_Mem\Public Involvement\PAC\Meetings\2-June\Pictures\DSC0205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61110" y="3943351"/>
              <a:ext cx="2971800" cy="2228849"/>
            </a:xfrm>
            <a:prstGeom prst="roundRect">
              <a:avLst>
                <a:gd name="adj" fmla="val 10417"/>
              </a:avLst>
            </a:prstGeom>
            <a:noFill/>
            <a:ln w="127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025" y="1228725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#1: Bridge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12" t="16188" r="2041" b="6918"/>
          <a:stretch>
            <a:fillRect/>
          </a:stretch>
        </p:blipFill>
        <p:spPr bwMode="auto">
          <a:xfrm>
            <a:off x="790074" y="2009775"/>
            <a:ext cx="39624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009" t="15385" r="2321" b="11538"/>
          <a:stretch>
            <a:fillRect/>
          </a:stretch>
        </p:blipFill>
        <p:spPr bwMode="auto">
          <a:xfrm>
            <a:off x="5057273" y="2009775"/>
            <a:ext cx="3858127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519" t="17857" r="1761" b="4784"/>
          <a:stretch>
            <a:fillRect/>
          </a:stretch>
        </p:blipFill>
        <p:spPr bwMode="auto">
          <a:xfrm>
            <a:off x="790074" y="4267200"/>
            <a:ext cx="4010444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470" t="12430" r="1188" b="5730"/>
          <a:stretch>
            <a:fillRect/>
          </a:stretch>
        </p:blipFill>
        <p:spPr bwMode="auto">
          <a:xfrm>
            <a:off x="5057274" y="4267200"/>
            <a:ext cx="3810000" cy="22899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770016" y="6244392"/>
            <a:ext cx="4030584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Option 3: Segmental Concrete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2047" y="2013783"/>
            <a:ext cx="3993039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Option 1: Conventional Concrete Beams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37216" y="6232360"/>
            <a:ext cx="3830058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Option 4: Concrete Arch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49248" y="2013783"/>
            <a:ext cx="3830058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Option 2: Enhanced Concrete Beam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975" y="1238250"/>
            <a:ext cx="8534400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4400" b="1" dirty="0" smtClean="0">
                <a:solidFill>
                  <a:srgbClr val="84E424"/>
                </a:solidFill>
                <a:latin typeface="Calibri" pitchFamily="34" charset="0"/>
                <a:cs typeface="Calibri" pitchFamily="34" charset="0"/>
              </a:rPr>
              <a:t>PAC #1: Committee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E27DD-BF2E-4064-BEC8-3B4F82F3946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2470" t="12430" r="1188" b="5730"/>
          <a:stretch>
            <a:fillRect/>
          </a:stretch>
        </p:blipFill>
        <p:spPr bwMode="auto">
          <a:xfrm>
            <a:off x="914400" y="1960419"/>
            <a:ext cx="7648074" cy="459668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5000625" y="6276975"/>
            <a:ext cx="3581400" cy="30480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Option 4: Concrete Arch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1" descr="C:\Users\rlucas.FLORIDA\AppData\Local\Microsoft\Windows\Temporary Internet Files\Content.IE5\LJV2U2JH\MC90044131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1449" y="1924050"/>
            <a:ext cx="790575" cy="7905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20324" y="1913018"/>
            <a:ext cx="1969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 Black" pitchFamily="34" charset="0"/>
              </a:rPr>
              <a:t>Thinnest Profile</a:t>
            </a:r>
            <a:endParaRPr lang="en-US" sz="16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3876</TotalTime>
  <Words>1167</Words>
  <Application>Microsoft Office PowerPoint</Application>
  <PresentationFormat>On-screen Show (4:3)</PresentationFormat>
  <Paragraphs>290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Equity</vt:lpstr>
      <vt:lpstr>Veterans Memorial Bridge East Orange Avenue/ Silver Beach Avenue over the Halifax River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Rebecca Zawadski</dc:creator>
  <cp:lastModifiedBy>Moon</cp:lastModifiedBy>
  <cp:revision>364</cp:revision>
  <dcterms:created xsi:type="dcterms:W3CDTF">2011-04-22T17:12:24Z</dcterms:created>
  <dcterms:modified xsi:type="dcterms:W3CDTF">2014-03-18T13:28:56Z</dcterms:modified>
</cp:coreProperties>
</file>