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9" r:id="rId5"/>
    <p:sldId id="270" r:id="rId6"/>
    <p:sldId id="271" r:id="rId7"/>
    <p:sldId id="268" r:id="rId8"/>
    <p:sldId id="264" r:id="rId9"/>
    <p:sldId id="258" r:id="rId10"/>
    <p:sldId id="260" r:id="rId11"/>
    <p:sldId id="262" r:id="rId12"/>
    <p:sldId id="272" r:id="rId13"/>
    <p:sldId id="273" r:id="rId14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CAD"/>
    <a:srgbClr val="DAC0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22F5B8-CE79-43FA-B398-9965C9FAE192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F2452A-5709-40F2-A3EE-9AB597009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F75F6F-6BD5-4E0C-A17C-8767340BA96A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D17FD1-23AB-4629-BBD2-D143C322E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738F0-EB76-4DF7-BF4B-D04BB8D26A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74CC7-CF62-4E1B-827C-39A57B2E36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DE15B5-AAC0-41C5-B72D-4C5CCCF917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Continue the push to keep our students safe through education, enforcement and reviewing the student accidents.</a:t>
            </a:r>
          </a:p>
          <a:p>
            <a:r>
              <a:rPr lang="en-US" smtClean="0"/>
              <a:t>Grant opportunity to fund our programs</a:t>
            </a:r>
          </a:p>
          <a:p>
            <a:r>
              <a:rPr lang="en-US" smtClean="0"/>
              <a:t>Expand the Bike/Ped program to the middle school</a:t>
            </a:r>
          </a:p>
          <a:p>
            <a:r>
              <a:rPr lang="en-US" smtClean="0"/>
              <a:t>Develop a mobile “Safety City” for our current program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4979E-5B15-42C4-9FA5-84777CA9F6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17FD1-23AB-4629-BBD2-D143C322EEB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17FD1-23AB-4629-BBD2-D143C322EE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17FD1-23AB-4629-BBD2-D143C322EEB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17FD1-23AB-4629-BBD2-D143C322EEB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17FD1-23AB-4629-BBD2-D143C322EEB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17FD1-23AB-4629-BBD2-D143C322EE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17FD1-23AB-4629-BBD2-D143C322EEB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17FD1-23AB-4629-BBD2-D143C322EEB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17FD1-23AB-4629-BBD2-D143C322EEB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46311D-D175-4AFA-A4FA-7E70B84B79B7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0A662C-A7D0-46D4-8639-E2D255F06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87D81-B682-41DF-AE75-1AA1913F4D07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41A7A-9786-4CFB-831C-1BA4DE63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AEFC7-95C4-4770-B089-D72C9B25FF19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2CDE8-D939-4DD2-87C7-604A571A2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3F46D-2AD5-4525-953E-47775AD341F3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417A2-5480-4F2F-9A0C-02A0E9B0A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1707FD-4851-4088-B0F1-00C0C436F48D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275FA7-8CFA-4C20-AFC5-F868ED80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69D2-E434-431E-BB9F-23885335CADE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7ED90-516A-4A30-9E26-735CB3B6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04A8-40D8-41D8-B922-99BD5379F655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72AD-949D-4052-A7CD-5D52CF6F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FFD7-87D4-4633-BBBA-FB048A8F7DA2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694C1-5E92-48FC-BDE1-BE5655301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A4DCEC-5C17-4EB1-A605-1478D070C29C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D1E66C-0039-454E-A9AB-68CE1920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BD711-1C8D-4B19-9644-C394949ABA12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7E3ED-C44A-4075-9C61-E0CAF425E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2F4895-BB7E-4B9D-811F-E68962956EE7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E0F6CC-4A3A-485B-95E1-E90500766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D65C11-3020-471F-ADCC-38285147D6CC}" type="datetimeFigureOut">
              <a:rPr lang="en-US"/>
              <a:pPr>
                <a:defRPr/>
              </a:pPr>
              <a:t>4/5/2013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54B284-0EC4-4BA0-8024-499AC93BD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5" r:id="rId2"/>
    <p:sldLayoutId id="2147483813" r:id="rId3"/>
    <p:sldLayoutId id="2147483806" r:id="rId4"/>
    <p:sldLayoutId id="2147483807" r:id="rId5"/>
    <p:sldLayoutId id="2147483808" r:id="rId6"/>
    <p:sldLayoutId id="2147483814" r:id="rId7"/>
    <p:sldLayoutId id="2147483809" r:id="rId8"/>
    <p:sldLayoutId id="2147483815" r:id="rId9"/>
    <p:sldLayoutId id="2147483810" r:id="rId10"/>
    <p:sldLayoutId id="21474838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Word_97_-_2003_Document3.doc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Word_97_-_2003_Document1.doc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4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304800"/>
            <a:ext cx="8686800" cy="3124200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softEdge rad="317500"/>
          </a:effectLst>
        </p:spPr>
        <p:txBody>
          <a:bodyPr>
            <a:scene3d>
              <a:camera prst="isometricOffAxis1Righ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Volusia County Schools Safety Initiatives</a:t>
            </a: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030" name="Picture 4" descr="kids on bik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029200"/>
            <a:ext cx="1319213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Documents and Settings\lamoore1\Local Settings\Temporary Internet Files\Content.IE5\CH2PMXSN\MC90038257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398151" flipH="1">
            <a:off x="2484438" y="3862388"/>
            <a:ext cx="5029200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381125" y="2057400"/>
          <a:ext cx="6400800" cy="146050"/>
        </p:xfrm>
        <a:graphic>
          <a:graphicData uri="http://schemas.openxmlformats.org/presentationml/2006/ole">
            <p:oleObj spid="_x0000_s1026" name="Document" r:id="rId6" imgW="6407106" imgH="146124" progId="Word.Document.8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33525" y="2209800"/>
          <a:ext cx="6400800" cy="146050"/>
        </p:xfrm>
        <a:graphic>
          <a:graphicData uri="http://schemas.openxmlformats.org/presentationml/2006/ole">
            <p:oleObj spid="_x0000_s1027" name="Document" r:id="rId7" imgW="6407106" imgH="146124" progId="Word.Document.8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685925" y="2362200"/>
          <a:ext cx="6400800" cy="146050"/>
        </p:xfrm>
        <a:graphic>
          <a:graphicData uri="http://schemas.openxmlformats.org/presentationml/2006/ole">
            <p:oleObj spid="_x0000_s1028" name="Document" r:id="rId8" imgW="6407106" imgH="146124" progId="Word.Document.8">
              <p:embed/>
            </p:oleObj>
          </a:graphicData>
        </a:graphic>
      </p:graphicFrame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9" cstate="print"/>
          <a:srcRect l="3983" r="17256" b="8086"/>
          <a:stretch>
            <a:fillRect/>
          </a:stretch>
        </p:blipFill>
        <p:spPr bwMode="auto">
          <a:xfrm>
            <a:off x="304800" y="48768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27952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Safety Programs</a:t>
            </a:r>
            <a:endParaRPr 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800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WalkSafe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Program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Walk to School Program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International Walk to School Day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International Bike to School Day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Pedestrian &amp; Bicycle Training Program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Design for Thinking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Walking School Bus</a:t>
            </a:r>
          </a:p>
        </p:txBody>
      </p:sp>
      <p:pic>
        <p:nvPicPr>
          <p:cNvPr id="9" name="Picture 8" descr="3 kid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56644" y="4808621"/>
            <a:ext cx="2418413" cy="152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27952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Handouts Available</a:t>
            </a:r>
            <a:endParaRPr 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800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5176" indent="-265176" eaLnBrk="1" fontAlgn="auto" hangingPunct="1"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endParaRPr lang="en-US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288925" eaLnBrk="1" fontAlgn="auto" hangingPunct="1"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Safety Tips for Students &amp; Parents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Are We There Yet?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Staying Safe Between Home &amp; School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Safe Ways to School “Tool Kit”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School Bus Safety Rules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Walking School Bus Flyer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6096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en-US" sz="6600" dirty="0" smtClean="0"/>
          </a:p>
          <a:p>
            <a:pPr algn="ctr">
              <a:buFont typeface="Wingdings 2" pitchFamily="18" charset="2"/>
              <a:buNone/>
            </a:pPr>
            <a:endParaRPr lang="en-US" sz="6600" dirty="0" smtClean="0"/>
          </a:p>
          <a:p>
            <a:pPr algn="ctr">
              <a:buFont typeface="Wingdings 2" pitchFamily="18" charset="2"/>
              <a:buNone/>
            </a:pPr>
            <a:endParaRPr lang="en-US" sz="6600" dirty="0" smtClean="0"/>
          </a:p>
          <a:p>
            <a:pPr algn="ctr">
              <a:buFont typeface="Wingdings 2" pitchFamily="18" charset="2"/>
              <a:buNone/>
            </a:pPr>
            <a:endParaRPr lang="en-US" sz="6600" dirty="0" smtClean="0"/>
          </a:p>
          <a:p>
            <a:pPr algn="ctr">
              <a:buFont typeface="Wingdings 2" pitchFamily="18" charset="2"/>
              <a:buNone/>
            </a:pPr>
            <a:endParaRPr lang="en-US" sz="3200" dirty="0" smtClean="0"/>
          </a:p>
          <a:p>
            <a:pPr algn="ctr">
              <a:buFont typeface="Wingdings 2" pitchFamily="18" charset="2"/>
              <a:buNone/>
            </a:pPr>
            <a:r>
              <a:rPr lang="en-US" sz="7200" dirty="0" smtClean="0"/>
              <a:t>The Plan</a:t>
            </a:r>
          </a:p>
        </p:txBody>
      </p:sp>
      <p:pic>
        <p:nvPicPr>
          <p:cNvPr id="17412" name="Picture 4" descr="C:\Documents and Settings\lamoore1\Local Settings\Temporary Internet Files\Content.IE5\9T1MYXYX\MC900384392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62200" y="457200"/>
            <a:ext cx="4191000" cy="451814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19843138">
            <a:off x="4344407" y="350557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dirty="0" smtClean="0"/>
              <a:t>Volusia County Schools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421105"/>
            <a:ext cx="8382000" cy="597969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en-US" sz="2000" dirty="0" smtClean="0"/>
          </a:p>
          <a:p>
            <a:pPr algn="ctr">
              <a:buFont typeface="Wingdings 2" pitchFamily="18" charset="2"/>
              <a:buNone/>
            </a:pPr>
            <a:r>
              <a:rPr lang="en-US" sz="8000" dirty="0" smtClean="0"/>
              <a:t>Questions</a:t>
            </a:r>
          </a:p>
        </p:txBody>
      </p:sp>
      <p:pic>
        <p:nvPicPr>
          <p:cNvPr id="18438" name="Picture 6" descr="C:\Documents and Settings\lamoore1\Local Settings\Temporary Internet Files\Content.IE5\368J4EQZ\MC900441428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71800" y="2438400"/>
            <a:ext cx="3657143" cy="3657143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27952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Overview</a:t>
            </a:r>
            <a:endParaRPr lang="en-US" sz="2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800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indent="-33655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457200" indent="-336550" eaLnBrk="1" fontAlgn="auto" hangingPunct="1">
              <a:spcAft>
                <a:spcPts val="0"/>
              </a:spcAft>
              <a:buSzPct val="100000"/>
              <a:buFont typeface="Wingdings 2" pitchFamily="18" charset="2"/>
              <a:buChar char=""/>
              <a:defRPr/>
            </a:pPr>
            <a:r>
              <a:rPr lang="en-US" dirty="0" smtClean="0"/>
              <a:t>What inspired the safety campaign</a:t>
            </a:r>
          </a:p>
          <a:p>
            <a:pPr marL="457200" indent="-336550" eaLnBrk="1" fontAlgn="auto" hangingPunct="1">
              <a:spcAft>
                <a:spcPts val="0"/>
              </a:spcAft>
              <a:buSzPct val="100000"/>
              <a:buFont typeface="Wingdings 2" pitchFamily="18" charset="2"/>
              <a:buChar char=""/>
              <a:defRPr/>
            </a:pPr>
            <a:r>
              <a:rPr lang="en-US" dirty="0" smtClean="0"/>
              <a:t>Analyze the accident data</a:t>
            </a:r>
          </a:p>
          <a:p>
            <a:pPr marL="457200" indent="-336550" eaLnBrk="1" fontAlgn="auto" hangingPunct="1">
              <a:spcAft>
                <a:spcPts val="0"/>
              </a:spcAft>
              <a:buSzPct val="100000"/>
              <a:buFont typeface="Wingdings 2" pitchFamily="18" charset="2"/>
              <a:buChar char=""/>
              <a:defRPr/>
            </a:pPr>
            <a:r>
              <a:rPr lang="en-US" dirty="0" smtClean="0"/>
              <a:t>Establishing Safety Initiative goals</a:t>
            </a:r>
          </a:p>
          <a:p>
            <a:pPr marL="457200" indent="-336550" eaLnBrk="1" fontAlgn="auto" hangingPunct="1">
              <a:spcAft>
                <a:spcPts val="0"/>
              </a:spcAft>
              <a:buSzPct val="100000"/>
              <a:buFont typeface="Wingdings 2" pitchFamily="18" charset="2"/>
              <a:buChar char=""/>
              <a:defRPr/>
            </a:pPr>
            <a:r>
              <a:rPr lang="en-US" dirty="0" smtClean="0"/>
              <a:t>Committee review</a:t>
            </a:r>
          </a:p>
          <a:p>
            <a:pPr marL="457200" indent="-336550" eaLnBrk="1" fontAlgn="auto" hangingPunct="1">
              <a:spcAft>
                <a:spcPts val="0"/>
              </a:spcAft>
              <a:buSzPct val="100000"/>
              <a:buFont typeface="Wingdings 2" pitchFamily="18" charset="2"/>
              <a:buChar char=""/>
              <a:defRPr/>
            </a:pPr>
            <a:r>
              <a:rPr lang="en-US" dirty="0" smtClean="0"/>
              <a:t>Getting the message out</a:t>
            </a:r>
          </a:p>
          <a:p>
            <a:pPr marL="457200" indent="-336550" eaLnBrk="1" fontAlgn="auto" hangingPunct="1">
              <a:spcAft>
                <a:spcPts val="0"/>
              </a:spcAft>
              <a:buSzPct val="100000"/>
              <a:buFont typeface="Wingdings 2" pitchFamily="18" charset="2"/>
              <a:buChar char=""/>
              <a:defRPr/>
            </a:pPr>
            <a:r>
              <a:rPr lang="en-US" dirty="0" smtClean="0"/>
              <a:t>Safety programs</a:t>
            </a:r>
          </a:p>
          <a:p>
            <a:pPr marL="457200" indent="-336550" eaLnBrk="1" fontAlgn="auto" hangingPunct="1">
              <a:spcAft>
                <a:spcPts val="0"/>
              </a:spcAft>
              <a:buSzPct val="100000"/>
              <a:buFont typeface="Wingdings 2" pitchFamily="18" charset="2"/>
              <a:buChar char=""/>
              <a:defRPr/>
            </a:pPr>
            <a:r>
              <a:rPr lang="en-US" dirty="0" smtClean="0"/>
              <a:t>Handouts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5562600" y="4495800"/>
          <a:ext cx="3581400" cy="1700463"/>
        </p:xfrm>
        <a:graphic>
          <a:graphicData uri="http://schemas.openxmlformats.org/presentationml/2006/ole">
            <p:oleObj spid="_x0000_s2050" name="Document" r:id="rId4" imgW="6407106" imgH="27709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44780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What Inspired the Safety Campaign</a:t>
            </a:r>
            <a:endParaRPr lang="en-US" sz="4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</a:rPr>
              <a:t>The Story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196" name="Picture 4" descr="C:\Documents and Settings\lamoore1\Local Settings\Temporary Internet Files\Content.IE5\M5P8M0LP\MC9004379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886200"/>
            <a:ext cx="2430850" cy="2316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27952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Analyze the Accident Data</a:t>
            </a:r>
            <a:endParaRPr 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800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 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732858"/>
          <a:ext cx="7315200" cy="2343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05000"/>
                <a:gridCol w="1905000"/>
                <a:gridCol w="1371600"/>
              </a:tblGrid>
              <a:tr h="470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AM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PM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High School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Elementary School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10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Middle School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4191000"/>
          <a:ext cx="7315201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581"/>
                <a:gridCol w="1896308"/>
                <a:gridCol w="1874909"/>
                <a:gridCol w="1364403"/>
              </a:tblGrid>
              <a:tr h="37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East Side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West Side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High School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Elementary School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Middle School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9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1676400"/>
            <a:ext cx="8382000" cy="472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279525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Analyze the Accident Data</a:t>
            </a:r>
            <a:endParaRPr 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543800" cy="192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340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Walkers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Bikers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Bus Riders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High School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Elementary School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Middle School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3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4114800"/>
          <a:ext cx="7543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Aug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Sept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Oct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Nov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Dec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Jan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Feb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Mar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Apr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High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Elem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MS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1676400"/>
            <a:ext cx="8382000" cy="480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 txBox="1">
            <a:spLocks/>
          </p:cNvSpPr>
          <p:nvPr/>
        </p:nvSpPr>
        <p:spPr>
          <a:xfrm>
            <a:off x="381000" y="381000"/>
            <a:ext cx="8382000" cy="12795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Analyze the Accident Data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52594"/>
          <a:ext cx="8229601" cy="460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417"/>
                <a:gridCol w="2371074"/>
                <a:gridCol w="1852231"/>
                <a:gridCol w="2779879"/>
              </a:tblGrid>
              <a:tr h="620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Grade Level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Students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Age of Students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Number of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Students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in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that Age Group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3rd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4th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5th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6th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7th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8th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600" b="1" baseline="30000"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1600" b="1" baseline="30000"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en-US" sz="1600" b="1" baseline="30000">
                          <a:latin typeface="Times New Roman"/>
                          <a:ea typeface="Calibri"/>
                          <a:cs typeface="Times New Roman"/>
                        </a:rPr>
                        <a:t>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12th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Safety Initiatives Committee</a:t>
            </a:r>
            <a:b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Goals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724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457200" indent="-288925" eaLnBrk="1" fontAlgn="auto" hangingPunct="1">
              <a:spcAft>
                <a:spcPts val="1200"/>
              </a:spcAft>
              <a:defRPr/>
            </a:pPr>
            <a:r>
              <a:rPr lang="en-US" u="sng" dirty="0" smtClean="0">
                <a:latin typeface="Calibri" pitchFamily="34" charset="0"/>
                <a:cs typeface="Calibri" pitchFamily="34" charset="0"/>
              </a:rPr>
              <a:t>Immediate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Goals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All Volusia County School’s have communicated our safety message to all students through a school-wide assembly, discuss safety tip items and answer questions.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Build and distribute PSA for Schools, DAC, SAC and PTA groups to use.</a:t>
            </a:r>
          </a:p>
          <a:p>
            <a:pPr marL="457200" indent="-288925" eaLnBrk="1" fontAlgn="auto" hangingPunct="1">
              <a:spcAft>
                <a:spcPts val="1200"/>
              </a:spcAft>
              <a:buFont typeface="Wingdings 2"/>
              <a:buChar char=""/>
              <a:defRPr/>
            </a:pPr>
            <a:r>
              <a:rPr lang="en-US" u="sng" dirty="0" smtClean="0">
                <a:latin typeface="Calibri" pitchFamily="34" charset="0"/>
                <a:cs typeface="Calibri" pitchFamily="34" charset="0"/>
              </a:rPr>
              <a:t>Long Range Goals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Develop and fund a sustainable safety program to educate our students on proper pedestrian safety.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29540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Committee Review</a:t>
            </a:r>
            <a:endParaRPr 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800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65176" indent="-265176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endParaRPr lang="en-US" sz="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288925" eaLnBrk="1" fontAlgn="auto" hangingPunct="1">
              <a:spcBef>
                <a:spcPts val="6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Changing attitudes and behaviors through </a:t>
            </a:r>
            <a:r>
              <a:rPr lang="en-US" u="sng" dirty="0" smtClean="0">
                <a:solidFill>
                  <a:schemeClr val="accent6">
                    <a:lumMod val="50000"/>
                  </a:schemeClr>
                </a:solidFill>
              </a:rPr>
              <a:t>education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community outreach and enforcement.</a:t>
            </a:r>
          </a:p>
          <a:p>
            <a:pPr marL="457200" indent="-28892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Site based reviews:</a:t>
            </a:r>
          </a:p>
          <a:p>
            <a:pPr marL="806450" lvl="1" indent="-2889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Technology and design counter-measures.</a:t>
            </a:r>
          </a:p>
          <a:p>
            <a:pPr marL="806450" lvl="1" indent="-2889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Adequate walk space for students.</a:t>
            </a:r>
          </a:p>
          <a:p>
            <a:pPr marL="806450" lvl="1" indent="-2889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Leading Pedestrian Interval at crossings.</a:t>
            </a:r>
          </a:p>
          <a:p>
            <a:pPr marL="806450" lvl="1" indent="-288925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Addition of school warning signs and pavement markings where needed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Getting the Message Out</a:t>
            </a:r>
            <a:endParaRPr lang="en-US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724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0" indent="-228600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Connect ED – Parents talk to your children</a:t>
            </a:r>
          </a:p>
          <a:p>
            <a:pPr marL="457200" indent="-228600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Safety Assemblies</a:t>
            </a:r>
          </a:p>
          <a:p>
            <a:pPr marL="457200" indent="-228600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Morning Announcements / ITV PSA’s</a:t>
            </a:r>
          </a:p>
          <a:p>
            <a:pPr marL="457200" indent="-228600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SAC/PTA Meetings</a:t>
            </a:r>
          </a:p>
          <a:p>
            <a:pPr marL="457200" indent="-228600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Safety tips on our Website</a:t>
            </a:r>
          </a:p>
          <a:p>
            <a:pPr marL="457200" indent="-228600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Student PSA competition: 6-12 grades</a:t>
            </a:r>
          </a:p>
          <a:p>
            <a:pPr marL="457200" indent="-228600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PSA for community (VCSD and VCS)</a:t>
            </a:r>
          </a:p>
          <a:p>
            <a:pPr marL="457200" indent="-228600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Poster Contest grades K-12 </a:t>
            </a:r>
          </a:p>
          <a:p>
            <a:pPr marL="457200" indent="-228600" eaLnBrk="1" fontAlgn="auto" hangingPunct="1">
              <a:spcAft>
                <a:spcPts val="60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Educate parents on following the parent drop-off and pick-up rules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535</Words>
  <Application>Microsoft Office PowerPoint</Application>
  <PresentationFormat>On-screen Show (4:3)</PresentationFormat>
  <Paragraphs>253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Aspect</vt:lpstr>
      <vt:lpstr>Document</vt:lpstr>
      <vt:lpstr>Volusia County Schools Safety Initiatives </vt:lpstr>
      <vt:lpstr>Overview</vt:lpstr>
      <vt:lpstr>What Inspired the Safety Campaign</vt:lpstr>
      <vt:lpstr>Analyze the Accident Data</vt:lpstr>
      <vt:lpstr>Analyze the Accident Data</vt:lpstr>
      <vt:lpstr>Slide 6</vt:lpstr>
      <vt:lpstr>Safety Initiatives Committee Goals</vt:lpstr>
      <vt:lpstr>Committee Review</vt:lpstr>
      <vt:lpstr>Getting the Message Out</vt:lpstr>
      <vt:lpstr>Safety Programs</vt:lpstr>
      <vt:lpstr>Handouts Available</vt:lpstr>
      <vt:lpstr>Slide 12</vt:lpstr>
      <vt:lpstr>Slide 13</vt:lpstr>
    </vt:vector>
  </TitlesOfParts>
  <Company>VCS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Volusia County Schools Safety Initiatives</dc:title>
  <dc:creator>lamoore1</dc:creator>
  <cp:lastModifiedBy>gpakin</cp:lastModifiedBy>
  <cp:revision>90</cp:revision>
  <dcterms:created xsi:type="dcterms:W3CDTF">2012-03-19T18:09:20Z</dcterms:created>
  <dcterms:modified xsi:type="dcterms:W3CDTF">2013-04-05T19:25:16Z</dcterms:modified>
</cp:coreProperties>
</file>