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5" r:id="rId2"/>
    <p:sldId id="318" r:id="rId3"/>
    <p:sldId id="326" r:id="rId4"/>
    <p:sldId id="327" r:id="rId5"/>
    <p:sldId id="329" r:id="rId6"/>
    <p:sldId id="320" r:id="rId7"/>
    <p:sldId id="331" r:id="rId8"/>
    <p:sldId id="338" r:id="rId9"/>
    <p:sldId id="337" r:id="rId10"/>
    <p:sldId id="336" r:id="rId11"/>
    <p:sldId id="335" r:id="rId12"/>
    <p:sldId id="334" r:id="rId13"/>
    <p:sldId id="333" r:id="rId14"/>
    <p:sldId id="332" r:id="rId15"/>
    <p:sldId id="339" r:id="rId16"/>
    <p:sldId id="324" r:id="rId17"/>
  </p:sldIdLst>
  <p:sldSz cx="9144000" cy="6858000" type="screen4x3"/>
  <p:notesSz cx="7010400" cy="9296400"/>
  <p:defaultTextStyle>
    <a:defPPr>
      <a:defRPr lang="en-US"/>
    </a:defPPr>
    <a:lvl1pPr marL="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4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92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4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37"/>
    <a:srgbClr val="98B53D"/>
    <a:srgbClr val="507392"/>
    <a:srgbClr val="33A9AF"/>
    <a:srgbClr val="C25252"/>
    <a:srgbClr val="3C59D4"/>
    <a:srgbClr val="AF4343"/>
    <a:srgbClr val="F5F5F5"/>
    <a:srgbClr val="EEEEEE"/>
    <a:srgbClr val="338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2" autoAdjust="0"/>
    <p:restoredTop sz="84571" autoAdjust="0"/>
  </p:normalViewPr>
  <p:slideViewPr>
    <p:cSldViewPr snapToGrid="0">
      <p:cViewPr varScale="1">
        <p:scale>
          <a:sx n="75" d="100"/>
          <a:sy n="75" d="100"/>
        </p:scale>
        <p:origin x="-108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92024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84048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76072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68096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60120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2144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4168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6192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4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results are fairly consistent with last survey.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0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clear that we suspect people interpreted the walk and bike answer choices differently</a:t>
            </a:r>
            <a:r>
              <a:rPr lang="en-US" baseline="0" dirty="0" smtClean="0"/>
              <a:t> this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64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6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11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“</a:t>
            </a:r>
            <a:r>
              <a:rPr lang="en-US" baseline="0" dirty="0" smtClean="0"/>
              <a:t>People consistently support some sort of dedicated funding source for transit but have differing opinions on how.”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understand how ITS can improve someone’s driving experience.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1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38405" tIns="19202" rIns="38405" bIns="192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6/14/2016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lthetpo.com/" TargetMode="Externa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://www.rethinkyourcommute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otran.org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corporate.sunrail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43250"/>
            <a:ext cx="9144000" cy="1363436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>
              <a:solidFill>
                <a:srgbClr val="2C8698"/>
              </a:solidFill>
              <a:latin typeface="Bebas Neue" panose="020B0606020202050201" pitchFamily="34" charset="-9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3435120"/>
            <a:ext cx="3740605" cy="685110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4200" spc="42" dirty="0" smtClean="0">
                <a:solidFill>
                  <a:schemeClr val="bg1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TELL THE TPO</a:t>
            </a:r>
            <a:endParaRPr lang="en-US" sz="4200" spc="42" dirty="0">
              <a:solidFill>
                <a:schemeClr val="bg1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9585" y="3420472"/>
            <a:ext cx="3899915" cy="82360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700" spc="42" dirty="0" smtClean="0">
                <a:solidFill>
                  <a:schemeClr val="bg1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 </a:t>
            </a:r>
          </a:p>
          <a:p>
            <a:r>
              <a:rPr lang="en-US" sz="1700" spc="42" dirty="0" smtClean="0">
                <a:solidFill>
                  <a:schemeClr val="bg1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r>
              <a:rPr lang="en-US" sz="1700" spc="42" dirty="0" smtClean="0">
                <a:solidFill>
                  <a:schemeClr val="bg1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RESULTS SUMMARY</a:t>
            </a:r>
            <a:endParaRPr lang="en-US" sz="1700" spc="42" dirty="0">
              <a:solidFill>
                <a:schemeClr val="bg1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85005" y="3401643"/>
            <a:ext cx="0" cy="78663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42" y="5696663"/>
            <a:ext cx="2716110" cy="1161337"/>
          </a:xfrm>
          <a:prstGeom prst="rect">
            <a:avLst/>
          </a:prstGeom>
        </p:spPr>
      </p:pic>
      <p:sp>
        <p:nvSpPr>
          <p:cNvPr id="9" name="Rectangle 16"/>
          <p:cNvSpPr txBox="1">
            <a:spLocks/>
          </p:cNvSpPr>
          <p:nvPr/>
        </p:nvSpPr>
        <p:spPr>
          <a:xfrm>
            <a:off x="6190743" y="4739027"/>
            <a:ext cx="2634604" cy="813170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defPPr>
              <a:defRPr lang="en-US"/>
            </a:defPPr>
            <a:lvl1pPr marL="0" algn="l" defTabSz="76809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TPO Board/Committee Briefing</a:t>
            </a:r>
            <a:br>
              <a:rPr lang="en-US" sz="1600" dirty="0" smtClean="0"/>
            </a:br>
            <a:r>
              <a:rPr lang="en-US" sz="1600" dirty="0" smtClean="0"/>
              <a:t>June 2016</a:t>
            </a:r>
            <a:endParaRPr lang="en-US" sz="1600" dirty="0"/>
          </a:p>
        </p:txBody>
      </p:sp>
      <p:pic>
        <p:nvPicPr>
          <p:cNvPr id="10" name="j0313970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/>
          <a:stretch/>
        </p:blipFill>
        <p:spPr>
          <a:xfrm>
            <a:off x="4534059" y="1609638"/>
            <a:ext cx="2233986" cy="1533613"/>
          </a:xfrm>
          <a:prstGeom prst="rect">
            <a:avLst/>
          </a:prstGeom>
          <a:effectLst/>
        </p:spPr>
      </p:pic>
      <p:pic>
        <p:nvPicPr>
          <p:cNvPr id="11" name="j03139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44" y="1609637"/>
            <a:ext cx="2363157" cy="1533613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</p:pic>
      <p:pic>
        <p:nvPicPr>
          <p:cNvPr id="12" name="j031397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/>
          <a:stretch/>
        </p:blipFill>
        <p:spPr>
          <a:xfrm>
            <a:off x="-12798" y="1622340"/>
            <a:ext cx="2312871" cy="1533613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</p:pic>
      <p:pic>
        <p:nvPicPr>
          <p:cNvPr id="13" name="j0313970.jp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-1"/>
          <a:stretch/>
        </p:blipFill>
        <p:spPr>
          <a:xfrm>
            <a:off x="2300073" y="1609638"/>
            <a:ext cx="2233986" cy="1533613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</p:pic>
      <p:sp>
        <p:nvSpPr>
          <p:cNvPr id="14" name="Oval 13"/>
          <p:cNvSpPr/>
          <p:nvPr/>
        </p:nvSpPr>
        <p:spPr>
          <a:xfrm>
            <a:off x="-391527" y="5257800"/>
            <a:ext cx="2704398" cy="249679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7" y="5495315"/>
            <a:ext cx="1761825" cy="762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" y="6173171"/>
            <a:ext cx="2010002" cy="668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4847" y="450668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 t="11144" r="17694"/>
          <a:stretch/>
        </p:blipFill>
        <p:spPr>
          <a:xfrm>
            <a:off x="1639406" y="557463"/>
            <a:ext cx="5865188" cy="6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t="18105" r="30804" b="24491"/>
          <a:stretch/>
        </p:blipFill>
        <p:spPr>
          <a:xfrm>
            <a:off x="1407019" y="240631"/>
            <a:ext cx="6329962" cy="63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2" t="19509" r="21260" b="15930"/>
          <a:stretch/>
        </p:blipFill>
        <p:spPr>
          <a:xfrm>
            <a:off x="757989" y="423511"/>
            <a:ext cx="7628022" cy="63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2" t="6576" r="22067" b="27187"/>
          <a:stretch/>
        </p:blipFill>
        <p:spPr>
          <a:xfrm>
            <a:off x="600773" y="457200"/>
            <a:ext cx="7942455" cy="64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18264" r="14998" b="11064"/>
          <a:stretch/>
        </p:blipFill>
        <p:spPr>
          <a:xfrm>
            <a:off x="1200448" y="355600"/>
            <a:ext cx="6743104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5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5" y="602018"/>
            <a:ext cx="6764979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>
            <a:defPPr>
              <a:defRPr lang="en-US"/>
            </a:defPPr>
            <a:lvl1pPr>
              <a:defRPr sz="1600" spc="42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 smtClean="0"/>
              <a:t>2016 SURVEY AMBASSADOR COMPETITION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536184" y="1580228"/>
            <a:ext cx="5106345" cy="2193215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year, about 40% of the total responses came in through the boards and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committees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congratulations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all Ambassadors!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30574" y="1806790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22" name="TextBox 21"/>
          <p:cNvSpPr txBox="1"/>
          <p:nvPr/>
        </p:nvSpPr>
        <p:spPr>
          <a:xfrm>
            <a:off x="3092393" y="3764156"/>
            <a:ext cx="4169290" cy="90055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the winner is…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301236" y="6385990"/>
            <a:ext cx="4541528" cy="388218"/>
            <a:chOff x="1526041" y="6385990"/>
            <a:chExt cx="4541528" cy="388218"/>
          </a:xfrm>
        </p:grpSpPr>
        <p:sp>
          <p:nvSpPr>
            <p:cNvPr id="24" name="TextBox 23"/>
            <p:cNvSpPr txBox="1"/>
            <p:nvPr/>
          </p:nvSpPr>
          <p:spPr>
            <a:xfrm>
              <a:off x="1526041" y="6396875"/>
              <a:ext cx="2999453" cy="377333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pPr algn="r"/>
              <a:r>
                <a:rPr lang="en-US" sz="1100" spc="126" dirty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COMMUNITY TRANSPORTATION SURVEY</a:t>
              </a:r>
            </a:p>
            <a:p>
              <a:pPr algn="r"/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-120000" flipV="1">
              <a:off x="4571472" y="6385990"/>
              <a:ext cx="8165" cy="252459"/>
            </a:xfrm>
            <a:prstGeom prst="line">
              <a:avLst/>
            </a:prstGeom>
            <a:ln w="50800">
              <a:solidFill>
                <a:srgbClr val="507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623995" y="6396875"/>
              <a:ext cx="1443574" cy="2080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1100" spc="126" dirty="0" smtClean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RIVER TO SEA TPO</a:t>
              </a:r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29" y="4405340"/>
            <a:ext cx="2409825" cy="17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95641" y="4599831"/>
            <a:ext cx="4547123" cy="139299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4400" b="1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THE R2CTPO BOARD!</a:t>
            </a:r>
            <a:endParaRPr lang="en-US" sz="4400" b="1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0" y="4268727"/>
            <a:ext cx="1706001" cy="205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86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386359" y="3358271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000501" y="2041071"/>
            <a:ext cx="1069520" cy="1091344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5619" y="3540688"/>
            <a:ext cx="3697929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34" y="2356274"/>
            <a:ext cx="586330" cy="511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028444"/>
            <a:ext cx="9143999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WWW.TELLTHETPO.COM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301236" y="6385990"/>
            <a:ext cx="4541528" cy="388218"/>
            <a:chOff x="1526041" y="6385990"/>
            <a:chExt cx="4541528" cy="388218"/>
          </a:xfrm>
        </p:grpSpPr>
        <p:sp>
          <p:nvSpPr>
            <p:cNvPr id="19" name="TextBox 18"/>
            <p:cNvSpPr txBox="1"/>
            <p:nvPr/>
          </p:nvSpPr>
          <p:spPr>
            <a:xfrm>
              <a:off x="1526041" y="6396875"/>
              <a:ext cx="2999453" cy="377333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pPr algn="r"/>
              <a:r>
                <a:rPr lang="en-US" sz="1100" spc="126" dirty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COMMUNITY TRANSPORTATION SURVEY</a:t>
              </a:r>
            </a:p>
            <a:p>
              <a:pPr algn="r"/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-120000" flipV="1">
              <a:off x="4571472" y="6385990"/>
              <a:ext cx="8165" cy="252459"/>
            </a:xfrm>
            <a:prstGeom prst="line">
              <a:avLst/>
            </a:prstGeom>
            <a:ln w="50800">
              <a:solidFill>
                <a:srgbClr val="507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623995" y="6396875"/>
              <a:ext cx="1443574" cy="2080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1100" spc="126" dirty="0" smtClean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RIVER TO SEA TPO</a:t>
              </a:r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301236" y="6385990"/>
            <a:ext cx="4541528" cy="388218"/>
            <a:chOff x="1526041" y="6385990"/>
            <a:chExt cx="4541528" cy="388218"/>
          </a:xfrm>
        </p:grpSpPr>
        <p:sp>
          <p:nvSpPr>
            <p:cNvPr id="8" name="TextBox 7"/>
            <p:cNvSpPr txBox="1"/>
            <p:nvPr/>
          </p:nvSpPr>
          <p:spPr>
            <a:xfrm>
              <a:off x="1526041" y="6396875"/>
              <a:ext cx="2999453" cy="377333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pPr algn="r"/>
              <a:r>
                <a:rPr lang="en-US" sz="1100" spc="126" dirty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COMMUNITY TRANSPORTATION SURVEY</a:t>
              </a:r>
            </a:p>
            <a:p>
              <a:pPr algn="r"/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-120000" flipV="1">
              <a:off x="4571472" y="6385990"/>
              <a:ext cx="8165" cy="252459"/>
            </a:xfrm>
            <a:prstGeom prst="line">
              <a:avLst/>
            </a:prstGeom>
            <a:ln w="50800">
              <a:solidFill>
                <a:srgbClr val="507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23995" y="6396875"/>
              <a:ext cx="1443574" cy="2080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1100" spc="126" dirty="0" smtClean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RIVER TO SEA TPO</a:t>
              </a:r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3136" y="1217529"/>
            <a:ext cx="6924864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survey </a:t>
            </a:r>
            <a:r>
              <a:rPr lang="en-US" sz="1800" b="1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1800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cap="all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public awareness campaign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7204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>
            <a:defPPr>
              <a:defRPr lang="en-US"/>
            </a:defPPr>
            <a:lvl1pPr>
              <a:defRPr sz="1600" spc="42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/>
              <a:t>“TELL THE TPO” GOALS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6041" y="1950938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88397" y="2058890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337" y="1774476"/>
            <a:ext cx="3291874" cy="869776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8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</a:t>
            </a:r>
            <a:r>
              <a:rPr lang="en-US" sz="1800" cap="all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ON PUBLIC OPINION useful </a:t>
            </a:r>
            <a:r>
              <a:rPr lang="en-US" sz="18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TPO </a:t>
            </a:r>
            <a:r>
              <a:rPr lang="en-US" sz="1800" cap="all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 </a:t>
            </a:r>
            <a:r>
              <a:rPr lang="en-US" sz="18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long range planning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526041" y="3092497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88397" y="3200449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64894" y="3169671"/>
            <a:ext cx="3315317" cy="59277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8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Public Engagement Tool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26041" y="4258857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88397" y="4366809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5440" y="4349657"/>
            <a:ext cx="3321111" cy="59277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8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Buzz and Earned Media Opportunity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17857" y="1950938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80213" y="2058890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56710" y="2068822"/>
            <a:ext cx="3179289" cy="59277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8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Partnerships and Awareness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317857" y="3092497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80213" y="3200449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56711" y="3306408"/>
            <a:ext cx="2405496" cy="315778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8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database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5" y="602018"/>
            <a:ext cx="7676205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SURVEY HIGHLIGHTS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6184" y="1486568"/>
            <a:ext cx="4750316" cy="77744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few changes to the 2014 survey (ITS items,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SunRail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question)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30574" y="1662086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21" name="TextBox 20"/>
          <p:cNvSpPr txBox="1"/>
          <p:nvPr/>
        </p:nvSpPr>
        <p:spPr>
          <a:xfrm>
            <a:off x="1536185" y="3977337"/>
            <a:ext cx="4584792" cy="108521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Broadcasted on more than 50 press  and social media outlets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230574" y="4129269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77" y="1717877"/>
            <a:ext cx="2779554" cy="3597070"/>
          </a:xfrm>
          <a:prstGeom prst="rect">
            <a:avLst/>
          </a:prstGeom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  <p:grpSp>
        <p:nvGrpSpPr>
          <p:cNvPr id="15" name="Group 14"/>
          <p:cNvGrpSpPr/>
          <p:nvPr/>
        </p:nvGrpSpPr>
        <p:grpSpPr>
          <a:xfrm>
            <a:off x="2301236" y="6385990"/>
            <a:ext cx="4541528" cy="388218"/>
            <a:chOff x="1526041" y="6385990"/>
            <a:chExt cx="4541528" cy="388218"/>
          </a:xfrm>
        </p:grpSpPr>
        <p:sp>
          <p:nvSpPr>
            <p:cNvPr id="16" name="TextBox 15"/>
            <p:cNvSpPr txBox="1"/>
            <p:nvPr/>
          </p:nvSpPr>
          <p:spPr>
            <a:xfrm>
              <a:off x="1526041" y="6396875"/>
              <a:ext cx="2999453" cy="377333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pPr algn="r"/>
              <a:r>
                <a:rPr lang="en-US" sz="1100" spc="126" dirty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COMMUNITY TRANSPORTATION SURVEY</a:t>
              </a:r>
            </a:p>
            <a:p>
              <a:pPr algn="r"/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-120000" flipV="1">
              <a:off x="4571472" y="6385990"/>
              <a:ext cx="8165" cy="252459"/>
            </a:xfrm>
            <a:prstGeom prst="line">
              <a:avLst/>
            </a:prstGeom>
            <a:ln w="50800">
              <a:solidFill>
                <a:srgbClr val="507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623995" y="6396875"/>
              <a:ext cx="1443574" cy="2080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1100" spc="126" dirty="0" smtClean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RIVER TO SEA TPO</a:t>
              </a:r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40417" y="4904437"/>
            <a:ext cx="4580559" cy="108521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1,276 total responses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more than the 2014 survey effort!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34807" y="5056369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1536185" y="2419981"/>
            <a:ext cx="4584792" cy="182388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Directly partnered with numerous community organizations (One Voice for Volusia, Volusia County Farm Bureau, and many others)</a:t>
            </a:r>
          </a:p>
          <a:p>
            <a:endParaRPr lang="en-US" sz="20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30574" y="2571913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4308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01236" y="6385990"/>
            <a:ext cx="4541528" cy="388218"/>
            <a:chOff x="1526041" y="6385990"/>
            <a:chExt cx="4541528" cy="388218"/>
          </a:xfrm>
        </p:grpSpPr>
        <p:sp>
          <p:nvSpPr>
            <p:cNvPr id="15" name="TextBox 14"/>
            <p:cNvSpPr txBox="1"/>
            <p:nvPr/>
          </p:nvSpPr>
          <p:spPr>
            <a:xfrm>
              <a:off x="1526041" y="6396875"/>
              <a:ext cx="2999453" cy="377333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pPr algn="r"/>
              <a:r>
                <a:rPr lang="en-US" sz="1100" spc="126" dirty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COMMUNITY TRANSPORTATION SURVEY</a:t>
              </a:r>
            </a:p>
            <a:p>
              <a:pPr algn="r"/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-120000" flipV="1">
              <a:off x="4571472" y="6385990"/>
              <a:ext cx="8165" cy="252459"/>
            </a:xfrm>
            <a:prstGeom prst="line">
              <a:avLst/>
            </a:prstGeom>
            <a:ln w="50800">
              <a:solidFill>
                <a:srgbClr val="507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623995" y="6396875"/>
              <a:ext cx="1443574" cy="2080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1100" spc="126" dirty="0" smtClean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RIVER TO SEA TPO</a:t>
              </a:r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3994" r="4320" b="18738"/>
          <a:stretch/>
        </p:blipFill>
        <p:spPr>
          <a:xfrm>
            <a:off x="1870710" y="1141639"/>
            <a:ext cx="5402580" cy="573271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88395" y="602018"/>
            <a:ext cx="7676205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SURVEY RESPONSES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t="81641" r="71357" b="6653"/>
          <a:stretch/>
        </p:blipFill>
        <p:spPr>
          <a:xfrm>
            <a:off x="5443020" y="1141638"/>
            <a:ext cx="1830270" cy="108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0710" y="1150483"/>
            <a:ext cx="1986113" cy="8492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319" y="3777515"/>
            <a:ext cx="3866678" cy="180516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88395" y="602018"/>
            <a:ext cx="7676205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BUILD DATABASE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2" descr="reThinkYourCommute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0" y="1692130"/>
            <a:ext cx="3321522" cy="84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corporate.sunrail.com/img/srcs_big_sr_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7300" y="3630330"/>
            <a:ext cx="2310928" cy="20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votra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8395" y="4131296"/>
            <a:ext cx="3200400" cy="118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395" y="1417040"/>
            <a:ext cx="3450565" cy="1475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04931" y="2332291"/>
            <a:ext cx="325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264</a:t>
            </a:r>
            <a:endParaRPr lang="en-US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8308" y="2355842"/>
            <a:ext cx="325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84</a:t>
            </a:r>
            <a:endParaRPr lang="en-US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7986" y="5256801"/>
            <a:ext cx="325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273</a:t>
            </a:r>
            <a:endParaRPr lang="en-US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5413" y="5256801"/>
            <a:ext cx="3251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8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135</a:t>
            </a:r>
            <a:endParaRPr lang="en-US" sz="80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301236" y="6385990"/>
            <a:ext cx="4541528" cy="388218"/>
            <a:chOff x="1526041" y="6385990"/>
            <a:chExt cx="4541528" cy="388218"/>
          </a:xfrm>
        </p:grpSpPr>
        <p:sp>
          <p:nvSpPr>
            <p:cNvPr id="26" name="TextBox 25"/>
            <p:cNvSpPr txBox="1"/>
            <p:nvPr/>
          </p:nvSpPr>
          <p:spPr>
            <a:xfrm>
              <a:off x="1526041" y="6396875"/>
              <a:ext cx="2999453" cy="377333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pPr algn="r"/>
              <a:r>
                <a:rPr lang="en-US" sz="1100" spc="126" dirty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COMMUNITY TRANSPORTATION SURVEY</a:t>
              </a:r>
            </a:p>
            <a:p>
              <a:pPr algn="r"/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-120000" flipV="1">
              <a:off x="4571472" y="6385990"/>
              <a:ext cx="8165" cy="252459"/>
            </a:xfrm>
            <a:prstGeom prst="line">
              <a:avLst/>
            </a:prstGeom>
            <a:ln w="50800">
              <a:solidFill>
                <a:srgbClr val="5073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623995" y="6396875"/>
              <a:ext cx="1443574" cy="208056"/>
            </a:xfrm>
            <a:prstGeom prst="rect">
              <a:avLst/>
            </a:prstGeom>
            <a:noFill/>
          </p:spPr>
          <p:txBody>
            <a:bodyPr wrap="square" lIns="38405" tIns="19202" rIns="38405" bIns="19202" rtlCol="0">
              <a:spAutoFit/>
            </a:bodyPr>
            <a:lstStyle/>
            <a:p>
              <a:r>
                <a:rPr lang="en-US" sz="1100" spc="126" dirty="0" smtClean="0">
                  <a:solidFill>
                    <a:srgbClr val="507392"/>
                  </a:solidFill>
                  <a:latin typeface="Bebas Neue Bold" panose="020B0606020202050201" pitchFamily="34" charset="-94"/>
                  <a:ea typeface="Open Sans" panose="020B0606030504020204" pitchFamily="34" charset="0"/>
                  <a:cs typeface="Open Sans" panose="020B0606030504020204" pitchFamily="34" charset="0"/>
                </a:rPr>
                <a:t>RIVER TO SEA TPO</a:t>
              </a:r>
              <a:endPara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0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2" t="19973" r="12079"/>
          <a:stretch/>
        </p:blipFill>
        <p:spPr>
          <a:xfrm>
            <a:off x="800893" y="330200"/>
            <a:ext cx="7542215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5" t="10262" r="17066" b="8633"/>
          <a:stretch/>
        </p:blipFill>
        <p:spPr>
          <a:xfrm>
            <a:off x="991792" y="559468"/>
            <a:ext cx="7160416" cy="64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4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8" t="26105" r="34382" b="23789"/>
          <a:stretch/>
        </p:blipFill>
        <p:spPr>
          <a:xfrm>
            <a:off x="928555" y="565491"/>
            <a:ext cx="7286890" cy="591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0" y="6323931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10351" r="16922" b="9895"/>
          <a:stretch/>
        </p:blipFill>
        <p:spPr>
          <a:xfrm>
            <a:off x="1386038" y="613609"/>
            <a:ext cx="6371924" cy="628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10607</TotalTime>
  <Words>285</Words>
  <Application>Microsoft Office PowerPoint</Application>
  <PresentationFormat>On-screen Show (4:3)</PresentationFormat>
  <Paragraphs>71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Brett Boncore</cp:lastModifiedBy>
  <cp:revision>378</cp:revision>
  <cp:lastPrinted>2016-03-08T15:05:14Z</cp:lastPrinted>
  <dcterms:created xsi:type="dcterms:W3CDTF">2014-09-26T10:57:37Z</dcterms:created>
  <dcterms:modified xsi:type="dcterms:W3CDTF">2016-06-14T23:23:32Z</dcterms:modified>
</cp:coreProperties>
</file>