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5" r:id="rId2"/>
    <p:sldId id="318" r:id="rId3"/>
    <p:sldId id="283" r:id="rId4"/>
    <p:sldId id="321" r:id="rId5"/>
    <p:sldId id="319" r:id="rId6"/>
    <p:sldId id="320" r:id="rId7"/>
    <p:sldId id="322" r:id="rId8"/>
    <p:sldId id="281" r:id="rId9"/>
    <p:sldId id="316" r:id="rId10"/>
    <p:sldId id="278" r:id="rId11"/>
    <p:sldId id="324" r:id="rId12"/>
  </p:sldIdLst>
  <p:sldSz cx="9144000" cy="6858000" type="screen4x3"/>
  <p:notesSz cx="7010400" cy="9296400"/>
  <p:defaultTextStyle>
    <a:defPPr>
      <a:defRPr lang="en-US"/>
    </a:defPPr>
    <a:lvl1pPr marL="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4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92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40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88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36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84" algn="l" defTabSz="768096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D937"/>
    <a:srgbClr val="98B53D"/>
    <a:srgbClr val="507392"/>
    <a:srgbClr val="33A9AF"/>
    <a:srgbClr val="C25252"/>
    <a:srgbClr val="3C59D4"/>
    <a:srgbClr val="AF4343"/>
    <a:srgbClr val="F5F5F5"/>
    <a:srgbClr val="EEEEEE"/>
    <a:srgbClr val="338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2" autoAdjust="0"/>
    <p:restoredTop sz="85486" autoAdjust="0"/>
  </p:normalViewPr>
  <p:slideViewPr>
    <p:cSldViewPr snapToGrid="0">
      <p:cViewPr varScale="1">
        <p:scale>
          <a:sx n="85" d="100"/>
          <a:sy n="85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11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051A69-C562-4FC5-92DC-994CDC1376A2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C747B73-6B03-4EF3-AD40-683CE00DA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2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1pPr>
    <a:lvl2pPr marL="19202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2pPr>
    <a:lvl3pPr marL="38404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3pPr>
    <a:lvl4pPr marL="57607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4pPr>
    <a:lvl5pPr marL="768096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5pPr>
    <a:lvl6pPr marL="960120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6pPr>
    <a:lvl7pPr marL="1152144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7pPr>
    <a:lvl8pPr marL="1344168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8pPr>
    <a:lvl9pPr marL="1536192" algn="l" defTabSz="384048" rtl="0" eaLnBrk="1" latinLnBrk="0" hangingPunct="1">
      <a:defRPr sz="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4048" indent="0" algn="ctr">
              <a:buNone/>
              <a:defRPr sz="1700"/>
            </a:lvl2pPr>
            <a:lvl3pPr marL="768096" indent="0" algn="ctr">
              <a:buNone/>
              <a:defRPr sz="1500"/>
            </a:lvl3pPr>
            <a:lvl4pPr marL="1152144" indent="0" algn="ctr">
              <a:buNone/>
              <a:defRPr sz="1300"/>
            </a:lvl4pPr>
            <a:lvl5pPr marL="1536192" indent="0" algn="ctr">
              <a:buNone/>
              <a:defRPr sz="1300"/>
            </a:lvl5pPr>
            <a:lvl6pPr marL="1920240" indent="0" algn="ctr">
              <a:buNone/>
              <a:defRPr sz="1300"/>
            </a:lvl6pPr>
            <a:lvl7pPr marL="2304288" indent="0" algn="ctr">
              <a:buNone/>
              <a:defRPr sz="1300"/>
            </a:lvl7pPr>
            <a:lvl8pPr marL="2688336" indent="0" algn="ctr">
              <a:buNone/>
              <a:defRPr sz="1300"/>
            </a:lvl8pPr>
            <a:lvl9pPr marL="3072384" indent="0" algn="ctr">
              <a:buNone/>
              <a:defRPr sz="13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0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2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411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8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404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680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521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36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2024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0428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883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07238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34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4048" indent="0">
              <a:buNone/>
              <a:defRPr sz="1700" b="1"/>
            </a:lvl2pPr>
            <a:lvl3pPr marL="768096" indent="0">
              <a:buNone/>
              <a:defRPr sz="1500" b="1"/>
            </a:lvl3pPr>
            <a:lvl4pPr marL="1152144" indent="0">
              <a:buNone/>
              <a:defRPr sz="1300" b="1"/>
            </a:lvl4pPr>
            <a:lvl5pPr marL="1536192" indent="0">
              <a:buNone/>
              <a:defRPr sz="1300" b="1"/>
            </a:lvl5pPr>
            <a:lvl6pPr marL="1920240" indent="0">
              <a:buNone/>
              <a:defRPr sz="1300" b="1"/>
            </a:lvl6pPr>
            <a:lvl7pPr marL="2304288" indent="0">
              <a:buNone/>
              <a:defRPr sz="1300" b="1"/>
            </a:lvl7pPr>
            <a:lvl8pPr marL="2688336" indent="0">
              <a:buNone/>
              <a:defRPr sz="1300" b="1"/>
            </a:lvl8pPr>
            <a:lvl9pPr marL="3072384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2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409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28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4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700"/>
            </a:lvl1pPr>
            <a:lvl2pPr marL="384048" indent="0">
              <a:buNone/>
              <a:defRPr sz="2400"/>
            </a:lvl2pPr>
            <a:lvl3pPr marL="768096" indent="0">
              <a:buNone/>
              <a:defRPr sz="2000"/>
            </a:lvl3pPr>
            <a:lvl4pPr marL="1152144" indent="0">
              <a:buNone/>
              <a:defRPr sz="1700"/>
            </a:lvl4pPr>
            <a:lvl5pPr marL="1536192" indent="0">
              <a:buNone/>
              <a:defRPr sz="1700"/>
            </a:lvl5pPr>
            <a:lvl6pPr marL="1920240" indent="0">
              <a:buNone/>
              <a:defRPr sz="1700"/>
            </a:lvl6pPr>
            <a:lvl7pPr marL="2304288" indent="0">
              <a:buNone/>
              <a:defRPr sz="1700"/>
            </a:lvl7pPr>
            <a:lvl8pPr marL="2688336" indent="0">
              <a:buNone/>
              <a:defRPr sz="1700"/>
            </a:lvl8pPr>
            <a:lvl9pPr marL="3072384" indent="0">
              <a:buNone/>
              <a:defRPr sz="17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84048" indent="0">
              <a:buNone/>
              <a:defRPr sz="1200"/>
            </a:lvl2pPr>
            <a:lvl3pPr marL="768096" indent="0">
              <a:buNone/>
              <a:defRPr sz="1000"/>
            </a:lvl3pPr>
            <a:lvl4pPr marL="1152144" indent="0">
              <a:buNone/>
              <a:defRPr sz="800"/>
            </a:lvl4pPr>
            <a:lvl5pPr marL="1536192" indent="0">
              <a:buNone/>
              <a:defRPr sz="800"/>
            </a:lvl5pPr>
            <a:lvl6pPr marL="1920240" indent="0">
              <a:buNone/>
              <a:defRPr sz="800"/>
            </a:lvl6pPr>
            <a:lvl7pPr marL="2304288" indent="0">
              <a:buNone/>
              <a:defRPr sz="800"/>
            </a:lvl7pPr>
            <a:lvl8pPr marL="2688336" indent="0">
              <a:buNone/>
              <a:defRPr sz="800"/>
            </a:lvl8pPr>
            <a:lvl9pPr marL="3072384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26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38405" tIns="19202" rIns="38405" bIns="1920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38405" tIns="19202" rIns="38405" bIns="1920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F2AF2-EA92-44F8-853B-5E3554E36C4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75539-BFBE-477A-BDB6-9CA7B44D81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6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68096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024" indent="-192024" algn="l" defTabSz="768096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216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64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312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408" indent="-192024" algn="l" defTabSz="7680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92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40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88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36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84" algn="l" defTabSz="7680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llthetpo.com/" TargetMode="External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llthetpo.com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2ctpo.org/resources/survey-campaig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143250"/>
            <a:ext cx="9144000" cy="1363436"/>
          </a:xfrm>
          <a:prstGeom prst="rect">
            <a:avLst/>
          </a:prstGeom>
          <a:solidFill>
            <a:schemeClr val="tx2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dirty="0">
              <a:solidFill>
                <a:srgbClr val="2C8698"/>
              </a:solidFill>
              <a:latin typeface="Bebas Neue" panose="020B0606020202050201" pitchFamily="34" charset="-9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9700" y="3435120"/>
            <a:ext cx="3740605" cy="68511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42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TELL THE TPO</a:t>
            </a:r>
            <a:endParaRPr lang="en-US" sz="4200" spc="42" dirty="0">
              <a:solidFill>
                <a:schemeClr val="bg1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29585" y="3496675"/>
            <a:ext cx="3899915" cy="56199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7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 </a:t>
            </a:r>
          </a:p>
          <a:p>
            <a:r>
              <a:rPr lang="en-US" sz="1700" spc="42" dirty="0" smtClean="0">
                <a:solidFill>
                  <a:schemeClr val="bg1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  <a:endParaRPr lang="en-US" sz="1700" spc="42" dirty="0">
              <a:solidFill>
                <a:schemeClr val="bg1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385005" y="3401643"/>
            <a:ext cx="0" cy="78663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742" y="5696663"/>
            <a:ext cx="2716110" cy="1161337"/>
          </a:xfrm>
          <a:prstGeom prst="rect">
            <a:avLst/>
          </a:prstGeom>
        </p:spPr>
      </p:pic>
      <p:sp>
        <p:nvSpPr>
          <p:cNvPr id="9" name="Rectangle 16"/>
          <p:cNvSpPr txBox="1">
            <a:spLocks/>
          </p:cNvSpPr>
          <p:nvPr/>
        </p:nvSpPr>
        <p:spPr>
          <a:xfrm>
            <a:off x="6190743" y="4739027"/>
            <a:ext cx="2634604" cy="813170"/>
          </a:xfrm>
          <a:prstGeom prst="rect">
            <a:avLst/>
          </a:prstGeom>
        </p:spPr>
        <p:txBody>
          <a:bodyPr vert="horz" lIns="38405" tIns="19202" rIns="38405" bIns="19202" rtlCol="0" anchor="ctr"/>
          <a:lstStyle>
            <a:defPPr>
              <a:defRPr lang="en-US"/>
            </a:defPPr>
            <a:lvl1pPr marL="0" algn="l" defTabSz="76809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8096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52144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6192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20240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04288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88336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72384" algn="l" defTabSz="768096" rtl="0" eaLnBrk="1" latinLnBrk="0" hangingPunct="1"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 smtClean="0"/>
              <a:t>TPO Board/Committee Briefing</a:t>
            </a:r>
            <a:br>
              <a:rPr lang="en-US" sz="1600" dirty="0" smtClean="0"/>
            </a:br>
            <a:r>
              <a:rPr lang="en-US" sz="1600" dirty="0" smtClean="0"/>
              <a:t>March 2016</a:t>
            </a:r>
            <a:endParaRPr lang="en-US" sz="1600" dirty="0"/>
          </a:p>
        </p:txBody>
      </p:sp>
      <p:pic>
        <p:nvPicPr>
          <p:cNvPr id="10" name="j0313970.jpg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7"/>
          <a:stretch/>
        </p:blipFill>
        <p:spPr>
          <a:xfrm>
            <a:off x="4534059" y="1609638"/>
            <a:ext cx="2233986" cy="1533613"/>
          </a:xfrm>
          <a:prstGeom prst="rect">
            <a:avLst/>
          </a:prstGeom>
          <a:effectLst/>
        </p:spPr>
      </p:pic>
      <p:pic>
        <p:nvPicPr>
          <p:cNvPr id="11" name="j031397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044" y="1609637"/>
            <a:ext cx="2363157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pic>
        <p:nvPicPr>
          <p:cNvPr id="12" name="j0313970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1"/>
          <a:stretch/>
        </p:blipFill>
        <p:spPr>
          <a:xfrm>
            <a:off x="-12798" y="1622340"/>
            <a:ext cx="2312871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pic>
        <p:nvPicPr>
          <p:cNvPr id="13" name="j0313970.jpg"/>
          <p:cNvPicPr>
            <a:picLocks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4" r="-1"/>
          <a:stretch/>
        </p:blipFill>
        <p:spPr>
          <a:xfrm>
            <a:off x="2300073" y="1609638"/>
            <a:ext cx="2233986" cy="1533613"/>
          </a:xfrm>
          <a:prstGeom prst="rect">
            <a:avLst/>
          </a:prstGeom>
          <a:noFill/>
          <a:ln w="38100" cap="sq" cmpd="sng" algn="ctr">
            <a:noFill/>
            <a:prstDash val="solid"/>
            <a:miter lim="800000"/>
          </a:ln>
          <a:effectLst/>
        </p:spPr>
      </p:pic>
      <p:sp>
        <p:nvSpPr>
          <p:cNvPr id="14" name="Oval 13"/>
          <p:cNvSpPr/>
          <p:nvPr/>
        </p:nvSpPr>
        <p:spPr>
          <a:xfrm>
            <a:off x="-391527" y="5257800"/>
            <a:ext cx="2704398" cy="2496794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7" y="5495315"/>
            <a:ext cx="1761825" cy="7628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34" y="6173171"/>
            <a:ext cx="2010002" cy="6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8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841183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SCHEDULE AND NEXT STEPS 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52" name="Straight Connector 51"/>
          <p:cNvCxnSpPr>
            <a:endCxn id="38" idx="6"/>
          </p:cNvCxnSpPr>
          <p:nvPr/>
        </p:nvCxnSpPr>
        <p:spPr>
          <a:xfrm flipV="1">
            <a:off x="656386" y="3419715"/>
            <a:ext cx="7843985" cy="187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-81009" y="286840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MARCH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612402" y="3332962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147926" y="3332914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01542" y="3615670"/>
            <a:ext cx="1222464" cy="1423774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TPO BRIEFINGS &amp; SURVEY LAUNCH –</a:t>
            </a:r>
          </a:p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 31</a:t>
            </a:r>
            <a:r>
              <a:rPr lang="en-US" sz="1800" baseline="300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!</a:t>
            </a:r>
            <a:endParaRPr lang="tr-TR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50285" y="287484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APRIL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679220" y="3339254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214744" y="3335006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69033" y="3332866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304557" y="3331042"/>
            <a:ext cx="195814" cy="177346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990039" y="286840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MAY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1333" y="287484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JUNE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079852" y="286840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JULY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611146" y="2874844"/>
            <a:ext cx="1582636" cy="408111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4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AUGUST</a:t>
            </a:r>
            <a:endParaRPr lang="en-US" sz="24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34601" y="3615615"/>
            <a:ext cx="1222464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SURVEY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OPEN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90039" y="3912003"/>
            <a:ext cx="1589598" cy="0"/>
          </a:xfrm>
          <a:prstGeom prst="straightConnector1">
            <a:avLst/>
          </a:prstGeom>
          <a:ln w="120650">
            <a:solidFill>
              <a:schemeClr val="bg2">
                <a:lumMod val="50000"/>
                <a:alpha val="42000"/>
              </a:schemeClr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4701419" y="3619949"/>
            <a:ext cx="1222464" cy="869776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COMPILE DATA &amp; ANALYZE</a:t>
            </a:r>
            <a:endParaRPr lang="tr-TR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6255708" y="3615670"/>
            <a:ext cx="1222464" cy="592777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REPORT</a:t>
            </a:r>
            <a:endParaRPr lang="tr-TR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611146" y="3629232"/>
            <a:ext cx="1402550" cy="1423774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pPr algn="ctr"/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 SUMMARY AT COMMITTEE &amp; BOARD MEETINGS</a:t>
            </a:r>
            <a:endParaRPr lang="tr-TR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9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3386359" y="3358271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000501" y="2041071"/>
            <a:ext cx="1069520" cy="1091344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latin typeface="Bebas Neue Bold" panose="020B0606020202050201" pitchFamily="34" charset="-94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725619" y="3540688"/>
            <a:ext cx="3697929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ANY QUESTIONS?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1934" y="2356274"/>
            <a:ext cx="586330" cy="511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4028444"/>
            <a:ext cx="9143999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WWW.TELLTHETPO.COM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94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36" y="1217529"/>
            <a:ext cx="6924864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survey </a:t>
            </a:r>
            <a:r>
              <a:rPr lang="en-US" sz="1800" b="1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and</a:t>
            </a:r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800" cap="all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public awareness campaign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7204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/>
              <a:t>“TELL THE TPO” GOALS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526041" y="1950938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188397" y="2058890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88337" y="1950938"/>
            <a:ext cx="3315319" cy="777443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</a:t>
            </a:r>
            <a:r>
              <a:rPr lang="en-US" sz="1600" cap="all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Research ON PUBLIC OPINION useful </a:t>
            </a:r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TPO </a:t>
            </a:r>
            <a:r>
              <a:rPr lang="en-US" sz="1600" cap="all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</a:t>
            </a:r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long range planning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526041" y="309249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88397" y="320044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664894" y="3169671"/>
            <a:ext cx="3315317" cy="531222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Public Engagement Tool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1526041" y="425885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88397" y="436680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85440" y="4349657"/>
            <a:ext cx="3321111" cy="531222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a Buzz and Earned Media Opportunity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17857" y="1950938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80213" y="2058890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456710" y="2068822"/>
            <a:ext cx="3179289" cy="531222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Partnerships and Awareness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5317857" y="3092497"/>
            <a:ext cx="0" cy="712822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980213" y="3200449"/>
            <a:ext cx="198790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tr-TR" sz="28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456711" y="3306408"/>
            <a:ext cx="2405496" cy="285000"/>
          </a:xfrm>
          <a:prstGeom prst="rect">
            <a:avLst/>
          </a:prstGeom>
        </p:spPr>
        <p:txBody>
          <a:bodyPr wrap="square" lIns="38405" tIns="19202" rIns="38405" bIns="19202">
            <a:spAutoFit/>
          </a:bodyPr>
          <a:lstStyle/>
          <a:p>
            <a:r>
              <a:rPr lang="en-US" sz="1600" cap="all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database</a:t>
            </a:r>
          </a:p>
        </p:txBody>
      </p:sp>
    </p:spTree>
    <p:extLst>
      <p:ext uri="{BB962C8B-B14F-4D97-AF65-F5344CB8AC3E}">
        <p14:creationId xmlns:p14="http://schemas.microsoft.com/office/powerpoint/2010/main" val="6767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9243" y="1810501"/>
            <a:ext cx="6012501" cy="28500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everyone who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lives, works, or visits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TPO region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0473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APPROACH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22107" y="1877789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222107" y="2473778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1527717" y="3078894"/>
            <a:ext cx="6012501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survey is radioactive, everyone taking it is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exposed to transportation participation opportunities.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49802" y="2301451"/>
            <a:ext cx="6012501" cy="77744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Emphasis on maximizing public response… the longer the survey the less the response. </a:t>
            </a:r>
          </a:p>
          <a:p>
            <a:r>
              <a:rPr lang="en-US" sz="1600" b="1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Target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Goal: Thousands </a:t>
            </a:r>
            <a:endParaRPr lang="tr-TR" sz="1600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9242" y="3619137"/>
            <a:ext cx="6012501" cy="531222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Primarily an online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endeavor (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2"/>
              </a:rPr>
              <a:t>www.tellthetpo.com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),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with hard copies provided as a tool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7717" y="4153929"/>
            <a:ext cx="6012501" cy="285000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 and Excitement: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prizes-challenges</a:t>
            </a:r>
          </a:p>
        </p:txBody>
      </p:sp>
      <p:sp>
        <p:nvSpPr>
          <p:cNvPr id="32" name="Oval 31"/>
          <p:cNvSpPr/>
          <p:nvPr/>
        </p:nvSpPr>
        <p:spPr>
          <a:xfrm>
            <a:off x="1222107" y="3084653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43" name="Oval 42"/>
          <p:cNvSpPr/>
          <p:nvPr/>
        </p:nvSpPr>
        <p:spPr>
          <a:xfrm>
            <a:off x="1222262" y="3623784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45" name="Oval 44"/>
          <p:cNvSpPr/>
          <p:nvPr/>
        </p:nvSpPr>
        <p:spPr>
          <a:xfrm>
            <a:off x="1222107" y="4227847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46" name="TextBox 45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579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0473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2014 SURVEY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950" y="1194988"/>
            <a:ext cx="6640100" cy="511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256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03136" y="1217529"/>
            <a:ext cx="6924864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1,263 TOTAL RESPONSES</a:t>
            </a:r>
            <a:endParaRPr lang="en-US" sz="1800" cap="all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7204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 smtClean="0"/>
              <a:t>2014 SURVEY</a:t>
            </a:r>
            <a:endParaRPr lang="en-US" sz="2800" dirty="0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1" t="2" r="32018" b="23572"/>
          <a:stretch/>
        </p:blipFill>
        <p:spPr>
          <a:xfrm>
            <a:off x="6134100" y="-828"/>
            <a:ext cx="3009900" cy="689947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74221" y="1663484"/>
            <a:ext cx="534857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Outreach featured creative teaming with government, business, and civic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communities.</a:t>
            </a:r>
          </a:p>
          <a:p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Rethink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reached out to major employers and 780 in rideshare database.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Member was an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Ambassador.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Partnered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with Team Volusia and various Chambers to reach business community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One Voice for Volusia” helped us engage fifty different nonprofits reaching under-served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community.</a:t>
            </a: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Social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included Facebook </a:t>
            </a: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669798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Media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coverage included newspapers and radio.</a:t>
            </a:r>
          </a:p>
        </p:txBody>
      </p:sp>
    </p:spTree>
    <p:extLst>
      <p:ext uri="{BB962C8B-B14F-4D97-AF65-F5344CB8AC3E}">
        <p14:creationId xmlns:p14="http://schemas.microsoft.com/office/powerpoint/2010/main" val="386008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7204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 smtClean="0"/>
              <a:t>2014 SURVEY SUMMARY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625" y="1274102"/>
            <a:ext cx="3576750" cy="46367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71675" y="5910831"/>
            <a:ext cx="4937125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http://www.r2ctpo.org/resources/survey-campaign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3"/>
              </a:rPr>
              <a:t>/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6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7204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>
            <a:defPPr>
              <a:defRPr lang="en-US"/>
            </a:defPPr>
            <a:lvl1pPr>
              <a:defRPr sz="1600" spc="42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sz="2800" dirty="0" smtClean="0"/>
              <a:t>NEW SURVEY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519243" y="2194209"/>
            <a:ext cx="6012501" cy="59277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Added Intelligent Transportation Systems (ITS) answer choice to “Where should we invest in order to improve driving” (Question 3)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22107" y="2285989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 baseline="-25000" dirty="0"/>
          </a:p>
        </p:txBody>
      </p:sp>
      <p:sp>
        <p:nvSpPr>
          <p:cNvPr id="28" name="TextBox 27"/>
          <p:cNvSpPr txBox="1"/>
          <p:nvPr/>
        </p:nvSpPr>
        <p:spPr>
          <a:xfrm>
            <a:off x="1519241" y="3024230"/>
            <a:ext cx="6012501" cy="59277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Added an ITS funding question to understand preference of priority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(Question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10) 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1222105" y="3114567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30" name="TextBox 29"/>
          <p:cNvSpPr txBox="1"/>
          <p:nvPr/>
        </p:nvSpPr>
        <p:spPr>
          <a:xfrm>
            <a:off x="1203136" y="1217529"/>
            <a:ext cx="6924864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CHANGES TO PREVIOUS SURVEY</a:t>
            </a:r>
            <a:endParaRPr lang="en-US" sz="1800" cap="all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19240" y="3824061"/>
            <a:ext cx="6012501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minor wording/text changes for clarification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22104" y="3914398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9060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Connector 44"/>
          <p:cNvCxnSpPr/>
          <p:nvPr/>
        </p:nvCxnSpPr>
        <p:spPr>
          <a:xfrm>
            <a:off x="5949745" y="2577164"/>
            <a:ext cx="1997618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43982" y="2583981"/>
            <a:ext cx="1997618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43982" y="2834793"/>
            <a:ext cx="2183630" cy="200854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with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chambers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reach their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businesses</a:t>
            </a:r>
          </a:p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with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businesses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reach their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</a:p>
          <a:p>
            <a:pPr algn="ctr"/>
            <a:endParaRPr lang="en-US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Team with </a:t>
            </a:r>
            <a:r>
              <a:rPr lang="en-US" sz="16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organizations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to reach their members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112770" y="2123330"/>
            <a:ext cx="2118635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0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PARTNERSHIPS</a:t>
            </a:r>
            <a:endParaRPr lang="en-US" sz="20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49745" y="2123330"/>
            <a:ext cx="2035290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0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FUN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49746" y="2834793"/>
            <a:ext cx="1997618" cy="700499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it fun with prizes and incentives</a:t>
            </a:r>
            <a:endParaRPr lang="tr-TR" sz="16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tr-TR" sz="11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8788" y="2123329"/>
            <a:ext cx="2296643" cy="3465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2000" spc="42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CHAMPIONS</a:t>
            </a:r>
          </a:p>
        </p:txBody>
      </p:sp>
      <p:cxnSp>
        <p:nvCxnSpPr>
          <p:cNvPr id="38" name="Straight Connector 37"/>
          <p:cNvCxnSpPr/>
          <p:nvPr/>
        </p:nvCxnSpPr>
        <p:spPr>
          <a:xfrm>
            <a:off x="3676388" y="2583981"/>
            <a:ext cx="1781444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26971" y="2834793"/>
            <a:ext cx="2188460" cy="151610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TPO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Board and Committees being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challenged to disseminate the survey to their stakeholders.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group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given a unique survey link to measure success.</a:t>
            </a:r>
          </a:p>
        </p:txBody>
      </p:sp>
      <p:sp>
        <p:nvSpPr>
          <p:cNvPr id="43" name="Rectangle 42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88396" y="806118"/>
            <a:ext cx="50473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MARKETING PLAN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1222107" y="1271735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22107" y="1279832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5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V="1">
            <a:off x="1222107" y="1116128"/>
            <a:ext cx="6640100" cy="8098"/>
          </a:xfrm>
          <a:prstGeom prst="line">
            <a:avLst/>
          </a:prstGeom>
          <a:ln w="50800">
            <a:solidFill>
              <a:srgbClr val="507392">
                <a:alpha val="3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22107" y="1124225"/>
            <a:ext cx="2325029" cy="0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9243" y="2194209"/>
            <a:ext cx="4716457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given a unique survey link to measure success.</a:t>
            </a:r>
          </a:p>
        </p:txBody>
      </p:sp>
      <p:sp>
        <p:nvSpPr>
          <p:cNvPr id="10" name="Rectangle 9"/>
          <p:cNvSpPr/>
          <p:nvPr/>
        </p:nvSpPr>
        <p:spPr>
          <a:xfrm flipH="1">
            <a:off x="-1" y="709863"/>
            <a:ext cx="72190" cy="764005"/>
          </a:xfrm>
          <a:prstGeom prst="rect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>
              <a:solidFill>
                <a:srgbClr val="2C9398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88396" y="602018"/>
            <a:ext cx="5047304" cy="46966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2800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FRIENDLY CHALLENGE</a:t>
            </a:r>
            <a:endParaRPr lang="en-US" sz="2800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1222107" y="2285989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 baseline="-25000" dirty="0"/>
          </a:p>
        </p:txBody>
      </p:sp>
      <p:sp>
        <p:nvSpPr>
          <p:cNvPr id="12" name="Oval 11"/>
          <p:cNvSpPr/>
          <p:nvPr/>
        </p:nvSpPr>
        <p:spPr>
          <a:xfrm>
            <a:off x="1222107" y="2881978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33" name="TextBox 32"/>
          <p:cNvSpPr txBox="1"/>
          <p:nvPr/>
        </p:nvSpPr>
        <p:spPr>
          <a:xfrm>
            <a:off x="1519243" y="3402516"/>
            <a:ext cx="4716458" cy="59277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Coveted trophy awarded to most successful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Ambassador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19243" y="2709651"/>
            <a:ext cx="4716457" cy="592777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invite each to send your link to your stakeholders, contact lists, e-newsletters, etc.</a:t>
            </a:r>
          </a:p>
        </p:txBody>
      </p:sp>
      <p:sp>
        <p:nvSpPr>
          <p:cNvPr id="32" name="Oval 31"/>
          <p:cNvSpPr/>
          <p:nvPr/>
        </p:nvSpPr>
        <p:spPr>
          <a:xfrm>
            <a:off x="1222107" y="3492853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sp>
        <p:nvSpPr>
          <p:cNvPr id="46" name="TextBox 45"/>
          <p:cNvSpPr txBox="1"/>
          <p:nvPr/>
        </p:nvSpPr>
        <p:spPr>
          <a:xfrm>
            <a:off x="1526041" y="6396875"/>
            <a:ext cx="2999453" cy="377333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r"/>
            <a:r>
              <a:rPr lang="en-US" sz="1100" spc="126" dirty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COMMUNITY TRANSPORTATION SURVEY</a:t>
            </a:r>
          </a:p>
          <a:p>
            <a:pPr algn="ctr"/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 rot="-120000" flipV="1">
            <a:off x="4571472" y="6385990"/>
            <a:ext cx="8165" cy="252459"/>
          </a:xfrm>
          <a:prstGeom prst="line">
            <a:avLst/>
          </a:prstGeom>
          <a:ln w="50800">
            <a:solidFill>
              <a:srgbClr val="5073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23994" y="6396875"/>
            <a:ext cx="2887149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100" spc="126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RIVER TO SEA TPO</a:t>
            </a:r>
            <a:endParaRPr lang="en-US" sz="1100" spc="126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03136" y="1217529"/>
            <a:ext cx="6924864" cy="315778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cap="all" spc="42" dirty="0" smtClean="0">
                <a:solidFill>
                  <a:srgbClr val="507392"/>
                </a:solidFill>
                <a:latin typeface="Bebas Neue Bold" panose="020B0606020202050201" pitchFamily="34" charset="-94"/>
                <a:ea typeface="Open Sans" panose="020B0606030504020204" pitchFamily="34" charset="0"/>
                <a:cs typeface="Open Sans" panose="020B0606030504020204" pitchFamily="34" charset="0"/>
              </a:rPr>
              <a:t>EACH BOARD/Committee IS AN AMBASSADOR</a:t>
            </a:r>
            <a:endParaRPr lang="en-US" sz="1800" cap="all" spc="42" dirty="0">
              <a:solidFill>
                <a:srgbClr val="507392"/>
              </a:solidFill>
              <a:latin typeface="Bebas Neue Bold" panose="020B0606020202050201" pitchFamily="34" charset="-9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19243" y="4142739"/>
            <a:ext cx="4716458" cy="86977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 Survey: A third of responses came in through Ambassadors</a:t>
            </a:r>
          </a:p>
          <a:p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 NEED YOU!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22106" y="4233076"/>
            <a:ext cx="91848" cy="122465"/>
          </a:xfrm>
          <a:prstGeom prst="ellipse">
            <a:avLst/>
          </a:prstGeom>
          <a:solidFill>
            <a:srgbClr val="5073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8405" tIns="19202" rIns="38405" bIns="19202" rtlCol="0" anchor="ctr"/>
          <a:lstStyle/>
          <a:p>
            <a:pPr algn="ctr"/>
            <a:endParaRPr lang="en-US" sz="180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5" t="29623" r="19561" b="29947"/>
          <a:stretch/>
        </p:blipFill>
        <p:spPr>
          <a:xfrm>
            <a:off x="6704644" y="3640152"/>
            <a:ext cx="2439356" cy="2077500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0"/>
          <a:stretch/>
        </p:blipFill>
        <p:spPr>
          <a:xfrm>
            <a:off x="6593950" y="1535101"/>
            <a:ext cx="2550050" cy="2080217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704644" y="5699029"/>
            <a:ext cx="2439356" cy="208056"/>
          </a:xfrm>
          <a:prstGeom prst="rect">
            <a:avLst/>
          </a:prstGeom>
          <a:noFill/>
        </p:spPr>
        <p:txBody>
          <a:bodyPr wrap="square" lIns="38405" tIns="19202" rIns="38405" bIns="19202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2014 winner: Vice Mayor Jason </a:t>
            </a:r>
            <a:r>
              <a:rPr lang="en-US" sz="1100" b="1" dirty="0" err="1">
                <a:solidFill>
                  <a:schemeClr val="bg2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DeLorenzo</a:t>
            </a:r>
            <a:endParaRPr lang="en-US" sz="1100" b="1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99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5538</TotalTime>
  <Words>492</Words>
  <Application>Microsoft Office PowerPoint</Application>
  <PresentationFormat>On-screen Show (4:3)</PresentationFormat>
  <Paragraphs>100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Pamela Blankenship</cp:lastModifiedBy>
  <cp:revision>337</cp:revision>
  <cp:lastPrinted>2016-03-08T15:05:14Z</cp:lastPrinted>
  <dcterms:created xsi:type="dcterms:W3CDTF">2014-09-26T10:57:37Z</dcterms:created>
  <dcterms:modified xsi:type="dcterms:W3CDTF">2016-03-15T16:21:02Z</dcterms:modified>
</cp:coreProperties>
</file>