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260" r:id="rId4"/>
    <p:sldId id="296" r:id="rId5"/>
    <p:sldId id="300" r:id="rId6"/>
    <p:sldId id="301" r:id="rId7"/>
    <p:sldId id="297" r:id="rId8"/>
    <p:sldId id="298" r:id="rId9"/>
    <p:sldId id="289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31" autoAdjust="0"/>
    <p:restoredTop sz="86907" autoAdjust="0"/>
  </p:normalViewPr>
  <p:slideViewPr>
    <p:cSldViewPr snapToGrid="0">
      <p:cViewPr varScale="1">
        <p:scale>
          <a:sx n="74" d="100"/>
          <a:sy n="74" d="100"/>
        </p:scale>
        <p:origin x="-10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5EE40D-AAF3-4BB2-81B9-F2AC01DDF46E}" type="datetimeFigureOut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4F2CB7-3D30-47A1-A8CB-77C5C3482C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BD7F55-BB96-4099-8D80-E76027A85C83}" type="datetimeFigureOut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A2D6B1-B9CF-4978-BB6A-ACDAA67BA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C05CBB-2403-4184-8FCE-E3C9F2944F59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68F181-B355-44FF-BA1F-7B534EFADF41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7C328E-76A9-4159-904C-B05DEBE548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A136-68D3-447C-9E34-8499896AADE2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966BB-0690-40A1-B5A1-83D1AD1EC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CD5D3E-E7E3-4868-9768-DE8F58537BF4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1BBB-8FFA-4084-A7FE-D5039FF66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717F-7943-43DA-A63F-A0C8D97256F7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0C69-8733-4A23-A50F-960A82D3FE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54C2B7-D25D-41F5-B8FF-7F3119425EC7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87794C-2EE2-4C3F-A04C-EB571D12E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F6C086D8-2E34-40DF-B3FC-C26041EC2F50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51EBA7-A6A4-45BC-92DF-EB03BB43F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BA3BC33E-FE7A-44C4-91BA-3368031766F2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A08CD9-91CD-4907-901D-5F79F0A0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1BC0-D9CD-4D14-A8A8-8C0B3FCBFDA5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A4E2-775B-4D3E-8FDA-65E49C45DE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B90399-CF0F-4F86-87DD-90BB691289DA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FDDD1F-B462-497E-8518-CE0ED5B602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3102-97CA-4363-993B-8D1F9833FF3F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9982-7334-4F9D-BF9E-3319EFFCF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D334F762-EADF-425E-9A32-DD73353C28B9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748BC08-C553-4B13-807E-4F850980A9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309E918-2900-4389-A96D-D3AC5CFCF14C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C55B2F-0E43-44D2-BE45-1E1DBDC61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89" r:id="rId2"/>
    <p:sldLayoutId id="2147484094" r:id="rId3"/>
    <p:sldLayoutId id="2147484095" r:id="rId4"/>
    <p:sldLayoutId id="2147484096" r:id="rId5"/>
    <p:sldLayoutId id="2147484090" r:id="rId6"/>
    <p:sldLayoutId id="2147484097" r:id="rId7"/>
    <p:sldLayoutId id="2147484091" r:id="rId8"/>
    <p:sldLayoutId id="2147484098" r:id="rId9"/>
    <p:sldLayoutId id="2147484092" r:id="rId10"/>
    <p:sldLayoutId id="21474840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3" descr="314998_243878118992159_235879733125331_651554_1819964200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1528" y="4191292"/>
            <a:ext cx="3288611" cy="1874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160" y="3352800"/>
            <a:ext cx="7514590" cy="61277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b="1" dirty="0" smtClean="0"/>
              <a:t> </a:t>
            </a:r>
            <a:r>
              <a:rPr lang="en-US" sz="3600" b="1" dirty="0" smtClean="0"/>
              <a:t>2013 Retreat </a:t>
            </a:r>
            <a:br>
              <a:rPr lang="en-US" sz="3600" b="1" dirty="0" smtClean="0"/>
            </a:br>
            <a:r>
              <a:rPr lang="en-US" sz="3600" b="1" dirty="0" smtClean="0"/>
              <a:t>Volusia </a:t>
            </a:r>
            <a:br>
              <a:rPr lang="en-US" sz="3600" b="1" dirty="0" smtClean="0"/>
            </a:br>
            <a:r>
              <a:rPr lang="en-US" sz="3600" b="1" dirty="0" smtClean="0"/>
              <a:t>Transportation Planning Organization (TPO) </a:t>
            </a:r>
            <a:br>
              <a:rPr lang="en-US" sz="3600" b="1" dirty="0" smtClean="0"/>
            </a:br>
            <a:r>
              <a:rPr lang="en-US" sz="2400" dirty="0" smtClean="0"/>
              <a:t>February 8, 2013</a:t>
            </a:r>
            <a:endParaRPr lang="en-US" sz="2400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880" y="139094"/>
            <a:ext cx="1761490" cy="167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91250" y="6135688"/>
            <a:ext cx="29527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Craig Coffey,  </a:t>
            </a:r>
          </a:p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County Administrator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909560" y="441960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95BAB8C0-9317-4141-83B4-B6C68CC4127D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Flagler County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1972" y="1600200"/>
            <a:ext cx="8551572" cy="4864994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Vice Chair George Hanns, Chair Nate McLaughlin, Barbara Revels, Frank Meeker, Charles Erickson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4F40C69-8733-4A23-A50F-960A82D3FE4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0352" y="213360"/>
            <a:ext cx="867257" cy="82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omishgro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6583" y="1816330"/>
            <a:ext cx="616613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4000" y="160338"/>
            <a:ext cx="8724900" cy="1066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Black" pitchFamily="34" charset="0"/>
              </a:rPr>
              <a:t>COUNTY ROADS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236538" y="1951038"/>
            <a:ext cx="4319587" cy="3475037"/>
          </a:xfrm>
        </p:spPr>
        <p:txBody>
          <a:bodyPr/>
          <a:lstStyle/>
          <a:p>
            <a:pPr eaLnBrk="1" hangingPunct="1">
              <a:buFont typeface="Wingdings 3" pitchFamily="18" charset="2"/>
              <a:buChar char=""/>
            </a:pPr>
            <a:r>
              <a:rPr lang="en-US" dirty="0" smtClean="0"/>
              <a:t>Flagler County is responsible for many County-owned and maintained roads.</a:t>
            </a:r>
          </a:p>
        </p:txBody>
      </p:sp>
      <p:pic>
        <p:nvPicPr>
          <p:cNvPr id="12292" name="Picture 8" descr="S:\Andy Johnson\Current Work\External &amp; Intergovernmental Affairs\Volusia TPO\PDF Maps\TPO Map with County Ro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7234" y="1539239"/>
            <a:ext cx="4806766" cy="536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60D2DC5-E0E7-494F-A127-39EEEC26ABE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152" y="243840"/>
            <a:ext cx="867257" cy="82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Funding Sources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4F40C69-8733-4A23-A50F-960A82D3FE4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9120" y="1630680"/>
            <a:ext cx="7856542" cy="37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2900" b="1" u="sng" noProof="0" dirty="0" smtClean="0">
                <a:latin typeface="+mn-lt"/>
              </a:rPr>
              <a:t>Roads, Trails and Sidewalks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2900" noProof="0" dirty="0" smtClean="0">
                <a:latin typeface="+mn-lt"/>
              </a:rPr>
              <a:t>Federal Funding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2900" noProof="0" dirty="0" smtClean="0">
                <a:latin typeface="+mn-lt"/>
              </a:rPr>
              <a:t>County Incentive Grant Program – CIGP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 County Outreach</a:t>
            </a:r>
            <a:r>
              <a:rPr kumimoji="0" lang="en-US" sz="29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– SCOP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2900" baseline="0" noProof="0" dirty="0" smtClean="0">
                <a:latin typeface="+mn-lt"/>
              </a:rPr>
              <a:t>Small County Road Assistance</a:t>
            </a:r>
            <a:r>
              <a:rPr lang="en-US" sz="2900" noProof="0" dirty="0" smtClean="0">
                <a:latin typeface="+mn-lt"/>
              </a:rPr>
              <a:t> Program-SCRAP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2900" noProof="0" dirty="0" smtClean="0">
                <a:latin typeface="+mn-lt"/>
              </a:rPr>
              <a:t>Safe Routes to Schools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2900" dirty="0" smtClean="0">
                <a:latin typeface="+mn-lt"/>
              </a:rPr>
              <a:t>Transportation Enhancement Funds</a:t>
            </a:r>
            <a:endParaRPr lang="en-US" sz="2900" noProof="0" dirty="0" smtClean="0">
              <a:latin typeface="+mn-lt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2900" noProof="0" dirty="0" smtClean="0">
                <a:latin typeface="+mn-lt"/>
              </a:rPr>
              <a:t>Gas Tax 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lang="en-US" sz="2900" noProof="0" dirty="0" smtClean="0">
              <a:latin typeface="+mn-lt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792" y="259080"/>
            <a:ext cx="867257" cy="82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P:\Pictures\Lehigh Rails to Trails\LEHIGH 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969" y="5252433"/>
            <a:ext cx="2099256" cy="139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Photos1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5775" y="5168179"/>
            <a:ext cx="1687132" cy="1689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SC022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3124" y="1571222"/>
            <a:ext cx="2380876" cy="177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ssherman\AppData\Local\Microsoft\Windows\Temporary Internet Files\Content.Outlook\YWU0G2IY\DSC_07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5343" y="4314422"/>
            <a:ext cx="2768657" cy="185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708" y="4384183"/>
            <a:ext cx="2382591" cy="178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Funding Sources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4F40C69-8733-4A23-A50F-960A82D3FE4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9120" y="1630680"/>
            <a:ext cx="7856542" cy="37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lvl="0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900" b="1" u="sng" dirty="0" smtClean="0">
                <a:latin typeface="+mn-lt"/>
              </a:rPr>
              <a:t>Aviation 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2900" noProof="0" dirty="0" smtClean="0">
                <a:latin typeface="+mn-lt"/>
              </a:rPr>
              <a:t>Federal Aviation Administration - FAA</a:t>
            </a: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900" dirty="0" smtClean="0">
                <a:latin typeface="+mn-lt"/>
              </a:rPr>
              <a:t>Florida Department of Transportation – FDOT</a:t>
            </a: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900" dirty="0" smtClean="0">
                <a:latin typeface="+mn-lt"/>
              </a:rPr>
              <a:t>Self-supporting Enterprise Fund </a:t>
            </a:r>
          </a:p>
          <a:p>
            <a:r>
              <a:rPr lang="en-US" sz="2400" i="1" dirty="0" smtClean="0">
                <a:latin typeface="+mn-lt"/>
              </a:rPr>
              <a:t>	No local tax funding is used to</a:t>
            </a:r>
          </a:p>
          <a:p>
            <a:r>
              <a:rPr lang="en-US" sz="2400" i="1" dirty="0" smtClean="0">
                <a:latin typeface="+mn-lt"/>
              </a:rPr>
              <a:t>	support aviation operations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792" y="259080"/>
            <a:ext cx="867257" cy="82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5" descr="Flagler Air Traffic Control Tower 011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98535" y="2860678"/>
            <a:ext cx="1378040" cy="2041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FCALOGO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0072" y="4433753"/>
            <a:ext cx="2369056" cy="171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Funding Sources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4F40C69-8733-4A23-A50F-960A82D3FE4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0913" y="1545465"/>
            <a:ext cx="8409904" cy="376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900" b="1" u="sng" dirty="0" smtClean="0">
                <a:latin typeface="+mn-lt"/>
              </a:rPr>
              <a:t>Transit</a:t>
            </a: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900" dirty="0" smtClean="0"/>
              <a:t>Pre-scheduled, Demand-response, Para-transit 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2900" noProof="0" dirty="0" smtClean="0">
                <a:latin typeface="+mn-lt"/>
              </a:rPr>
              <a:t>FDOT – Operation Assist Grant</a:t>
            </a: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900" dirty="0" smtClean="0">
                <a:latin typeface="+mn-lt"/>
              </a:rPr>
              <a:t>SCTD – Operating Assistance Grant</a:t>
            </a: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900" dirty="0" smtClean="0">
                <a:latin typeface="+mn-lt"/>
              </a:rPr>
              <a:t>SCTD – Capital Assistance Grant</a:t>
            </a: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900" dirty="0" smtClean="0">
                <a:latin typeface="+mn-lt"/>
              </a:rPr>
              <a:t>FDOT – Federal  State Of Good Repair Capital Assistance Grant</a:t>
            </a: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900" dirty="0" smtClean="0">
                <a:latin typeface="+mn-lt"/>
              </a:rPr>
              <a:t>Client Bus Fares</a:t>
            </a: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900" dirty="0" smtClean="0">
                <a:latin typeface="+mn-lt"/>
              </a:rPr>
              <a:t>Senior Services Older Americans Act Grant</a:t>
            </a:r>
            <a:endParaRPr kumimoji="0" lang="en-US" sz="29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792" y="259080"/>
            <a:ext cx="867257" cy="82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l and bus.JPG"/>
          <p:cNvPicPr>
            <a:picLocks noChangeAspect="1"/>
          </p:cNvPicPr>
          <p:nvPr/>
        </p:nvPicPr>
        <p:blipFill>
          <a:blip r:embed="rId3" cstate="print"/>
          <a:srcRect l="31876" t="16016" r="16280" b="15701"/>
          <a:stretch>
            <a:fillRect/>
          </a:stretch>
        </p:blipFill>
        <p:spPr>
          <a:xfrm>
            <a:off x="6851561" y="2507443"/>
            <a:ext cx="1529415" cy="151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wo wom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7173" y="4662151"/>
            <a:ext cx="161925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County Road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4F40C69-8733-4A23-A50F-960A82D3FE4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Annual Coordination w/Cities of Bunnell, Palm Coast and Town of Marineland</a:t>
            </a:r>
            <a:r>
              <a:rPr lang="en-US" dirty="0"/>
              <a:t> </a:t>
            </a:r>
            <a:r>
              <a:rPr lang="en-US" sz="2000" dirty="0" smtClean="0"/>
              <a:t>(Beverly Beach and Flagler Beach projects go through VTPO)</a:t>
            </a:r>
          </a:p>
          <a:p>
            <a:r>
              <a:rPr lang="en-US" dirty="0" smtClean="0"/>
              <a:t>No limit on the number of projects that can be submitted – Limitation on available Funds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559" y="259080"/>
            <a:ext cx="867257" cy="82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Matanzas Overp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0473" y="4018208"/>
            <a:ext cx="4171950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0" y="228600"/>
            <a:ext cx="8796270" cy="990600"/>
          </a:xfrm>
        </p:spPr>
        <p:txBody>
          <a:bodyPr/>
          <a:lstStyle/>
          <a:p>
            <a:r>
              <a:rPr lang="en-US" sz="3200" b="1" dirty="0" smtClean="0"/>
              <a:t>Long Range Planning vs. Funding Limitations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4F40C69-8733-4A23-A50F-960A82D3FE4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9120" y="1630680"/>
            <a:ext cx="7516368" cy="37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lang="en-US" sz="2900" noProof="0" dirty="0" smtClean="0">
              <a:latin typeface="+mn-lt"/>
            </a:endParaRPr>
          </a:p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Easy Solution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3200" dirty="0" smtClean="0"/>
              <a:t>Coordination at the state and local levels.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3200" dirty="0" smtClean="0"/>
              <a:t>Explore alternative options for local funding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6743" y="259080"/>
            <a:ext cx="867257" cy="82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314998_243878118992159_235879733125331_651554_1819964200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6360" y="1121177"/>
            <a:ext cx="7233446" cy="4122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907858" y="1390333"/>
            <a:ext cx="4891087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chemeClr val="bg2">
                    <a:lumMod val="90000"/>
                  </a:schemeClr>
                </a:solidFill>
              </a:rPr>
              <a:t>Thank You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E5305753-2F87-4AE5-BD33-97FE027A26E6}" type="slidenum">
              <a:rPr lang="en-US" smtClean="0"/>
              <a:pPr/>
              <a:t>9</a:t>
            </a:fld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0352" y="213360"/>
            <a:ext cx="867257" cy="82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4091</TotalTime>
  <Words>198</Words>
  <Application>Microsoft Office PowerPoint</Application>
  <PresentationFormat>On-screen Show (4:3)</PresentationFormat>
  <Paragraphs>60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           2013 Retreat  Volusia  Transportation Planning Organization (TPO)  February 8, 2013</vt:lpstr>
      <vt:lpstr>Flagler County Commission</vt:lpstr>
      <vt:lpstr>COUNTY ROADS</vt:lpstr>
      <vt:lpstr>Transportation Funding Sources </vt:lpstr>
      <vt:lpstr>Transportation Funding Sources </vt:lpstr>
      <vt:lpstr>Transportation Funding Sources </vt:lpstr>
      <vt:lpstr>Funding County Road </vt:lpstr>
      <vt:lpstr>Long Range Planning vs. Funding Limitations </vt:lpstr>
      <vt:lpstr>Slide 9</vt:lpstr>
    </vt:vector>
  </TitlesOfParts>
  <Company>City of Flagler Beach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swilde</dc:creator>
  <cp:lastModifiedBy>ssherman</cp:lastModifiedBy>
  <cp:revision>312</cp:revision>
  <cp:lastPrinted>2012-09-19T20:07:09Z</cp:lastPrinted>
  <dcterms:created xsi:type="dcterms:W3CDTF">2012-06-11T14:08:51Z</dcterms:created>
  <dcterms:modified xsi:type="dcterms:W3CDTF">2013-02-05T18:36:27Z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-420260899</vt:i4>
  </property>
  <property fmtid="{D5CDD505-2E9C-101B-9397-08002B2CF9AE}" pid="3" name="_NewReviewCycle">
    <vt:lpwstr/>
  </property>
  <property fmtid="{D5CDD505-2E9C-101B-9397-08002B2CF9AE}" pid="4" name="_EmailSubject">
    <vt:lpwstr>Retreat Presentation </vt:lpwstr>
  </property>
  <property fmtid="{D5CDD505-2E9C-101B-9397-08002B2CF9AE}" pid="5" name="_AuthorEmail">
    <vt:lpwstr>ssherman@flaglercounty.org</vt:lpwstr>
  </property>
  <property fmtid="{D5CDD505-2E9C-101B-9397-08002B2CF9AE}" pid="6" name="_AuthorEmailDisplayName">
    <vt:lpwstr>Sally A. Sherman</vt:lpwstr>
  </property>
  <property fmtid="{D5CDD505-2E9C-101B-9397-08002B2CF9AE}" pid="7" name="_PreviousAdHocReviewCycleID">
    <vt:i4>-1753128221</vt:i4>
  </property>
</Properties>
</file>