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19"/>
  </p:notesMasterIdLst>
  <p:handoutMasterIdLst>
    <p:handoutMasterId r:id="rId20"/>
  </p:handoutMasterIdLst>
  <p:sldIdLst>
    <p:sldId id="256" r:id="rId3"/>
    <p:sldId id="261" r:id="rId4"/>
    <p:sldId id="258" r:id="rId5"/>
    <p:sldId id="260" r:id="rId6"/>
    <p:sldId id="262" r:id="rId7"/>
    <p:sldId id="306" r:id="rId8"/>
    <p:sldId id="325" r:id="rId9"/>
    <p:sldId id="331" r:id="rId10"/>
    <p:sldId id="305" r:id="rId11"/>
    <p:sldId id="266" r:id="rId12"/>
    <p:sldId id="307" r:id="rId13"/>
    <p:sldId id="312" r:id="rId14"/>
    <p:sldId id="324" r:id="rId15"/>
    <p:sldId id="280" r:id="rId16"/>
    <p:sldId id="281" r:id="rId17"/>
    <p:sldId id="330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ravis Hills" initials="TAH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5698F"/>
    <a:srgbClr val="1524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0" autoAdjust="0"/>
    <p:restoredTop sz="94464" autoAdjust="0"/>
  </p:normalViewPr>
  <p:slideViewPr>
    <p:cSldViewPr snapToGrid="0">
      <p:cViewPr varScale="1">
        <p:scale>
          <a:sx n="84" d="100"/>
          <a:sy n="84" d="100"/>
        </p:scale>
        <p:origin x="-1373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1200"/>
    </p:cViewPr>
  </p:sorterViewPr>
  <p:notesViewPr>
    <p:cSldViewPr snapToGrid="0">
      <p:cViewPr varScale="1">
        <p:scale>
          <a:sx n="71" d="100"/>
          <a:sy n="71" d="100"/>
        </p:scale>
        <p:origin x="-3029" y="-8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1962CE-B4C4-45B1-A714-3AA698252D9B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40FAE3-0293-4663-AA8C-2AF212533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759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31DF19-C559-4D3C-AB1E-063926E0FCA0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65A22B-6938-465A-9921-6A71DFE14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39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A22B-6938-465A-9921-6A71DFE141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674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6"/>
                </a:solidFill>
                <a:cs typeface="Gotham Medium" pitchFamily="50" charset="0"/>
              </a:rPr>
              <a:t>Previous Studies Research &amp; Crash Data Analysis |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August – September</a:t>
            </a:r>
            <a:endParaRPr lang="en-US" sz="1050" dirty="0" smtClean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6"/>
                </a:solidFill>
                <a:cs typeface="Gotham Medium" pitchFamily="50" charset="0"/>
              </a:rPr>
              <a:t>Stakeholder Meeting |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Today</a:t>
            </a:r>
            <a:endParaRPr lang="en-US" sz="1050" dirty="0" smtClean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6"/>
                </a:solidFill>
                <a:cs typeface="Gotham Medium" pitchFamily="50" charset="0"/>
              </a:rPr>
              <a:t>Focus Areas Crash Analysis/Field Reviews |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October – December</a:t>
            </a:r>
            <a:endParaRPr lang="en-US" sz="1050" dirty="0" smtClean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>
              <a:buClr>
                <a:schemeClr val="accent6"/>
              </a:buClr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                 Stakeholder Involvement</a:t>
            </a:r>
            <a:endParaRPr lang="en-US" sz="1050" dirty="0" smtClean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6"/>
                </a:solidFill>
                <a:cs typeface="Gotham Medium" pitchFamily="50" charset="0"/>
              </a:rPr>
              <a:t>Systemic Countermeasure Identification |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December – January</a:t>
            </a:r>
            <a:endParaRPr lang="en-US" sz="1050" dirty="0" smtClean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6"/>
                </a:solidFill>
                <a:cs typeface="Gotham Medium" pitchFamily="50" charset="0"/>
              </a:rPr>
              <a:t>Steering Committee Workshop |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January</a:t>
            </a:r>
            <a:endParaRPr lang="en-US" sz="1050" dirty="0" smtClean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6"/>
                </a:solidFill>
                <a:cs typeface="Gotham Medium" pitchFamily="50" charset="0"/>
              </a:rPr>
              <a:t>Prioritize Systemic Countermeasures |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February</a:t>
            </a:r>
            <a:endParaRPr lang="en-US" sz="1100" dirty="0" smtClean="0">
              <a:solidFill>
                <a:schemeClr val="accent6"/>
              </a:solidFill>
              <a:cs typeface="Gotham Medium" pitchFamily="50" charset="0"/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6"/>
                </a:solidFill>
                <a:cs typeface="Gotham Medium" pitchFamily="50" charset="0"/>
              </a:rPr>
              <a:t>Draft Report |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February – March</a:t>
            </a:r>
            <a:endParaRPr lang="en-US" sz="1050" dirty="0" smtClean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>
              <a:buClr>
                <a:schemeClr val="accent6"/>
              </a:buClr>
            </a:pPr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                       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R2CTPO + Stakeholder Review</a:t>
            </a:r>
            <a:endParaRPr lang="en-US" sz="1050" dirty="0" smtClean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6"/>
                </a:solidFill>
                <a:cs typeface="Gotham Medium" pitchFamily="50" charset="0"/>
              </a:rPr>
              <a:t>Final Report |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April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A22B-6938-465A-9921-6A71DFE141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57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A22B-6938-465A-9921-6A71DFE141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176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A22B-6938-465A-9921-6A71DFE141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176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Under 20 was highest of all age groups.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A22B-6938-465A-9921-6A71DFE141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594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relation to Figure 9, some of the lighting was not on in Flagler Beach</a:t>
            </a:r>
            <a:r>
              <a:rPr lang="en-US" baseline="0" dirty="0" smtClean="0"/>
              <a:t> </a:t>
            </a:r>
            <a:r>
              <a:rPr lang="en-US" dirty="0" smtClean="0"/>
              <a:t>during the field review. Possibly due to turtle</a:t>
            </a:r>
            <a:r>
              <a:rPr lang="en-US" baseline="0" dirty="0" smtClean="0"/>
              <a:t> restrictions.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A22B-6938-465A-9921-6A71DFE141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205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are choosing 3 to perform</a:t>
            </a:r>
            <a:r>
              <a:rPr lang="en-US" baseline="0" dirty="0" smtClean="0"/>
              <a:t> field reviews 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Notice that south of Area A and south of SR 421 we are not proposing any focus areas because of the low crash frequency, number of pedestrian crossings currently in place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A22B-6938-465A-9921-6A71DFE141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2056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lnSpc>
                <a:spcPts val="2000"/>
              </a:lnSpc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Local law enforcement participate in field reviews</a:t>
            </a:r>
          </a:p>
          <a:p>
            <a:pPr marL="742950" lvl="1" indent="-285750">
              <a:lnSpc>
                <a:spcPts val="2000"/>
              </a:lnSpc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Preparation work includes:</a:t>
            </a:r>
          </a:p>
          <a:p>
            <a:pPr marL="1200150" lvl="2" indent="-285750">
              <a:lnSpc>
                <a:spcPts val="2000"/>
              </a:lnSpc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Corridor specific data collection</a:t>
            </a:r>
          </a:p>
          <a:p>
            <a:pPr marL="1200150" lvl="2" indent="-285750">
              <a:lnSpc>
                <a:spcPts val="2000"/>
              </a:lnSpc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Crash analysis (historical, school related, pedestrian/bicycle facility)</a:t>
            </a:r>
          </a:p>
          <a:p>
            <a:pPr marL="1200150" lvl="2" indent="-285750">
              <a:lnSpc>
                <a:spcPts val="2000"/>
              </a:lnSpc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Crash diagram generation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A22B-6938-465A-9921-6A71DFE141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114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0BECB0C-D4CA-4F72-B779-E955AB64C22F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9B65C3E-50E1-4DF0-9035-64EB8672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541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C521B15-1084-41C9-8F14-A1FC14ADB977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318625D-EB0D-4E71-A3FA-3CC293D92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346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C521B15-1084-41C9-8F14-A1FC14ADB977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318625D-EB0D-4E71-A3FA-3CC293D92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112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C521B15-1084-41C9-8F14-A1FC14ADB977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318625D-EB0D-4E71-A3FA-3CC293D92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312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C521B15-1084-41C9-8F14-A1FC14ADB977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318625D-EB0D-4E71-A3FA-3CC293D92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352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0BECB0C-D4CA-4F72-B779-E955AB64C22F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9B65C3E-50E1-4DF0-9035-64EB8672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273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C521B15-1084-41C9-8F14-A1FC14ADB977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318625D-EB0D-4E71-A3FA-3CC293D92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609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C521B15-1084-41C9-8F14-A1FC14ADB977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318625D-EB0D-4E71-A3FA-3CC293D92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470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C521B15-1084-41C9-8F14-A1FC14ADB977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318625D-EB0D-4E71-A3FA-3CC293D92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949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C521B15-1084-41C9-8F14-A1FC14ADB977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318625D-EB0D-4E71-A3FA-3CC293D92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758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C521B15-1084-41C9-8F14-A1FC14ADB977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318625D-EB0D-4E71-A3FA-3CC293D92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203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C521B15-1084-41C9-8F14-A1FC14ADB977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318625D-EB0D-4E71-A3FA-3CC293D92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135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C521B15-1084-41C9-8F14-A1FC14ADB977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318625D-EB0D-4E71-A3FA-3CC293D92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464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98"/>
          <a:stretch/>
        </p:blipFill>
        <p:spPr>
          <a:xfrm>
            <a:off x="-1" y="0"/>
            <a:ext cx="9152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984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5135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sharris@r2ctpo.org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.png"/><Relationship Id="rId4" Type="http://schemas.openxmlformats.org/officeDocument/2006/relationships/hyperlink" Target="mailto:aburghdoff@kittelson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21133"/>
            <a:ext cx="9144000" cy="6858000"/>
          </a:xfrm>
          <a:prstGeom prst="rect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2614452"/>
            <a:ext cx="9144000" cy="1586830"/>
          </a:xfrm>
          <a:prstGeom prst="rect">
            <a:avLst/>
          </a:prstGeom>
          <a:solidFill>
            <a:schemeClr val="accent6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4172" y="2780070"/>
            <a:ext cx="47817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2000" cap="all" dirty="0" smtClean="0">
                <a:solidFill>
                  <a:schemeClr val="bg1"/>
                </a:solidFill>
                <a:latin typeface="Calibri" panose="020F0502020204030204" pitchFamily="34" charset="0"/>
                <a:cs typeface="Gotham Light" pitchFamily="50" charset="0"/>
              </a:rPr>
              <a:t>CR/SR A1A</a:t>
            </a:r>
            <a:endParaRPr lang="en-US" sz="2000" cap="all" dirty="0">
              <a:solidFill>
                <a:schemeClr val="bg1"/>
              </a:solidFill>
              <a:latin typeface="Calibri" panose="020F0502020204030204" pitchFamily="34" charset="0"/>
              <a:cs typeface="Gotham Light" pitchFamily="50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76385" y="2768192"/>
            <a:ext cx="45719" cy="1283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4171" y="3171874"/>
            <a:ext cx="4781725" cy="87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3200" b="1" cap="all" dirty="0">
                <a:solidFill>
                  <a:schemeClr val="bg1"/>
                </a:solidFill>
                <a:cs typeface="Gotham Medium" pitchFamily="50" charset="0"/>
              </a:rPr>
              <a:t>Pedestrian </a:t>
            </a:r>
            <a:r>
              <a:rPr lang="en-US" sz="3200" b="1" cap="all" dirty="0" smtClean="0">
                <a:solidFill>
                  <a:schemeClr val="bg1"/>
                </a:solidFill>
                <a:cs typeface="Gotham Medium" pitchFamily="50" charset="0"/>
              </a:rPr>
              <a:t>Safety &amp; Mobility </a:t>
            </a:r>
            <a:r>
              <a:rPr lang="en-US" sz="3200" b="1" cap="all" dirty="0">
                <a:solidFill>
                  <a:schemeClr val="bg1"/>
                </a:solidFill>
                <a:cs typeface="Gotham Medium" pitchFamily="50" charset="0"/>
              </a:rPr>
              <a:t>Study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842308"/>
            <a:ext cx="3505200" cy="1772144"/>
          </a:xfrm>
          <a:prstGeom prst="rect">
            <a:avLst/>
          </a:prstGeom>
          <a:effectLst>
            <a:outerShdw blurRad="152400" algn="ctr" rotWithShape="0">
              <a:schemeClr val="accent6">
                <a:lumMod val="50000"/>
              </a:scheme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0" y="6188746"/>
            <a:ext cx="9144000" cy="351961"/>
          </a:xfrm>
          <a:prstGeom prst="rect">
            <a:avLst/>
          </a:prstGeom>
          <a:solidFill>
            <a:schemeClr val="accent6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" name="TextBox 15"/>
          <p:cNvSpPr txBox="1"/>
          <p:nvPr/>
        </p:nvSpPr>
        <p:spPr>
          <a:xfrm>
            <a:off x="5302592" y="3073160"/>
            <a:ext cx="2248577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1200" dirty="0" smtClean="0">
                <a:solidFill>
                  <a:schemeClr val="bg1"/>
                </a:solidFill>
                <a:cs typeface="Gotham Light" pitchFamily="50" charset="0"/>
              </a:rPr>
              <a:t>RIVER TO SEA</a:t>
            </a:r>
          </a:p>
          <a:p>
            <a:pPr>
              <a:lnSpc>
                <a:spcPts val="1500"/>
              </a:lnSpc>
            </a:pPr>
            <a:r>
              <a:rPr lang="en-US" sz="1200" dirty="0" smtClean="0">
                <a:solidFill>
                  <a:schemeClr val="bg1"/>
                </a:solidFill>
                <a:cs typeface="Gotham Light" pitchFamily="50" charset="0"/>
              </a:rPr>
              <a:t>TRANSPORTATION PLANNING ORGANIZATION</a:t>
            </a:r>
            <a:endParaRPr lang="en-US" sz="1200" dirty="0">
              <a:solidFill>
                <a:schemeClr val="bg1"/>
              </a:solidFill>
              <a:cs typeface="Gotham Light" pitchFamily="50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6094254"/>
            <a:ext cx="8930182" cy="42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1400" b="1" dirty="0" smtClean="0">
                <a:solidFill>
                  <a:schemeClr val="bg1"/>
                </a:solidFill>
                <a:cs typeface="Gotham Light" pitchFamily="50" charset="0"/>
              </a:rPr>
              <a:t>R2CTPO Board Meeting </a:t>
            </a:r>
            <a:r>
              <a:rPr lang="en-US" sz="1400" b="1" dirty="0" smtClean="0">
                <a:solidFill>
                  <a:schemeClr val="bg1"/>
                </a:solidFill>
                <a:cs typeface="Gotham Light" pitchFamily="50" charset="0"/>
              </a:rPr>
              <a:t>| October </a:t>
            </a:r>
            <a:r>
              <a:rPr lang="en-US" sz="1400" b="1" dirty="0" smtClean="0">
                <a:solidFill>
                  <a:schemeClr val="bg1"/>
                </a:solidFill>
                <a:cs typeface="Gotham Light" pitchFamily="50" charset="0"/>
              </a:rPr>
              <a:t>28, </a:t>
            </a:r>
            <a:r>
              <a:rPr lang="en-US" sz="1400" b="1" dirty="0" smtClean="0">
                <a:solidFill>
                  <a:schemeClr val="bg1"/>
                </a:solidFill>
                <a:cs typeface="Gotham Light" pitchFamily="50" charset="0"/>
              </a:rPr>
              <a:t>2015</a:t>
            </a:r>
            <a:endParaRPr lang="en-US" sz="1400" b="1" dirty="0">
              <a:solidFill>
                <a:schemeClr val="bg1"/>
              </a:solidFill>
              <a:cs typeface="Gotham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26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914400" y="1202481"/>
            <a:ext cx="7391400" cy="56555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2466975" y="1100938"/>
            <a:ext cx="5838825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0" y="414177"/>
            <a:ext cx="152400" cy="111934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371600" y="545146"/>
            <a:ext cx="55816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accent6"/>
                </a:solidFill>
                <a:latin typeface="+mj-lt"/>
                <a:cs typeface="Gotham Light" pitchFamily="50" charset="0"/>
              </a:rPr>
              <a:t>Crash Data Collection</a:t>
            </a:r>
            <a:endParaRPr lang="en-US" sz="3000" dirty="0">
              <a:solidFill>
                <a:schemeClr val="accent6"/>
              </a:solidFill>
              <a:latin typeface="+mj-lt"/>
              <a:cs typeface="Gotham Light" pitchFamily="50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914400" y="1099322"/>
            <a:ext cx="4303552" cy="0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123950" y="1747428"/>
            <a:ext cx="6962775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78156"/>
            <a:ext cx="457200" cy="4572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238249" y="1866496"/>
            <a:ext cx="66977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Six years of pedestrian/bicycle crash data collected 2009 – 2014</a:t>
            </a:r>
          </a:p>
          <a:p>
            <a:pPr>
              <a:buClr>
                <a:schemeClr val="accent6"/>
              </a:buClr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95 pedestrian and 63 bicycle totaling 158 crashes</a:t>
            </a:r>
          </a:p>
          <a:p>
            <a:pPr marL="742950" lvl="1" indent="-285750">
              <a:buClr>
                <a:schemeClr val="accent6"/>
              </a:buClr>
              <a:buFont typeface="Courier New" panose="02070309020205020404" pitchFamily="49" charset="0"/>
              <a:buChar char="o"/>
            </a:pP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742950" lvl="1" indent="-285750"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14 fatal, 128 injury, and 16 property damage only</a:t>
            </a:r>
          </a:p>
          <a:p>
            <a:pPr marL="742950" lvl="1" indent="-285750">
              <a:buClr>
                <a:schemeClr val="accent6"/>
              </a:buClr>
              <a:buFont typeface="Courier New" panose="02070309020205020404" pitchFamily="49" charset="0"/>
              <a:buChar char="o"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742950" lvl="1" indent="-285750"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39% occurred at night, 14% alcohol and/or drug related</a:t>
            </a:r>
          </a:p>
          <a:p>
            <a:pPr marL="742950" lvl="1" indent="-285750">
              <a:buClr>
                <a:schemeClr val="accent6"/>
              </a:buClr>
              <a:buFont typeface="Courier New" panose="02070309020205020404" pitchFamily="49" charset="0"/>
              <a:buChar char="o"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742950" lvl="1" indent="-285750"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20% occurred with a pedestrian/bicyclist under the age of 20 and 18% occurred with 65 and older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05800" y="6338454"/>
            <a:ext cx="838200" cy="3064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25742" y="6348845"/>
            <a:ext cx="400050" cy="306438"/>
          </a:xfrm>
        </p:spPr>
        <p:txBody>
          <a:bodyPr/>
          <a:lstStyle/>
          <a:p>
            <a:pPr algn="ctr"/>
            <a:fld id="{3318625D-EB0D-4E71-A3FA-3CC293D92AF9}" type="slidenum">
              <a:rPr lang="en-US" sz="1400" smtClean="0">
                <a:solidFill>
                  <a:schemeClr val="bg1"/>
                </a:solidFill>
                <a:latin typeface="+mj-lt"/>
                <a:cs typeface="Gotham Light" pitchFamily="50" charset="0"/>
              </a:rPr>
              <a:pPr algn="ctr"/>
              <a:t>10</a:t>
            </a:fld>
            <a:endParaRPr lang="en-US" sz="1400" dirty="0">
              <a:solidFill>
                <a:schemeClr val="bg1"/>
              </a:solidFill>
              <a:latin typeface="+mj-lt"/>
              <a:cs typeface="Gotham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79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1024128"/>
            <a:ext cx="7391400" cy="58338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2466975" y="945290"/>
            <a:ext cx="5838825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0" y="414177"/>
            <a:ext cx="152400" cy="111934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71600" y="389498"/>
            <a:ext cx="55816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accent6"/>
                </a:solidFill>
                <a:latin typeface="+mj-lt"/>
                <a:cs typeface="Gotham Light" pitchFamily="50" charset="0"/>
              </a:rPr>
              <a:t>Crash Data Analysis</a:t>
            </a:r>
            <a:endParaRPr lang="en-US" sz="3000" dirty="0">
              <a:solidFill>
                <a:schemeClr val="accent6"/>
              </a:solidFill>
              <a:latin typeface="+mj-lt"/>
              <a:cs typeface="Gotham Light" pitchFamily="50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943674"/>
            <a:ext cx="4303552" cy="0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123950" y="1387492"/>
            <a:ext cx="6962775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22508"/>
            <a:ext cx="457200" cy="457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28700" y="1429616"/>
            <a:ext cx="7277099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Reviewed roadway and land use metrics that potentially factor into pedestrian/bicycle crashes: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742950" lvl="1" indent="-285750"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50</a:t>
            </a:r>
            <a:r>
              <a:rPr 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% of crashes on segments between 15,000 and 20,000 AADT (11.4 miles/20% of corridor length)</a:t>
            </a:r>
          </a:p>
          <a:p>
            <a:pPr marL="742950" lvl="1" indent="-285750">
              <a:buClr>
                <a:schemeClr val="accent6"/>
              </a:buClr>
              <a:buFont typeface="Courier New" panose="02070309020205020404" pitchFamily="49" charset="0"/>
              <a:buChar char="o"/>
            </a:pPr>
            <a:endParaRPr lang="en-US" sz="1700" dirty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742950" lvl="1" indent="-285750"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62</a:t>
            </a:r>
            <a:r>
              <a:rPr 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% of crashes with 30 or 35 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mph posted speed</a:t>
            </a:r>
          </a:p>
          <a:p>
            <a:pPr marL="742950" lvl="1" indent="-285750">
              <a:buClr>
                <a:schemeClr val="accent6"/>
              </a:buClr>
              <a:buFont typeface="Courier New" panose="02070309020205020404" pitchFamily="49" charset="0"/>
              <a:buChar char="o"/>
            </a:pPr>
            <a:endParaRPr lang="en-US" sz="1700" dirty="0" smtClean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742950" lvl="1" indent="-285750"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67</a:t>
            </a:r>
            <a:r>
              <a:rPr 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% of crashes on 4 lane divided (6 miles/11% corridor length) or 5 lane with two-way left-turn lane (10.6 miles/19% corridor length)</a:t>
            </a:r>
          </a:p>
          <a:p>
            <a:pPr marL="742950" lvl="1" indent="-285750">
              <a:buClr>
                <a:schemeClr val="accent6"/>
              </a:buClr>
              <a:buFont typeface="Courier New" panose="02070309020205020404" pitchFamily="49" charset="0"/>
              <a:buChar char="o"/>
            </a:pPr>
            <a:endParaRPr lang="en-US" sz="1700" dirty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742950" lvl="1" indent="-285750"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32</a:t>
            </a:r>
            <a:r>
              <a:rPr 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% of crashes away 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from marked crossings (both with and without active control device)</a:t>
            </a:r>
          </a:p>
          <a:p>
            <a:pPr marL="742950" lvl="1" indent="-285750">
              <a:buClr>
                <a:schemeClr val="accent6"/>
              </a:buClr>
              <a:buFont typeface="Courier New" panose="02070309020205020404" pitchFamily="49" charset="0"/>
              <a:buChar char="o"/>
            </a:pPr>
            <a:endParaRPr lang="en-US" sz="1700" dirty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742950" lvl="1" indent="-285750"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39</a:t>
            </a:r>
            <a:r>
              <a:rPr 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% of crashes under dusk, dark without street light, or dark with street light conditions</a:t>
            </a:r>
          </a:p>
          <a:p>
            <a:pPr marL="742950" lvl="1" indent="-285750">
              <a:buClr>
                <a:schemeClr val="accent6"/>
              </a:buClr>
              <a:buFont typeface="Courier New" panose="02070309020205020404" pitchFamily="49" charset="0"/>
              <a:buChar char="o"/>
            </a:pPr>
            <a:endParaRPr lang="en-US" sz="1700" dirty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742950" lvl="1" indent="-285750"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Reviewed </a:t>
            </a:r>
            <a:r>
              <a:rPr 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crashes relative to ped/bike facilities, bus stops, beach parking, parks, and civic land uses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700" y="1106098"/>
            <a:ext cx="5581650" cy="301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2200" b="1" dirty="0" smtClean="0">
                <a:solidFill>
                  <a:schemeClr val="accent6"/>
                </a:solidFill>
                <a:cs typeface="Gotham Medium" pitchFamily="50" charset="0"/>
              </a:rPr>
              <a:t>Risked Based Analysis</a:t>
            </a:r>
            <a:endParaRPr lang="en-US" sz="2200" b="1" dirty="0">
              <a:solidFill>
                <a:schemeClr val="accent6"/>
              </a:solidFill>
              <a:cs typeface="Gotham Medium" pitchFamily="50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05800" y="6338454"/>
            <a:ext cx="838200" cy="3064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25742" y="6348845"/>
            <a:ext cx="400050" cy="306438"/>
          </a:xfrm>
        </p:spPr>
        <p:txBody>
          <a:bodyPr/>
          <a:lstStyle/>
          <a:p>
            <a:pPr algn="ctr"/>
            <a:fld id="{3318625D-EB0D-4E71-A3FA-3CC293D92AF9}" type="slidenum">
              <a:rPr lang="en-US" sz="1400" smtClean="0">
                <a:solidFill>
                  <a:schemeClr val="bg1"/>
                </a:solidFill>
                <a:latin typeface="+mj-lt"/>
                <a:cs typeface="Gotham Light" pitchFamily="50" charset="0"/>
              </a:rPr>
              <a:pPr algn="ctr"/>
              <a:t>11</a:t>
            </a:fld>
            <a:endParaRPr lang="en-US" sz="1400" dirty="0">
              <a:solidFill>
                <a:schemeClr val="bg1"/>
              </a:solidFill>
              <a:latin typeface="+mj-lt"/>
              <a:cs typeface="Gotham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69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1202481"/>
            <a:ext cx="6725920" cy="56555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2466975" y="1099322"/>
            <a:ext cx="5173345" cy="1616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0" y="414177"/>
            <a:ext cx="152400" cy="111934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71600" y="545146"/>
            <a:ext cx="5581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6"/>
                </a:solidFill>
                <a:latin typeface="Gotham Light" pitchFamily="50" charset="0"/>
                <a:cs typeface="Gotham Light" pitchFamily="50" charset="0"/>
              </a:rPr>
              <a:t>Focus Areas Overview</a:t>
            </a:r>
            <a:endParaRPr lang="en-US" sz="2800" dirty="0">
              <a:solidFill>
                <a:schemeClr val="accent6"/>
              </a:solidFill>
              <a:latin typeface="Gotham Light" pitchFamily="50" charset="0"/>
              <a:cs typeface="Gotham Light" pitchFamily="50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1099322"/>
            <a:ext cx="4303552" cy="0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78156"/>
            <a:ext cx="457200" cy="457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61232" y="1276570"/>
            <a:ext cx="6697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Bring in Figure 10</a:t>
            </a:r>
            <a:endParaRPr lang="en-US" sz="1600" dirty="0" smtClean="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05800" y="6338454"/>
            <a:ext cx="838200" cy="3064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25741" y="6348845"/>
            <a:ext cx="530709" cy="306438"/>
          </a:xfrm>
        </p:spPr>
        <p:txBody>
          <a:bodyPr/>
          <a:lstStyle/>
          <a:p>
            <a:pPr algn="ctr"/>
            <a:fld id="{3318625D-EB0D-4E71-A3FA-3CC293D92AF9}" type="slidenum">
              <a:rPr lang="en-US" sz="1400" smtClean="0">
                <a:solidFill>
                  <a:schemeClr val="bg1"/>
                </a:solidFill>
                <a:latin typeface="+mj-lt"/>
                <a:cs typeface="Gotham Light" pitchFamily="50" charset="0"/>
              </a:rPr>
              <a:pPr algn="ctr"/>
              <a:t>12</a:t>
            </a:fld>
            <a:endParaRPr lang="en-US" sz="1400" dirty="0">
              <a:solidFill>
                <a:schemeClr val="bg1"/>
              </a:solidFill>
              <a:latin typeface="+mj-lt"/>
              <a:cs typeface="Gotham Light" pitchFamily="50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4" t="11387" r="31298" b="73820"/>
          <a:stretch/>
        </p:blipFill>
        <p:spPr>
          <a:xfrm>
            <a:off x="8108361" y="327210"/>
            <a:ext cx="796197" cy="9493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" t="9544" r="40222" b="10934"/>
          <a:stretch/>
        </p:blipFill>
        <p:spPr>
          <a:xfrm>
            <a:off x="458409" y="121920"/>
            <a:ext cx="7408032" cy="66598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5" t="81663" r="27085" b="10940"/>
          <a:stretch/>
        </p:blipFill>
        <p:spPr>
          <a:xfrm>
            <a:off x="7884160" y="1208507"/>
            <a:ext cx="1244600" cy="47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1202481"/>
            <a:ext cx="7391400" cy="56555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2466975" y="1100938"/>
            <a:ext cx="5838825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0" y="414177"/>
            <a:ext cx="152400" cy="111934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600" y="545146"/>
            <a:ext cx="6934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accent6"/>
                </a:solidFill>
                <a:latin typeface="+mj-lt"/>
                <a:cs typeface="Gotham Light" pitchFamily="50" charset="0"/>
              </a:rPr>
              <a:t>Potential Field Review Locations</a:t>
            </a:r>
            <a:endParaRPr lang="en-US" sz="3000" dirty="0">
              <a:solidFill>
                <a:schemeClr val="accent6"/>
              </a:solidFill>
              <a:latin typeface="+mj-lt"/>
              <a:cs typeface="Gotham Light" pitchFamily="50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914400" y="1099144"/>
            <a:ext cx="5574890" cy="178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28700" y="1589495"/>
            <a:ext cx="7058025" cy="3426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ts val="2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Recommend focus areas D, E, and G for field review</a:t>
            </a:r>
          </a:p>
          <a:p>
            <a:pPr marL="742950" lvl="1" indent="-285750">
              <a:lnSpc>
                <a:spcPts val="2000"/>
              </a:lnSpc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D – Daytona Beach/Ormond Beach: 16 crashes, 4 ln divided/5 ln section</a:t>
            </a:r>
          </a:p>
          <a:p>
            <a:pPr marL="742950" lvl="1" indent="-285750">
              <a:lnSpc>
                <a:spcPts val="2000"/>
              </a:lnSpc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E – Ormond Beach/Ormond-by-the-Sea: 10 crashes (3 fatal), 2 ln undivided/3 ln section</a:t>
            </a:r>
          </a:p>
          <a:p>
            <a:pPr marL="742950" lvl="1" indent="-285750">
              <a:lnSpc>
                <a:spcPts val="2000"/>
              </a:lnSpc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G – Flagler Beach: 9 crashes (1 fatal), 2 ln undivided section</a:t>
            </a:r>
          </a:p>
          <a:p>
            <a:pPr marL="171450" indent="-171450">
              <a:lnSpc>
                <a:spcPts val="2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171450" indent="-171450">
              <a:lnSpc>
                <a:spcPts val="2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Could also look into reviewing focus areas A and C</a:t>
            </a:r>
          </a:p>
          <a:p>
            <a:pPr marL="742950" lvl="1" indent="-285750">
              <a:lnSpc>
                <a:spcPts val="2000"/>
              </a:lnSpc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A – New Smyrna Beach: 9 crashes,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4 ln divided/5 ln section</a:t>
            </a:r>
          </a:p>
          <a:p>
            <a:pPr marL="742950" lvl="1" indent="-285750">
              <a:lnSpc>
                <a:spcPts val="2000"/>
              </a:lnSpc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C – Daytona Beach: 37 crashes (2 fatal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), 9 total crashes, 4 ln divided/5 ln section</a:t>
            </a:r>
          </a:p>
          <a:p>
            <a:pPr marL="1200150" lvl="2" indent="-285750">
              <a:lnSpc>
                <a:spcPts val="2000"/>
              </a:lnSpc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Segment from Earl St. to Oakridge Blvd. previously studied, 11 crashes from study included in data set</a:t>
            </a:r>
          </a:p>
        </p:txBody>
      </p:sp>
      <p:sp>
        <p:nvSpPr>
          <p:cNvPr id="10" name="Rectangle 9"/>
          <p:cNvSpPr/>
          <p:nvPr/>
        </p:nvSpPr>
        <p:spPr>
          <a:xfrm>
            <a:off x="8305800" y="6338454"/>
            <a:ext cx="838200" cy="3064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25741" y="6348845"/>
            <a:ext cx="475973" cy="306438"/>
          </a:xfrm>
        </p:spPr>
        <p:txBody>
          <a:bodyPr/>
          <a:lstStyle/>
          <a:p>
            <a:pPr algn="ctr"/>
            <a:fld id="{3318625D-EB0D-4E71-A3FA-3CC293D92AF9}" type="slidenum">
              <a:rPr lang="en-US" sz="1400" smtClean="0">
                <a:solidFill>
                  <a:schemeClr val="bg1"/>
                </a:solidFill>
                <a:latin typeface="+mj-lt"/>
                <a:cs typeface="Gotham Light" pitchFamily="50" charset="0"/>
              </a:rPr>
              <a:pPr algn="ctr"/>
              <a:t>13</a:t>
            </a:fld>
            <a:endParaRPr lang="en-US" sz="1400" dirty="0">
              <a:solidFill>
                <a:schemeClr val="bg1"/>
              </a:solidFill>
              <a:latin typeface="+mj-lt"/>
              <a:cs typeface="Gotham Light" pitchFamily="50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78156"/>
            <a:ext cx="457200" cy="457200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1123950" y="1513956"/>
            <a:ext cx="6962775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103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5"/>
          <a:stretch/>
        </p:blipFill>
        <p:spPr>
          <a:xfrm>
            <a:off x="-9525" y="0"/>
            <a:ext cx="9153525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9527" y="0"/>
            <a:ext cx="9153527" cy="6858000"/>
          </a:xfrm>
          <a:prstGeom prst="rect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-9527" y="2951946"/>
            <a:ext cx="9144001" cy="462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400" dirty="0" smtClean="0">
                <a:solidFill>
                  <a:schemeClr val="bg1"/>
                </a:solidFill>
                <a:latin typeface="+mj-lt"/>
                <a:cs typeface="Gotham Light" pitchFamily="50" charset="0"/>
              </a:rPr>
              <a:t>NEXT STEPS</a:t>
            </a:r>
            <a:endParaRPr lang="en-US" sz="2400" dirty="0">
              <a:solidFill>
                <a:schemeClr val="bg1"/>
              </a:solidFill>
              <a:latin typeface="+mj-lt"/>
              <a:cs typeface="Gotham Light" pitchFamily="50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348917" y="3394375"/>
            <a:ext cx="4454555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415256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72411"/>
            <a:ext cx="457200" cy="457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4400" y="1202481"/>
            <a:ext cx="7391400" cy="56555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2466975" y="1100938"/>
            <a:ext cx="5838825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0" y="414177"/>
            <a:ext cx="152400" cy="111934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600" y="545146"/>
            <a:ext cx="55816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accent6"/>
                </a:solidFill>
                <a:latin typeface="+mj-lt"/>
                <a:cs typeface="Gotham Light" pitchFamily="50" charset="0"/>
              </a:rPr>
              <a:t>Next Steps</a:t>
            </a:r>
            <a:endParaRPr lang="en-US" sz="3000" dirty="0">
              <a:solidFill>
                <a:schemeClr val="accent6"/>
              </a:solidFill>
              <a:latin typeface="+mj-lt"/>
              <a:cs typeface="Gotham Light" pitchFamily="50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1099322"/>
            <a:ext cx="2466975" cy="0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123950" y="1747428"/>
            <a:ext cx="6962775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123950" y="1871607"/>
            <a:ext cx="6943725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ts val="2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Field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reviews for three focus areas – October through December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8305800" y="6338454"/>
            <a:ext cx="838200" cy="3064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25742" y="6348845"/>
            <a:ext cx="400050" cy="306438"/>
          </a:xfrm>
        </p:spPr>
        <p:txBody>
          <a:bodyPr/>
          <a:lstStyle/>
          <a:p>
            <a:pPr algn="ctr"/>
            <a:fld id="{3318625D-EB0D-4E71-A3FA-3CC293D92AF9}" type="slidenum">
              <a:rPr lang="en-US" sz="1400" smtClean="0">
                <a:solidFill>
                  <a:schemeClr val="bg1"/>
                </a:solidFill>
                <a:latin typeface="+mj-lt"/>
                <a:cs typeface="Gotham Light" pitchFamily="50" charset="0"/>
              </a:rPr>
              <a:pPr algn="ctr"/>
              <a:t>15</a:t>
            </a:fld>
            <a:endParaRPr lang="en-US" sz="1400" dirty="0">
              <a:solidFill>
                <a:schemeClr val="bg1"/>
              </a:solidFill>
              <a:latin typeface="+mj-lt"/>
              <a:cs typeface="Gotham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09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5"/>
          <a:stretch/>
        </p:blipFill>
        <p:spPr>
          <a:xfrm>
            <a:off x="-9525" y="0"/>
            <a:ext cx="9153525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9527" y="0"/>
            <a:ext cx="9153527" cy="6858000"/>
          </a:xfrm>
          <a:prstGeom prst="rect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-9527" y="2951946"/>
            <a:ext cx="9144001" cy="462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400" dirty="0" smtClean="0">
                <a:solidFill>
                  <a:schemeClr val="bg1"/>
                </a:solidFill>
                <a:latin typeface="+mj-lt"/>
                <a:cs typeface="Gotham Light" pitchFamily="50" charset="0"/>
              </a:rPr>
              <a:t>PROJECT CONTACT INFORMATION</a:t>
            </a:r>
            <a:endParaRPr lang="en-US" sz="2400" dirty="0">
              <a:solidFill>
                <a:schemeClr val="bg1"/>
              </a:solidFill>
              <a:latin typeface="+mj-lt"/>
              <a:cs typeface="Gotham Light" pitchFamily="50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348917" y="3394375"/>
            <a:ext cx="4454555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88255" y="4445978"/>
            <a:ext cx="2665447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1200" b="1" u="sng" dirty="0" smtClean="0">
                <a:solidFill>
                  <a:schemeClr val="bg1"/>
                </a:solidFill>
                <a:cs typeface="Gotham Light" pitchFamily="50" charset="0"/>
              </a:rPr>
              <a:t>R2C TPO PROJECT MANAGER:</a:t>
            </a:r>
            <a:endParaRPr lang="en-US" sz="1200" b="1" dirty="0" smtClean="0">
              <a:solidFill>
                <a:schemeClr val="bg1"/>
              </a:solidFill>
              <a:cs typeface="Gotham Light" pitchFamily="50" charset="0"/>
            </a:endParaRPr>
          </a:p>
          <a:p>
            <a:pPr>
              <a:lnSpc>
                <a:spcPts val="1500"/>
              </a:lnSpc>
            </a:pPr>
            <a:r>
              <a:rPr lang="en-US" sz="1200" b="1" dirty="0" smtClean="0">
                <a:solidFill>
                  <a:schemeClr val="bg1"/>
                </a:solidFill>
                <a:cs typeface="Gotham Light" pitchFamily="50" charset="0"/>
              </a:rPr>
              <a:t>Stephan C. Harris</a:t>
            </a:r>
          </a:p>
          <a:p>
            <a:pPr>
              <a:lnSpc>
                <a:spcPts val="1500"/>
              </a:lnSpc>
            </a:pPr>
            <a:r>
              <a:rPr lang="en-US" sz="1200" b="1" dirty="0" smtClean="0">
                <a:solidFill>
                  <a:schemeClr val="bg1"/>
                </a:solidFill>
                <a:cs typeface="Gotham Light" pitchFamily="50" charset="0"/>
              </a:rPr>
              <a:t>Bicycle &amp; Pedestrian Coordinator</a:t>
            </a:r>
          </a:p>
          <a:p>
            <a:pPr>
              <a:lnSpc>
                <a:spcPts val="1500"/>
              </a:lnSpc>
            </a:pPr>
            <a:r>
              <a:rPr lang="en-US" sz="1200" b="1" dirty="0" smtClean="0">
                <a:solidFill>
                  <a:schemeClr val="bg1"/>
                </a:solidFill>
                <a:cs typeface="Gotham Light" pitchFamily="50" charset="0"/>
              </a:rPr>
              <a:t>2570 W. International Speedway Blvd.</a:t>
            </a:r>
          </a:p>
          <a:p>
            <a:pPr>
              <a:lnSpc>
                <a:spcPts val="1500"/>
              </a:lnSpc>
            </a:pPr>
            <a:r>
              <a:rPr lang="en-US" sz="1200" b="1" dirty="0" smtClean="0">
                <a:solidFill>
                  <a:schemeClr val="bg1"/>
                </a:solidFill>
                <a:cs typeface="Gotham Light" pitchFamily="50" charset="0"/>
              </a:rPr>
              <a:t>Suite 100</a:t>
            </a:r>
          </a:p>
          <a:p>
            <a:pPr>
              <a:lnSpc>
                <a:spcPts val="1500"/>
              </a:lnSpc>
            </a:pPr>
            <a:r>
              <a:rPr lang="en-US" sz="1200" b="1" dirty="0" smtClean="0">
                <a:solidFill>
                  <a:schemeClr val="bg1"/>
                </a:solidFill>
                <a:cs typeface="Gotham Light" pitchFamily="50" charset="0"/>
              </a:rPr>
              <a:t>Daytona Beach, FL 32114</a:t>
            </a:r>
          </a:p>
          <a:p>
            <a:pPr>
              <a:lnSpc>
                <a:spcPts val="1500"/>
              </a:lnSpc>
            </a:pPr>
            <a:r>
              <a:rPr lang="en-US" sz="1200" b="1" dirty="0" smtClean="0">
                <a:solidFill>
                  <a:schemeClr val="bg1"/>
                </a:solidFill>
                <a:cs typeface="Gotham Light" pitchFamily="50" charset="0"/>
              </a:rPr>
              <a:t>Phone:  386.226.0422; Ext. 20428</a:t>
            </a:r>
          </a:p>
          <a:p>
            <a:pPr>
              <a:lnSpc>
                <a:spcPts val="1500"/>
              </a:lnSpc>
            </a:pPr>
            <a:r>
              <a:rPr lang="en-US" sz="1200" b="1" dirty="0" smtClean="0">
                <a:solidFill>
                  <a:schemeClr val="bg1"/>
                </a:solidFill>
                <a:cs typeface="Gotham Light" pitchFamily="50" charset="0"/>
                <a:hlinkClick r:id="rId3"/>
              </a:rPr>
              <a:t>sharris@r2ctpo.org</a:t>
            </a:r>
            <a:r>
              <a:rPr lang="en-US" sz="1200" b="1" dirty="0" smtClean="0">
                <a:solidFill>
                  <a:schemeClr val="bg1"/>
                </a:solidFill>
                <a:cs typeface="Gotham Light" pitchFamily="50" charset="0"/>
              </a:rPr>
              <a:t> </a:t>
            </a:r>
          </a:p>
          <a:p>
            <a:pPr>
              <a:lnSpc>
                <a:spcPts val="1500"/>
              </a:lnSpc>
            </a:pPr>
            <a:endParaRPr lang="en-US" sz="1200" b="1" u="sng" dirty="0">
              <a:solidFill>
                <a:schemeClr val="bg1"/>
              </a:solidFill>
              <a:cs typeface="Gotham Light" pitchFamily="5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01652" y="4445978"/>
            <a:ext cx="26654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1200" b="1" u="sng" dirty="0" smtClean="0">
                <a:solidFill>
                  <a:schemeClr val="bg1"/>
                </a:solidFill>
                <a:cs typeface="Gotham Light" pitchFamily="50" charset="0"/>
              </a:rPr>
              <a:t>CONSULTANT PROJECT MANAGER:</a:t>
            </a:r>
            <a:endParaRPr lang="en-US" sz="1200" b="1" dirty="0" smtClean="0">
              <a:solidFill>
                <a:schemeClr val="bg1"/>
              </a:solidFill>
              <a:cs typeface="Gotham Light" pitchFamily="50" charset="0"/>
            </a:endParaRPr>
          </a:p>
          <a:p>
            <a:pPr>
              <a:lnSpc>
                <a:spcPts val="1500"/>
              </a:lnSpc>
            </a:pPr>
            <a:r>
              <a:rPr lang="en-US" sz="1200" b="1" dirty="0" smtClean="0">
                <a:solidFill>
                  <a:schemeClr val="bg1"/>
                </a:solidFill>
                <a:cs typeface="Gotham Light" pitchFamily="50" charset="0"/>
              </a:rPr>
              <a:t>Adam M. Burghdoff, P.E.</a:t>
            </a:r>
          </a:p>
          <a:p>
            <a:pPr>
              <a:lnSpc>
                <a:spcPts val="1500"/>
              </a:lnSpc>
            </a:pPr>
            <a:r>
              <a:rPr lang="en-US" sz="1200" b="1" dirty="0" smtClean="0">
                <a:solidFill>
                  <a:schemeClr val="bg1"/>
                </a:solidFill>
                <a:cs typeface="Gotham Light" pitchFamily="50" charset="0"/>
              </a:rPr>
              <a:t>225 E. Robinson St.</a:t>
            </a:r>
          </a:p>
          <a:p>
            <a:pPr>
              <a:lnSpc>
                <a:spcPts val="1500"/>
              </a:lnSpc>
            </a:pPr>
            <a:r>
              <a:rPr lang="en-US" sz="1200" b="1" dirty="0" smtClean="0">
                <a:solidFill>
                  <a:schemeClr val="bg1"/>
                </a:solidFill>
                <a:cs typeface="Gotham Light" pitchFamily="50" charset="0"/>
              </a:rPr>
              <a:t>Suite 450</a:t>
            </a:r>
          </a:p>
          <a:p>
            <a:pPr>
              <a:lnSpc>
                <a:spcPts val="1500"/>
              </a:lnSpc>
            </a:pPr>
            <a:r>
              <a:rPr lang="en-US" sz="1200" b="1" dirty="0" smtClean="0">
                <a:solidFill>
                  <a:schemeClr val="bg1"/>
                </a:solidFill>
                <a:cs typeface="Gotham Light" pitchFamily="50" charset="0"/>
              </a:rPr>
              <a:t>Orlando, FL 32801</a:t>
            </a:r>
          </a:p>
          <a:p>
            <a:pPr>
              <a:lnSpc>
                <a:spcPts val="1500"/>
              </a:lnSpc>
            </a:pPr>
            <a:r>
              <a:rPr lang="en-US" sz="1200" b="1" dirty="0" smtClean="0">
                <a:solidFill>
                  <a:schemeClr val="bg1"/>
                </a:solidFill>
                <a:cs typeface="Gotham Light" pitchFamily="50" charset="0"/>
              </a:rPr>
              <a:t>Phone:  386.226.0422; Ext. 20428</a:t>
            </a:r>
          </a:p>
          <a:p>
            <a:pPr>
              <a:lnSpc>
                <a:spcPts val="1500"/>
              </a:lnSpc>
            </a:pPr>
            <a:r>
              <a:rPr lang="en-US" sz="1200" b="1" dirty="0" smtClean="0">
                <a:solidFill>
                  <a:schemeClr val="bg1"/>
                </a:solidFill>
                <a:cs typeface="Gotham Light" pitchFamily="50" charset="0"/>
                <a:hlinkClick r:id="rId4"/>
              </a:rPr>
              <a:t>aburghdoff@kittelson.com</a:t>
            </a:r>
            <a:r>
              <a:rPr lang="en-US" sz="1200" b="1" dirty="0" smtClean="0">
                <a:solidFill>
                  <a:schemeClr val="bg1"/>
                </a:solidFill>
                <a:cs typeface="Gotham Light" pitchFamily="50" charset="0"/>
              </a:rPr>
              <a:t> </a:t>
            </a:r>
          </a:p>
          <a:p>
            <a:pPr>
              <a:lnSpc>
                <a:spcPts val="1500"/>
              </a:lnSpc>
            </a:pPr>
            <a:endParaRPr lang="en-US" sz="1200" b="1" u="sng" dirty="0">
              <a:solidFill>
                <a:schemeClr val="bg1"/>
              </a:solidFill>
              <a:cs typeface="Gotham Light" pitchFamily="50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609" y="3347713"/>
            <a:ext cx="2572495" cy="1300592"/>
          </a:xfrm>
          <a:prstGeom prst="rect">
            <a:avLst/>
          </a:prstGeom>
          <a:effectLst>
            <a:outerShdw blurRad="152400" algn="ctr" rotWithShape="0">
              <a:schemeClr val="accent6">
                <a:lumMod val="50000"/>
              </a:scheme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652" y="3998008"/>
            <a:ext cx="2741683" cy="36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5" t="1086" r="6865" b="1355"/>
          <a:stretch/>
        </p:blipFill>
        <p:spPr>
          <a:xfrm>
            <a:off x="-1" y="0"/>
            <a:ext cx="913447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9527" y="2951946"/>
            <a:ext cx="9144001" cy="462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400" dirty="0" smtClean="0">
                <a:solidFill>
                  <a:schemeClr val="bg1"/>
                </a:solidFill>
                <a:latin typeface="+mj-lt"/>
                <a:cs typeface="Gotham Light" pitchFamily="50" charset="0"/>
              </a:rPr>
              <a:t>PROJECT OVERVIEW + SCHEDULE</a:t>
            </a:r>
            <a:endParaRPr lang="en-US" sz="2400" dirty="0">
              <a:solidFill>
                <a:schemeClr val="bg1"/>
              </a:solidFill>
              <a:latin typeface="+mj-lt"/>
              <a:cs typeface="Gotham Light" pitchFamily="50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333625" y="3394375"/>
            <a:ext cx="447675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400559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6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1202481"/>
            <a:ext cx="7391400" cy="56555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2466975" y="1100938"/>
            <a:ext cx="5838825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0" y="414177"/>
            <a:ext cx="152400" cy="111934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71600" y="545146"/>
            <a:ext cx="55816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accent6"/>
                </a:solidFill>
                <a:latin typeface="+mj-lt"/>
                <a:cs typeface="Gotham Light" pitchFamily="50" charset="0"/>
              </a:rPr>
              <a:t>Project Overview</a:t>
            </a:r>
            <a:endParaRPr lang="en-US" sz="3000" dirty="0">
              <a:solidFill>
                <a:schemeClr val="accent6"/>
              </a:solidFill>
              <a:latin typeface="+mj-lt"/>
              <a:cs typeface="Gotham Light" pitchFamily="50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1099322"/>
            <a:ext cx="3571875" cy="0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16698" y="2702362"/>
            <a:ext cx="2419350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2200" b="1" dirty="0" smtClean="0">
                <a:solidFill>
                  <a:schemeClr val="accent6"/>
                </a:solidFill>
                <a:cs typeface="Gotham Medium" pitchFamily="50" charset="0"/>
              </a:rPr>
              <a:t>Primary Goal</a:t>
            </a:r>
            <a:endParaRPr lang="en-US" sz="2200" b="1" dirty="0">
              <a:solidFill>
                <a:schemeClr val="accent6"/>
              </a:solidFill>
              <a:cs typeface="Gotham Medium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90543"/>
            <a:ext cx="457200" cy="457200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1619250" y="2984885"/>
            <a:ext cx="5934075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540669" y="3096155"/>
            <a:ext cx="60626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Recommend implementable pedestrian/bicycle safety improvements/countermeasures at strategic locations along A1A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516698" y="4235252"/>
            <a:ext cx="2419350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2200" b="1" dirty="0" smtClean="0">
                <a:solidFill>
                  <a:schemeClr val="accent6"/>
                </a:solidFill>
                <a:cs typeface="Gotham Medium" pitchFamily="50" charset="0"/>
              </a:rPr>
              <a:t>Secondary Goal</a:t>
            </a:r>
            <a:endParaRPr lang="en-US" sz="2200" b="1" dirty="0">
              <a:solidFill>
                <a:schemeClr val="accent6"/>
              </a:solidFill>
              <a:cs typeface="Gotham Medium" pitchFamily="50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1619250" y="4527503"/>
            <a:ext cx="5934075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554956" y="4629045"/>
            <a:ext cx="6062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Expand countermeasures to be applicable along other sections of A1A in a systemic manner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305800" y="6338454"/>
            <a:ext cx="838200" cy="3064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25742" y="6348845"/>
            <a:ext cx="400050" cy="306438"/>
          </a:xfrm>
        </p:spPr>
        <p:txBody>
          <a:bodyPr/>
          <a:lstStyle/>
          <a:p>
            <a:pPr algn="ctr"/>
            <a:fld id="{3318625D-EB0D-4E71-A3FA-3CC293D92AF9}" type="slidenum">
              <a:rPr lang="en-US" sz="1400" smtClean="0">
                <a:solidFill>
                  <a:schemeClr val="bg1"/>
                </a:solidFill>
                <a:latin typeface="+mj-lt"/>
                <a:cs typeface="Gotham Light" pitchFamily="50" charset="0"/>
              </a:rPr>
              <a:pPr algn="ctr"/>
              <a:t>3</a:t>
            </a:fld>
            <a:endParaRPr lang="en-US" sz="1400" dirty="0">
              <a:solidFill>
                <a:schemeClr val="bg1"/>
              </a:solidFill>
              <a:latin typeface="+mj-lt"/>
              <a:cs typeface="Gotham Light" pitchFamily="50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16698" y="1373232"/>
            <a:ext cx="2419350" cy="301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2200" b="1" dirty="0" smtClean="0">
                <a:solidFill>
                  <a:schemeClr val="accent6"/>
                </a:solidFill>
                <a:cs typeface="Gotham Medium" pitchFamily="50" charset="0"/>
              </a:rPr>
              <a:t>Study Limits</a:t>
            </a:r>
            <a:endParaRPr lang="en-US" sz="2200" b="1" dirty="0">
              <a:solidFill>
                <a:schemeClr val="accent6"/>
              </a:solidFill>
              <a:cs typeface="Gotham Medium" pitchFamily="50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619250" y="1665483"/>
            <a:ext cx="5934075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540669" y="1760729"/>
            <a:ext cx="6062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Bethune Beach (Volusia County) to just south of Marineland (Flagler County) – 56.5 total miles in length</a:t>
            </a:r>
          </a:p>
        </p:txBody>
      </p:sp>
    </p:spTree>
    <p:extLst>
      <p:ext uri="{BB962C8B-B14F-4D97-AF65-F5344CB8AC3E}">
        <p14:creationId xmlns:p14="http://schemas.microsoft.com/office/powerpoint/2010/main" val="77741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1202481"/>
            <a:ext cx="7391400" cy="56555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2466975" y="1100938"/>
            <a:ext cx="5838825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0" y="414177"/>
            <a:ext cx="152400" cy="111934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71600" y="545146"/>
            <a:ext cx="55816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accent6"/>
                </a:solidFill>
                <a:latin typeface="+mj-lt"/>
                <a:cs typeface="Gotham Light" pitchFamily="50" charset="0"/>
              </a:rPr>
              <a:t>Project Schedule</a:t>
            </a:r>
            <a:endParaRPr lang="en-US" sz="3000" dirty="0">
              <a:solidFill>
                <a:schemeClr val="accent6"/>
              </a:solidFill>
              <a:latin typeface="+mj-lt"/>
              <a:cs typeface="Gotham Light" pitchFamily="50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1099322"/>
            <a:ext cx="3571875" cy="0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90543"/>
            <a:ext cx="457200" cy="457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23974" y="1320142"/>
            <a:ext cx="672465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6"/>
                </a:solidFill>
                <a:cs typeface="Gotham Medium" pitchFamily="50" charset="0"/>
              </a:rPr>
              <a:t>Previous Studies Research &amp; Crash Data Analysis |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August – September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6"/>
                </a:solidFill>
                <a:cs typeface="Gotham Medium" pitchFamily="50" charset="0"/>
              </a:rPr>
              <a:t>Stakeholder Meeting |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Today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6"/>
                </a:solidFill>
                <a:cs typeface="Gotham Medium" pitchFamily="50" charset="0"/>
              </a:rPr>
              <a:t>Focus Areas Crash Analysis/Field Reviews |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October – December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>
              <a:buClr>
                <a:schemeClr val="accent6"/>
              </a:buClr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                 Stakeholder Involvement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6"/>
                </a:solidFill>
                <a:cs typeface="Gotham Medium" pitchFamily="50" charset="0"/>
              </a:rPr>
              <a:t>Systemic Countermeasure Identification |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December – January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6"/>
                </a:solidFill>
                <a:cs typeface="Gotham Medium" pitchFamily="50" charset="0"/>
              </a:rPr>
              <a:t>Steering Committee Workshop |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January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6"/>
                </a:solidFill>
                <a:cs typeface="Gotham Medium" pitchFamily="50" charset="0"/>
              </a:rPr>
              <a:t>Prioritize </a:t>
            </a:r>
            <a:r>
              <a:rPr lang="en-US" b="1" dirty="0">
                <a:solidFill>
                  <a:schemeClr val="accent6"/>
                </a:solidFill>
                <a:cs typeface="Gotham Medium" pitchFamily="50" charset="0"/>
              </a:rPr>
              <a:t>Systemic Countermeasures |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February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6"/>
              </a:solidFill>
              <a:cs typeface="Gotham Medium" pitchFamily="50" charset="0"/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6"/>
                </a:solidFill>
                <a:cs typeface="Gotham Medium" pitchFamily="50" charset="0"/>
              </a:rPr>
              <a:t>Draft Report |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February – March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>
              <a:buClr>
                <a:schemeClr val="accent6"/>
              </a:buClr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                      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R2CTPO + Stakeholder Review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6"/>
                </a:solidFill>
                <a:cs typeface="Gotham Medium" pitchFamily="50" charset="0"/>
              </a:rPr>
              <a:t>Final Report |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April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48" y="3024540"/>
            <a:ext cx="400052" cy="40005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48" y="5487763"/>
            <a:ext cx="400052" cy="4000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305800" y="6338454"/>
            <a:ext cx="838200" cy="3064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25742" y="6348845"/>
            <a:ext cx="400050" cy="306438"/>
          </a:xfrm>
        </p:spPr>
        <p:txBody>
          <a:bodyPr/>
          <a:lstStyle/>
          <a:p>
            <a:pPr algn="ctr"/>
            <a:fld id="{3318625D-EB0D-4E71-A3FA-3CC293D92AF9}" type="slidenum">
              <a:rPr lang="en-US" sz="1400" smtClean="0">
                <a:solidFill>
                  <a:schemeClr val="bg1"/>
                </a:solidFill>
                <a:latin typeface="+mj-lt"/>
                <a:cs typeface="Gotham Light" pitchFamily="50" charset="0"/>
              </a:rPr>
              <a:pPr algn="ctr"/>
              <a:t>4</a:t>
            </a:fld>
            <a:endParaRPr lang="en-US" sz="1400" dirty="0">
              <a:solidFill>
                <a:schemeClr val="bg1"/>
              </a:solidFill>
              <a:latin typeface="+mj-lt"/>
              <a:cs typeface="Gotham Light" pitchFamily="5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468"/>
            <a:ext cx="9144000" cy="6046885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337056" y="2973077"/>
            <a:ext cx="205486" cy="20002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01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smah\Pictures\4866335557_cc40b7a680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-9527" y="0"/>
            <a:ext cx="9144000" cy="6858000"/>
          </a:xfrm>
          <a:prstGeom prst="rect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-9527" y="2951946"/>
            <a:ext cx="9144001" cy="462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400" dirty="0" smtClean="0">
                <a:solidFill>
                  <a:schemeClr val="bg1"/>
                </a:solidFill>
                <a:latin typeface="+mj-lt"/>
                <a:cs typeface="Gotham Light" pitchFamily="50" charset="0"/>
              </a:rPr>
              <a:t>SUMMARY OF PREVIOUS STUDIES</a:t>
            </a:r>
            <a:endParaRPr lang="en-US" sz="2400" dirty="0">
              <a:solidFill>
                <a:schemeClr val="bg1"/>
              </a:solidFill>
              <a:latin typeface="+mj-lt"/>
              <a:cs typeface="Gotham Light" pitchFamily="50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476500" y="3394375"/>
            <a:ext cx="4200525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410085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22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1160427"/>
            <a:ext cx="7391400" cy="56555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2466975" y="1100938"/>
            <a:ext cx="5838825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0" y="414177"/>
            <a:ext cx="152400" cy="111934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71600" y="545146"/>
            <a:ext cx="55816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accent6"/>
                </a:solidFill>
                <a:latin typeface="+mj-lt"/>
                <a:cs typeface="Gotham Light" pitchFamily="50" charset="0"/>
              </a:rPr>
              <a:t>Previous Studies Review</a:t>
            </a:r>
            <a:endParaRPr lang="en-US" sz="3000" dirty="0">
              <a:solidFill>
                <a:schemeClr val="accent6"/>
              </a:solidFill>
              <a:latin typeface="+mj-lt"/>
              <a:cs typeface="Gotham Light" pitchFamily="50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1099322"/>
            <a:ext cx="5010150" cy="0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38249" y="1255976"/>
            <a:ext cx="684847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Four studies performed along A1A between 2008 and 2015: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742950" lvl="1" indent="-285750"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SR A1A Pedestrian Safety Study, Daytona Beach Shores (2015)</a:t>
            </a:r>
          </a:p>
          <a:p>
            <a:pPr marL="1200150" lvl="2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Recommendations included adding new mid-block crosswalks, adding Rectangular Rapid Flashing Beacons (RRFBs), and modifying markings/signs at existing crossings</a:t>
            </a:r>
          </a:p>
          <a:p>
            <a:pPr marL="742950" lvl="1" indent="-285750">
              <a:buClr>
                <a:schemeClr val="accent6"/>
              </a:buClr>
              <a:buFont typeface="Courier New" panose="02070309020205020404" pitchFamily="49" charset="0"/>
              <a:buChar char="o"/>
            </a:pP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742950" lvl="1" indent="-285750"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Pedestrian Safety Audit Report, Daytona Beach (2014)</a:t>
            </a:r>
          </a:p>
          <a:p>
            <a:pPr marL="1200150" lvl="2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FDOT performed a pedestrian road safety audit from Earl Street to Oakridge Boulevard, proposing short, near, and long-term countermeasures along corridor 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742950" lvl="1" indent="-285750">
              <a:buClr>
                <a:schemeClr val="accent6"/>
              </a:buClr>
              <a:buFont typeface="Courier New" panose="02070309020205020404" pitchFamily="49" charset="0"/>
              <a:buChar char="o"/>
            </a:pP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742950" lvl="1" indent="-285750"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Pedestrian Safety Study for CR A1A, New Smyrna Beach (2012)</a:t>
            </a:r>
          </a:p>
          <a:p>
            <a:pPr marL="1200150" lvl="2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Recommendations included installing continuous bike facilities, sidewalks where missing, RRFBs, median refuge islands, among others</a:t>
            </a:r>
          </a:p>
          <a:p>
            <a:pPr marL="742950" lvl="1" indent="-285750">
              <a:buClr>
                <a:schemeClr val="accent6"/>
              </a:buClr>
              <a:buFont typeface="Courier New" panose="02070309020205020404" pitchFamily="49" charset="0"/>
              <a:buChar char="o"/>
            </a:pP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742950" lvl="1" indent="-285750"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CR A1A Sidewalk Feasibility Study, Daytona Beach Shores (2008)</a:t>
            </a:r>
          </a:p>
          <a:p>
            <a:pPr marL="1200150" lvl="2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Recommendations included road diet, constructing 8’ sidewalk, consolidating driveways, and installing crosswalks 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77222"/>
            <a:ext cx="457200" cy="457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305800" y="6338454"/>
            <a:ext cx="838200" cy="3064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25742" y="6348845"/>
            <a:ext cx="400050" cy="306438"/>
          </a:xfrm>
        </p:spPr>
        <p:txBody>
          <a:bodyPr/>
          <a:lstStyle/>
          <a:p>
            <a:pPr algn="ctr"/>
            <a:fld id="{3318625D-EB0D-4E71-A3FA-3CC293D92AF9}" type="slidenum">
              <a:rPr lang="en-US" sz="1400" smtClean="0">
                <a:solidFill>
                  <a:schemeClr val="bg1"/>
                </a:solidFill>
                <a:latin typeface="+mj-lt"/>
                <a:cs typeface="Gotham Light" pitchFamily="50" charset="0"/>
              </a:rPr>
              <a:pPr algn="ctr"/>
              <a:t>6</a:t>
            </a:fld>
            <a:endParaRPr lang="en-US" sz="1400" dirty="0">
              <a:solidFill>
                <a:schemeClr val="bg1"/>
              </a:solidFill>
              <a:latin typeface="+mj-lt"/>
              <a:cs typeface="Gotham Light" pitchFamily="50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7990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27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0744"/>
          <a:stretch/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9054" y="0"/>
            <a:ext cx="9144000" cy="6858000"/>
          </a:xfrm>
          <a:prstGeom prst="rect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9527" y="2951946"/>
            <a:ext cx="9144001" cy="458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3000"/>
              </a:lnSpc>
              <a:defRPr sz="2400">
                <a:solidFill>
                  <a:schemeClr val="bg1"/>
                </a:solidFill>
                <a:latin typeface="+mj-lt"/>
                <a:cs typeface="Gotham Light" pitchFamily="50" charset="0"/>
              </a:defRPr>
            </a:lvl1pPr>
          </a:lstStyle>
          <a:p>
            <a:r>
              <a:rPr lang="en-US" dirty="0"/>
              <a:t>LAW ENFORCEMENT COORDINATION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228850" y="3394375"/>
            <a:ext cx="4695825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46" y="3415256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0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1160427"/>
            <a:ext cx="7391400" cy="26511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2466975" y="1100938"/>
            <a:ext cx="5838825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0" y="414177"/>
            <a:ext cx="152400" cy="111934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71599" y="545146"/>
            <a:ext cx="64947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>
                <a:solidFill>
                  <a:schemeClr val="accent6"/>
                </a:solidFill>
                <a:latin typeface="+mj-lt"/>
                <a:cs typeface="Gotham Light" pitchFamily="50" charset="0"/>
              </a:defRPr>
            </a:lvl1pPr>
          </a:lstStyle>
          <a:p>
            <a:r>
              <a:rPr lang="en-US" dirty="0"/>
              <a:t>Law Enforcement Coordination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1099322"/>
            <a:ext cx="5010150" cy="0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194733" y="1887582"/>
            <a:ext cx="68484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Obtain Uniform Traffic Citation (UTC) data from law enforcement agencies (10 total) along A1A 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Contact Police Chiefs and traffic supervisors of law enforcement agencies along A1A for input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23950" y="1747428"/>
            <a:ext cx="6962775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77222"/>
            <a:ext cx="457200" cy="457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305800" y="6338454"/>
            <a:ext cx="838200" cy="3064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25742" y="6348845"/>
            <a:ext cx="400050" cy="306438"/>
          </a:xfrm>
        </p:spPr>
        <p:txBody>
          <a:bodyPr/>
          <a:lstStyle/>
          <a:p>
            <a:pPr algn="ctr"/>
            <a:fld id="{3318625D-EB0D-4E71-A3FA-3CC293D92AF9}" type="slidenum">
              <a:rPr lang="en-US" sz="1400" smtClean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pPr algn="ctr"/>
              <a:t>8</a:t>
            </a:fld>
            <a:endParaRPr lang="en-US" sz="1400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416" y="3942813"/>
            <a:ext cx="1617045" cy="15031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489" y="3942813"/>
            <a:ext cx="1190926" cy="158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0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:\CSG\Stock\90270162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9527" y="2951946"/>
            <a:ext cx="9144001" cy="462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400" dirty="0" smtClean="0">
                <a:solidFill>
                  <a:schemeClr val="bg1"/>
                </a:solidFill>
                <a:latin typeface="+mj-lt"/>
                <a:cs typeface="Gotham Light" pitchFamily="50" charset="0"/>
              </a:rPr>
              <a:t>CRASH DATA + FOCUS AREAS</a:t>
            </a:r>
            <a:endParaRPr lang="en-US" sz="2400" dirty="0">
              <a:solidFill>
                <a:schemeClr val="bg1"/>
              </a:solidFill>
              <a:latin typeface="+mj-lt"/>
              <a:cs typeface="Gotham Light" pitchFamily="50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476500" y="3394375"/>
            <a:ext cx="4200525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573" y="3415257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5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3293</TotalTime>
  <Words>919</Words>
  <Application>Microsoft Office PowerPoint</Application>
  <PresentationFormat>On-screen Show (4:3)</PresentationFormat>
  <Paragraphs>147</Paragraphs>
  <Slides>16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Derek Baker</dc:creator>
  <cp:lastModifiedBy>Travis Hills</cp:lastModifiedBy>
  <cp:revision>198</cp:revision>
  <cp:lastPrinted>2015-10-06T20:19:17Z</cp:lastPrinted>
  <dcterms:created xsi:type="dcterms:W3CDTF">2015-05-20T14:32:32Z</dcterms:created>
  <dcterms:modified xsi:type="dcterms:W3CDTF">2015-10-06T20:27:30Z</dcterms:modified>
</cp:coreProperties>
</file>