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9" r:id="rId5"/>
    <p:sldId id="270" r:id="rId6"/>
    <p:sldId id="269" r:id="rId7"/>
    <p:sldId id="284" r:id="rId8"/>
    <p:sldId id="293" r:id="rId9"/>
    <p:sldId id="282" r:id="rId10"/>
    <p:sldId id="267" r:id="rId11"/>
    <p:sldId id="263" r:id="rId12"/>
    <p:sldId id="271" r:id="rId13"/>
    <p:sldId id="272" r:id="rId14"/>
    <p:sldId id="285" r:id="rId15"/>
    <p:sldId id="274" r:id="rId16"/>
    <p:sldId id="289" r:id="rId17"/>
    <p:sldId id="290" r:id="rId18"/>
    <p:sldId id="292" r:id="rId19"/>
    <p:sldId id="294" r:id="rId20"/>
    <p:sldId id="283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4226" autoAdjust="0"/>
  </p:normalViewPr>
  <p:slideViewPr>
    <p:cSldViewPr snapToGrid="0">
      <p:cViewPr>
        <p:scale>
          <a:sx n="70" d="100"/>
          <a:sy n="70" d="100"/>
        </p:scale>
        <p:origin x="-59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BA228-26F0-4392-9B7C-F135C63DAABF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5C75-89CC-4FF8-A9DA-4FDF92BF1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1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Dedicated funding challenge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Underlined</a:t>
            </a:r>
            <a:r>
              <a:rPr lang="en-US" baseline="0" dirty="0" smtClean="0"/>
              <a:t> changes in rider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0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Permitting</a:t>
            </a:r>
            <a:r>
              <a:rPr lang="en-US" baseline="0" dirty="0" smtClean="0"/>
              <a:t> and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5C75-89CC-4FF8-A9DA-4FDF92BF19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1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40" y="1110457"/>
            <a:ext cx="9144000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40" y="3590132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9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379" y="2052533"/>
            <a:ext cx="5640421" cy="4124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2533"/>
            <a:ext cx="5549630" cy="4124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963037"/>
            <a:ext cx="7091463" cy="1089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379" y="2052535"/>
            <a:ext cx="10974421" cy="41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584B-1C70-476B-966C-F403EDCDDBC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8367-427A-4CBA-AAB4-FA44E4A5C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wmf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40" y="140643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Votran Transit Development Plan (TDP)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40" y="4350474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River To Sea TPO Committees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September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0" y="5745770"/>
            <a:ext cx="1744494" cy="8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On-Board Survey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108" y="2052534"/>
            <a:ext cx="314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to Ride Votran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2338" y="2899773"/>
            <a:ext cx="59896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Aspects Least Liked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 passengers 23%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Wait time/Infrequency of service 14%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Weekend service 13%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Limited service hours 9%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9" y="2514200"/>
            <a:ext cx="5648410" cy="361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2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Stakeholder Interviews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Perception of Transit: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Existing service is satisfactory and meets the needs of transit-dependent riders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Future Role of Transit: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frequency of service, service needed in Lake Helen, trolley service, add bus shelters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Demographic change will have an impact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Technologies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Improved over time, but need to continue advancing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Funding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Split decision on use of local funding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Marketing and Branding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Reasonable, need more bus stop schedules posted, TV ads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more on educational marketing more than branding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Performance Peer 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2052534"/>
            <a:ext cx="10974421" cy="470298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Capital Area Transit System – Baton Rouge, LA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Charleston Area Regional Transportation Authority – Charleston, SC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Chatham Area Transit Authority – Savannah, GA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Lee County Transit – Fort Myers, FL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Pasco County Public Transportation – Port Richey, FL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Sarasota County Area Transit – Sarasota, FL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13138" r="9091" b="17887"/>
          <a:stretch/>
        </p:blipFill>
        <p:spPr>
          <a:xfrm>
            <a:off x="412233" y="5612547"/>
            <a:ext cx="1480981" cy="837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8186" r="3587" b="9469"/>
          <a:stretch/>
        </p:blipFill>
        <p:spPr>
          <a:xfrm>
            <a:off x="2070182" y="5612547"/>
            <a:ext cx="1111353" cy="853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81" y="5628564"/>
            <a:ext cx="1398908" cy="821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99" y="5628564"/>
            <a:ext cx="1992876" cy="82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t="6114" r="8437" b="10339"/>
          <a:stretch/>
        </p:blipFill>
        <p:spPr>
          <a:xfrm>
            <a:off x="7243863" y="5628564"/>
            <a:ext cx="2219266" cy="821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11519" r="18683" b="22506"/>
          <a:stretch/>
        </p:blipFill>
        <p:spPr>
          <a:xfrm>
            <a:off x="9736981" y="5612547"/>
            <a:ext cx="1608083" cy="8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79" y="963037"/>
            <a:ext cx="7552509" cy="108949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Peer &amp; Trend Review Overview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14596"/>
              </p:ext>
            </p:extLst>
          </p:nvPr>
        </p:nvGraphicFramePr>
        <p:xfrm>
          <a:off x="582626" y="2682913"/>
          <a:ext cx="1041874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73"/>
                <a:gridCol w="4006251"/>
                <a:gridCol w="5000625"/>
              </a:tblGrid>
              <a:tr h="341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Metric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Performance Measure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Findings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169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Performance</a:t>
                      </a:r>
                      <a:endParaRPr 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Passenger fare</a:t>
                      </a:r>
                      <a:r>
                        <a:rPr lang="en-US" sz="1800" baseline="0" dirty="0" smtClean="0"/>
                        <a:t> revenue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Trend: + 17% (strength)</a:t>
                      </a:r>
                      <a:endParaRPr lang="en-US" sz="1800" dirty="0"/>
                    </a:p>
                  </a:txBody>
                  <a:tcPr/>
                </a:tc>
              </a:tr>
              <a:tr h="3411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Peer: *-55% below peer group</a:t>
                      </a:r>
                      <a:r>
                        <a:rPr lang="en-US" sz="1800" baseline="0" dirty="0" smtClean="0"/>
                        <a:t> mean</a:t>
                      </a:r>
                      <a:endParaRPr lang="en-US" sz="1800" dirty="0"/>
                    </a:p>
                  </a:txBody>
                  <a:tcPr/>
                </a:tc>
              </a:tr>
              <a:tr h="341169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Effectiveness</a:t>
                      </a:r>
                      <a:endParaRPr 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Passenger</a:t>
                      </a:r>
                      <a:r>
                        <a:rPr lang="en-US" sz="1800" baseline="0" dirty="0" smtClean="0"/>
                        <a:t> trips per revenue hour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Trend: +11% (strength)</a:t>
                      </a:r>
                      <a:endParaRPr lang="en-US" sz="1800" dirty="0"/>
                    </a:p>
                  </a:txBody>
                  <a:tcPr/>
                </a:tc>
              </a:tr>
              <a:tr h="3411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Peer: +</a:t>
                      </a:r>
                      <a:r>
                        <a:rPr lang="en-US" sz="1800" baseline="0" dirty="0" smtClean="0"/>
                        <a:t> 20.4% above peer group mean (strength)</a:t>
                      </a:r>
                      <a:endParaRPr lang="en-US" sz="1800" dirty="0"/>
                    </a:p>
                  </a:txBody>
                  <a:tcPr/>
                </a:tc>
              </a:tr>
              <a:tr h="341169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Efficiency</a:t>
                      </a:r>
                      <a:endParaRPr 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Operating expense per passenger trip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Trend: -1% (neutral)</a:t>
                      </a:r>
                      <a:endParaRPr lang="en-US" sz="1800" dirty="0"/>
                    </a:p>
                  </a:txBody>
                  <a:tcPr/>
                </a:tc>
              </a:tr>
              <a:tr h="3411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Peer: -22% below peer group mean (strength)</a:t>
                      </a:r>
                      <a:endParaRPr lang="en-US" sz="1800" dirty="0"/>
                    </a:p>
                  </a:txBody>
                  <a:tcPr/>
                </a:tc>
              </a:tr>
              <a:tr h="3411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Operating expense</a:t>
                      </a:r>
                      <a:r>
                        <a:rPr lang="en-US" sz="1800" baseline="0" dirty="0" smtClean="0"/>
                        <a:t> per revenue mile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Trend: +10% (challenge)</a:t>
                      </a:r>
                    </a:p>
                  </a:txBody>
                  <a:tcPr/>
                </a:tc>
              </a:tr>
              <a:tr h="3411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Peer: -10% below peer group mean (strength)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2626" y="5974753"/>
            <a:ext cx="68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*Removal of CARTA places Votran 48% above peer group mean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626" y="2052534"/>
            <a:ext cx="112342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FY14 </a:t>
            </a:r>
            <a:r>
              <a:rPr lang="en-US" sz="2800" dirty="0"/>
              <a:t>data for all peer agencies accessed from </a:t>
            </a:r>
            <a:r>
              <a:rPr lang="en-US" sz="2800" dirty="0" smtClean="0"/>
              <a:t>National </a:t>
            </a:r>
            <a:r>
              <a:rPr lang="en-US" sz="2800" dirty="0"/>
              <a:t>Transit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Situational Appraisal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Provides an evaluation of the local environment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Assesses the factors that could impact programs over the next decade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Political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Economic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Environmental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Technology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Policy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Six goals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Focused on the following: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Superior service delivery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Excellent customer service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Fiscal responsibility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Environmentally-friendly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Technologically sound based on industry standards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Quality leadership focused on the community’s mobility goals</a:t>
            </a:r>
          </a:p>
        </p:txBody>
      </p:sp>
    </p:spTree>
    <p:extLst>
      <p:ext uri="{BB962C8B-B14F-4D97-AF65-F5344CB8AC3E}">
        <p14:creationId xmlns:p14="http://schemas.microsoft.com/office/powerpoint/2010/main" val="32163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Proposed Service Alternatives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Increase service on existing routes </a:t>
            </a:r>
            <a:r>
              <a:rPr lang="en-US" dirty="0" smtClean="0">
                <a:solidFill>
                  <a:schemeClr val="tx1"/>
                </a:solidFill>
              </a:rPr>
              <a:t>(30 </a:t>
            </a:r>
            <a:r>
              <a:rPr lang="en-US" dirty="0">
                <a:solidFill>
                  <a:schemeClr val="tx1"/>
                </a:solidFill>
              </a:rPr>
              <a:t>minutes or better by </a:t>
            </a:r>
            <a:r>
              <a:rPr lang="en-US" dirty="0" smtClean="0">
                <a:solidFill>
                  <a:schemeClr val="tx1"/>
                </a:solidFill>
              </a:rPr>
              <a:t>2026)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Expand service </a:t>
            </a:r>
            <a:r>
              <a:rPr lang="en-US" dirty="0">
                <a:solidFill>
                  <a:schemeClr val="tx1"/>
                </a:solidFill>
              </a:rPr>
              <a:t>to Lake </a:t>
            </a:r>
            <a:r>
              <a:rPr lang="en-US" dirty="0" smtClean="0">
                <a:solidFill>
                  <a:schemeClr val="tx1"/>
                </a:solidFill>
              </a:rPr>
              <a:t>Helen, </a:t>
            </a:r>
            <a:r>
              <a:rPr lang="en-US" dirty="0">
                <a:solidFill>
                  <a:schemeClr val="tx1"/>
                </a:solidFill>
              </a:rPr>
              <a:t>Port </a:t>
            </a:r>
            <a:r>
              <a:rPr lang="en-US" dirty="0" smtClean="0">
                <a:solidFill>
                  <a:schemeClr val="tx1"/>
                </a:solidFill>
              </a:rPr>
              <a:t>Orange, </a:t>
            </a:r>
            <a:r>
              <a:rPr lang="en-US" dirty="0">
                <a:solidFill>
                  <a:schemeClr val="tx1"/>
                </a:solidFill>
              </a:rPr>
              <a:t>and Holly Hill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International Speedway Blvd (ISB) </a:t>
            </a:r>
            <a:r>
              <a:rPr lang="en-US" dirty="0">
                <a:solidFill>
                  <a:schemeClr val="tx1"/>
                </a:solidFill>
              </a:rPr>
              <a:t>express </a:t>
            </a:r>
            <a:r>
              <a:rPr lang="en-US" dirty="0" smtClean="0">
                <a:solidFill>
                  <a:schemeClr val="tx1"/>
                </a:solidFill>
              </a:rPr>
              <a:t>service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Trolley service along </a:t>
            </a:r>
            <a:r>
              <a:rPr lang="en-US" dirty="0">
                <a:solidFill>
                  <a:schemeClr val="tx1"/>
                </a:solidFill>
              </a:rPr>
              <a:t>A1A </a:t>
            </a:r>
            <a:r>
              <a:rPr lang="en-US" dirty="0" smtClean="0">
                <a:solidFill>
                  <a:schemeClr val="tx1"/>
                </a:solidFill>
              </a:rPr>
              <a:t>and ISB and within various municipalities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Connection to beaches from west side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Downtown circulator service in Ormond Beach and </a:t>
            </a:r>
            <a:r>
              <a:rPr lang="en-US" dirty="0" err="1" smtClean="0">
                <a:solidFill>
                  <a:schemeClr val="tx1"/>
                </a:solidFill>
              </a:rPr>
              <a:t>DeLand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Improved or new feeder </a:t>
            </a:r>
            <a:r>
              <a:rPr lang="en-US" dirty="0">
                <a:solidFill>
                  <a:schemeClr val="tx1"/>
                </a:solidFill>
              </a:rPr>
              <a:t>bus for </a:t>
            </a:r>
            <a:r>
              <a:rPr lang="en-US" dirty="0" smtClean="0">
                <a:solidFill>
                  <a:schemeClr val="tx1"/>
                </a:solidFill>
              </a:rPr>
              <a:t>SunRail Phase I and II </a:t>
            </a:r>
            <a:r>
              <a:rPr lang="en-US" dirty="0">
                <a:solidFill>
                  <a:schemeClr val="tx1"/>
                </a:solidFill>
              </a:rPr>
              <a:t>and/or All Aboard service </a:t>
            </a:r>
            <a:r>
              <a:rPr lang="en-US" dirty="0" smtClean="0">
                <a:solidFill>
                  <a:schemeClr val="tx1"/>
                </a:solidFill>
              </a:rPr>
              <a:t>connections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Expanded service for non-traditional work hours in service hubs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Increased service connections from DBIA during peak season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Proposed Capital Improvements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Technology-based: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Wi-Fi on buses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Real-time bus arrival information and applications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Interactive Voice Response (IVR) for convenient paratransit bookings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Transit Signal Priority (TSP) to provide bus priority at traffic signals in congested areas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Reloadable fare cards and mobile fare payment for convenience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Proposed Capital Improvements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Other capital: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Facility </a:t>
            </a:r>
            <a:r>
              <a:rPr lang="en-US" dirty="0">
                <a:solidFill>
                  <a:schemeClr val="tx1"/>
                </a:solidFill>
              </a:rPr>
              <a:t>expansion</a:t>
            </a:r>
          </a:p>
          <a:p>
            <a:r>
              <a:rPr lang="en-US" dirty="0">
                <a:solidFill>
                  <a:schemeClr val="tx1"/>
                </a:solidFill>
              </a:rPr>
              <a:t>ADA </a:t>
            </a:r>
            <a:r>
              <a:rPr lang="en-US" dirty="0" smtClean="0">
                <a:solidFill>
                  <a:schemeClr val="tx1"/>
                </a:solidFill>
              </a:rPr>
              <a:t>improvements (e.g., landing pads and curb ramps)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Bus stop amenities (shelters, benches, bike racks, etc.)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Safety/access (pedestrian </a:t>
            </a:r>
            <a:r>
              <a:rPr lang="en-US" dirty="0">
                <a:solidFill>
                  <a:schemeClr val="tx1"/>
                </a:solidFill>
              </a:rPr>
              <a:t>signals at </a:t>
            </a:r>
            <a:r>
              <a:rPr lang="en-US" dirty="0" smtClean="0">
                <a:solidFill>
                  <a:schemeClr val="tx1"/>
                </a:solidFill>
              </a:rPr>
              <a:t>stops, lighting, landscaping)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Vehicle </a:t>
            </a:r>
            <a:r>
              <a:rPr lang="en-US" dirty="0">
                <a:solidFill>
                  <a:schemeClr val="tx1"/>
                </a:solidFill>
              </a:rPr>
              <a:t>replacement/expansion – </a:t>
            </a:r>
            <a:r>
              <a:rPr lang="en-US" dirty="0" smtClean="0">
                <a:solidFill>
                  <a:schemeClr val="tx1"/>
                </a:solidFill>
              </a:rPr>
              <a:t>fixed-route bus </a:t>
            </a:r>
            <a:r>
              <a:rPr lang="en-US" dirty="0">
                <a:solidFill>
                  <a:schemeClr val="tx1"/>
                </a:solidFill>
              </a:rPr>
              <a:t>and Gold </a:t>
            </a:r>
            <a:r>
              <a:rPr lang="en-US" dirty="0" smtClean="0">
                <a:solidFill>
                  <a:schemeClr val="tx1"/>
                </a:solidFill>
              </a:rPr>
              <a:t>service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Financial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Status quo services funded with inflationary increases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Operating and Capital improvements beyond existing levels will require new funding 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Estimated cost for each alternative will be provided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Improvements identified based on need, actual implementation will be determined by funding availability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Potential future revenue sources will be identified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a TDP?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Baseline Conditions</a:t>
            </a:r>
          </a:p>
          <a:p>
            <a:r>
              <a:rPr lang="en-US" dirty="0">
                <a:solidFill>
                  <a:schemeClr val="tx1"/>
                </a:solidFill>
              </a:rPr>
              <a:t>Public Involvement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Peer and Trend Review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Situation Appraisal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Goals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Proposed Alternatives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Next Steps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Finalize draft TDP document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R2C TPO Committee presentation – September 20, 2016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Public </a:t>
            </a:r>
            <a:r>
              <a:rPr lang="en-US" dirty="0">
                <a:solidFill>
                  <a:schemeClr val="tx1"/>
                </a:solidFill>
              </a:rPr>
              <a:t>Workshops </a:t>
            </a:r>
            <a:r>
              <a:rPr lang="en-US" dirty="0" smtClean="0">
                <a:solidFill>
                  <a:schemeClr val="tx1"/>
                </a:solidFill>
              </a:rPr>
              <a:t>(round 2) – September 2016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Volusia County Council presentation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October 2016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Submittal to FDOT – November 1, 2016</a:t>
            </a:r>
          </a:p>
        </p:txBody>
      </p:sp>
    </p:spTree>
    <p:extLst>
      <p:ext uri="{BB962C8B-B14F-4D97-AF65-F5344CB8AC3E}">
        <p14:creationId xmlns:p14="http://schemas.microsoft.com/office/powerpoint/2010/main" val="22413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Feedback and Input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8" y="2052534"/>
            <a:ext cx="3832728" cy="383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1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a TDP?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10-year Strategic Plan for Transit Service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FDOT requirement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Transit agency guidance </a:t>
            </a:r>
            <a:r>
              <a:rPr lang="en-US" dirty="0" smtClean="0">
                <a:solidFill>
                  <a:schemeClr val="tx1"/>
                </a:solidFill>
              </a:rPr>
              <a:t>document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Identify public transportation needs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Define alternative </a:t>
            </a:r>
            <a:r>
              <a:rPr lang="en-US" dirty="0" smtClean="0">
                <a:solidFill>
                  <a:schemeClr val="tx1"/>
                </a:solidFill>
              </a:rPr>
              <a:t>solutions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Sets the 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Difference from Prior TDPs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Corridor approach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on improving existing services performance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52534"/>
            <a:ext cx="3848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Key Elements of the TDP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070012" y="2003024"/>
            <a:ext cx="1537487" cy="695915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Outreach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84565" y="2012368"/>
            <a:ext cx="1537487" cy="695915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Condition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925110" y="2012370"/>
            <a:ext cx="1537487" cy="695915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 of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5677609" y="2012369"/>
            <a:ext cx="1537487" cy="695915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Needs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7430108" y="2012368"/>
            <a:ext cx="1537487" cy="695915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Goals &amp; Objectives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9182607" y="2012368"/>
            <a:ext cx="1537487" cy="695915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420555" y="4802588"/>
            <a:ext cx="2720210" cy="1049571"/>
          </a:xfrm>
          <a:prstGeom prst="homePlat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Final Plan: Phasing &amp; Finances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0556" y="3045943"/>
            <a:ext cx="1473697" cy="109557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66456" y="3039452"/>
            <a:ext cx="1473697" cy="109557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25110" y="3039452"/>
            <a:ext cx="1473697" cy="109557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77609" y="3034278"/>
            <a:ext cx="1473697" cy="109557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74776" y="3045943"/>
            <a:ext cx="1582050" cy="109557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180297" y="3045943"/>
            <a:ext cx="1473697" cy="109557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969" y="2823659"/>
            <a:ext cx="956493" cy="1588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688" y="3052435"/>
            <a:ext cx="1441742" cy="1131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7" t="8632" r="20876" b="61113"/>
          <a:stretch/>
        </p:blipFill>
        <p:spPr>
          <a:xfrm>
            <a:off x="5852347" y="3034278"/>
            <a:ext cx="1121910" cy="1139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1" b="93353" l="10116" r="86127">
                        <a14:foregroundMark x1="26879" y1="54046" x2="26879" y2="54046"/>
                        <a14:foregroundMark x1="28324" y1="50867" x2="28324" y2="50867"/>
                        <a14:foregroundMark x1="30636" y1="50000" x2="30636" y2="50000"/>
                        <a14:foregroundMark x1="31792" y1="48555" x2="31792" y2="48555"/>
                        <a14:foregroundMark x1="67052" y1="20809" x2="67052" y2="20809"/>
                        <a14:foregroundMark x1="70520" y1="21965" x2="70520" y2="21965"/>
                        <a14:foregroundMark x1="72543" y1="22254" x2="72543" y2="22254"/>
                        <a14:foregroundMark x1="74855" y1="25723" x2="74855" y2="25723"/>
                        <a14:foregroundMark x1="75723" y1="26879" x2="75723" y2="2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00" y="3005952"/>
            <a:ext cx="1103363" cy="1103363"/>
          </a:xfrm>
          <a:prstGeom prst="rect">
            <a:avLst/>
          </a:prstGeom>
          <a:noFill/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08" y="3115485"/>
            <a:ext cx="1179065" cy="8842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00" y="3086225"/>
            <a:ext cx="1553008" cy="1035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386709" y="4630424"/>
            <a:ext cx="5257800" cy="1177538"/>
            <a:chOff x="3386709" y="4630424"/>
            <a:chExt cx="5257800" cy="1177538"/>
          </a:xfrm>
        </p:grpSpPr>
        <p:grpSp>
          <p:nvGrpSpPr>
            <p:cNvPr id="3" name="Group 2"/>
            <p:cNvGrpSpPr/>
            <p:nvPr/>
          </p:nvGrpSpPr>
          <p:grpSpPr>
            <a:xfrm>
              <a:off x="3386709" y="4664962"/>
              <a:ext cx="5257800" cy="1143000"/>
              <a:chOff x="5080454" y="5638860"/>
              <a:chExt cx="5257800" cy="11430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080454" y="5638860"/>
                <a:ext cx="5257800" cy="1143000"/>
              </a:xfrm>
              <a:prstGeom prst="roundRect">
                <a:avLst/>
              </a:prstGeom>
              <a:ln cmpd="dbl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>
                  <a:lnSpc>
                    <a:spcPct val="75000"/>
                  </a:lnSpc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13450" b="34670"/>
              <a:stretch>
                <a:fillRect/>
              </a:stretch>
            </p:blipFill>
            <p:spPr bwMode="auto">
              <a:xfrm>
                <a:off x="5140612" y="5638860"/>
                <a:ext cx="2225842" cy="1143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</p:pic>
          <p:pic>
            <p:nvPicPr>
              <p:cNvPr id="43" name="Picture 2" descr="Finacial PLan Cha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19608" t="19571" r="19118" b="54546"/>
              <a:stretch>
                <a:fillRect/>
              </a:stretch>
            </p:blipFill>
            <p:spPr bwMode="auto">
              <a:xfrm>
                <a:off x="7091722" y="5638860"/>
                <a:ext cx="2027332" cy="1108462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>
                <a:softEdge rad="63500"/>
              </a:effectLst>
            </p:spPr>
          </p:pic>
        </p:grpSp>
        <p:pic>
          <p:nvPicPr>
            <p:cNvPr id="44" name="Picture 64"/>
            <p:cNvPicPr>
              <a:picLocks noChangeAspect="1" noChangeArrowheads="1"/>
            </p:cNvPicPr>
            <p:nvPr/>
          </p:nvPicPr>
          <p:blipFill>
            <a:blip r:embed="rId11" cstate="print"/>
            <a:srcRect l="27181" t="39732" r="44838" b="24950"/>
            <a:stretch>
              <a:fillRect/>
            </a:stretch>
          </p:blipFill>
          <p:spPr>
            <a:xfrm>
              <a:off x="7215759" y="4630424"/>
              <a:ext cx="1428750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9175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Traditional Markets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2052535"/>
            <a:ext cx="5615021" cy="41244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Analyzed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Older adults 65+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Youth &lt; 15 years old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Households below the poverty level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($25,000 for 4-person household)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Zero vehicle households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4602" r="18118" b="1121"/>
          <a:stretch/>
        </p:blipFill>
        <p:spPr>
          <a:xfrm>
            <a:off x="6651652" y="1507785"/>
            <a:ext cx="508699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0" t="37522" r="1524" b="33688"/>
          <a:stretch/>
        </p:blipFill>
        <p:spPr>
          <a:xfrm>
            <a:off x="6741833" y="3874705"/>
            <a:ext cx="1098658" cy="1614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4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Discretionary Market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2052535"/>
            <a:ext cx="6555495" cy="41244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Density Threshold Assessment based on industry thresholds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4720" r="17936" b="413"/>
          <a:stretch/>
        </p:blipFill>
        <p:spPr>
          <a:xfrm>
            <a:off x="7019994" y="1319002"/>
            <a:ext cx="506673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4" y="5891002"/>
            <a:ext cx="5066732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14177"/>
              </p:ext>
            </p:extLst>
          </p:nvPr>
        </p:nvGraphicFramePr>
        <p:xfrm>
          <a:off x="379379" y="3200321"/>
          <a:ext cx="6318981" cy="215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85"/>
                <a:gridCol w="2225310"/>
                <a:gridCol w="2249586"/>
              </a:tblGrid>
              <a:tr h="6281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Transit Investment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Dwelling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Unit Density Threshold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Employment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Density Threshold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8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Minimum Investment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4.5-5 dwelling</a:t>
                      </a:r>
                      <a:r>
                        <a:rPr lang="en-US" sz="1600" baseline="0" dirty="0" smtClean="0"/>
                        <a:t> units/acre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employees/acre</a:t>
                      </a:r>
                      <a:endParaRPr lang="en-US" sz="1600" dirty="0"/>
                    </a:p>
                  </a:txBody>
                  <a:tcPr anchor="ctr"/>
                </a:tc>
              </a:tr>
              <a:tr h="358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Investment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6-7 dwelling</a:t>
                      </a:r>
                      <a:r>
                        <a:rPr lang="en-US" sz="1600" baseline="0" dirty="0" smtClean="0"/>
                        <a:t> units/acre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5-6 employees/acre</a:t>
                      </a:r>
                      <a:endParaRPr lang="en-US" sz="1600" dirty="0"/>
                    </a:p>
                  </a:txBody>
                  <a:tcPr anchor="ctr"/>
                </a:tc>
              </a:tr>
              <a:tr h="358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Very High Investment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≥8 dwelling</a:t>
                      </a:r>
                      <a:r>
                        <a:rPr lang="en-US" sz="1600" baseline="0" dirty="0" smtClean="0"/>
                        <a:t> units/acre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≥7 employees/acre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Population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640" y="6153912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Persons with a Disability Population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4752" r="18166" b="1102"/>
          <a:stretch/>
        </p:blipFill>
        <p:spPr>
          <a:xfrm>
            <a:off x="612648" y="2039112"/>
            <a:ext cx="4570871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5" t="37101" r="1886" b="33217"/>
          <a:stretch/>
        </p:blipFill>
        <p:spPr>
          <a:xfrm>
            <a:off x="661619" y="4513350"/>
            <a:ext cx="98596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Involvement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9" y="2052534"/>
            <a:ext cx="11402313" cy="3586265"/>
          </a:xfrm>
        </p:spPr>
        <p:txBody>
          <a:bodyPr numCol="2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Public Outreach Process Completed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On-board survey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Stakeholder interviews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Discussion </a:t>
            </a:r>
            <a:r>
              <a:rPr lang="en-US" dirty="0">
                <a:solidFill>
                  <a:schemeClr val="tx1"/>
                </a:solidFill>
              </a:rPr>
              <a:t>groups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Public </a:t>
            </a:r>
            <a:r>
              <a:rPr lang="en-US" dirty="0" smtClean="0">
                <a:solidFill>
                  <a:schemeClr val="tx1"/>
                </a:solidFill>
              </a:rPr>
              <a:t>workshops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Gold users survey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215199"/>
              </p:ext>
            </p:extLst>
          </p:nvPr>
        </p:nvGraphicFramePr>
        <p:xfrm>
          <a:off x="4667251" y="2528783"/>
          <a:ext cx="7258048" cy="3700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279"/>
                <a:gridCol w="2418480"/>
                <a:gridCol w="1735289"/>
              </a:tblGrid>
              <a:tr h="864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Activity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Approximate # of Participants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On-Board Survey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May/June 2016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1,794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Stakeholder Interviews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2016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Discussion Groups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August 8-9, 2019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Public Workshops (Round 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August 9-10, 2019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Cards/E-mails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 Users Survey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 To-Date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1,918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5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On-Board Survey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380" y="2052535"/>
            <a:ext cx="5405958" cy="41244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30 questions under 3 major categories: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Travel characteristics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Rider demographics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Customer service/satisfaction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1,794 respondents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trips home to 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85% walk to access bus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Safety highest area of passenger satisfaction 4.4 out of 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Sunday service lowest area of passenger satisfaction 2.5 out of 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52820"/>
              </p:ext>
            </p:extLst>
          </p:nvPr>
        </p:nvGraphicFramePr>
        <p:xfrm>
          <a:off x="5467350" y="2452644"/>
          <a:ext cx="6477001" cy="263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8940"/>
                <a:gridCol w="1385142"/>
                <a:gridCol w="1521705"/>
                <a:gridCol w="1541214"/>
              </a:tblGrid>
              <a:tr h="875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Rider Demographic (2006)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Rider Demographic (2011)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Rider Demographic (2016)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Gender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Male</a:t>
                      </a:r>
                      <a:endParaRPr lang="en-US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Ethnic Origin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White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White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Under 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Under 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25-44</a:t>
                      </a:r>
                      <a:endParaRPr lang="en-US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Annual Household 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&lt;$10,000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&lt;$</a:t>
                      </a:r>
                      <a:r>
                        <a:rPr lang="en-US" sz="1600" dirty="0">
                          <a:effectLst/>
                        </a:rPr>
                        <a:t>10,000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&lt;$</a:t>
                      </a:r>
                      <a:r>
                        <a:rPr lang="en-US" sz="1600" dirty="0">
                          <a:effectLst/>
                        </a:rPr>
                        <a:t>10,000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Regular </a:t>
                      </a:r>
                      <a:r>
                        <a:rPr lang="en-US" sz="1600" dirty="0" err="1">
                          <a:effectLst/>
                        </a:rPr>
                        <a:t>Votran</a:t>
                      </a:r>
                      <a:r>
                        <a:rPr lang="en-US" sz="1600" dirty="0">
                          <a:effectLst/>
                        </a:rPr>
                        <a:t> User?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6488" y="2052534"/>
            <a:ext cx="320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Typical Rider Characteristics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31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OTR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063654"/>
      </a:accent2>
      <a:accent3>
        <a:srgbClr val="EC018C"/>
      </a:accent3>
      <a:accent4>
        <a:srgbClr val="EBEBE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ABF3EDA-A42C-49EE-8280-E904ABCD7E5E}" vid="{B3B2AE34-4586-40C9-88CA-06958F3EE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2502</TotalTime>
  <Words>1007</Words>
  <Application>Microsoft Office PowerPoint</Application>
  <PresentationFormat>Custom</PresentationFormat>
  <Paragraphs>236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Votran Transit Development Plan (TDP)</vt:lpstr>
      <vt:lpstr>Agenda</vt:lpstr>
      <vt:lpstr>What is a TDP?</vt:lpstr>
      <vt:lpstr>Key Elements of the TDP Process</vt:lpstr>
      <vt:lpstr>Traditional Markets</vt:lpstr>
      <vt:lpstr>Discretionary Market</vt:lpstr>
      <vt:lpstr>Population Distribution</vt:lpstr>
      <vt:lpstr>Public Involvement</vt:lpstr>
      <vt:lpstr>On-Board Survey</vt:lpstr>
      <vt:lpstr>On-Board Survey</vt:lpstr>
      <vt:lpstr>Stakeholder Interviews</vt:lpstr>
      <vt:lpstr>Performance Peer Group</vt:lpstr>
      <vt:lpstr>Peer &amp; Trend Review Overview</vt:lpstr>
      <vt:lpstr>Situational Appraisal</vt:lpstr>
      <vt:lpstr>Goals</vt:lpstr>
      <vt:lpstr>Proposed Service Alternatives</vt:lpstr>
      <vt:lpstr>Proposed Capital Improvements</vt:lpstr>
      <vt:lpstr>Proposed Capital Improvements</vt:lpstr>
      <vt:lpstr>Financial Plan</vt:lpstr>
      <vt:lpstr>Next Steps</vt:lpstr>
      <vt:lpstr>Feedback and Input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Juan Canez</dc:creator>
  <cp:lastModifiedBy>Vinny Wang</cp:lastModifiedBy>
  <cp:revision>157</cp:revision>
  <dcterms:created xsi:type="dcterms:W3CDTF">2016-07-27T13:25:49Z</dcterms:created>
  <dcterms:modified xsi:type="dcterms:W3CDTF">2016-09-14T21:05:28Z</dcterms:modified>
</cp:coreProperties>
</file>