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0"/>
  </p:notesMasterIdLst>
  <p:handoutMasterIdLst>
    <p:handoutMasterId r:id="rId11"/>
  </p:handoutMasterIdLst>
  <p:sldIdLst>
    <p:sldId id="256" r:id="rId2"/>
    <p:sldId id="257" r:id="rId3"/>
    <p:sldId id="266" r:id="rId4"/>
    <p:sldId id="260" r:id="rId5"/>
    <p:sldId id="259" r:id="rId6"/>
    <p:sldId id="263" r:id="rId7"/>
    <p:sldId id="264" r:id="rId8"/>
    <p:sldId id="265" r:id="rId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97" d="100"/>
          <a:sy n="97" d="100"/>
        </p:scale>
        <p:origin x="-984" y="-3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71AED889-5779-4EA1-BCC2-B3E3CE26C1DF}" type="datetimeFigureOut">
              <a:rPr lang="en-US" smtClean="0"/>
              <a:pPr/>
              <a:t>10/30/2014</a:t>
            </a:fld>
            <a:endParaRPr lang="en-US" dirty="0"/>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6FDC077A-56B3-4B4A-92B0-2675ABEB068E}" type="slidenum">
              <a:rPr lang="en-US" smtClean="0"/>
              <a:pPr/>
              <a:t>‹#›</a:t>
            </a:fld>
            <a:endParaRPr lang="en-US" dirty="0"/>
          </a:p>
        </p:txBody>
      </p:sp>
    </p:spTree>
    <p:extLst>
      <p:ext uri="{BB962C8B-B14F-4D97-AF65-F5344CB8AC3E}">
        <p14:creationId xmlns:p14="http://schemas.microsoft.com/office/powerpoint/2010/main" val="14549825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D06B802-27DA-4500-B247-218B0A0EB98A}" type="datetimeFigureOut">
              <a:rPr lang="en-US" smtClean="0"/>
              <a:pPr/>
              <a:t>10/30/2014</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D720C8AF-0170-4EF1-BB3D-27141A74C6F9}" type="slidenum">
              <a:rPr lang="en-US" smtClean="0"/>
              <a:pPr/>
              <a:t>‹#›</a:t>
            </a:fld>
            <a:endParaRPr lang="en-US" dirty="0"/>
          </a:p>
        </p:txBody>
      </p:sp>
    </p:spTree>
    <p:extLst>
      <p:ext uri="{BB962C8B-B14F-4D97-AF65-F5344CB8AC3E}">
        <p14:creationId xmlns:p14="http://schemas.microsoft.com/office/powerpoint/2010/main" val="2791963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20C8AF-0170-4EF1-BB3D-27141A74C6F9}"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20C8AF-0170-4EF1-BB3D-27141A74C6F9}"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Trip</a:t>
            </a:r>
            <a:r>
              <a:rPr lang="en-US" baseline="0" dirty="0" smtClean="0"/>
              <a:t> fares can be calculated based on double what it would cost a fixed-route passenger; therefore trips that would require a transfer for fixed-route customers could be charged to ADA customers at a $6.00 fare.</a:t>
            </a:r>
            <a:endParaRPr lang="en-US" dirty="0"/>
          </a:p>
        </p:txBody>
      </p:sp>
      <p:sp>
        <p:nvSpPr>
          <p:cNvPr id="4" name="Slide Number Placeholder 3"/>
          <p:cNvSpPr>
            <a:spLocks noGrp="1"/>
          </p:cNvSpPr>
          <p:nvPr>
            <p:ph type="sldNum" sz="quarter" idx="10"/>
          </p:nvPr>
        </p:nvSpPr>
        <p:spPr/>
        <p:txBody>
          <a:bodyPr/>
          <a:lstStyle/>
          <a:p>
            <a:fld id="{D720C8AF-0170-4EF1-BB3D-27141A74C6F9}"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20C8AF-0170-4EF1-BB3D-27141A74C6F9}"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Votran may limit service to those who</a:t>
            </a:r>
            <a:r>
              <a:rPr lang="en-US" baseline="0" dirty="0" smtClean="0"/>
              <a:t> abuse the system, such as no-shows,</a:t>
            </a:r>
            <a:endParaRPr lang="en-US" dirty="0"/>
          </a:p>
        </p:txBody>
      </p:sp>
      <p:sp>
        <p:nvSpPr>
          <p:cNvPr id="4" name="Slide Number Placeholder 3"/>
          <p:cNvSpPr>
            <a:spLocks noGrp="1"/>
          </p:cNvSpPr>
          <p:nvPr>
            <p:ph type="sldNum" sz="quarter" idx="10"/>
          </p:nvPr>
        </p:nvSpPr>
        <p:spPr/>
        <p:txBody>
          <a:bodyPr/>
          <a:lstStyle/>
          <a:p>
            <a:fld id="{D720C8AF-0170-4EF1-BB3D-27141A74C6F9}"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 brokerage</a:t>
            </a:r>
            <a:r>
              <a:rPr lang="en-US" baseline="0" dirty="0" smtClean="0"/>
              <a:t> arrangement – adds capacity to system for service delivery, etc. discuss vehicle equivalency meaning</a:t>
            </a:r>
            <a:endParaRPr lang="en-US" dirty="0"/>
          </a:p>
        </p:txBody>
      </p:sp>
      <p:sp>
        <p:nvSpPr>
          <p:cNvPr id="4" name="Slide Number Placeholder 3"/>
          <p:cNvSpPr>
            <a:spLocks noGrp="1"/>
          </p:cNvSpPr>
          <p:nvPr>
            <p:ph type="sldNum" sz="quarter" idx="10"/>
          </p:nvPr>
        </p:nvSpPr>
        <p:spPr/>
        <p:txBody>
          <a:bodyPr/>
          <a:lstStyle/>
          <a:p>
            <a:fld id="{D720C8AF-0170-4EF1-BB3D-27141A74C6F9}" type="slidenum">
              <a:rPr lang="en-US" smtClean="0"/>
              <a:pPr/>
              <a:t>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3E10138-C442-4ED3-887A-4CB989BA2817}" type="datetimeFigureOut">
              <a:rPr lang="en-US" smtClean="0"/>
              <a:pPr/>
              <a:t>10/30/2014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A891E9-4264-4597-AD7C-8862D8F2266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E10138-C442-4ED3-887A-4CB989BA2817}" type="datetimeFigureOut">
              <a:rPr lang="en-US" smtClean="0"/>
              <a:pPr/>
              <a:t>10/30/2014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A891E9-4264-4597-AD7C-8862D8F2266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E10138-C442-4ED3-887A-4CB989BA2817}" type="datetimeFigureOut">
              <a:rPr lang="en-US" smtClean="0"/>
              <a:pPr/>
              <a:t>10/30/2014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A891E9-4264-4597-AD7C-8862D8F2266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E10138-C442-4ED3-887A-4CB989BA2817}" type="datetimeFigureOut">
              <a:rPr lang="en-US" smtClean="0"/>
              <a:pPr/>
              <a:t>10/30/2014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A891E9-4264-4597-AD7C-8862D8F2266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63E10138-C442-4ED3-887A-4CB989BA2817}" type="datetimeFigureOut">
              <a:rPr lang="en-US" smtClean="0"/>
              <a:pPr/>
              <a:t>10/30/2014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A891E9-4264-4597-AD7C-8862D8F2266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3E10138-C442-4ED3-887A-4CB989BA2817}" type="datetimeFigureOut">
              <a:rPr lang="en-US" smtClean="0"/>
              <a:pPr/>
              <a:t>10/30/2014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A891E9-4264-4597-AD7C-8862D8F22664}"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3E10138-C442-4ED3-887A-4CB989BA2817}" type="datetimeFigureOut">
              <a:rPr lang="en-US" smtClean="0"/>
              <a:pPr/>
              <a:t>10/30/2014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A891E9-4264-4597-AD7C-8862D8F2266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E10138-C442-4ED3-887A-4CB989BA2817}" type="datetimeFigureOut">
              <a:rPr lang="en-US" smtClean="0"/>
              <a:pPr/>
              <a:t>10/30/2014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A891E9-4264-4597-AD7C-8862D8F2266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E10138-C442-4ED3-887A-4CB989BA2817}" type="datetimeFigureOut">
              <a:rPr lang="en-US" smtClean="0"/>
              <a:pPr/>
              <a:t>10/30/2014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A891E9-4264-4597-AD7C-8862D8F2266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63E10138-C442-4ED3-887A-4CB989BA2817}" type="datetimeFigureOut">
              <a:rPr lang="en-US" smtClean="0"/>
              <a:pPr/>
              <a:t>10/30/2014</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6DA891E9-4264-4597-AD7C-8862D8F2266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dirty="0"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E10138-C442-4ED3-887A-4CB989BA2817}" type="datetimeFigureOut">
              <a:rPr lang="en-US" smtClean="0"/>
              <a:pPr/>
              <a:t>10/30/2014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A891E9-4264-4597-AD7C-8862D8F2266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3E10138-C442-4ED3-887A-4CB989BA2817}" type="datetimeFigureOut">
              <a:rPr lang="en-US" smtClean="0"/>
              <a:pPr/>
              <a:t>10/30/2014</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6DA891E9-4264-4597-AD7C-8862D8F2266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1177" y="1691294"/>
            <a:ext cx="7858423" cy="1204306"/>
          </a:xfrm>
        </p:spPr>
        <p:style>
          <a:lnRef idx="0">
            <a:schemeClr val="accent2"/>
          </a:lnRef>
          <a:fillRef idx="3">
            <a:schemeClr val="accent2"/>
          </a:fillRef>
          <a:effectRef idx="3">
            <a:schemeClr val="accent2"/>
          </a:effectRef>
          <a:fontRef idx="minor">
            <a:schemeClr val="lt1"/>
          </a:fontRef>
        </p:style>
        <p:txBody>
          <a:bodyPr/>
          <a:lstStyle/>
          <a:p>
            <a:r>
              <a:rPr lang="en-US" sz="3600" b="1" dirty="0" smtClean="0">
                <a:effectLst>
                  <a:outerShdw blurRad="38100" dist="38100" dir="2700000" algn="tl">
                    <a:srgbClr val="000000">
                      <a:alpha val="43137"/>
                    </a:srgbClr>
                  </a:outerShdw>
                </a:effectLst>
              </a:rPr>
              <a:t>Transportation Disadvantaged Local Coordinating Board</a:t>
            </a:r>
            <a:endParaRPr lang="en-US" sz="36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212277" y="3175941"/>
            <a:ext cx="6511131" cy="329259"/>
          </a:xfrm>
        </p:spPr>
        <p:txBody>
          <a:bodyPr>
            <a:noAutofit/>
          </a:bodyPr>
          <a:lstStyle/>
          <a:p>
            <a:r>
              <a:rPr lang="en-US" sz="2000" b="1" dirty="0" smtClean="0"/>
              <a:t>November 12, 2014</a:t>
            </a:r>
            <a:endParaRPr lang="en-US" sz="2000" b="1" dirty="0"/>
          </a:p>
        </p:txBody>
      </p:sp>
      <p:sp>
        <p:nvSpPr>
          <p:cNvPr id="4" name="Title 1"/>
          <p:cNvSpPr txBox="1">
            <a:spLocks/>
          </p:cNvSpPr>
          <p:nvPr/>
        </p:nvSpPr>
        <p:spPr>
          <a:xfrm>
            <a:off x="3723977" y="2971800"/>
            <a:ext cx="5648623" cy="1204306"/>
          </a:xfrm>
          <a:prstGeom prst="rect">
            <a:avLst/>
          </a:prstGeom>
        </p:spPr>
        <p:txBody>
          <a:bodyPr vert="horz" lIns="91440" tIns="45720" rIns="91440" bIns="9144" rtlCol="0" anchor="b">
            <a:noAutofit/>
          </a:bodyPr>
          <a:lstStyle>
            <a:lvl1pPr algn="l" defTabSz="914400" rtl="0" eaLnBrk="1" latinLnBrk="0" hangingPunct="1">
              <a:spcBef>
                <a:spcPct val="0"/>
              </a:spcBef>
              <a:buNone/>
              <a:defRPr sz="3200" kern="1200" cap="all" baseline="0">
                <a:solidFill>
                  <a:schemeClr val="tx1"/>
                </a:solidFill>
                <a:latin typeface="+mj-lt"/>
                <a:ea typeface="+mj-ea"/>
                <a:cs typeface="+mj-cs"/>
              </a:defRPr>
            </a:lvl1pPr>
          </a:lstStyle>
          <a:p>
            <a:r>
              <a:rPr lang="en-US" dirty="0" smtClean="0">
                <a:solidFill>
                  <a:schemeClr val="bg1"/>
                </a:solidFill>
                <a:effectLst>
                  <a:outerShdw blurRad="38100" dist="38100" dir="2700000" algn="tl">
                    <a:srgbClr val="000000">
                      <a:alpha val="43137"/>
                    </a:srgbClr>
                  </a:outerShdw>
                </a:effectLst>
              </a:rPr>
              <a:t>Volusia County </a:t>
            </a:r>
            <a:endParaRPr lang="en-US" dirty="0">
              <a:solidFill>
                <a:schemeClr val="bg1"/>
              </a:solidFill>
              <a:effectLst>
                <a:outerShdw blurRad="38100" dist="38100" dir="2700000" algn="tl">
                  <a:srgbClr val="000000">
                    <a:alpha val="43137"/>
                  </a:srgbClr>
                </a:outerShdw>
              </a:effectLst>
            </a:endParaRPr>
          </a:p>
        </p:txBody>
      </p:sp>
      <p:pic>
        <p:nvPicPr>
          <p:cNvPr id="1027" name="Picture 3" descr="O:\CountySeals-OtherLogos\Votran\Votra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95125" y="5334000"/>
            <a:ext cx="2216727" cy="109728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5334000"/>
            <a:ext cx="2228850" cy="11027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0302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822960" y="1371600"/>
            <a:ext cx="7520940" cy="3657600"/>
          </a:xfrm>
        </p:spPr>
        <p:txBody>
          <a:bodyPr>
            <a:normAutofit/>
          </a:bodyPr>
          <a:lstStyle/>
          <a:p>
            <a:pPr lvl="2">
              <a:buFont typeface="Courier New" pitchFamily="49" charset="0"/>
              <a:buChar char="o"/>
            </a:pPr>
            <a:r>
              <a:rPr lang="en-US" dirty="0" smtClean="0"/>
              <a:t>49 Code of Federal Regulations, Part 37, Subpart F - Paratransit as a complement to fixed-route</a:t>
            </a:r>
          </a:p>
          <a:p>
            <a:pPr lvl="2">
              <a:buFont typeface="Courier New" pitchFamily="49" charset="0"/>
              <a:buChar char="o"/>
            </a:pPr>
            <a:endParaRPr lang="en-US" dirty="0" smtClean="0"/>
          </a:p>
          <a:p>
            <a:pPr lvl="2">
              <a:buFont typeface="Courier New" pitchFamily="49" charset="0"/>
              <a:buChar char="o"/>
            </a:pPr>
            <a:r>
              <a:rPr lang="en-US" dirty="0" smtClean="0"/>
              <a:t>Overview of Six Americans with Disabilities Act (ACT) Principles</a:t>
            </a:r>
          </a:p>
          <a:p>
            <a:pPr marL="809244" lvl="3" indent="-342900">
              <a:buFont typeface="+mj-lt"/>
              <a:buAutoNum type="arabicPeriod"/>
            </a:pPr>
            <a:r>
              <a:rPr lang="en-US" b="0" dirty="0" smtClean="0"/>
              <a:t>Service Area</a:t>
            </a:r>
          </a:p>
          <a:p>
            <a:pPr marL="809244" lvl="3" indent="-342900">
              <a:buFont typeface="+mj-lt"/>
              <a:buAutoNum type="arabicPeriod"/>
            </a:pPr>
            <a:r>
              <a:rPr lang="en-US" dirty="0" smtClean="0"/>
              <a:t>Span of Service</a:t>
            </a:r>
          </a:p>
          <a:p>
            <a:pPr marL="809244" lvl="3" indent="-342900">
              <a:buFont typeface="+mj-lt"/>
              <a:buAutoNum type="arabicPeriod"/>
            </a:pPr>
            <a:r>
              <a:rPr lang="en-US" dirty="0" smtClean="0"/>
              <a:t>Allowable Fares</a:t>
            </a:r>
          </a:p>
          <a:p>
            <a:pPr marL="809244" lvl="3" indent="-342900">
              <a:buFont typeface="+mj-lt"/>
              <a:buAutoNum type="arabicPeriod"/>
            </a:pPr>
            <a:r>
              <a:rPr lang="en-US" b="0" dirty="0" smtClean="0"/>
              <a:t>Unrestricted Trip Purposes</a:t>
            </a:r>
          </a:p>
          <a:p>
            <a:pPr marL="809244" lvl="3" indent="-342900">
              <a:buFont typeface="+mj-lt"/>
              <a:buAutoNum type="arabicPeriod"/>
            </a:pPr>
            <a:r>
              <a:rPr lang="en-US" dirty="0" smtClean="0"/>
              <a:t>Response Time (Reservation to Service Availability)</a:t>
            </a:r>
          </a:p>
          <a:p>
            <a:pPr marL="809244" lvl="3" indent="-342900">
              <a:buFont typeface="+mj-lt"/>
              <a:buAutoNum type="arabicPeriod"/>
            </a:pPr>
            <a:r>
              <a:rPr lang="en-US" dirty="0" smtClean="0"/>
              <a:t>Capacity Restraints</a:t>
            </a:r>
          </a:p>
          <a:p>
            <a:pPr marL="809244" lvl="3" indent="-342900">
              <a:buNone/>
            </a:pPr>
            <a:endParaRPr lang="en-US" b="0" dirty="0" smtClean="0"/>
          </a:p>
          <a:p>
            <a:pPr marL="580644" lvl="2" indent="-342900">
              <a:buFont typeface="Courier New" pitchFamily="49" charset="0"/>
              <a:buChar char="o"/>
            </a:pPr>
            <a:r>
              <a:rPr lang="en-US" dirty="0" smtClean="0"/>
              <a:t>Votran implementation of principles</a:t>
            </a:r>
            <a:endParaRPr lang="en-US" b="0" dirty="0" smtClean="0"/>
          </a:p>
          <a:p>
            <a:pPr lvl="2">
              <a:buFont typeface="Courier New" pitchFamily="49" charset="0"/>
              <a:buChar char="o"/>
            </a:pPr>
            <a:endParaRPr lang="en-US" b="0" dirty="0"/>
          </a:p>
          <a:p>
            <a:pPr lvl="2">
              <a:buFont typeface="Courier New" pitchFamily="49" charset="0"/>
              <a:buChar char="o"/>
            </a:pPr>
            <a:endParaRPr lang="en-US" dirty="0" smtClean="0"/>
          </a:p>
          <a:p>
            <a:pPr lvl="2">
              <a:buFont typeface="Courier New" pitchFamily="49" charset="0"/>
              <a:buChar char="o"/>
            </a:pPr>
            <a:endParaRPr lang="en-US" b="0" dirty="0" smtClean="0"/>
          </a:p>
          <a:p>
            <a:pPr marL="0" indent="0"/>
            <a:endParaRPr lang="en-US" dirty="0"/>
          </a:p>
        </p:txBody>
      </p:sp>
    </p:spTree>
    <p:extLst>
      <p:ext uri="{BB962C8B-B14F-4D97-AF65-F5344CB8AC3E}">
        <p14:creationId xmlns:p14="http://schemas.microsoft.com/office/powerpoint/2010/main" val="29268422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criteria for complementary paratransit service</a:t>
            </a:r>
            <a:endParaRPr lang="en-US" dirty="0"/>
          </a:p>
        </p:txBody>
      </p:sp>
      <p:sp>
        <p:nvSpPr>
          <p:cNvPr id="3" name="Content Placeholder 2"/>
          <p:cNvSpPr>
            <a:spLocks noGrp="1"/>
          </p:cNvSpPr>
          <p:nvPr>
            <p:ph idx="1"/>
          </p:nvPr>
        </p:nvSpPr>
        <p:spPr>
          <a:xfrm>
            <a:off x="822960" y="1371600"/>
            <a:ext cx="7520940" cy="3657600"/>
          </a:xfrm>
        </p:spPr>
        <p:txBody>
          <a:bodyPr>
            <a:normAutofit lnSpcReduction="10000"/>
          </a:bodyPr>
          <a:lstStyle/>
          <a:p>
            <a:pPr>
              <a:buFont typeface="+mj-lt"/>
              <a:buAutoNum type="arabicPeriod"/>
            </a:pPr>
            <a:r>
              <a:rPr lang="en-US" dirty="0" smtClean="0"/>
              <a:t>Service Area – </a:t>
            </a:r>
          </a:p>
          <a:p>
            <a:pPr lvl="2">
              <a:buFont typeface="Courier New" pitchFamily="49" charset="0"/>
              <a:buChar char="o"/>
            </a:pPr>
            <a:r>
              <a:rPr lang="en-US" b="0" dirty="0" smtClean="0"/>
              <a:t>Provide </a:t>
            </a:r>
            <a:r>
              <a:rPr lang="en-US" b="0" dirty="0"/>
              <a:t>complementary </a:t>
            </a:r>
            <a:r>
              <a:rPr lang="en-US" b="0" dirty="0" smtClean="0"/>
              <a:t>paratransit service </a:t>
            </a:r>
            <a:r>
              <a:rPr lang="en-US" b="0" dirty="0"/>
              <a:t>to origins and </a:t>
            </a:r>
            <a:r>
              <a:rPr lang="en-US" b="0" dirty="0" smtClean="0"/>
              <a:t>destinations within three-fourths (¾) of </a:t>
            </a:r>
            <a:r>
              <a:rPr lang="en-US" b="0" dirty="0"/>
              <a:t>a mile on each side </a:t>
            </a:r>
            <a:r>
              <a:rPr lang="en-US" b="0" dirty="0" smtClean="0"/>
              <a:t>of, at the ends of each fixed route, and within small areas surrounded by fixed route service.  </a:t>
            </a:r>
          </a:p>
          <a:p>
            <a:pPr lvl="2">
              <a:buFont typeface="Courier New" pitchFamily="49" charset="0"/>
              <a:buChar char="o"/>
            </a:pPr>
            <a:endParaRPr lang="en-US" b="0" dirty="0" smtClean="0"/>
          </a:p>
          <a:p>
            <a:pPr lvl="3">
              <a:buFont typeface="Courier New" pitchFamily="49" charset="0"/>
              <a:buChar char="o"/>
            </a:pPr>
            <a:r>
              <a:rPr lang="en-US" b="1" dirty="0" smtClean="0">
                <a:solidFill>
                  <a:schemeClr val="accent2"/>
                </a:solidFill>
              </a:rPr>
              <a:t>Votran is currently meeting this criteria.</a:t>
            </a:r>
          </a:p>
          <a:p>
            <a:pPr lvl="2">
              <a:buFont typeface="Courier New" pitchFamily="49" charset="0"/>
              <a:buChar char="o"/>
            </a:pPr>
            <a:endParaRPr lang="en-US" dirty="0" smtClean="0"/>
          </a:p>
          <a:p>
            <a:pPr marL="342900" lvl="2" indent="-342900">
              <a:spcBef>
                <a:spcPts val="800"/>
              </a:spcBef>
              <a:buClrTx/>
              <a:buFont typeface="+mj-lt"/>
              <a:buAutoNum type="arabicPeriod" startAt="2"/>
            </a:pPr>
            <a:r>
              <a:rPr lang="en-US" b="1" dirty="0" smtClean="0"/>
              <a:t>Span of Service -</a:t>
            </a:r>
          </a:p>
          <a:p>
            <a:pPr lvl="2">
              <a:buFont typeface="Courier New" pitchFamily="49" charset="0"/>
              <a:buChar char="o"/>
            </a:pPr>
            <a:r>
              <a:rPr lang="en-US" sz="1500" dirty="0" smtClean="0"/>
              <a:t>Schedule and provide service to any ADA eligible person at any requested time during the same hours and days that fixed route service is available.</a:t>
            </a:r>
          </a:p>
          <a:p>
            <a:pPr lvl="2">
              <a:buFont typeface="Courier New" pitchFamily="49" charset="0"/>
              <a:buChar char="o"/>
            </a:pPr>
            <a:endParaRPr lang="en-US" dirty="0" smtClean="0"/>
          </a:p>
          <a:p>
            <a:pPr lvl="3">
              <a:buFont typeface="Courier New" pitchFamily="49" charset="0"/>
              <a:buChar char="o"/>
            </a:pPr>
            <a:r>
              <a:rPr lang="en-US" b="1" dirty="0" smtClean="0">
                <a:solidFill>
                  <a:schemeClr val="accent2"/>
                </a:solidFill>
              </a:rPr>
              <a:t>Votran operates complementary paratransit service the same days and times as fixed-route.  Votran publishes timeframes as a general guide to assist passengers with travel planning.</a:t>
            </a:r>
          </a:p>
          <a:p>
            <a:pPr lvl="2">
              <a:buFont typeface="Courier New" pitchFamily="49" charset="0"/>
              <a:buChar char="o"/>
            </a:pPr>
            <a:endParaRPr lang="en-US" dirty="0" smtClean="0"/>
          </a:p>
          <a:p>
            <a:pPr lvl="2">
              <a:buFont typeface="Courier New" pitchFamily="49" charset="0"/>
              <a:buChar char="o"/>
            </a:pPr>
            <a:endParaRPr lang="en-US" dirty="0" smtClean="0"/>
          </a:p>
          <a:p>
            <a:pPr lvl="2">
              <a:buFont typeface="Courier New" pitchFamily="49" charset="0"/>
              <a:buChar char="o"/>
            </a:pPr>
            <a:endParaRPr lang="en-US" b="0" dirty="0" smtClean="0"/>
          </a:p>
          <a:p>
            <a:pPr marL="0" indent="0"/>
            <a:endParaRPr lang="en-US" dirty="0"/>
          </a:p>
        </p:txBody>
      </p:sp>
    </p:spTree>
    <p:extLst>
      <p:ext uri="{BB962C8B-B14F-4D97-AF65-F5344CB8AC3E}">
        <p14:creationId xmlns:p14="http://schemas.microsoft.com/office/powerpoint/2010/main" val="29268422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Service criteria for complementary paratransit service</a:t>
            </a:r>
          </a:p>
        </p:txBody>
      </p:sp>
      <p:sp>
        <p:nvSpPr>
          <p:cNvPr id="3" name="Content Placeholder 2"/>
          <p:cNvSpPr>
            <a:spLocks noGrp="1"/>
          </p:cNvSpPr>
          <p:nvPr>
            <p:ph idx="1"/>
          </p:nvPr>
        </p:nvSpPr>
        <p:spPr>
          <a:xfrm>
            <a:off x="838200" y="1295400"/>
            <a:ext cx="7520940" cy="3733800"/>
          </a:xfrm>
        </p:spPr>
        <p:txBody>
          <a:bodyPr>
            <a:normAutofit fontScale="92500" lnSpcReduction="10000"/>
          </a:bodyPr>
          <a:lstStyle/>
          <a:p>
            <a:pPr>
              <a:buFont typeface="+mj-lt"/>
              <a:buAutoNum type="arabicPeriod" startAt="3"/>
            </a:pPr>
            <a:r>
              <a:rPr lang="en-US" sz="1700" dirty="0" smtClean="0"/>
              <a:t>Allowable Fares </a:t>
            </a:r>
            <a:r>
              <a:rPr lang="en-US" dirty="0"/>
              <a:t>– </a:t>
            </a:r>
            <a:endParaRPr lang="en-US" dirty="0" smtClean="0"/>
          </a:p>
          <a:p>
            <a:pPr lvl="2">
              <a:buFont typeface="Courier New" pitchFamily="49" charset="0"/>
              <a:buChar char="o"/>
            </a:pPr>
            <a:r>
              <a:rPr lang="en-US" b="0" dirty="0" smtClean="0"/>
              <a:t>The ADA fare shall </a:t>
            </a:r>
            <a:r>
              <a:rPr lang="en-US" b="0" dirty="0"/>
              <a:t>not exceed twice the fare </a:t>
            </a:r>
            <a:r>
              <a:rPr lang="en-US" b="0" dirty="0" smtClean="0"/>
              <a:t>that would </a:t>
            </a:r>
            <a:r>
              <a:rPr lang="en-US" b="0" dirty="0"/>
              <a:t>be charged to an individual </a:t>
            </a:r>
            <a:r>
              <a:rPr lang="en-US" b="0" dirty="0" smtClean="0"/>
              <a:t>paying full </a:t>
            </a:r>
            <a:r>
              <a:rPr lang="en-US" b="0" dirty="0"/>
              <a:t>fare (i.e., without regard to discounts</a:t>
            </a:r>
            <a:r>
              <a:rPr lang="en-US" b="0" dirty="0" smtClean="0"/>
              <a:t>) for </a:t>
            </a:r>
            <a:r>
              <a:rPr lang="en-US" b="0" dirty="0"/>
              <a:t>a trip of similar length, </a:t>
            </a:r>
            <a:r>
              <a:rPr lang="en-US" b="0" dirty="0" smtClean="0"/>
              <a:t>at a </a:t>
            </a:r>
            <a:r>
              <a:rPr lang="en-US" b="0" dirty="0"/>
              <a:t>similar time of day, on the </a:t>
            </a:r>
            <a:r>
              <a:rPr lang="en-US" b="0" dirty="0" smtClean="0"/>
              <a:t>Votran fixed </a:t>
            </a:r>
            <a:r>
              <a:rPr lang="en-US" b="0" dirty="0"/>
              <a:t>route </a:t>
            </a:r>
            <a:r>
              <a:rPr lang="en-US" b="0" dirty="0" smtClean="0"/>
              <a:t>system.</a:t>
            </a:r>
          </a:p>
          <a:p>
            <a:pPr lvl="2">
              <a:buFont typeface="Courier New" pitchFamily="49" charset="0"/>
              <a:buChar char="o"/>
            </a:pPr>
            <a:endParaRPr lang="en-US" dirty="0" smtClean="0"/>
          </a:p>
          <a:p>
            <a:pPr lvl="2">
              <a:buFont typeface="Courier New" pitchFamily="49" charset="0"/>
              <a:buChar char="o"/>
            </a:pPr>
            <a:r>
              <a:rPr lang="en-US" b="0" dirty="0" smtClean="0"/>
              <a:t>The </a:t>
            </a:r>
            <a:r>
              <a:rPr lang="en-US" b="0" dirty="0"/>
              <a:t>fares for individuals </a:t>
            </a:r>
            <a:r>
              <a:rPr lang="en-US" b="0" dirty="0" smtClean="0"/>
              <a:t>accompanying (companion) ADA </a:t>
            </a:r>
            <a:r>
              <a:rPr lang="en-US" b="0" dirty="0"/>
              <a:t>paratransit eligible individuals</a:t>
            </a:r>
            <a:r>
              <a:rPr lang="en-US" b="0" dirty="0" smtClean="0"/>
              <a:t>, who </a:t>
            </a:r>
            <a:r>
              <a:rPr lang="en-US" b="0" dirty="0"/>
              <a:t>are provided service </a:t>
            </a:r>
            <a:r>
              <a:rPr lang="en-US" b="0" dirty="0" smtClean="0"/>
              <a:t>under § </a:t>
            </a:r>
            <a:r>
              <a:rPr lang="en-US" b="0" dirty="0"/>
              <a:t>37.123 (f) of this part, shall be </a:t>
            </a:r>
            <a:r>
              <a:rPr lang="en-US" b="0" dirty="0" smtClean="0"/>
              <a:t>the same </a:t>
            </a:r>
            <a:r>
              <a:rPr lang="en-US" b="0" dirty="0"/>
              <a:t>as for the ADA paratransit </a:t>
            </a:r>
            <a:r>
              <a:rPr lang="en-US" b="0" dirty="0" smtClean="0"/>
              <a:t>eligible individuals </a:t>
            </a:r>
            <a:r>
              <a:rPr lang="en-US" b="0" dirty="0"/>
              <a:t>they are </a:t>
            </a:r>
            <a:r>
              <a:rPr lang="en-US" b="0" dirty="0" smtClean="0"/>
              <a:t>accompanying.</a:t>
            </a:r>
          </a:p>
          <a:p>
            <a:pPr lvl="2">
              <a:buFont typeface="Courier New" pitchFamily="49" charset="0"/>
              <a:buChar char="o"/>
            </a:pPr>
            <a:endParaRPr lang="en-US" dirty="0" smtClean="0"/>
          </a:p>
          <a:p>
            <a:pPr lvl="2">
              <a:buFont typeface="Courier New" pitchFamily="49" charset="0"/>
              <a:buChar char="o"/>
            </a:pPr>
            <a:r>
              <a:rPr lang="en-US" b="0" dirty="0" smtClean="0"/>
              <a:t>A </a:t>
            </a:r>
            <a:r>
              <a:rPr lang="en-US" b="0" dirty="0"/>
              <a:t>personal care attendant </a:t>
            </a:r>
            <a:r>
              <a:rPr lang="en-US" b="0" dirty="0" smtClean="0"/>
              <a:t>shall not </a:t>
            </a:r>
            <a:r>
              <a:rPr lang="en-US" b="0" dirty="0"/>
              <a:t>be charged for </a:t>
            </a:r>
            <a:r>
              <a:rPr lang="en-US" b="0" dirty="0" smtClean="0"/>
              <a:t>complementary paratransit service.</a:t>
            </a:r>
          </a:p>
          <a:p>
            <a:pPr lvl="2">
              <a:buNone/>
            </a:pPr>
            <a:endParaRPr lang="en-US" b="0" dirty="0" smtClean="0"/>
          </a:p>
          <a:p>
            <a:pPr lvl="3">
              <a:buFont typeface="Courier New" pitchFamily="49" charset="0"/>
              <a:buChar char="o"/>
            </a:pPr>
            <a:r>
              <a:rPr lang="en-US" b="1" dirty="0" smtClean="0">
                <a:solidFill>
                  <a:schemeClr val="accent2"/>
                </a:solidFill>
              </a:rPr>
              <a:t>Votran fixed route fare is $1.50 per trip.  The paratransit fare is $3.00 per trip.</a:t>
            </a:r>
          </a:p>
          <a:p>
            <a:pPr lvl="3">
              <a:buFont typeface="Courier New" pitchFamily="49" charset="0"/>
              <a:buChar char="o"/>
            </a:pPr>
            <a:r>
              <a:rPr lang="en-US" b="1" dirty="0" smtClean="0">
                <a:solidFill>
                  <a:schemeClr val="accent2"/>
                </a:solidFill>
              </a:rPr>
              <a:t>Paratransit passengers are charged a flat fare of $3.00 per trip, even if a comparable fixed route trip would require more than one route.  Personal care attendants travel at no charge.</a:t>
            </a:r>
            <a:endParaRPr lang="en-US" b="1" dirty="0">
              <a:solidFill>
                <a:schemeClr val="accent2"/>
              </a:solidFill>
            </a:endParaRPr>
          </a:p>
        </p:txBody>
      </p:sp>
    </p:spTree>
    <p:extLst>
      <p:ext uri="{BB962C8B-B14F-4D97-AF65-F5344CB8AC3E}">
        <p14:creationId xmlns:p14="http://schemas.microsoft.com/office/powerpoint/2010/main" val="27424960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criteria for complementary paratransit service</a:t>
            </a:r>
            <a:endParaRPr lang="en-US" dirty="0"/>
          </a:p>
        </p:txBody>
      </p:sp>
      <p:sp>
        <p:nvSpPr>
          <p:cNvPr id="3" name="Content Placeholder 2"/>
          <p:cNvSpPr>
            <a:spLocks noGrp="1"/>
          </p:cNvSpPr>
          <p:nvPr>
            <p:ph idx="1"/>
          </p:nvPr>
        </p:nvSpPr>
        <p:spPr>
          <a:xfrm>
            <a:off x="838200" y="1219200"/>
            <a:ext cx="7520940" cy="4309572"/>
          </a:xfrm>
        </p:spPr>
        <p:txBody>
          <a:bodyPr>
            <a:normAutofit/>
          </a:bodyPr>
          <a:lstStyle/>
          <a:p>
            <a:pPr>
              <a:buFont typeface="+mj-lt"/>
              <a:buAutoNum type="arabicPeriod" startAt="4"/>
            </a:pPr>
            <a:r>
              <a:rPr lang="en-US" dirty="0" smtClean="0"/>
              <a:t>Unrestricted Trip Purpose – </a:t>
            </a:r>
          </a:p>
          <a:p>
            <a:pPr lvl="2">
              <a:buFont typeface="Courier New" pitchFamily="49" charset="0"/>
              <a:buChar char="o"/>
            </a:pPr>
            <a:r>
              <a:rPr lang="en-US" dirty="0" smtClean="0"/>
              <a:t>The entity shall not impose restrictions or priorities based on trip purpose.</a:t>
            </a:r>
          </a:p>
          <a:p>
            <a:pPr lvl="3">
              <a:buFont typeface="Courier New" pitchFamily="49" charset="0"/>
              <a:buChar char="o"/>
            </a:pPr>
            <a:r>
              <a:rPr lang="en-US" b="1" dirty="0" smtClean="0">
                <a:solidFill>
                  <a:schemeClr val="accent2"/>
                </a:solidFill>
              </a:rPr>
              <a:t>Votran does not restrict trip purposes for ADA customers.</a:t>
            </a:r>
            <a:endParaRPr lang="en-US" b="1" dirty="0" smtClean="0">
              <a:solidFill>
                <a:schemeClr val="accent3"/>
              </a:solidFill>
            </a:endParaRPr>
          </a:p>
          <a:p>
            <a:pPr marL="342900" lvl="1" indent="-342900">
              <a:spcBef>
                <a:spcPts val="800"/>
              </a:spcBef>
              <a:buClrTx/>
              <a:buFont typeface="+mj-lt"/>
              <a:buAutoNum type="arabicPeriod" startAt="5"/>
            </a:pPr>
            <a:r>
              <a:rPr lang="en-US" b="1" dirty="0" smtClean="0"/>
              <a:t>Response Times -</a:t>
            </a:r>
          </a:p>
          <a:p>
            <a:pPr lvl="2">
              <a:buFont typeface="Courier New" pitchFamily="49" charset="0"/>
              <a:buChar char="o"/>
            </a:pPr>
            <a:r>
              <a:rPr lang="en-US" b="0" dirty="0" smtClean="0"/>
              <a:t>Service shall be scheduled and provided to any ADA eligible person </a:t>
            </a:r>
            <a:r>
              <a:rPr lang="en-US" dirty="0" smtClean="0"/>
              <a:t>in response to a request for service made the previous day.</a:t>
            </a:r>
          </a:p>
          <a:p>
            <a:pPr lvl="2">
              <a:buFont typeface="Courier New" pitchFamily="49" charset="0"/>
              <a:buChar char="o"/>
            </a:pPr>
            <a:r>
              <a:rPr lang="en-US" b="0" dirty="0" smtClean="0"/>
              <a:t>Pick-up times may  be negotiated with customers up to one hour before or after the individual’s desired time.</a:t>
            </a:r>
          </a:p>
          <a:p>
            <a:pPr lvl="3">
              <a:buFont typeface="Courier New" pitchFamily="49" charset="0"/>
              <a:buChar char="o"/>
            </a:pPr>
            <a:r>
              <a:rPr lang="en-US" b="1" dirty="0" smtClean="0">
                <a:solidFill>
                  <a:schemeClr val="accent2"/>
                </a:solidFill>
              </a:rPr>
              <a:t>Votran complies with response times by providing the ability to reserve trips for  next day service.  Votran also allows reservations to be made a week in advance.</a:t>
            </a:r>
            <a:endParaRPr lang="en-US" dirty="0" smtClean="0"/>
          </a:p>
          <a:p>
            <a:pPr lvl="3">
              <a:buFont typeface="Courier New" pitchFamily="49" charset="0"/>
              <a:buChar char="o"/>
            </a:pPr>
            <a:r>
              <a:rPr lang="en-US" b="1" dirty="0" smtClean="0">
                <a:solidFill>
                  <a:schemeClr val="accent2"/>
                </a:solidFill>
              </a:rPr>
              <a:t>Votran uses a pick-up window that is established to get the customer to their destination at the individual’s desired time.</a:t>
            </a:r>
          </a:p>
        </p:txBody>
      </p:sp>
    </p:spTree>
    <p:extLst>
      <p:ext uri="{BB962C8B-B14F-4D97-AF65-F5344CB8AC3E}">
        <p14:creationId xmlns:p14="http://schemas.microsoft.com/office/powerpoint/2010/main" val="17588363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Service criteria for complementary paratransit service</a:t>
            </a:r>
          </a:p>
        </p:txBody>
      </p:sp>
      <p:sp>
        <p:nvSpPr>
          <p:cNvPr id="3" name="Content Placeholder 2"/>
          <p:cNvSpPr>
            <a:spLocks noGrp="1"/>
          </p:cNvSpPr>
          <p:nvPr>
            <p:ph idx="1"/>
          </p:nvPr>
        </p:nvSpPr>
        <p:spPr>
          <a:xfrm>
            <a:off x="838200" y="1295400"/>
            <a:ext cx="7520940" cy="3733800"/>
          </a:xfrm>
        </p:spPr>
        <p:txBody>
          <a:bodyPr>
            <a:normAutofit fontScale="92500" lnSpcReduction="20000"/>
          </a:bodyPr>
          <a:lstStyle/>
          <a:p>
            <a:pPr lvl="3">
              <a:buFont typeface="Courier New" pitchFamily="49" charset="0"/>
              <a:buChar char="o"/>
            </a:pPr>
            <a:endParaRPr lang="en-US" b="1" dirty="0" smtClean="0">
              <a:solidFill>
                <a:schemeClr val="accent2"/>
              </a:solidFill>
            </a:endParaRPr>
          </a:p>
          <a:p>
            <a:pPr marL="342900" lvl="1" indent="-342900">
              <a:spcBef>
                <a:spcPts val="800"/>
              </a:spcBef>
              <a:buClrTx/>
              <a:buFont typeface="+mj-lt"/>
              <a:buAutoNum type="arabicPeriod" startAt="6"/>
            </a:pPr>
            <a:r>
              <a:rPr lang="en-US" b="1" dirty="0" smtClean="0"/>
              <a:t>Capacity Constraints –</a:t>
            </a:r>
          </a:p>
          <a:p>
            <a:pPr lvl="2">
              <a:buFont typeface="Courier New" pitchFamily="49" charset="0"/>
              <a:buChar char="o"/>
            </a:pPr>
            <a:r>
              <a:rPr lang="en-US" dirty="0" smtClean="0"/>
              <a:t>The entity shall not limit the availability of complementary paratransit service to ADA paratransit eligible individuals by any of the following:</a:t>
            </a:r>
          </a:p>
          <a:p>
            <a:pPr lvl="2">
              <a:buNone/>
            </a:pPr>
            <a:endParaRPr lang="en-US" dirty="0" smtClean="0"/>
          </a:p>
          <a:p>
            <a:pPr lvl="3"/>
            <a:r>
              <a:rPr lang="en-US" dirty="0" smtClean="0"/>
              <a:t>Restrictions on the number of trips an individual will be provided;</a:t>
            </a:r>
          </a:p>
          <a:p>
            <a:pPr lvl="3"/>
            <a:r>
              <a:rPr lang="en-US" dirty="0" smtClean="0"/>
              <a:t>Waiting lists for access to the service; or </a:t>
            </a:r>
          </a:p>
          <a:p>
            <a:pPr lvl="3"/>
            <a:r>
              <a:rPr lang="en-US" dirty="0" smtClean="0"/>
              <a:t>Any operational pattern or practice that significantly limits the availability of service to ADA paratransit eligible persons.</a:t>
            </a:r>
          </a:p>
          <a:p>
            <a:pPr lvl="3"/>
            <a:r>
              <a:rPr lang="en-US" dirty="0" smtClean="0"/>
              <a:t>Operational problems attributable to causes beyond the control of the Votran (including, but not limited to, weather or traffic conditions affecting all vehicular traffic that were not anticipated at the time a trip was scheduled) shall not be a basis for determining that such a pattern or practice exists.</a:t>
            </a:r>
          </a:p>
          <a:p>
            <a:pPr lvl="3"/>
            <a:endParaRPr lang="en-US" dirty="0" smtClean="0"/>
          </a:p>
          <a:p>
            <a:pPr lvl="3">
              <a:buFont typeface="Courier New" pitchFamily="49" charset="0"/>
              <a:buChar char="o"/>
            </a:pPr>
            <a:r>
              <a:rPr lang="en-US" b="1" dirty="0" smtClean="0">
                <a:solidFill>
                  <a:schemeClr val="accent2"/>
                </a:solidFill>
              </a:rPr>
              <a:t>The brokerage system operated by Votran enables every eligible trip reservation to be scheduled.  </a:t>
            </a:r>
          </a:p>
          <a:p>
            <a:pPr lvl="3">
              <a:buFont typeface="Courier New" pitchFamily="49" charset="0"/>
              <a:buChar char="o"/>
            </a:pPr>
            <a:r>
              <a:rPr lang="en-US" b="1" dirty="0" smtClean="0">
                <a:solidFill>
                  <a:schemeClr val="accent2"/>
                </a:solidFill>
              </a:rPr>
              <a:t>There is no waiting list or restriction on the number of trips.</a:t>
            </a:r>
          </a:p>
          <a:p>
            <a:pPr lvl="3"/>
            <a:endParaRPr lang="en-US" dirty="0" smtClean="0"/>
          </a:p>
        </p:txBody>
      </p:sp>
    </p:spTree>
    <p:extLst>
      <p:ext uri="{BB962C8B-B14F-4D97-AF65-F5344CB8AC3E}">
        <p14:creationId xmlns:p14="http://schemas.microsoft.com/office/powerpoint/2010/main" val="27424960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VOTRAN general service guidelines</a:t>
            </a:r>
            <a:endParaRPr lang="en-US" dirty="0"/>
          </a:p>
        </p:txBody>
      </p:sp>
      <p:sp>
        <p:nvSpPr>
          <p:cNvPr id="3" name="Content Placeholder 2"/>
          <p:cNvSpPr>
            <a:spLocks noGrp="1"/>
          </p:cNvSpPr>
          <p:nvPr>
            <p:ph idx="1"/>
          </p:nvPr>
        </p:nvSpPr>
        <p:spPr>
          <a:xfrm>
            <a:off x="838200" y="1295400"/>
            <a:ext cx="7520940" cy="3733800"/>
          </a:xfrm>
        </p:spPr>
        <p:txBody>
          <a:bodyPr>
            <a:normAutofit lnSpcReduction="10000"/>
          </a:bodyPr>
          <a:lstStyle/>
          <a:p>
            <a:r>
              <a:rPr lang="en-US" sz="1800" dirty="0" smtClean="0"/>
              <a:t>General Conditions of Service –</a:t>
            </a:r>
          </a:p>
          <a:p>
            <a:pPr lvl="2">
              <a:buFont typeface="Courier New" pitchFamily="49" charset="0"/>
              <a:buChar char="o"/>
            </a:pPr>
            <a:r>
              <a:rPr lang="en-US" dirty="0" smtClean="0"/>
              <a:t>Votran drivers and contracted drivers are not permitted to enter a residence or access any floor beyond ground level except where residence has individual entrance above the ground floor.</a:t>
            </a:r>
          </a:p>
          <a:p>
            <a:pPr lvl="2">
              <a:buFont typeface="Courier New" pitchFamily="49" charset="0"/>
              <a:buChar char="o"/>
            </a:pPr>
            <a:endParaRPr lang="en-US" dirty="0" smtClean="0"/>
          </a:p>
          <a:p>
            <a:pPr lvl="2">
              <a:buFont typeface="Courier New" pitchFamily="49" charset="0"/>
              <a:buChar char="o"/>
            </a:pPr>
            <a:r>
              <a:rPr lang="en-US" dirty="0" smtClean="0"/>
              <a:t>Votran drivers and contracted drivers are not permitted to disconnect equipment or ensure its operation.</a:t>
            </a:r>
          </a:p>
          <a:p>
            <a:pPr lvl="2">
              <a:buFont typeface="Courier New" pitchFamily="49" charset="0"/>
              <a:buChar char="o"/>
            </a:pPr>
            <a:endParaRPr lang="en-US" dirty="0" smtClean="0"/>
          </a:p>
          <a:p>
            <a:pPr lvl="2">
              <a:buFont typeface="Courier New" pitchFamily="49" charset="0"/>
              <a:buChar char="o"/>
            </a:pPr>
            <a:r>
              <a:rPr lang="en-US" dirty="0" smtClean="0"/>
              <a:t>All drivers must ensure passengers are secured or buckled in accordance with Florida Law.</a:t>
            </a:r>
          </a:p>
          <a:p>
            <a:pPr lvl="2">
              <a:buFont typeface="Courier New" pitchFamily="49" charset="0"/>
              <a:buChar char="o"/>
            </a:pPr>
            <a:endParaRPr lang="en-US" dirty="0" smtClean="0"/>
          </a:p>
          <a:p>
            <a:pPr lvl="2">
              <a:buFont typeface="Courier New" pitchFamily="49" charset="0"/>
              <a:buChar char="o"/>
            </a:pPr>
            <a:r>
              <a:rPr lang="en-US" dirty="0" smtClean="0"/>
              <a:t>Votran will ensure vehicles completing pick-ups are capable of meeting the passenger’s needs within the requirements of law and up to the equipment capacity.</a:t>
            </a:r>
          </a:p>
          <a:p>
            <a:pPr lvl="2">
              <a:buNone/>
            </a:pPr>
            <a:endParaRPr lang="en-US" dirty="0" smtClean="0"/>
          </a:p>
          <a:p>
            <a:pPr lvl="3"/>
            <a:endParaRPr lang="en-US" dirty="0" smtClean="0"/>
          </a:p>
        </p:txBody>
      </p:sp>
    </p:spTree>
    <p:extLst>
      <p:ext uri="{BB962C8B-B14F-4D97-AF65-F5344CB8AC3E}">
        <p14:creationId xmlns:p14="http://schemas.microsoft.com/office/powerpoint/2010/main" val="27424960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VOTRAN general service guidelines</a:t>
            </a:r>
            <a:endParaRPr lang="en-US" dirty="0"/>
          </a:p>
        </p:txBody>
      </p:sp>
      <p:sp>
        <p:nvSpPr>
          <p:cNvPr id="3" name="Content Placeholder 2"/>
          <p:cNvSpPr>
            <a:spLocks noGrp="1"/>
          </p:cNvSpPr>
          <p:nvPr>
            <p:ph idx="1"/>
          </p:nvPr>
        </p:nvSpPr>
        <p:spPr>
          <a:xfrm>
            <a:off x="838200" y="1295400"/>
            <a:ext cx="7520940" cy="3733800"/>
          </a:xfrm>
        </p:spPr>
        <p:txBody>
          <a:bodyPr>
            <a:normAutofit lnSpcReduction="10000"/>
          </a:bodyPr>
          <a:lstStyle/>
          <a:p>
            <a:r>
              <a:rPr lang="en-US" sz="1800" dirty="0" smtClean="0"/>
              <a:t>General Conditions of Service Continued–</a:t>
            </a:r>
          </a:p>
          <a:p>
            <a:pPr lvl="2">
              <a:buFont typeface="Courier New" pitchFamily="49" charset="0"/>
              <a:buChar char="o"/>
            </a:pPr>
            <a:r>
              <a:rPr lang="en-US" dirty="0" smtClean="0"/>
              <a:t>Passengers and their service animals are required to adhere to passenger safety and courtesy guidelines. </a:t>
            </a:r>
            <a:endParaRPr lang="en-US" b="1" dirty="0" smtClean="0"/>
          </a:p>
          <a:p>
            <a:pPr lvl="2">
              <a:buFont typeface="Courier New" pitchFamily="49" charset="0"/>
              <a:buChar char="o"/>
            </a:pPr>
            <a:endParaRPr lang="en-US" dirty="0" smtClean="0"/>
          </a:p>
          <a:p>
            <a:pPr lvl="2">
              <a:buFont typeface="Courier New" pitchFamily="49" charset="0"/>
              <a:buChar char="o"/>
            </a:pPr>
            <a:r>
              <a:rPr lang="en-US" dirty="0" smtClean="0"/>
              <a:t>Vehicles should be clean and operational.</a:t>
            </a:r>
          </a:p>
          <a:p>
            <a:pPr lvl="2">
              <a:buNone/>
            </a:pPr>
            <a:endParaRPr lang="en-US" dirty="0" smtClean="0"/>
          </a:p>
          <a:p>
            <a:pPr lvl="2">
              <a:buFont typeface="Courier New" pitchFamily="49" charset="0"/>
              <a:buChar char="o"/>
            </a:pPr>
            <a:r>
              <a:rPr lang="en-US" dirty="0" smtClean="0"/>
              <a:t>Cancelations – Advance cancelations occur a day in advance, while same-day cancelations occur at a minimum one-hour prior to the scheduled trip.</a:t>
            </a:r>
          </a:p>
          <a:p>
            <a:pPr lvl="2">
              <a:buFont typeface="Courier New" pitchFamily="49" charset="0"/>
              <a:buChar char="o"/>
            </a:pPr>
            <a:endParaRPr lang="en-US" dirty="0" smtClean="0"/>
          </a:p>
          <a:p>
            <a:pPr lvl="2">
              <a:buFont typeface="Courier New" pitchFamily="49" charset="0"/>
              <a:buChar char="o"/>
            </a:pPr>
            <a:r>
              <a:rPr lang="en-US" dirty="0" smtClean="0"/>
              <a:t>No-Show – Reserved trips that are not canceled or taken.</a:t>
            </a:r>
          </a:p>
          <a:p>
            <a:pPr lvl="2">
              <a:buFont typeface="Courier New" pitchFamily="49" charset="0"/>
              <a:buChar char="o"/>
            </a:pPr>
            <a:endParaRPr lang="en-US" dirty="0" smtClean="0"/>
          </a:p>
          <a:p>
            <a:pPr lvl="3">
              <a:buFont typeface="Courier New" pitchFamily="49" charset="0"/>
              <a:buChar char="o"/>
            </a:pPr>
            <a:r>
              <a:rPr lang="en-US" b="1" dirty="0" smtClean="0">
                <a:solidFill>
                  <a:schemeClr val="accent2"/>
                </a:solidFill>
              </a:rPr>
              <a:t>A Votran best practice includes a will call dispatcher procedure – For unusual situations when a passenger was not ready for their return trip at the scheduled trip time (approximately 5 to 15 trips out of a 1,000 trips per day).</a:t>
            </a:r>
          </a:p>
          <a:p>
            <a:pPr lvl="2">
              <a:buNone/>
            </a:pPr>
            <a:endParaRPr lang="en-US" dirty="0" smtClean="0"/>
          </a:p>
          <a:p>
            <a:pPr lvl="3"/>
            <a:endParaRPr lang="en-US" dirty="0" smtClean="0"/>
          </a:p>
        </p:txBody>
      </p:sp>
    </p:spTree>
    <p:extLst>
      <p:ext uri="{BB962C8B-B14F-4D97-AF65-F5344CB8AC3E}">
        <p14:creationId xmlns:p14="http://schemas.microsoft.com/office/powerpoint/2010/main" val="27424960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858</TotalTime>
  <Words>904</Words>
  <Application>Microsoft Office PowerPoint</Application>
  <PresentationFormat>On-screen Show (4:3)</PresentationFormat>
  <Paragraphs>89</Paragraphs>
  <Slides>8</Slides>
  <Notes>6</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Angles</vt:lpstr>
      <vt:lpstr>Transportation Disadvantaged Local Coordinating Board</vt:lpstr>
      <vt:lpstr>Introduction</vt:lpstr>
      <vt:lpstr>Service criteria for complementary paratransit service</vt:lpstr>
      <vt:lpstr>Service criteria for complementary paratransit service</vt:lpstr>
      <vt:lpstr>Service criteria for complementary paratransit service</vt:lpstr>
      <vt:lpstr>Service criteria for complementary paratransit service</vt:lpstr>
      <vt:lpstr>VOTRAN general service guidelines</vt:lpstr>
      <vt:lpstr>VOTRAN general service guidelines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Patricia Whitton</dc:creator>
  <cp:lastModifiedBy>Carole M. Hinkley</cp:lastModifiedBy>
  <cp:revision>82</cp:revision>
  <dcterms:created xsi:type="dcterms:W3CDTF">2013-12-15T17:41:05Z</dcterms:created>
  <dcterms:modified xsi:type="dcterms:W3CDTF">2014-10-30T15:22:48Z</dcterms:modified>
</cp:coreProperties>
</file>