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4"/>
  </p:notesMasterIdLst>
  <p:handoutMasterIdLst>
    <p:handoutMasterId r:id="rId15"/>
  </p:handoutMasterIdLst>
  <p:sldIdLst>
    <p:sldId id="1472" r:id="rId2"/>
    <p:sldId id="1486" r:id="rId3"/>
    <p:sldId id="1520" r:id="rId4"/>
    <p:sldId id="1519" r:id="rId5"/>
    <p:sldId id="1515" r:id="rId6"/>
    <p:sldId id="1508" r:id="rId7"/>
    <p:sldId id="1511" r:id="rId8"/>
    <p:sldId id="1510" r:id="rId9"/>
    <p:sldId id="1523" r:id="rId10"/>
    <p:sldId id="1521" r:id="rId11"/>
    <p:sldId id="1522" r:id="rId12"/>
    <p:sldId id="1493" r:id="rId13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rgbClr val="FFFF66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FFFF66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FFFF66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FFFF66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FFFF66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rgbClr val="FFFF66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rgbClr val="FFFF66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rgbClr val="FFFF66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rgbClr val="FFFF66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pos="2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0000"/>
    <a:srgbClr val="FF9900"/>
    <a:srgbClr val="003399"/>
    <a:srgbClr val="C00000"/>
    <a:srgbClr val="000099"/>
    <a:srgbClr val="008000"/>
    <a:srgbClr val="0099CC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9" autoAdjust="0"/>
  </p:normalViewPr>
  <p:slideViewPr>
    <p:cSldViewPr snapToGrid="0">
      <p:cViewPr varScale="1">
        <p:scale>
          <a:sx n="111" d="100"/>
          <a:sy n="111" d="100"/>
        </p:scale>
        <p:origin x="1038" y="108"/>
      </p:cViewPr>
      <p:guideLst>
        <p:guide orient="horz" pos="1026"/>
        <p:guide pos="2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22"/>
    </p:cViewPr>
  </p:sorterViewPr>
  <p:notesViewPr>
    <p:cSldViewPr snapToGrid="0">
      <p:cViewPr>
        <p:scale>
          <a:sx n="90" d="100"/>
          <a:sy n="90" d="100"/>
        </p:scale>
        <p:origin x="-1818" y="1068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3413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179" tIns="48095" rIns="96179" bIns="48095" numCol="1" anchor="t" anchorCtr="0" compatLnSpc="1">
            <a:prstTxWarp prst="textNoShape">
              <a:avLst/>
            </a:prstTxWarp>
          </a:bodyPr>
          <a:lstStyle>
            <a:lvl1pPr defTabSz="966479">
              <a:defRPr sz="1300" b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1788" y="1"/>
            <a:ext cx="3173413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179" tIns="48095" rIns="96179" bIns="48095" numCol="1" anchor="t" anchorCtr="0" compatLnSpc="1">
            <a:prstTxWarp prst="textNoShape">
              <a:avLst/>
            </a:prstTxWarp>
          </a:bodyPr>
          <a:lstStyle>
            <a:lvl1pPr algn="r" defTabSz="966479">
              <a:defRPr sz="1300" b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88"/>
            <a:ext cx="317341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179" tIns="48095" rIns="96179" bIns="48095" numCol="1" anchor="b" anchorCtr="0" compatLnSpc="1">
            <a:prstTxWarp prst="textNoShape">
              <a:avLst/>
            </a:prstTxWarp>
          </a:bodyPr>
          <a:lstStyle>
            <a:lvl1pPr defTabSz="966479">
              <a:defRPr sz="1300" b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1788" y="9120188"/>
            <a:ext cx="317341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179" tIns="48095" rIns="96179" bIns="48095" numCol="1" anchor="b" anchorCtr="0" compatLnSpc="1">
            <a:prstTxWarp prst="textNoShape">
              <a:avLst/>
            </a:prstTxWarp>
          </a:bodyPr>
          <a:lstStyle>
            <a:lvl1pPr algn="r" defTabSz="966479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8C12529B-2467-47D4-A78A-ED2D7890E2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8621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3413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179" tIns="48095" rIns="96179" bIns="48095" numCol="1" anchor="t" anchorCtr="0" compatLnSpc="1">
            <a:prstTxWarp prst="textNoShape">
              <a:avLst/>
            </a:prstTxWarp>
          </a:bodyPr>
          <a:lstStyle>
            <a:lvl1pPr defTabSz="966479">
              <a:defRPr sz="1300" b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1788" y="1"/>
            <a:ext cx="3173413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179" tIns="48095" rIns="96179" bIns="48095" numCol="1" anchor="t" anchorCtr="0" compatLnSpc="1">
            <a:prstTxWarp prst="textNoShape">
              <a:avLst/>
            </a:prstTxWarp>
          </a:bodyPr>
          <a:lstStyle>
            <a:lvl1pPr algn="r" defTabSz="966479">
              <a:defRPr sz="1300" b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717550"/>
            <a:ext cx="4803775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4" y="4560888"/>
            <a:ext cx="5362575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179" tIns="48095" rIns="96179" bIns="480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88"/>
            <a:ext cx="317341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179" tIns="48095" rIns="96179" bIns="48095" numCol="1" anchor="b" anchorCtr="0" compatLnSpc="1">
            <a:prstTxWarp prst="textNoShape">
              <a:avLst/>
            </a:prstTxWarp>
          </a:bodyPr>
          <a:lstStyle>
            <a:lvl1pPr defTabSz="966479">
              <a:defRPr sz="1300" b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1788" y="9120188"/>
            <a:ext cx="317341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179" tIns="48095" rIns="96179" bIns="48095" numCol="1" anchor="b" anchorCtr="0" compatLnSpc="1">
            <a:prstTxWarp prst="textNoShape">
              <a:avLst/>
            </a:prstTxWarp>
          </a:bodyPr>
          <a:lstStyle>
            <a:lvl1pPr algn="r" defTabSz="966479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FF21FEA-59F3-408B-A871-B9124188F2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0607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662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65058"/>
            <a:endParaRPr lang="en-US" dirty="0" smtClean="0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58"/>
            <a:fld id="{ADDF9575-1604-4253-8924-2CBA599F7395}" type="slidenum">
              <a:rPr lang="en-US" smtClean="0"/>
              <a:pPr defTabSz="965058"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8445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defTabSz="914266">
              <a:defRPr/>
            </a:pPr>
            <a:endParaRPr lang="en-US" u="sng" baseline="0" dirty="0" smtClean="0"/>
          </a:p>
        </p:txBody>
      </p:sp>
      <p:sp>
        <p:nvSpPr>
          <p:cNvPr id="3277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65058"/>
            <a:endParaRPr lang="en-US" dirty="0" smtClean="0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58"/>
            <a:fld id="{244482B4-1E9C-49BA-A8EA-7130E54528E0}" type="slidenum">
              <a:rPr lang="en-US" smtClean="0"/>
              <a:pPr defTabSz="965058"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7874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u="sng" dirty="0">
              <a:solidFill>
                <a:srgbClr val="FF0000"/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21FEA-59F3-408B-A871-B9124188F23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8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u="sng" dirty="0">
              <a:solidFill>
                <a:srgbClr val="FF0000"/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21FEA-59F3-408B-A871-B9124188F23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86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u="sng" dirty="0">
              <a:solidFill>
                <a:srgbClr val="FF0000"/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21FEA-59F3-408B-A871-B9124188F23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86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u="sng" dirty="0">
              <a:solidFill>
                <a:srgbClr val="FF0000"/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21FEA-59F3-408B-A871-B9124188F23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86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21FEA-59F3-408B-A871-B9124188F23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85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71" y="2132608"/>
            <a:ext cx="2556522" cy="117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100" b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4D92FF-B4B0-4BC3-A349-CD6D8E5D7E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3" descr="FDOT_Logo_color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2301" y="2082731"/>
            <a:ext cx="2714298" cy="1374221"/>
          </a:xfrm>
          <a:prstGeom prst="rect">
            <a:avLst/>
          </a:prstGeom>
          <a:noFill/>
          <a:ln>
            <a:noFill/>
          </a:ln>
          <a:effectLst>
            <a:glow rad="139700">
              <a:sysClr val="window" lastClr="FFFFFF">
                <a:alpha val="40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 rotWithShape="1">
          <a:blip r:embed="rId4" cstate="email"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63423"/>
            <a:ext cx="9144000" cy="10051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845783"/>
      </p:ext>
    </p:extLst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gradFill rotWithShape="1">
          <a:gsLst>
            <a:gs pos="24000">
              <a:schemeClr val="bg2">
                <a:tint val="40000"/>
                <a:satMod val="350000"/>
              </a:schemeClr>
            </a:gs>
            <a:gs pos="58000">
              <a:schemeClr val="bg2">
                <a:tint val="45000"/>
                <a:shade val="99000"/>
                <a:satMod val="350000"/>
              </a:schemeClr>
            </a:gs>
            <a:gs pos="79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21167"/>
            <a:ext cx="1601115" cy="73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100" b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4D92FF-B4B0-4BC3-A349-CD6D8E5D7E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 rotWithShape="1">
          <a:blip r:embed="rId3" cstate="email"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63423"/>
            <a:ext cx="9144000" cy="10051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FDOT_Logo_color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31" y="197852"/>
            <a:ext cx="1880044" cy="951847"/>
          </a:xfrm>
          <a:prstGeom prst="rect">
            <a:avLst/>
          </a:prstGeom>
          <a:noFill/>
          <a:ln>
            <a:noFill/>
          </a:ln>
          <a:effectLst>
            <a:glow rad="139700">
              <a:sysClr val="window" lastClr="FFFFFF">
                <a:alpha val="40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2137259" y="158180"/>
            <a:ext cx="6992471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>
              <a:lnSpc>
                <a:spcPts val="2400"/>
              </a:lnSpc>
              <a:defRPr/>
            </a:pPr>
            <a:r>
              <a:rPr lang="en-US" sz="2400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“I-4</a:t>
            </a:r>
            <a:r>
              <a:rPr lang="en-US" sz="2400" baseline="0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Beyond the</a:t>
            </a:r>
            <a:r>
              <a:rPr lang="en-US" sz="2400" baseline="0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 Ultimate” PD&amp;E Reevaluation Study</a:t>
            </a:r>
          </a:p>
          <a:p>
            <a:pPr algn="r">
              <a:lnSpc>
                <a:spcPts val="2400"/>
              </a:lnSpc>
              <a:defRPr/>
            </a:pPr>
            <a:r>
              <a:rPr lang="en-US" sz="1800" baseline="0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From east of US 17-92 to east of SR 472</a:t>
            </a:r>
          </a:p>
          <a:p>
            <a:pPr algn="r">
              <a:lnSpc>
                <a:spcPts val="2400"/>
              </a:lnSpc>
              <a:defRPr/>
            </a:pPr>
            <a:r>
              <a:rPr lang="en-US" sz="1400" baseline="0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FPID: 432100-1-22-01</a:t>
            </a:r>
            <a:endParaRPr lang="en-US" sz="2400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6EC3B-A330-404A-9FEE-DE4C90466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63423"/>
            <a:ext cx="9144000" cy="10051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DOT_Logo_color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31" y="197852"/>
            <a:ext cx="1880044" cy="951847"/>
          </a:xfrm>
          <a:prstGeom prst="rect">
            <a:avLst/>
          </a:prstGeom>
          <a:noFill/>
          <a:ln>
            <a:noFill/>
          </a:ln>
          <a:effectLst>
            <a:glow rad="139700">
              <a:sysClr val="window" lastClr="FFFFFF">
                <a:alpha val="40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21167"/>
            <a:ext cx="1601115" cy="73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ware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5354" y="8153403"/>
            <a:ext cx="2133600" cy="365126"/>
          </a:xfrm>
          <a:prstGeom prst="rect">
            <a:avLst/>
          </a:prstGeom>
        </p:spPr>
        <p:txBody>
          <a:bodyPr lIns="44758" tIns="22379" rIns="44758" bIns="22379"/>
          <a:lstStyle/>
          <a:p>
            <a:fld id="{D0CB4BBC-84F2-4E53-AA49-09B11ADD2C76}" type="datetimeFigureOut">
              <a:rPr lang="en-US" smtClean="0"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2355" y="8153403"/>
            <a:ext cx="2895600" cy="365126"/>
          </a:xfrm>
          <a:prstGeom prst="rect">
            <a:avLst/>
          </a:prstGeom>
        </p:spPr>
        <p:txBody>
          <a:bodyPr lIns="44758" tIns="22379" rIns="44758" bIns="22379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1353" y="8153403"/>
            <a:ext cx="2133600" cy="365126"/>
          </a:xfrm>
          <a:prstGeom prst="rect">
            <a:avLst/>
          </a:prstGeom>
        </p:spPr>
        <p:txBody>
          <a:bodyPr lIns="44758" tIns="22379" rIns="44758" bIns="22379"/>
          <a:lstStyle/>
          <a:p>
            <a:fld id="{8A0F1D02-3366-48E4-A50A-4E81327490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63423"/>
            <a:ext cx="9144000" cy="10051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FDOT_Logo_color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31" y="197852"/>
            <a:ext cx="1880044" cy="951847"/>
          </a:xfrm>
          <a:prstGeom prst="rect">
            <a:avLst/>
          </a:prstGeom>
          <a:noFill/>
          <a:ln>
            <a:noFill/>
          </a:ln>
          <a:effectLst>
            <a:glow rad="139700">
              <a:sysClr val="window" lastClr="FFFFFF">
                <a:alpha val="40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2137259" y="158180"/>
            <a:ext cx="6992471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>
              <a:lnSpc>
                <a:spcPts val="2400"/>
              </a:lnSpc>
              <a:defRPr/>
            </a:pPr>
            <a:r>
              <a:rPr lang="en-US" sz="2400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“I-4 Beyond the</a:t>
            </a:r>
            <a:r>
              <a:rPr lang="en-US" sz="2400" baseline="0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 Ultimate” PD&amp;E Reevaluation Study</a:t>
            </a:r>
          </a:p>
          <a:p>
            <a:pPr algn="r">
              <a:lnSpc>
                <a:spcPts val="2400"/>
              </a:lnSpc>
              <a:defRPr/>
            </a:pPr>
            <a:r>
              <a:rPr lang="en-US" sz="1800" baseline="0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From east of US 17-92 to east of SR 472</a:t>
            </a:r>
          </a:p>
          <a:p>
            <a:pPr algn="r">
              <a:lnSpc>
                <a:spcPts val="2400"/>
              </a:lnSpc>
              <a:defRPr/>
            </a:pPr>
            <a:r>
              <a:rPr lang="en-US" sz="1400" baseline="0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FPID: 432100-1-22-01</a:t>
            </a:r>
            <a:endParaRPr lang="en-US" sz="2400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21167"/>
            <a:ext cx="1601115" cy="73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550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7013"/>
            <a:ext cx="9144000" cy="904875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en-US" sz="2400" kern="0" dirty="0">
              <a:solidFill>
                <a:srgbClr val="C00000"/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sz="2400" kern="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0F8F03D3-F000-4F2C-9472-FFE578E9C8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899" r:id="rId2"/>
    <p:sldLayoutId id="2147483898" r:id="rId3"/>
    <p:sldLayoutId id="2147483902" r:id="rId4"/>
  </p:sldLayoutIdLst>
  <p:transition advClick="0" advTm="10000"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Lucida Sans Unicode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>
          <a:solidFill>
            <a:srgbClr val="FFFF66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>
          <a:solidFill>
            <a:srgbClr val="FFFF66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>
          <a:solidFill>
            <a:srgbClr val="FFFF66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>
          <a:solidFill>
            <a:srgbClr val="FFFF66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159308"/>
            <a:ext cx="9143999" cy="10402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kern="0" dirty="0" smtClean="0">
                <a:solidFill>
                  <a:srgbClr val="C00000"/>
                </a:solidFill>
                <a:latin typeface="Calibri" pitchFamily="34" charset="0"/>
              </a:rPr>
              <a:t>PEDESTRIAN BRIDGE ALTERNATIVES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kern="0" dirty="0" smtClean="0">
                <a:solidFill>
                  <a:srgbClr val="C00000"/>
                </a:solidFill>
                <a:latin typeface="Calibri" pitchFamily="34" charset="0"/>
              </a:rPr>
              <a:t>August 12, 2015</a:t>
            </a:r>
            <a:endParaRPr lang="en-US" sz="2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093035"/>
            <a:ext cx="91440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Spring to Spring Trail Alternatives Presentation</a:t>
            </a:r>
          </a:p>
          <a:p>
            <a:pPr algn="ctr">
              <a:defRPr/>
            </a:pP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Seminole &amp; Volusia County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1398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40" y="1751231"/>
            <a:ext cx="8853938" cy="3659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294" y="5410299"/>
            <a:ext cx="1971429" cy="180952"/>
          </a:xfrm>
          <a:prstGeom prst="rect">
            <a:avLst/>
          </a:prstGeom>
        </p:spPr>
      </p:pic>
      <p:sp>
        <p:nvSpPr>
          <p:cNvPr id="5" name="Content Placeholder 9"/>
          <p:cNvSpPr txBox="1">
            <a:spLocks/>
          </p:cNvSpPr>
          <p:nvPr/>
        </p:nvSpPr>
        <p:spPr>
          <a:xfrm>
            <a:off x="1872404" y="6072157"/>
            <a:ext cx="7571647" cy="3095663"/>
          </a:xfrm>
          <a:prstGeom prst="rect">
            <a:avLst/>
          </a:prstGeom>
        </p:spPr>
        <p:txBody>
          <a:bodyPr vert="horz" lIns="44758" tIns="22379" rIns="44758" bIns="22379" rtlCol="0">
            <a:noAutofit/>
          </a:bodyPr>
          <a:lstStyle>
            <a:lvl1pPr marL="111894" indent="-111894" algn="l" defTabSz="447577" rtl="0" eaLnBrk="1" latinLnBrk="0" hangingPunct="1">
              <a:spcBef>
                <a:spcPts val="489"/>
              </a:spcBef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1pPr>
            <a:lvl2pPr marL="36365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2pPr>
            <a:lvl3pPr marL="559472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3pPr>
            <a:lvl4pPr marL="783259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4pPr>
            <a:lvl5pPr marL="1007047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5pPr>
            <a:lvl6pPr marL="123083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4624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8413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2201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marR="0" lvl="0" indent="-176213" defTabSz="447577" eaLnBrk="1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b="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Construction: $3.0 million</a:t>
            </a:r>
            <a:endParaRPr lang="en-US" sz="2600" b="0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8654" y="1089528"/>
            <a:ext cx="266534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B w="0" h="0"/>
            </a:sp3d>
          </a:bodyPr>
          <a:lstStyle/>
          <a:p>
            <a:pPr algn="r">
              <a:defRPr/>
            </a:pPr>
            <a:r>
              <a:rPr lang="en-US" sz="3600" i="1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00"/>
                </a:solidFill>
                <a:latin typeface="Calibri" pitchFamily="34" charset="0"/>
              </a:rPr>
              <a:t>Alternative 2</a:t>
            </a:r>
          </a:p>
          <a:p>
            <a:pPr algn="r">
              <a:defRPr/>
            </a:pPr>
            <a:endParaRPr lang="en-US" sz="3600" i="1" dirty="0">
              <a:ln w="10160">
                <a:solidFill>
                  <a:srgbClr val="4F81BD"/>
                </a:solidFill>
                <a:prstDash val="solid"/>
              </a:ln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38355" y="1958196"/>
            <a:ext cx="7901796" cy="35368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  <a:tab pos="1028700" algn="l"/>
                <a:tab pos="2000250" algn="l"/>
              </a:tabLst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806450" y="2167951"/>
            <a:ext cx="1078196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triangle" w="sm" len="med"/>
            <a:tailEnd type="triangle" w="sm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1884646" y="2041584"/>
            <a:ext cx="0" cy="3536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4240274" y="2041584"/>
            <a:ext cx="0" cy="3536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6576203" y="2041584"/>
            <a:ext cx="0" cy="3536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1872404" y="2165228"/>
            <a:ext cx="2367869" cy="1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triangle" w="sm" len="med"/>
            <a:tailEnd type="triangle" w="sm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4252516" y="2165227"/>
            <a:ext cx="2323687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triangle" w="sm" len="med"/>
            <a:tailEnd type="triangle" w="sm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6563963" y="2165228"/>
            <a:ext cx="1988429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triangle" w="sm" len="med"/>
            <a:tailEnd type="triangle" w="sm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2636102" y="1942516"/>
            <a:ext cx="1169271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12’-0” LANE</a:t>
            </a:r>
            <a:endParaRPr lang="en-US" sz="950" i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3023" y="1942516"/>
            <a:ext cx="1169271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12’-0” LANE</a:t>
            </a:r>
            <a:endParaRPr lang="en-US" sz="950" i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9615" y="1958196"/>
            <a:ext cx="1169271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6’-0” SHOULDER</a:t>
            </a:r>
            <a:endParaRPr lang="en-US" sz="950" i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06982" y="1942515"/>
            <a:ext cx="1490039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10’-0” SHOULDER</a:t>
            </a:r>
            <a:endParaRPr lang="en-US" sz="950" i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36762" y="2375140"/>
            <a:ext cx="5934974" cy="28337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  <a:tab pos="1028700" algn="l"/>
                <a:tab pos="2000250" algn="l"/>
              </a:tabLst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7470474" y="2418271"/>
            <a:ext cx="388189" cy="13672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  <a:tab pos="1028700" algn="l"/>
                <a:tab pos="2000250" algn="l"/>
              </a:tabLst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814451" y="2428300"/>
            <a:ext cx="249924" cy="11666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  <a:tab pos="1028700" algn="l"/>
                <a:tab pos="2000250" algn="l"/>
              </a:tabLst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5645" y="2360032"/>
            <a:ext cx="1169271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10’-0” TRAIL</a:t>
            </a:r>
            <a:endParaRPr lang="en-US" sz="95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08624" y="2333717"/>
            <a:ext cx="48876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1’-6”</a:t>
            </a:r>
            <a:endParaRPr lang="en-US" sz="95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 flipH="1" flipV="1">
            <a:off x="6776073" y="2446720"/>
            <a:ext cx="9500" cy="10870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H="1" flipV="1">
            <a:off x="7070005" y="2449895"/>
            <a:ext cx="1" cy="1087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H="1" flipV="1">
            <a:off x="8270157" y="2452980"/>
            <a:ext cx="1" cy="15348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Rectangle 56"/>
          <p:cNvSpPr/>
          <p:nvPr/>
        </p:nvSpPr>
        <p:spPr bwMode="auto">
          <a:xfrm>
            <a:off x="8165373" y="2292048"/>
            <a:ext cx="191227" cy="157847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  <a:tab pos="1028700" algn="l"/>
                <a:tab pos="2000250" algn="l"/>
              </a:tabLst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6765803" y="2565893"/>
            <a:ext cx="314447" cy="31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sm" len="med"/>
            <a:tailEnd type="triangle" w="sm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7064293" y="2565893"/>
            <a:ext cx="1205864" cy="9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sm" len="med"/>
            <a:tailEnd type="triangle" w="sm" len="med"/>
          </a:ln>
          <a:effectLst/>
        </p:spPr>
      </p:cxnSp>
      <p:sp>
        <p:nvSpPr>
          <p:cNvPr id="63" name="Content Placeholder 9"/>
          <p:cNvSpPr txBox="1">
            <a:spLocks/>
          </p:cNvSpPr>
          <p:nvPr/>
        </p:nvSpPr>
        <p:spPr>
          <a:xfrm>
            <a:off x="2636102" y="5643275"/>
            <a:ext cx="7571647" cy="3095663"/>
          </a:xfrm>
          <a:prstGeom prst="rect">
            <a:avLst/>
          </a:prstGeom>
        </p:spPr>
        <p:txBody>
          <a:bodyPr vert="horz" lIns="44758" tIns="22379" rIns="44758" bIns="22379" rtlCol="0">
            <a:noAutofit/>
          </a:bodyPr>
          <a:lstStyle>
            <a:lvl1pPr marL="111894" indent="-111894" algn="l" defTabSz="447577" rtl="0" eaLnBrk="1" latinLnBrk="0" hangingPunct="1">
              <a:spcBef>
                <a:spcPts val="489"/>
              </a:spcBef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1pPr>
            <a:lvl2pPr marL="36365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2pPr>
            <a:lvl3pPr marL="559472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3pPr>
            <a:lvl4pPr marL="783259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4pPr>
            <a:lvl5pPr marL="1007047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5pPr>
            <a:lvl6pPr marL="123083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4624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8413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2201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12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EXISTING TYPICAL</a:t>
            </a:r>
          </a:p>
          <a:p>
            <a:pPr marL="0" marR="0" lvl="0" indent="0" defTabSz="447577" eaLnBrk="1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PROPOSED TYPICAL</a:t>
            </a:r>
          </a:p>
        </p:txBody>
      </p:sp>
      <p:cxnSp>
        <p:nvCxnSpPr>
          <p:cNvPr id="64" name="Straight Connector 63"/>
          <p:cNvCxnSpPr/>
          <p:nvPr/>
        </p:nvCxnSpPr>
        <p:spPr bwMode="auto">
          <a:xfrm flipH="1">
            <a:off x="2095504" y="5813022"/>
            <a:ext cx="517157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med"/>
            <a:tailEnd type="none" w="sm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H="1">
            <a:off x="2100086" y="6098772"/>
            <a:ext cx="517157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sm" len="med"/>
            <a:tailEnd type="none" w="sm" len="med"/>
          </a:ln>
          <a:effectLst/>
        </p:spPr>
      </p:cxnSp>
      <p:sp>
        <p:nvSpPr>
          <p:cNvPr id="37" name="Content Placeholder 9"/>
          <p:cNvSpPr txBox="1">
            <a:spLocks/>
          </p:cNvSpPr>
          <p:nvPr/>
        </p:nvSpPr>
        <p:spPr>
          <a:xfrm>
            <a:off x="6013778" y="5623605"/>
            <a:ext cx="2913392" cy="828773"/>
          </a:xfrm>
          <a:prstGeom prst="rect">
            <a:avLst/>
          </a:prstGeom>
        </p:spPr>
        <p:txBody>
          <a:bodyPr vert="horz" lIns="44758" tIns="22379" rIns="44758" bIns="22379" rtlCol="0">
            <a:noAutofit/>
          </a:bodyPr>
          <a:lstStyle>
            <a:lvl1pPr marL="111894" indent="-111894" algn="l" defTabSz="447577" rtl="0" eaLnBrk="1" latinLnBrk="0" hangingPunct="1">
              <a:spcBef>
                <a:spcPts val="489"/>
              </a:spcBef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1pPr>
            <a:lvl2pPr marL="36365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2pPr>
            <a:lvl3pPr marL="559472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3pPr>
            <a:lvl4pPr marL="783259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4pPr>
            <a:lvl5pPr marL="1007047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5pPr>
            <a:lvl6pPr marL="123083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4624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8413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2201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Design SSD = 425 ft.</a:t>
            </a:r>
            <a:endParaRPr lang="en-US" sz="1200" b="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marL="0" marR="0" lvl="0" indent="0" defTabSz="447577" eaLnBrk="1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Proposed SSD = 339 ft.</a:t>
            </a:r>
          </a:p>
          <a:p>
            <a:pPr marL="0" marR="0" lvl="0" indent="0" defTabSz="447577" eaLnBrk="1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Diff = 86 ft</a:t>
            </a:r>
            <a:r>
              <a:rPr lang="en-US" sz="12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.</a:t>
            </a:r>
            <a:endParaRPr lang="en-US" sz="1200" b="0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713802" y="2761487"/>
            <a:ext cx="993633" cy="14983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  <a:tab pos="1028700" algn="l"/>
                <a:tab pos="2000250" algn="l"/>
              </a:tabLst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17240" y="2716485"/>
            <a:ext cx="1169271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7’-0” SHOULDER</a:t>
            </a:r>
            <a:endParaRPr lang="en-US" sz="95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815975" y="2032000"/>
            <a:ext cx="0" cy="2925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9910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/>
          <p:cNvSpPr txBox="1">
            <a:spLocks/>
          </p:cNvSpPr>
          <p:nvPr/>
        </p:nvSpPr>
        <p:spPr>
          <a:xfrm>
            <a:off x="1872404" y="6072157"/>
            <a:ext cx="7571647" cy="3095663"/>
          </a:xfrm>
          <a:prstGeom prst="rect">
            <a:avLst/>
          </a:prstGeom>
        </p:spPr>
        <p:txBody>
          <a:bodyPr vert="horz" lIns="44758" tIns="22379" rIns="44758" bIns="22379" rtlCol="0">
            <a:noAutofit/>
          </a:bodyPr>
          <a:lstStyle>
            <a:lvl1pPr marL="111894" indent="-111894" algn="l" defTabSz="447577" rtl="0" eaLnBrk="1" latinLnBrk="0" hangingPunct="1">
              <a:spcBef>
                <a:spcPts val="489"/>
              </a:spcBef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1pPr>
            <a:lvl2pPr marL="36365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2pPr>
            <a:lvl3pPr marL="559472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3pPr>
            <a:lvl4pPr marL="783259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4pPr>
            <a:lvl5pPr marL="1007047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5pPr>
            <a:lvl6pPr marL="123083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4624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8413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2201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marR="0" lvl="0" indent="-176213" defTabSz="447577" eaLnBrk="1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b="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Construction: $3.0 million</a:t>
            </a:r>
            <a:endParaRPr lang="en-US" sz="2600" b="0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7" name="Content Placeholder 9"/>
          <p:cNvSpPr txBox="1">
            <a:spLocks/>
          </p:cNvSpPr>
          <p:nvPr/>
        </p:nvSpPr>
        <p:spPr>
          <a:xfrm>
            <a:off x="6013778" y="5623605"/>
            <a:ext cx="2913392" cy="828773"/>
          </a:xfrm>
          <a:prstGeom prst="rect">
            <a:avLst/>
          </a:prstGeom>
        </p:spPr>
        <p:txBody>
          <a:bodyPr vert="horz" lIns="44758" tIns="22379" rIns="44758" bIns="22379" rtlCol="0">
            <a:noAutofit/>
          </a:bodyPr>
          <a:lstStyle>
            <a:lvl1pPr marL="111894" indent="-111894" algn="l" defTabSz="447577" rtl="0" eaLnBrk="1" latinLnBrk="0" hangingPunct="1">
              <a:spcBef>
                <a:spcPts val="489"/>
              </a:spcBef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1pPr>
            <a:lvl2pPr marL="36365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2pPr>
            <a:lvl3pPr marL="559472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3pPr>
            <a:lvl4pPr marL="783259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4pPr>
            <a:lvl5pPr marL="1007047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5pPr>
            <a:lvl6pPr marL="123083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4624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8413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2201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Design SSD = 425 ft.</a:t>
            </a:r>
            <a:endParaRPr lang="en-US" sz="1200" b="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marL="0" marR="0" lvl="0" indent="0" defTabSz="447577" eaLnBrk="1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Proposed SSD = 339 ft.</a:t>
            </a:r>
          </a:p>
          <a:p>
            <a:pPr marL="0" marR="0" lvl="0" indent="0" defTabSz="447577" eaLnBrk="1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Diff = 86 ft</a:t>
            </a:r>
            <a:r>
              <a:rPr lang="en-US" sz="12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.</a:t>
            </a:r>
            <a:endParaRPr lang="en-US" sz="1200" b="0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1102" y="1751232"/>
            <a:ext cx="8384876" cy="3846606"/>
            <a:chOff x="152040" y="1751231"/>
            <a:chExt cx="8853938" cy="40617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040" y="1751231"/>
              <a:ext cx="8853938" cy="365906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3294" y="5410299"/>
              <a:ext cx="1971429" cy="18095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38355" y="1958196"/>
              <a:ext cx="7901796" cy="35368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5750" algn="l"/>
                  <a:tab pos="1028700" algn="l"/>
                  <a:tab pos="2000250" algn="l"/>
                </a:tabLst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FFFF66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flipV="1">
              <a:off x="1884646" y="2041584"/>
              <a:ext cx="0" cy="35368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4240274" y="2041584"/>
              <a:ext cx="0" cy="35368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6576203" y="2041584"/>
              <a:ext cx="0" cy="35368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1872404" y="2165228"/>
              <a:ext cx="2367869" cy="1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triangle" w="sm" len="med"/>
              <a:tailEnd type="triangle" w="sm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>
              <a:off x="4252516" y="2165227"/>
              <a:ext cx="2323687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triangle" w="sm" len="med"/>
              <a:tailEnd type="triangle" w="sm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6563963" y="2165228"/>
              <a:ext cx="1988429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triangle" w="sm" len="med"/>
              <a:tailEnd type="triangle" w="sm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2636102" y="1942516"/>
              <a:ext cx="1169271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i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12’-0” LANE</a:t>
              </a:r>
              <a:endParaRPr lang="en-US" sz="950" i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33023" y="1942516"/>
              <a:ext cx="1169271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i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12’-0” LANE</a:t>
              </a:r>
              <a:endParaRPr lang="en-US" sz="950" i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06982" y="1942515"/>
              <a:ext cx="1490039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i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10’-0” SHOULDER</a:t>
              </a:r>
              <a:endParaRPr lang="en-US" sz="950" i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850599" y="2360032"/>
              <a:ext cx="5934974" cy="283372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5750" algn="l"/>
                  <a:tab pos="1028700" algn="l"/>
                  <a:tab pos="2000250" algn="l"/>
                </a:tabLst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FFFF66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7470474" y="2418271"/>
              <a:ext cx="388189" cy="13672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5750" algn="l"/>
                  <a:tab pos="1028700" algn="l"/>
                  <a:tab pos="2000250" algn="l"/>
                </a:tabLst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FFFF66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814451" y="2428300"/>
              <a:ext cx="249924" cy="116662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5750" algn="l"/>
                  <a:tab pos="1028700" algn="l"/>
                  <a:tab pos="2000250" algn="l"/>
                </a:tabLst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FFFF66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5645" y="2360032"/>
              <a:ext cx="1169271" cy="251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i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10’-0” TRAIL</a:t>
              </a:r>
              <a:endParaRPr lang="en-US" sz="950" i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08624" y="2333717"/>
              <a:ext cx="488764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i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1’-6”</a:t>
              </a:r>
              <a:endParaRPr lang="en-US" sz="950" i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 flipH="1" flipV="1">
              <a:off x="6776073" y="2446720"/>
              <a:ext cx="9500" cy="10870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H="1" flipV="1">
              <a:off x="7070005" y="2449895"/>
              <a:ext cx="1" cy="10870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H="1" flipV="1">
              <a:off x="8270157" y="2452980"/>
              <a:ext cx="1" cy="153482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Rectangle 56"/>
            <p:cNvSpPr/>
            <p:nvPr/>
          </p:nvSpPr>
          <p:spPr bwMode="auto">
            <a:xfrm>
              <a:off x="8165373" y="2292048"/>
              <a:ext cx="191227" cy="157847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5750" algn="l"/>
                  <a:tab pos="1028700" algn="l"/>
                  <a:tab pos="2000250" algn="l"/>
                </a:tabLst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FFFF66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>
              <a:off x="6765803" y="2565893"/>
              <a:ext cx="314447" cy="31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 w="sm" len="med"/>
              <a:tailEnd type="triangle" w="sm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7064293" y="2565893"/>
              <a:ext cx="1205864" cy="9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 w="sm" len="med"/>
              <a:tailEnd type="triangle" w="sm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H="1">
              <a:off x="2095504" y="5813022"/>
              <a:ext cx="517157" cy="0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bg1"/>
              </a:solidFill>
              <a:prstDash val="solid"/>
              <a:round/>
              <a:headEnd type="none" w="sm" len="med"/>
              <a:tailEnd type="none" w="sm" len="med"/>
            </a:ln>
            <a:effectLst/>
          </p:spPr>
        </p:cxnSp>
        <p:sp>
          <p:nvSpPr>
            <p:cNvPr id="8" name="Rectangle 7"/>
            <p:cNvSpPr/>
            <p:nvPr/>
          </p:nvSpPr>
          <p:spPr bwMode="auto">
            <a:xfrm>
              <a:off x="5713802" y="2761487"/>
              <a:ext cx="993633" cy="14983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5750" algn="l"/>
                  <a:tab pos="1028700" algn="l"/>
                  <a:tab pos="2000250" algn="l"/>
                </a:tabLst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FFFF66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17239" y="2718441"/>
              <a:ext cx="1277126" cy="251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i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7’-0” SHOULDER</a:t>
              </a:r>
              <a:endParaRPr lang="en-US" sz="950" i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617863" y="4393218"/>
            <a:ext cx="8388115" cy="1278527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  <a:tab pos="1028700" algn="l"/>
                <a:tab pos="2000250" algn="l"/>
              </a:tabLst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Content Placeholder 9"/>
          <p:cNvSpPr txBox="1">
            <a:spLocks/>
          </p:cNvSpPr>
          <p:nvPr/>
        </p:nvSpPr>
        <p:spPr>
          <a:xfrm>
            <a:off x="874583" y="4707180"/>
            <a:ext cx="7571647" cy="3095663"/>
          </a:xfrm>
          <a:prstGeom prst="rect">
            <a:avLst/>
          </a:prstGeom>
        </p:spPr>
        <p:txBody>
          <a:bodyPr vert="horz" lIns="44758" tIns="22379" rIns="44758" bIns="22379" rtlCol="0">
            <a:noAutofit/>
          </a:bodyPr>
          <a:lstStyle>
            <a:lvl1pPr marL="111894" indent="-111894" algn="l" defTabSz="447577" rtl="0" eaLnBrk="1" latinLnBrk="0" hangingPunct="1">
              <a:spcBef>
                <a:spcPts val="489"/>
              </a:spcBef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1pPr>
            <a:lvl2pPr marL="36365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2pPr>
            <a:lvl3pPr marL="559472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3pPr>
            <a:lvl4pPr marL="783259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4pPr>
            <a:lvl5pPr marL="1007047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5pPr>
            <a:lvl6pPr marL="123083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4624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8413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2201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47577" eaLnBrk="1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en-US" sz="1400" b="0" dirty="0" smtClean="0">
                <a:ln>
                  <a:solidFill>
                    <a:schemeClr val="bg1"/>
                  </a:solidFill>
                </a:ln>
                <a:latin typeface="Calibri" pitchFamily="34" charset="0"/>
                <a:cs typeface="Arial" charset="0"/>
              </a:rPr>
              <a:t>SB Inside shoulder = 6’</a:t>
            </a:r>
          </a:p>
          <a:p>
            <a:pPr marL="0" marR="0" lvl="0" indent="0" defTabSz="447577" eaLnBrk="1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en-US" sz="1400" b="0" dirty="0" smtClean="0">
                <a:ln>
                  <a:solidFill>
                    <a:schemeClr val="bg1"/>
                  </a:solidFill>
                </a:ln>
                <a:latin typeface="Calibri" pitchFamily="34" charset="0"/>
                <a:cs typeface="Arial" charset="0"/>
              </a:rPr>
              <a:t>SB Lanes = 11’ each</a:t>
            </a:r>
          </a:p>
          <a:p>
            <a:pPr marL="0" marR="0" lvl="0" indent="0" defTabSz="447577" eaLnBrk="1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en-US" sz="1400" b="0" dirty="0" smtClean="0">
                <a:ln>
                  <a:solidFill>
                    <a:schemeClr val="bg1"/>
                  </a:solidFill>
                </a:ln>
                <a:latin typeface="Calibri" pitchFamily="34" charset="0"/>
                <a:cs typeface="Arial" charset="0"/>
              </a:rPr>
              <a:t>SB Outside Shoulder = 7.5’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78654" y="1089528"/>
            <a:ext cx="266534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B w="0" h="0"/>
            </a:sp3d>
          </a:bodyPr>
          <a:lstStyle/>
          <a:p>
            <a:pPr algn="r">
              <a:defRPr/>
            </a:pPr>
            <a:r>
              <a:rPr lang="en-US" sz="3600" i="1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00"/>
                </a:solidFill>
                <a:latin typeface="Calibri" pitchFamily="34" charset="0"/>
              </a:rPr>
              <a:t>Alternative 2</a:t>
            </a:r>
          </a:p>
          <a:p>
            <a:pPr algn="r">
              <a:defRPr/>
            </a:pPr>
            <a:endParaRPr lang="en-US" sz="3600" i="1" dirty="0">
              <a:ln w="10160">
                <a:solidFill>
                  <a:srgbClr val="4F81BD"/>
                </a:solidFill>
                <a:prstDash val="solid"/>
              </a:ln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1251755" y="2143985"/>
            <a:ext cx="1011521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triangle" w="sm" len="med"/>
            <a:tailEnd type="triangle" w="sm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1199655" y="1928227"/>
            <a:ext cx="1169271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6’-0” SHOULDER</a:t>
            </a:r>
            <a:endParaRPr lang="en-US" sz="950" i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 flipV="1">
            <a:off x="1251755" y="2026203"/>
            <a:ext cx="0" cy="2925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31371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838328"/>
              </p:ext>
            </p:extLst>
          </p:nvPr>
        </p:nvGraphicFramePr>
        <p:xfrm>
          <a:off x="211082" y="1662792"/>
          <a:ext cx="8724688" cy="3956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841"/>
                <a:gridCol w="1824592"/>
                <a:gridCol w="1711105"/>
                <a:gridCol w="1828800"/>
                <a:gridCol w="2091350"/>
              </a:tblGrid>
              <a:tr h="35955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Summary of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Impacts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Two Phase Construction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One Phase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Construction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457970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Alt.</a:t>
                      </a:r>
                      <a:r>
                        <a:rPr lang="en-US" sz="1200" b="1" baseline="0" dirty="0" smtClean="0"/>
                        <a:t> 1</a:t>
                      </a:r>
                    </a:p>
                    <a:p>
                      <a:pPr algn="ctr"/>
                      <a:r>
                        <a:rPr lang="en-US" sz="1200" dirty="0" smtClean="0"/>
                        <a:t>Interim 7’6” 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Alt.</a:t>
                      </a:r>
                      <a:r>
                        <a:rPr lang="en-US" sz="1200" b="1" baseline="0" dirty="0" smtClean="0"/>
                        <a:t> 1a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US 17/92 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Signature Structure</a:t>
                      </a:r>
                      <a:endParaRPr lang="en-US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Alt. 1b</a:t>
                      </a:r>
                    </a:p>
                    <a:p>
                      <a:pPr algn="ctr"/>
                      <a:r>
                        <a:rPr lang="en-US" sz="1200" dirty="0" smtClean="0"/>
                        <a:t>EB I-4</a:t>
                      </a:r>
                    </a:p>
                    <a:p>
                      <a:pPr algn="ctr"/>
                      <a:r>
                        <a:rPr lang="en-US" sz="1200" dirty="0" smtClean="0"/>
                        <a:t>via Lane</a:t>
                      </a:r>
                      <a:r>
                        <a:rPr lang="en-US" sz="1200" baseline="0" dirty="0" smtClean="0"/>
                        <a:t> Shift</a:t>
                      </a:r>
                      <a:endParaRPr lang="en-US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Alt. 2</a:t>
                      </a:r>
                    </a:p>
                    <a:p>
                      <a:pPr algn="ctr"/>
                      <a:r>
                        <a:rPr lang="en-US" sz="1200" dirty="0" smtClean="0"/>
                        <a:t>Permanent</a:t>
                      </a:r>
                      <a:r>
                        <a:rPr lang="en-US" sz="1200" baseline="0" dirty="0" smtClean="0"/>
                        <a:t> 10’ on 17-92</a:t>
                      </a:r>
                      <a:endParaRPr lang="en-US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64922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Environmental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Impacts</a:t>
                      </a:r>
                      <a:endParaRPr lang="en-US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•None</a:t>
                      </a:r>
                      <a:endParaRPr lang="en-US" sz="1200" dirty="0"/>
                    </a:p>
                  </a:txBody>
                  <a:tcPr marL="9525" marR="9525" marT="9525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•None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•Wetland impacts</a:t>
                      </a:r>
                      <a:endParaRPr lang="en-US" sz="1200" dirty="0"/>
                    </a:p>
                  </a:txBody>
                  <a:tcPr marL="9525" marR="9525" marT="9525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•None</a:t>
                      </a:r>
                      <a:endParaRPr lang="en-US" sz="1200" dirty="0"/>
                    </a:p>
                  </a:txBody>
                  <a:tcPr marL="9525" marR="9525" marT="9525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650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Pros</a:t>
                      </a:r>
                      <a:endParaRPr lang="en-US" sz="1200" dirty="0"/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•Cost effective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•Signature</a:t>
                      </a:r>
                      <a:r>
                        <a:rPr lang="en-US" sz="1200" baseline="0" dirty="0" smtClean="0"/>
                        <a:t> Structure</a:t>
                      </a:r>
                    </a:p>
                    <a:p>
                      <a:pPr algn="l"/>
                      <a:r>
                        <a:rPr lang="en-US" sz="1200" baseline="0" dirty="0" smtClean="0"/>
                        <a:t>•12’ trail width</a:t>
                      </a:r>
                      <a:endParaRPr lang="en-US" sz="1200" dirty="0"/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•Cost effective</a:t>
                      </a:r>
                    </a:p>
                    <a:p>
                      <a:pPr algn="l"/>
                      <a:r>
                        <a:rPr lang="en-US" sz="1200" dirty="0" smtClean="0"/>
                        <a:t>•Viewpoints</a:t>
                      </a:r>
                    </a:p>
                    <a:p>
                      <a:pPr algn="l"/>
                      <a:r>
                        <a:rPr lang="en-US" sz="1200" dirty="0" smtClean="0"/>
                        <a:t>• 14’ trail width</a:t>
                      </a:r>
                      <a:endParaRPr lang="en-US" sz="1200" dirty="0"/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•Cost effective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650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Cons</a:t>
                      </a:r>
                      <a:endParaRPr lang="en-US" sz="1200" dirty="0"/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•Reduced</a:t>
                      </a:r>
                      <a:r>
                        <a:rPr lang="en-US" sz="1200" baseline="0" dirty="0" smtClean="0"/>
                        <a:t> trail  </a:t>
                      </a:r>
                    </a:p>
                    <a:p>
                      <a:pPr algn="l"/>
                      <a:r>
                        <a:rPr lang="en-US" sz="1200" baseline="0" dirty="0" smtClean="0"/>
                        <a:t>  width (short term)</a:t>
                      </a:r>
                    </a:p>
                    <a:p>
                      <a:pPr algn="l"/>
                      <a:r>
                        <a:rPr lang="en-US" sz="1200" dirty="0" smtClean="0"/>
                        <a:t>•Reduced sight </a:t>
                      </a:r>
                    </a:p>
                    <a:p>
                      <a:pPr algn="l"/>
                      <a:r>
                        <a:rPr lang="en-US" sz="1200" dirty="0" smtClean="0"/>
                        <a:t>  distance (short term)</a:t>
                      </a:r>
                      <a:endParaRPr lang="en-US" sz="1200" dirty="0"/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•Cost</a:t>
                      </a:r>
                      <a:r>
                        <a:rPr lang="en-US" sz="1200" baseline="0" dirty="0" smtClean="0"/>
                        <a:t> prohibitive</a:t>
                      </a:r>
                    </a:p>
                    <a:p>
                      <a:pPr algn="l"/>
                      <a:r>
                        <a:rPr lang="en-US" sz="1200" baseline="0" dirty="0" smtClean="0"/>
                        <a:t>• Maintenance  </a:t>
                      </a:r>
                    </a:p>
                    <a:p>
                      <a:pPr algn="l"/>
                      <a:r>
                        <a:rPr lang="en-US" sz="1200" baseline="0" dirty="0" smtClean="0"/>
                        <a:t>   responsibility for </a:t>
                      </a:r>
                    </a:p>
                    <a:p>
                      <a:pPr algn="l"/>
                      <a:r>
                        <a:rPr lang="en-US" sz="1200" baseline="0" dirty="0" smtClean="0"/>
                        <a:t>   local agency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•Trail</a:t>
                      </a:r>
                      <a:r>
                        <a:rPr lang="en-US" sz="1200" baseline="0" dirty="0" smtClean="0"/>
                        <a:t> adjacent to </a:t>
                      </a:r>
                    </a:p>
                    <a:p>
                      <a:pPr algn="l"/>
                      <a:r>
                        <a:rPr lang="en-US" sz="1200" baseline="0" dirty="0" smtClean="0"/>
                        <a:t>   interstate traffic</a:t>
                      </a:r>
                      <a:endParaRPr lang="en-US" sz="1200" dirty="0"/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•10’</a:t>
                      </a:r>
                      <a:r>
                        <a:rPr lang="en-US" sz="1200" baseline="0" dirty="0" smtClean="0"/>
                        <a:t> trail width</a:t>
                      </a:r>
                    </a:p>
                    <a:p>
                      <a:pPr algn="l"/>
                      <a:r>
                        <a:rPr lang="en-US" sz="1200" dirty="0" smtClean="0"/>
                        <a:t>•Reduced vehicular sight </a:t>
                      </a:r>
                    </a:p>
                    <a:p>
                      <a:pPr algn="l"/>
                      <a:r>
                        <a:rPr lang="en-US" sz="1200" dirty="0" smtClean="0"/>
                        <a:t>  distance (permanent)</a:t>
                      </a:r>
                    </a:p>
                    <a:p>
                      <a:pPr algn="l"/>
                      <a:r>
                        <a:rPr lang="en-US" sz="1200" dirty="0" smtClean="0"/>
                        <a:t>•Permanent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shoulder</a:t>
                      </a:r>
                      <a:r>
                        <a:rPr lang="en-US" sz="1200" baseline="0" dirty="0" smtClean="0"/>
                        <a:t>   </a:t>
                      </a:r>
                    </a:p>
                    <a:p>
                      <a:pPr algn="l"/>
                      <a:r>
                        <a:rPr lang="en-US" sz="1200" baseline="0" dirty="0" smtClean="0"/>
                        <a:t>  reduction (permanent)</a:t>
                      </a:r>
                      <a:endParaRPr lang="en-US" sz="1200" dirty="0"/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650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Construction</a:t>
                      </a:r>
                      <a:r>
                        <a:rPr lang="en-US" sz="1200" baseline="0" dirty="0" smtClean="0"/>
                        <a:t> Costs</a:t>
                      </a:r>
                      <a:endParaRPr lang="en-US" sz="1200" dirty="0"/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$1.1</a:t>
                      </a:r>
                      <a:r>
                        <a:rPr lang="en-US" sz="1200" baseline="0" dirty="0" smtClean="0"/>
                        <a:t> M +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Alt 1a or Alt 1b</a:t>
                      </a:r>
                      <a:endParaRPr lang="en-US" sz="1200" dirty="0"/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$6.8</a:t>
                      </a:r>
                      <a:r>
                        <a:rPr lang="en-US" sz="1200" baseline="0" dirty="0" smtClean="0"/>
                        <a:t> M + Alt 1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($7.9 M total)</a:t>
                      </a:r>
                      <a:endParaRPr lang="en-US" sz="1200" dirty="0"/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$2.5</a:t>
                      </a:r>
                      <a:r>
                        <a:rPr lang="en-US" sz="1200" baseline="0" dirty="0" smtClean="0"/>
                        <a:t> M + Alt 1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($3.6 M total)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$3.0</a:t>
                      </a:r>
                      <a:r>
                        <a:rPr lang="en-US" sz="1200" baseline="0" dirty="0" smtClean="0"/>
                        <a:t> M total</a:t>
                      </a:r>
                      <a:endParaRPr lang="en-US" sz="1200" dirty="0"/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482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66" objId="3"/>
        <p14:stopEvt time="18275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9"/>
          <p:cNvSpPr txBox="1">
            <a:spLocks/>
          </p:cNvSpPr>
          <p:nvPr/>
        </p:nvSpPr>
        <p:spPr>
          <a:xfrm>
            <a:off x="400903" y="1685058"/>
            <a:ext cx="7571647" cy="3095663"/>
          </a:xfrm>
          <a:prstGeom prst="rect">
            <a:avLst/>
          </a:prstGeom>
        </p:spPr>
        <p:txBody>
          <a:bodyPr vert="horz" lIns="44758" tIns="22379" rIns="44758" bIns="22379" rtlCol="0">
            <a:noAutofit/>
          </a:bodyPr>
          <a:lstStyle>
            <a:lvl1pPr marL="111894" indent="-111894" algn="l" defTabSz="447577" rtl="0" eaLnBrk="1" latinLnBrk="0" hangingPunct="1">
              <a:spcBef>
                <a:spcPts val="489"/>
              </a:spcBef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1pPr>
            <a:lvl2pPr marL="36365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2pPr>
            <a:lvl3pPr marL="559472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3pPr>
            <a:lvl4pPr marL="783259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4pPr>
            <a:lvl5pPr marL="1007047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5pPr>
            <a:lvl6pPr marL="123083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4624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8413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2201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marR="0" lvl="0" indent="-176213" defTabSz="447577" eaLnBrk="1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b="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To provide a link to bridge the Seminole/Volusia Gap in the Coast-to-Coast Connector Trail</a:t>
            </a:r>
            <a:endParaRPr lang="en-US" sz="2600" b="0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6008" y="1089528"/>
            <a:ext cx="366799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B w="0" h="0"/>
            </a:sp3d>
          </a:bodyPr>
          <a:lstStyle/>
          <a:p>
            <a:pPr algn="r">
              <a:defRPr/>
            </a:pPr>
            <a:r>
              <a:rPr lang="en-US" sz="3600" i="1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00"/>
                </a:solidFill>
                <a:latin typeface="Calibri" pitchFamily="34" charset="0"/>
                <a:cs typeface="+mn-cs"/>
              </a:rPr>
              <a:t>Purpose and </a:t>
            </a:r>
            <a:r>
              <a:rPr lang="en-US" sz="3600" i="1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00"/>
                </a:solidFill>
                <a:latin typeface="Calibri" pitchFamily="34" charset="0"/>
                <a:cs typeface="+mn-cs"/>
              </a:rPr>
              <a:t>Need</a:t>
            </a:r>
            <a:endParaRPr lang="en-US" sz="3600" i="1" dirty="0">
              <a:ln w="10160">
                <a:solidFill>
                  <a:srgbClr val="4F81BD"/>
                </a:solidFill>
                <a:prstDash val="solid"/>
              </a:ln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460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32" objId="2"/>
        <p14:stopEvt time="39083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26627" y="1795099"/>
            <a:ext cx="5662246" cy="4638536"/>
            <a:chOff x="1740877" y="1438200"/>
            <a:chExt cx="5662246" cy="4638536"/>
          </a:xfrm>
        </p:grpSpPr>
        <p:sp>
          <p:nvSpPr>
            <p:cNvPr id="5" name="Rectangle 4"/>
            <p:cNvSpPr/>
            <p:nvPr/>
          </p:nvSpPr>
          <p:spPr bwMode="auto">
            <a:xfrm>
              <a:off x="1740877" y="1438200"/>
              <a:ext cx="5662246" cy="4638536"/>
            </a:xfrm>
            <a:prstGeom prst="rect">
              <a:avLst/>
            </a:prstGeom>
            <a:blipFill dpi="0" rotWithShape="1">
              <a:blip r:embed="rId2">
                <a:alphaModFix amt="79000"/>
              </a:blip>
              <a:srcRect/>
              <a:stretch>
                <a:fillRect r="-19373"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5750" algn="l"/>
                  <a:tab pos="1028700" algn="l"/>
                  <a:tab pos="2000250" algn="l"/>
                </a:tabLst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FFFF66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314655" y="1932317"/>
              <a:ext cx="826023" cy="3881887"/>
            </a:xfrm>
            <a:custGeom>
              <a:avLst/>
              <a:gdLst>
                <a:gd name="connsiteX0" fmla="*/ 463713 w 826023"/>
                <a:gd name="connsiteY0" fmla="*/ 3881887 h 3881887"/>
                <a:gd name="connsiteX1" fmla="*/ 110030 w 826023"/>
                <a:gd name="connsiteY1" fmla="*/ 3286664 h 3881887"/>
                <a:gd name="connsiteX2" fmla="*/ 32392 w 826023"/>
                <a:gd name="connsiteY2" fmla="*/ 2415396 h 3881887"/>
                <a:gd name="connsiteX3" fmla="*/ 593109 w 826023"/>
                <a:gd name="connsiteY3" fmla="*/ 595223 h 3881887"/>
                <a:gd name="connsiteX4" fmla="*/ 826023 w 826023"/>
                <a:gd name="connsiteY4" fmla="*/ 0 h 388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023" h="3881887">
                  <a:moveTo>
                    <a:pt x="463713" y="3881887"/>
                  </a:moveTo>
                  <a:cubicBezTo>
                    <a:pt x="322815" y="3706483"/>
                    <a:pt x="181917" y="3531079"/>
                    <a:pt x="110030" y="3286664"/>
                  </a:cubicBezTo>
                  <a:cubicBezTo>
                    <a:pt x="38143" y="3042249"/>
                    <a:pt x="-48121" y="2863969"/>
                    <a:pt x="32392" y="2415396"/>
                  </a:cubicBezTo>
                  <a:cubicBezTo>
                    <a:pt x="112905" y="1966823"/>
                    <a:pt x="460837" y="997789"/>
                    <a:pt x="593109" y="595223"/>
                  </a:cubicBezTo>
                  <a:cubicBezTo>
                    <a:pt x="725381" y="192657"/>
                    <a:pt x="782891" y="97766"/>
                    <a:pt x="826023" y="0"/>
                  </a:cubicBezTo>
                </a:path>
              </a:pathLst>
            </a:cu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5750" algn="l"/>
                  <a:tab pos="1028700" algn="l"/>
                  <a:tab pos="2000250" algn="l"/>
                </a:tabLst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FFFF66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183811" y="1463183"/>
              <a:ext cx="1423497" cy="1064357"/>
            </a:xfrm>
            <a:custGeom>
              <a:avLst/>
              <a:gdLst>
                <a:gd name="connsiteX0" fmla="*/ 0 w 1423497"/>
                <a:gd name="connsiteY0" fmla="*/ 374243 h 1064357"/>
                <a:gd name="connsiteX1" fmla="*/ 370936 w 1423497"/>
                <a:gd name="connsiteY1" fmla="*/ 20560 h 1064357"/>
                <a:gd name="connsiteX2" fmla="*/ 1000664 w 1423497"/>
                <a:gd name="connsiteY2" fmla="*/ 115451 h 1064357"/>
                <a:gd name="connsiteX3" fmla="*/ 1388853 w 1423497"/>
                <a:gd name="connsiteY3" fmla="*/ 719300 h 1064357"/>
                <a:gd name="connsiteX4" fmla="*/ 1380227 w 1423497"/>
                <a:gd name="connsiteY4" fmla="*/ 1064357 h 106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497" h="1064357">
                  <a:moveTo>
                    <a:pt x="0" y="374243"/>
                  </a:moveTo>
                  <a:cubicBezTo>
                    <a:pt x="102079" y="218967"/>
                    <a:pt x="204159" y="63692"/>
                    <a:pt x="370936" y="20560"/>
                  </a:cubicBezTo>
                  <a:cubicBezTo>
                    <a:pt x="537713" y="-22572"/>
                    <a:pt x="831011" y="-1006"/>
                    <a:pt x="1000664" y="115451"/>
                  </a:cubicBezTo>
                  <a:cubicBezTo>
                    <a:pt x="1170317" y="231908"/>
                    <a:pt x="1325593" y="561149"/>
                    <a:pt x="1388853" y="719300"/>
                  </a:cubicBezTo>
                  <a:cubicBezTo>
                    <a:pt x="1452113" y="877451"/>
                    <a:pt x="1416170" y="970904"/>
                    <a:pt x="1380227" y="1064357"/>
                  </a:cubicBezTo>
                </a:path>
              </a:pathLst>
            </a:custGeom>
            <a:noFill/>
            <a:ln w="381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5750" algn="l"/>
                  <a:tab pos="1028700" algn="l"/>
                  <a:tab pos="2000250" algn="l"/>
                </a:tabLst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FFFF66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478719" y="1089528"/>
            <a:ext cx="266528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B w="0" h="0"/>
            </a:sp3d>
          </a:bodyPr>
          <a:lstStyle/>
          <a:p>
            <a:pPr algn="r">
              <a:defRPr/>
            </a:pPr>
            <a:r>
              <a:rPr lang="en-US" sz="3600" i="1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00"/>
                </a:solidFill>
                <a:latin typeface="Calibri" pitchFamily="34" charset="0"/>
              </a:rPr>
              <a:t>Alternative </a:t>
            </a:r>
            <a:r>
              <a:rPr lang="en-US" sz="3600" i="1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00"/>
                </a:solidFill>
                <a:latin typeface="Calibri" pitchFamily="34" charset="0"/>
              </a:rPr>
              <a:t>1</a:t>
            </a:r>
            <a:endParaRPr lang="en-US" sz="3600" i="1" dirty="0">
              <a:ln w="10160">
                <a:solidFill>
                  <a:srgbClr val="4F81BD"/>
                </a:solidFill>
                <a:prstDash val="solid"/>
              </a:ln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578702" y="2128550"/>
            <a:ext cx="7571647" cy="3095663"/>
          </a:xfrm>
          <a:prstGeom prst="rect">
            <a:avLst/>
          </a:prstGeom>
        </p:spPr>
        <p:txBody>
          <a:bodyPr vert="horz" lIns="44758" tIns="22379" rIns="44758" bIns="22379" rtlCol="0">
            <a:noAutofit/>
          </a:bodyPr>
          <a:lstStyle>
            <a:lvl1pPr marL="111894" indent="-111894" algn="l" defTabSz="447577" rtl="0" eaLnBrk="1" latinLnBrk="0" hangingPunct="1">
              <a:spcBef>
                <a:spcPts val="489"/>
              </a:spcBef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1pPr>
            <a:lvl2pPr marL="36365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2pPr>
            <a:lvl3pPr marL="559472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3pPr>
            <a:lvl4pPr marL="783259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4pPr>
            <a:lvl5pPr marL="1007047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5pPr>
            <a:lvl6pPr marL="123083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4624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8413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2201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Proposed design</a:t>
            </a:r>
            <a:endParaRPr lang="en-US" sz="1200" b="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marL="0" marR="0" lvl="0" indent="0" defTabSz="447577" eaLnBrk="1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Potential connection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38104" y="2298297"/>
            <a:ext cx="517157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1"/>
            </a:solidFill>
            <a:prstDash val="solid"/>
            <a:round/>
            <a:headEnd type="none" w="sm" len="med"/>
            <a:tailEnd type="none" w="sm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42686" y="2584047"/>
            <a:ext cx="517157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1"/>
            </a:solidFill>
            <a:prstDash val="sysDash"/>
            <a:round/>
            <a:headEnd type="none" w="sm" len="med"/>
            <a:tailEnd type="none" w="sm" len="med"/>
          </a:ln>
          <a:effectLst/>
        </p:spPr>
      </p:cxnSp>
      <p:sp>
        <p:nvSpPr>
          <p:cNvPr id="14" name="Content Placeholder 9"/>
          <p:cNvSpPr txBox="1">
            <a:spLocks/>
          </p:cNvSpPr>
          <p:nvPr/>
        </p:nvSpPr>
        <p:spPr>
          <a:xfrm>
            <a:off x="4364525" y="2803117"/>
            <a:ext cx="2135923" cy="948025"/>
          </a:xfrm>
          <a:prstGeom prst="rect">
            <a:avLst/>
          </a:prstGeom>
        </p:spPr>
        <p:txBody>
          <a:bodyPr vert="horz" lIns="44758" tIns="22379" rIns="44758" bIns="22379" rtlCol="0">
            <a:noAutofit/>
          </a:bodyPr>
          <a:lstStyle>
            <a:lvl1pPr marL="111894" indent="-111894" algn="l" defTabSz="447577" rtl="0" eaLnBrk="1" latinLnBrk="0" hangingPunct="1">
              <a:spcBef>
                <a:spcPts val="489"/>
              </a:spcBef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1pPr>
            <a:lvl2pPr marL="36365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2pPr>
            <a:lvl3pPr marL="559472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3pPr>
            <a:lvl4pPr marL="783259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4pPr>
            <a:lvl5pPr marL="1007047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5pPr>
            <a:lvl6pPr marL="123083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4624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8413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2201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1200" b="0" dirty="0" smtClean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Lake Monroe Park</a:t>
            </a:r>
          </a:p>
        </p:txBody>
      </p:sp>
      <p:sp>
        <p:nvSpPr>
          <p:cNvPr id="15" name="Content Placeholder 9"/>
          <p:cNvSpPr txBox="1">
            <a:spLocks/>
          </p:cNvSpPr>
          <p:nvPr/>
        </p:nvSpPr>
        <p:spPr>
          <a:xfrm>
            <a:off x="3789788" y="4910518"/>
            <a:ext cx="2135923" cy="948025"/>
          </a:xfrm>
          <a:prstGeom prst="rect">
            <a:avLst/>
          </a:prstGeom>
        </p:spPr>
        <p:txBody>
          <a:bodyPr vert="horz" lIns="44758" tIns="22379" rIns="44758" bIns="22379" rtlCol="0">
            <a:noAutofit/>
          </a:bodyPr>
          <a:lstStyle>
            <a:lvl1pPr marL="111894" indent="-111894" algn="l" defTabSz="447577" rtl="0" eaLnBrk="1" latinLnBrk="0" hangingPunct="1">
              <a:spcBef>
                <a:spcPts val="489"/>
              </a:spcBef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1pPr>
            <a:lvl2pPr marL="36365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2pPr>
            <a:lvl3pPr marL="559472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3pPr>
            <a:lvl4pPr marL="783259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4pPr>
            <a:lvl5pPr marL="1007047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5pPr>
            <a:lvl6pPr marL="123083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4624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8413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2201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1200" b="0" dirty="0" smtClean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Wayside Park</a:t>
            </a:r>
          </a:p>
        </p:txBody>
      </p:sp>
      <p:sp>
        <p:nvSpPr>
          <p:cNvPr id="16" name="Content Placeholder 9"/>
          <p:cNvSpPr txBox="1">
            <a:spLocks/>
          </p:cNvSpPr>
          <p:nvPr/>
        </p:nvSpPr>
        <p:spPr>
          <a:xfrm>
            <a:off x="1889278" y="6231117"/>
            <a:ext cx="7571647" cy="3095663"/>
          </a:xfrm>
          <a:prstGeom prst="rect">
            <a:avLst/>
          </a:prstGeom>
        </p:spPr>
        <p:txBody>
          <a:bodyPr vert="horz" lIns="44758" tIns="22379" rIns="44758" bIns="22379" rtlCol="0">
            <a:noAutofit/>
          </a:bodyPr>
          <a:lstStyle>
            <a:lvl1pPr marL="111894" indent="-111894" algn="l" defTabSz="447577" rtl="0" eaLnBrk="1" latinLnBrk="0" hangingPunct="1">
              <a:spcBef>
                <a:spcPts val="489"/>
              </a:spcBef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1pPr>
            <a:lvl2pPr marL="36365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2pPr>
            <a:lvl3pPr marL="559472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3pPr>
            <a:lvl4pPr marL="783259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4pPr>
            <a:lvl5pPr marL="1007047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5pPr>
            <a:lvl6pPr marL="123083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4624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8413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2201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marR="0" lvl="0" indent="-176213" defTabSz="447577" eaLnBrk="1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b="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Construction: $1.1 million</a:t>
            </a:r>
            <a:endParaRPr lang="en-US" sz="2600" b="0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21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40" y="1751231"/>
            <a:ext cx="8853938" cy="3659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294" y="5410299"/>
            <a:ext cx="1971429" cy="180952"/>
          </a:xfrm>
          <a:prstGeom prst="rect">
            <a:avLst/>
          </a:prstGeom>
        </p:spPr>
      </p:pic>
      <p:sp>
        <p:nvSpPr>
          <p:cNvPr id="5" name="Content Placeholder 9"/>
          <p:cNvSpPr txBox="1">
            <a:spLocks/>
          </p:cNvSpPr>
          <p:nvPr/>
        </p:nvSpPr>
        <p:spPr>
          <a:xfrm>
            <a:off x="1872404" y="6072157"/>
            <a:ext cx="7571647" cy="3095663"/>
          </a:xfrm>
          <a:prstGeom prst="rect">
            <a:avLst/>
          </a:prstGeom>
        </p:spPr>
        <p:txBody>
          <a:bodyPr vert="horz" lIns="44758" tIns="22379" rIns="44758" bIns="22379" rtlCol="0">
            <a:noAutofit/>
          </a:bodyPr>
          <a:lstStyle>
            <a:lvl1pPr marL="111894" indent="-111894" algn="l" defTabSz="447577" rtl="0" eaLnBrk="1" latinLnBrk="0" hangingPunct="1">
              <a:spcBef>
                <a:spcPts val="489"/>
              </a:spcBef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1pPr>
            <a:lvl2pPr marL="36365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2pPr>
            <a:lvl3pPr marL="559472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3pPr>
            <a:lvl4pPr marL="783259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4pPr>
            <a:lvl5pPr marL="1007047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5pPr>
            <a:lvl6pPr marL="123083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4624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8413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2201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marR="0" lvl="0" indent="-176213" defTabSz="447577" eaLnBrk="1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b="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Construction: $1.1 million</a:t>
            </a:r>
            <a:endParaRPr lang="en-US" sz="2600" b="0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8719" y="1089528"/>
            <a:ext cx="266528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B w="0" h="0"/>
            </a:sp3d>
          </a:bodyPr>
          <a:lstStyle/>
          <a:p>
            <a:pPr algn="r">
              <a:defRPr/>
            </a:pPr>
            <a:r>
              <a:rPr lang="en-US" sz="3600" i="1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00"/>
                </a:solidFill>
                <a:latin typeface="Calibri" pitchFamily="34" charset="0"/>
              </a:rPr>
              <a:t>Alternative </a:t>
            </a:r>
            <a:r>
              <a:rPr lang="en-US" sz="3600" i="1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00"/>
                </a:solidFill>
                <a:latin typeface="Calibri" pitchFamily="34" charset="0"/>
              </a:rPr>
              <a:t>1</a:t>
            </a:r>
            <a:endParaRPr lang="en-US" sz="3600" i="1" dirty="0">
              <a:ln w="10160">
                <a:solidFill>
                  <a:srgbClr val="4F81BD"/>
                </a:solidFill>
                <a:prstDash val="solid"/>
              </a:ln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38355" y="1958196"/>
            <a:ext cx="7901796" cy="35368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  <a:tab pos="1028700" algn="l"/>
                <a:tab pos="2000250" algn="l"/>
              </a:tabLst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638355" y="2165230"/>
            <a:ext cx="1246291" cy="2721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triangle" w="sm" len="med"/>
            <a:tailEnd type="triangle" w="sm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1884646" y="2041584"/>
            <a:ext cx="0" cy="3536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4240274" y="2041584"/>
            <a:ext cx="0" cy="3536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6576203" y="2041584"/>
            <a:ext cx="0" cy="3536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1872404" y="2165228"/>
            <a:ext cx="2367869" cy="1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triangle" w="sm" len="med"/>
            <a:tailEnd type="triangle" w="sm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4252516" y="2165227"/>
            <a:ext cx="2323687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triangle" w="sm" len="med"/>
            <a:tailEnd type="triangle" w="sm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6563963" y="2165228"/>
            <a:ext cx="1988429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triangle" w="sm" len="med"/>
            <a:tailEnd type="triangle" w="sm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2636102" y="1942516"/>
            <a:ext cx="1169271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12’-0” LANE</a:t>
            </a:r>
            <a:endParaRPr lang="en-US" sz="950" i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3023" y="1942516"/>
            <a:ext cx="1169271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12’-0” LANE</a:t>
            </a:r>
            <a:endParaRPr lang="en-US" sz="950" i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06982" y="1942515"/>
            <a:ext cx="1490039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10’-0” SHOULDER</a:t>
            </a:r>
            <a:endParaRPr lang="en-US" sz="950" i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9615" y="1958196"/>
            <a:ext cx="1169271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6’-0” SHOULDER</a:t>
            </a:r>
            <a:endParaRPr lang="en-US" sz="950" i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36762" y="2375140"/>
            <a:ext cx="5934974" cy="28337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  <a:tab pos="1028700" algn="l"/>
                <a:tab pos="2000250" algn="l"/>
              </a:tabLst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7470474" y="2418271"/>
            <a:ext cx="388189" cy="13672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  <a:tab pos="1028700" algn="l"/>
                <a:tab pos="2000250" algn="l"/>
              </a:tabLst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814451" y="2428300"/>
            <a:ext cx="249924" cy="11666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  <a:tab pos="1028700" algn="l"/>
                <a:tab pos="2000250" algn="l"/>
              </a:tabLst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5645" y="2360032"/>
            <a:ext cx="1169271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>
                <a:solidFill>
                  <a:srgbClr val="FF0000"/>
                </a:solidFill>
                <a:cs typeface="Times New Roman" panose="02020603050405020304" pitchFamily="18" charset="0"/>
              </a:rPr>
              <a:t>7</a:t>
            </a:r>
            <a:r>
              <a:rPr lang="en-US" sz="95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’-6” TRAIL</a:t>
            </a:r>
            <a:endParaRPr lang="en-US" sz="95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08624" y="2333717"/>
            <a:ext cx="48876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1’-6”</a:t>
            </a:r>
            <a:endParaRPr lang="en-US" sz="95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 flipH="1" flipV="1">
            <a:off x="6776073" y="2446720"/>
            <a:ext cx="9500" cy="10870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H="1" flipV="1">
            <a:off x="7070005" y="2449895"/>
            <a:ext cx="1" cy="1087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H="1" flipV="1">
            <a:off x="8270157" y="2452980"/>
            <a:ext cx="1" cy="15348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Rectangle 56"/>
          <p:cNvSpPr/>
          <p:nvPr/>
        </p:nvSpPr>
        <p:spPr bwMode="auto">
          <a:xfrm>
            <a:off x="8165373" y="2292048"/>
            <a:ext cx="191227" cy="157847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  <a:tab pos="1028700" algn="l"/>
                <a:tab pos="2000250" algn="l"/>
              </a:tabLst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6765803" y="2565893"/>
            <a:ext cx="314447" cy="31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sm" len="med"/>
            <a:tailEnd type="triangle" w="sm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7064293" y="2565893"/>
            <a:ext cx="1205864" cy="9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sm" len="med"/>
            <a:tailEnd type="triangle" w="sm" len="med"/>
          </a:ln>
          <a:effectLst/>
        </p:spPr>
      </p:cxnSp>
      <p:sp>
        <p:nvSpPr>
          <p:cNvPr id="63" name="Content Placeholder 9"/>
          <p:cNvSpPr txBox="1">
            <a:spLocks/>
          </p:cNvSpPr>
          <p:nvPr/>
        </p:nvSpPr>
        <p:spPr>
          <a:xfrm>
            <a:off x="2636102" y="5643275"/>
            <a:ext cx="7571647" cy="3095663"/>
          </a:xfrm>
          <a:prstGeom prst="rect">
            <a:avLst/>
          </a:prstGeom>
        </p:spPr>
        <p:txBody>
          <a:bodyPr vert="horz" lIns="44758" tIns="22379" rIns="44758" bIns="22379" rtlCol="0">
            <a:noAutofit/>
          </a:bodyPr>
          <a:lstStyle>
            <a:lvl1pPr marL="111894" indent="-111894" algn="l" defTabSz="447577" rtl="0" eaLnBrk="1" latinLnBrk="0" hangingPunct="1">
              <a:spcBef>
                <a:spcPts val="489"/>
              </a:spcBef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1pPr>
            <a:lvl2pPr marL="36365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2pPr>
            <a:lvl3pPr marL="559472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3pPr>
            <a:lvl4pPr marL="783259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4pPr>
            <a:lvl5pPr marL="1007047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5pPr>
            <a:lvl6pPr marL="123083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4624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8413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2201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12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EXISTING TYPICAL</a:t>
            </a:r>
          </a:p>
          <a:p>
            <a:pPr marL="0" marR="0" lvl="0" indent="0" defTabSz="447577" eaLnBrk="1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PROPOSED TYPICAL</a:t>
            </a:r>
          </a:p>
        </p:txBody>
      </p:sp>
      <p:cxnSp>
        <p:nvCxnSpPr>
          <p:cNvPr id="64" name="Straight Connector 63"/>
          <p:cNvCxnSpPr/>
          <p:nvPr/>
        </p:nvCxnSpPr>
        <p:spPr bwMode="auto">
          <a:xfrm flipH="1">
            <a:off x="2095504" y="5813022"/>
            <a:ext cx="517157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med"/>
            <a:tailEnd type="none" w="sm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H="1">
            <a:off x="2100086" y="6098772"/>
            <a:ext cx="517157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sm" len="med"/>
            <a:tailEnd type="none" w="sm" len="med"/>
          </a:ln>
          <a:effectLst/>
        </p:spPr>
      </p:cxnSp>
      <p:sp>
        <p:nvSpPr>
          <p:cNvPr id="37" name="Content Placeholder 9"/>
          <p:cNvSpPr txBox="1">
            <a:spLocks/>
          </p:cNvSpPr>
          <p:nvPr/>
        </p:nvSpPr>
        <p:spPr>
          <a:xfrm>
            <a:off x="6013778" y="5623605"/>
            <a:ext cx="2913392" cy="828773"/>
          </a:xfrm>
          <a:prstGeom prst="rect">
            <a:avLst/>
          </a:prstGeom>
        </p:spPr>
        <p:txBody>
          <a:bodyPr vert="horz" lIns="44758" tIns="22379" rIns="44758" bIns="22379" rtlCol="0">
            <a:noAutofit/>
          </a:bodyPr>
          <a:lstStyle>
            <a:lvl1pPr marL="111894" indent="-111894" algn="l" defTabSz="447577" rtl="0" eaLnBrk="1" latinLnBrk="0" hangingPunct="1">
              <a:spcBef>
                <a:spcPts val="489"/>
              </a:spcBef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1pPr>
            <a:lvl2pPr marL="36365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2pPr>
            <a:lvl3pPr marL="559472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3pPr>
            <a:lvl4pPr marL="783259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4pPr>
            <a:lvl5pPr marL="1007047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5pPr>
            <a:lvl6pPr marL="123083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4624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8413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2201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Design SSD = 425 ft.</a:t>
            </a:r>
            <a:endParaRPr lang="en-US" sz="1200" b="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marL="0" marR="0" lvl="0" indent="0" defTabSz="447577" eaLnBrk="1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Proposed SSD = 383 ft.</a:t>
            </a:r>
          </a:p>
          <a:p>
            <a:pPr marL="0" marR="0" lvl="0" indent="0" defTabSz="447577" eaLnBrk="1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Diff = 42 ft</a:t>
            </a:r>
            <a:r>
              <a:rPr lang="en-US" sz="12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.</a:t>
            </a:r>
            <a:endParaRPr lang="en-US" sz="1200" b="0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002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35062" y="1089528"/>
            <a:ext cx="290893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B w="0" h="0"/>
            </a:sp3d>
          </a:bodyPr>
          <a:lstStyle/>
          <a:p>
            <a:pPr algn="r">
              <a:defRPr/>
            </a:pPr>
            <a:r>
              <a:rPr lang="en-US" sz="3600" i="1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00"/>
                </a:solidFill>
                <a:latin typeface="Calibri" pitchFamily="34" charset="0"/>
                <a:cs typeface="+mn-cs"/>
              </a:rPr>
              <a:t>Alternative 1a</a:t>
            </a:r>
            <a:endParaRPr lang="en-US" sz="3600" i="1" dirty="0">
              <a:ln w="10160">
                <a:solidFill>
                  <a:srgbClr val="4F81BD"/>
                </a:solidFill>
                <a:prstDash val="solid"/>
              </a:ln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" b="4166"/>
          <a:stretch/>
        </p:blipFill>
        <p:spPr>
          <a:xfrm>
            <a:off x="1039518" y="1665595"/>
            <a:ext cx="7330225" cy="4344679"/>
          </a:xfrm>
          <a:prstGeom prst="rect">
            <a:avLst/>
          </a:prstGeom>
        </p:spPr>
      </p:pic>
      <p:sp>
        <p:nvSpPr>
          <p:cNvPr id="4" name="Content Placeholder 9"/>
          <p:cNvSpPr txBox="1">
            <a:spLocks/>
          </p:cNvSpPr>
          <p:nvPr/>
        </p:nvSpPr>
        <p:spPr>
          <a:xfrm>
            <a:off x="1867393" y="5998266"/>
            <a:ext cx="7571647" cy="3095663"/>
          </a:xfrm>
          <a:prstGeom prst="rect">
            <a:avLst/>
          </a:prstGeom>
        </p:spPr>
        <p:txBody>
          <a:bodyPr vert="horz" lIns="44758" tIns="22379" rIns="44758" bIns="22379" rtlCol="0">
            <a:noAutofit/>
          </a:bodyPr>
          <a:lstStyle>
            <a:lvl1pPr marL="111894" indent="-111894" algn="l" defTabSz="447577" rtl="0" eaLnBrk="1" latinLnBrk="0" hangingPunct="1">
              <a:spcBef>
                <a:spcPts val="489"/>
              </a:spcBef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1pPr>
            <a:lvl2pPr marL="36365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2pPr>
            <a:lvl3pPr marL="559472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3pPr>
            <a:lvl4pPr marL="783259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4pPr>
            <a:lvl5pPr marL="1007047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5pPr>
            <a:lvl6pPr marL="123083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4624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8413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2201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0" indent="-176213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2800" b="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Construction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sz="2800" b="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$6.8 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million</a:t>
            </a:r>
            <a:endParaRPr lang="en-US" sz="2600" b="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82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1" objId="5"/>
        <p14:stopEvt time="16809" objId="5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35062" y="1089528"/>
            <a:ext cx="290893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B w="0" h="0"/>
            </a:sp3d>
          </a:bodyPr>
          <a:lstStyle/>
          <a:p>
            <a:pPr algn="r">
              <a:defRPr/>
            </a:pPr>
            <a:r>
              <a:rPr lang="en-US" sz="3600" i="1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00"/>
                </a:solidFill>
                <a:latin typeface="Calibri" pitchFamily="34" charset="0"/>
                <a:cs typeface="+mn-cs"/>
              </a:rPr>
              <a:t>Alternative 1a</a:t>
            </a:r>
            <a:endParaRPr lang="en-US" sz="3600" i="1" dirty="0">
              <a:ln w="10160">
                <a:solidFill>
                  <a:srgbClr val="4F81BD"/>
                </a:solidFill>
                <a:prstDash val="solid"/>
              </a:ln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1659659"/>
            <a:ext cx="5509151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9"/>
          <p:cNvSpPr txBox="1">
            <a:spLocks/>
          </p:cNvSpPr>
          <p:nvPr/>
        </p:nvSpPr>
        <p:spPr>
          <a:xfrm>
            <a:off x="1867393" y="5998266"/>
            <a:ext cx="7571647" cy="3095663"/>
          </a:xfrm>
          <a:prstGeom prst="rect">
            <a:avLst/>
          </a:prstGeom>
        </p:spPr>
        <p:txBody>
          <a:bodyPr vert="horz" lIns="44758" tIns="22379" rIns="44758" bIns="22379" rtlCol="0">
            <a:noAutofit/>
          </a:bodyPr>
          <a:lstStyle>
            <a:lvl1pPr marL="111894" indent="-111894" algn="l" defTabSz="447577" rtl="0" eaLnBrk="1" latinLnBrk="0" hangingPunct="1">
              <a:spcBef>
                <a:spcPts val="489"/>
              </a:spcBef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1pPr>
            <a:lvl2pPr marL="36365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2pPr>
            <a:lvl3pPr marL="559472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3pPr>
            <a:lvl4pPr marL="783259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4pPr>
            <a:lvl5pPr marL="1007047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5pPr>
            <a:lvl6pPr marL="123083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4624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8413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2201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0" indent="-176213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28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Construction: </a:t>
            </a:r>
            <a:r>
              <a:rPr lang="en-US" sz="2800" b="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$6.8 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million</a:t>
            </a:r>
            <a:endParaRPr lang="en-US" sz="2600" b="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29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1" objId="5"/>
        <p14:stopEvt time="16809" objId="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35062" y="1089528"/>
            <a:ext cx="290893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B w="0" h="0"/>
            </a:sp3d>
          </a:bodyPr>
          <a:lstStyle/>
          <a:p>
            <a:pPr algn="r">
              <a:defRPr/>
            </a:pPr>
            <a:r>
              <a:rPr lang="en-US" sz="3600" i="1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00"/>
                </a:solidFill>
                <a:latin typeface="Calibri" pitchFamily="34" charset="0"/>
              </a:rPr>
              <a:t>Alternative 1b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" t="16530" r="3743" b="23553"/>
          <a:stretch/>
        </p:blipFill>
        <p:spPr>
          <a:xfrm>
            <a:off x="257669" y="1926885"/>
            <a:ext cx="8686800" cy="3816927"/>
          </a:xfrm>
          <a:prstGeom prst="rect">
            <a:avLst/>
          </a:prstGeom>
        </p:spPr>
      </p:pic>
      <p:sp>
        <p:nvSpPr>
          <p:cNvPr id="4" name="Content Placeholder 9"/>
          <p:cNvSpPr txBox="1">
            <a:spLocks/>
          </p:cNvSpPr>
          <p:nvPr/>
        </p:nvSpPr>
        <p:spPr>
          <a:xfrm>
            <a:off x="1867393" y="5998266"/>
            <a:ext cx="7571647" cy="3095663"/>
          </a:xfrm>
          <a:prstGeom prst="rect">
            <a:avLst/>
          </a:prstGeom>
        </p:spPr>
        <p:txBody>
          <a:bodyPr vert="horz" lIns="44758" tIns="22379" rIns="44758" bIns="22379" rtlCol="0">
            <a:noAutofit/>
          </a:bodyPr>
          <a:lstStyle>
            <a:lvl1pPr marL="111894" indent="-111894" algn="l" defTabSz="447577" rtl="0" eaLnBrk="1" latinLnBrk="0" hangingPunct="1">
              <a:spcBef>
                <a:spcPts val="489"/>
              </a:spcBef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1pPr>
            <a:lvl2pPr marL="36365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2pPr>
            <a:lvl3pPr marL="559472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3pPr>
            <a:lvl4pPr marL="783259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4pPr>
            <a:lvl5pPr marL="1007047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5pPr>
            <a:lvl6pPr marL="123083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4624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8413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2201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0" indent="-176213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28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Construction: $2.5 million</a:t>
            </a:r>
            <a:endParaRPr lang="en-US" sz="2600" b="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8020050" y="2352675"/>
            <a:ext cx="1019175" cy="84772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  <a:tab pos="1028700" algn="l"/>
                <a:tab pos="2000250" algn="l"/>
              </a:tabLst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0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1" objId="5"/>
        <p14:stopEvt time="16809" objId="5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35062" y="1089528"/>
            <a:ext cx="290893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B w="0" h="0"/>
            </a:sp3d>
          </a:bodyPr>
          <a:lstStyle/>
          <a:p>
            <a:pPr algn="r">
              <a:defRPr/>
            </a:pPr>
            <a:r>
              <a:rPr lang="en-US" sz="3600" i="1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00"/>
                </a:solidFill>
                <a:latin typeface="Calibri" pitchFamily="34" charset="0"/>
              </a:rPr>
              <a:t>Alternative 1b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" r="2680" b="777"/>
          <a:stretch/>
        </p:blipFill>
        <p:spPr bwMode="auto">
          <a:xfrm>
            <a:off x="266699" y="1735858"/>
            <a:ext cx="8686800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9"/>
          <p:cNvSpPr txBox="1">
            <a:spLocks/>
          </p:cNvSpPr>
          <p:nvPr/>
        </p:nvSpPr>
        <p:spPr>
          <a:xfrm>
            <a:off x="1867393" y="5998266"/>
            <a:ext cx="7571647" cy="3095663"/>
          </a:xfrm>
          <a:prstGeom prst="rect">
            <a:avLst/>
          </a:prstGeom>
        </p:spPr>
        <p:txBody>
          <a:bodyPr vert="horz" lIns="44758" tIns="22379" rIns="44758" bIns="22379" rtlCol="0">
            <a:noAutofit/>
          </a:bodyPr>
          <a:lstStyle>
            <a:lvl1pPr marL="111894" indent="-111894" algn="l" defTabSz="447577" rtl="0" eaLnBrk="1" latinLnBrk="0" hangingPunct="1">
              <a:spcBef>
                <a:spcPts val="489"/>
              </a:spcBef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1pPr>
            <a:lvl2pPr marL="36365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2pPr>
            <a:lvl3pPr marL="559472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3pPr>
            <a:lvl4pPr marL="783259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4pPr>
            <a:lvl5pPr marL="1007047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5pPr>
            <a:lvl6pPr marL="123083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4624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8413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2201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0" indent="-176213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28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Construction: </a:t>
            </a:r>
            <a:r>
              <a:rPr lang="en-US" sz="2800" b="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$2.5 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million</a:t>
            </a:r>
            <a:endParaRPr lang="en-US" sz="2600" b="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47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1" objId="5"/>
        <p14:stopEvt time="16809" objId="5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26627" y="1795099"/>
            <a:ext cx="5662246" cy="4638536"/>
            <a:chOff x="1740877" y="1438200"/>
            <a:chExt cx="5662246" cy="4638536"/>
          </a:xfrm>
        </p:grpSpPr>
        <p:sp>
          <p:nvSpPr>
            <p:cNvPr id="5" name="Rectangle 4"/>
            <p:cNvSpPr/>
            <p:nvPr/>
          </p:nvSpPr>
          <p:spPr bwMode="auto">
            <a:xfrm>
              <a:off x="1740877" y="1438200"/>
              <a:ext cx="5662246" cy="4638536"/>
            </a:xfrm>
            <a:prstGeom prst="rect">
              <a:avLst/>
            </a:prstGeom>
            <a:blipFill dpi="0" rotWithShape="1">
              <a:blip r:embed="rId2">
                <a:alphaModFix amt="79000"/>
              </a:blip>
              <a:srcRect/>
              <a:stretch>
                <a:fillRect r="-19373"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5750" algn="l"/>
                  <a:tab pos="1028700" algn="l"/>
                  <a:tab pos="2000250" algn="l"/>
                </a:tabLst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FFFF66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314655" y="1932317"/>
              <a:ext cx="826023" cy="3881887"/>
            </a:xfrm>
            <a:custGeom>
              <a:avLst/>
              <a:gdLst>
                <a:gd name="connsiteX0" fmla="*/ 463713 w 826023"/>
                <a:gd name="connsiteY0" fmla="*/ 3881887 h 3881887"/>
                <a:gd name="connsiteX1" fmla="*/ 110030 w 826023"/>
                <a:gd name="connsiteY1" fmla="*/ 3286664 h 3881887"/>
                <a:gd name="connsiteX2" fmla="*/ 32392 w 826023"/>
                <a:gd name="connsiteY2" fmla="*/ 2415396 h 3881887"/>
                <a:gd name="connsiteX3" fmla="*/ 593109 w 826023"/>
                <a:gd name="connsiteY3" fmla="*/ 595223 h 3881887"/>
                <a:gd name="connsiteX4" fmla="*/ 826023 w 826023"/>
                <a:gd name="connsiteY4" fmla="*/ 0 h 388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023" h="3881887">
                  <a:moveTo>
                    <a:pt x="463713" y="3881887"/>
                  </a:moveTo>
                  <a:cubicBezTo>
                    <a:pt x="322815" y="3706483"/>
                    <a:pt x="181917" y="3531079"/>
                    <a:pt x="110030" y="3286664"/>
                  </a:cubicBezTo>
                  <a:cubicBezTo>
                    <a:pt x="38143" y="3042249"/>
                    <a:pt x="-48121" y="2863969"/>
                    <a:pt x="32392" y="2415396"/>
                  </a:cubicBezTo>
                  <a:cubicBezTo>
                    <a:pt x="112905" y="1966823"/>
                    <a:pt x="460837" y="997789"/>
                    <a:pt x="593109" y="595223"/>
                  </a:cubicBezTo>
                  <a:cubicBezTo>
                    <a:pt x="725381" y="192657"/>
                    <a:pt x="782891" y="97766"/>
                    <a:pt x="826023" y="0"/>
                  </a:cubicBezTo>
                </a:path>
              </a:pathLst>
            </a:cu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5750" algn="l"/>
                  <a:tab pos="1028700" algn="l"/>
                  <a:tab pos="2000250" algn="l"/>
                </a:tabLst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FFFF66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183811" y="1463183"/>
              <a:ext cx="1423497" cy="1064357"/>
            </a:xfrm>
            <a:custGeom>
              <a:avLst/>
              <a:gdLst>
                <a:gd name="connsiteX0" fmla="*/ 0 w 1423497"/>
                <a:gd name="connsiteY0" fmla="*/ 374243 h 1064357"/>
                <a:gd name="connsiteX1" fmla="*/ 370936 w 1423497"/>
                <a:gd name="connsiteY1" fmla="*/ 20560 h 1064357"/>
                <a:gd name="connsiteX2" fmla="*/ 1000664 w 1423497"/>
                <a:gd name="connsiteY2" fmla="*/ 115451 h 1064357"/>
                <a:gd name="connsiteX3" fmla="*/ 1388853 w 1423497"/>
                <a:gd name="connsiteY3" fmla="*/ 719300 h 1064357"/>
                <a:gd name="connsiteX4" fmla="*/ 1380227 w 1423497"/>
                <a:gd name="connsiteY4" fmla="*/ 1064357 h 106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497" h="1064357">
                  <a:moveTo>
                    <a:pt x="0" y="374243"/>
                  </a:moveTo>
                  <a:cubicBezTo>
                    <a:pt x="102079" y="218967"/>
                    <a:pt x="204159" y="63692"/>
                    <a:pt x="370936" y="20560"/>
                  </a:cubicBezTo>
                  <a:cubicBezTo>
                    <a:pt x="537713" y="-22572"/>
                    <a:pt x="831011" y="-1006"/>
                    <a:pt x="1000664" y="115451"/>
                  </a:cubicBezTo>
                  <a:cubicBezTo>
                    <a:pt x="1170317" y="231908"/>
                    <a:pt x="1325593" y="561149"/>
                    <a:pt x="1388853" y="719300"/>
                  </a:cubicBezTo>
                  <a:cubicBezTo>
                    <a:pt x="1452113" y="877451"/>
                    <a:pt x="1416170" y="970904"/>
                    <a:pt x="1380227" y="1064357"/>
                  </a:cubicBezTo>
                </a:path>
              </a:pathLst>
            </a:custGeom>
            <a:noFill/>
            <a:ln w="381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5750" algn="l"/>
                  <a:tab pos="1028700" algn="l"/>
                  <a:tab pos="2000250" algn="l"/>
                </a:tabLst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FFFF66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478654" y="1089528"/>
            <a:ext cx="266534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B w="0" h="0"/>
            </a:sp3d>
          </a:bodyPr>
          <a:lstStyle/>
          <a:p>
            <a:pPr algn="r">
              <a:defRPr/>
            </a:pPr>
            <a:r>
              <a:rPr lang="en-US" sz="3600" i="1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00"/>
                </a:solidFill>
                <a:latin typeface="Calibri" pitchFamily="34" charset="0"/>
              </a:rPr>
              <a:t>Alternative 2</a:t>
            </a:r>
          </a:p>
          <a:p>
            <a:pPr algn="r">
              <a:defRPr/>
            </a:pPr>
            <a:endParaRPr lang="en-US" sz="3600" i="1" dirty="0">
              <a:ln w="10160">
                <a:solidFill>
                  <a:srgbClr val="4F81BD"/>
                </a:solidFill>
                <a:prstDash val="solid"/>
              </a:ln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578702" y="2128550"/>
            <a:ext cx="7571647" cy="3095663"/>
          </a:xfrm>
          <a:prstGeom prst="rect">
            <a:avLst/>
          </a:prstGeom>
        </p:spPr>
        <p:txBody>
          <a:bodyPr vert="horz" lIns="44758" tIns="22379" rIns="44758" bIns="22379" rtlCol="0">
            <a:noAutofit/>
          </a:bodyPr>
          <a:lstStyle>
            <a:lvl1pPr marL="111894" indent="-111894" algn="l" defTabSz="447577" rtl="0" eaLnBrk="1" latinLnBrk="0" hangingPunct="1">
              <a:spcBef>
                <a:spcPts val="489"/>
              </a:spcBef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1pPr>
            <a:lvl2pPr marL="36365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2pPr>
            <a:lvl3pPr marL="559472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3pPr>
            <a:lvl4pPr marL="783259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4pPr>
            <a:lvl5pPr marL="1007047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5pPr>
            <a:lvl6pPr marL="123083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4624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8413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2201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Proposed design</a:t>
            </a:r>
            <a:endParaRPr lang="en-US" sz="1200" b="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marL="0" marR="0" lvl="0" indent="0" defTabSz="447577" eaLnBrk="1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Potential connection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38104" y="2298297"/>
            <a:ext cx="517157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1"/>
            </a:solidFill>
            <a:prstDash val="solid"/>
            <a:round/>
            <a:headEnd type="none" w="sm" len="med"/>
            <a:tailEnd type="none" w="sm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42686" y="2584047"/>
            <a:ext cx="517157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1"/>
            </a:solidFill>
            <a:prstDash val="sysDash"/>
            <a:round/>
            <a:headEnd type="none" w="sm" len="med"/>
            <a:tailEnd type="none" w="sm" len="med"/>
          </a:ln>
          <a:effectLst/>
        </p:spPr>
      </p:cxnSp>
      <p:sp>
        <p:nvSpPr>
          <p:cNvPr id="14" name="Content Placeholder 9"/>
          <p:cNvSpPr txBox="1">
            <a:spLocks/>
          </p:cNvSpPr>
          <p:nvPr/>
        </p:nvSpPr>
        <p:spPr>
          <a:xfrm>
            <a:off x="4364525" y="2803117"/>
            <a:ext cx="2135923" cy="948025"/>
          </a:xfrm>
          <a:prstGeom prst="rect">
            <a:avLst/>
          </a:prstGeom>
        </p:spPr>
        <p:txBody>
          <a:bodyPr vert="horz" lIns="44758" tIns="22379" rIns="44758" bIns="22379" rtlCol="0">
            <a:noAutofit/>
          </a:bodyPr>
          <a:lstStyle>
            <a:lvl1pPr marL="111894" indent="-111894" algn="l" defTabSz="447577" rtl="0" eaLnBrk="1" latinLnBrk="0" hangingPunct="1">
              <a:spcBef>
                <a:spcPts val="489"/>
              </a:spcBef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1pPr>
            <a:lvl2pPr marL="36365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2pPr>
            <a:lvl3pPr marL="559472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3pPr>
            <a:lvl4pPr marL="783259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4pPr>
            <a:lvl5pPr marL="1007047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5pPr>
            <a:lvl6pPr marL="123083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4624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8413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2201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1200" b="0" dirty="0" smtClean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Lake Monroe Park</a:t>
            </a:r>
          </a:p>
        </p:txBody>
      </p:sp>
      <p:sp>
        <p:nvSpPr>
          <p:cNvPr id="15" name="Content Placeholder 9"/>
          <p:cNvSpPr txBox="1">
            <a:spLocks/>
          </p:cNvSpPr>
          <p:nvPr/>
        </p:nvSpPr>
        <p:spPr>
          <a:xfrm>
            <a:off x="3789788" y="4910518"/>
            <a:ext cx="2135923" cy="948025"/>
          </a:xfrm>
          <a:prstGeom prst="rect">
            <a:avLst/>
          </a:prstGeom>
        </p:spPr>
        <p:txBody>
          <a:bodyPr vert="horz" lIns="44758" tIns="22379" rIns="44758" bIns="22379" rtlCol="0">
            <a:noAutofit/>
          </a:bodyPr>
          <a:lstStyle>
            <a:lvl1pPr marL="111894" indent="-111894" algn="l" defTabSz="447577" rtl="0" eaLnBrk="1" latinLnBrk="0" hangingPunct="1">
              <a:spcBef>
                <a:spcPts val="489"/>
              </a:spcBef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1pPr>
            <a:lvl2pPr marL="36365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2pPr>
            <a:lvl3pPr marL="559472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3pPr>
            <a:lvl4pPr marL="783259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4pPr>
            <a:lvl5pPr marL="1007047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5pPr>
            <a:lvl6pPr marL="123083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4624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8413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2201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1200" b="0" dirty="0" smtClean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Wayside Park</a:t>
            </a:r>
          </a:p>
        </p:txBody>
      </p:sp>
      <p:sp>
        <p:nvSpPr>
          <p:cNvPr id="16" name="Content Placeholder 9"/>
          <p:cNvSpPr txBox="1">
            <a:spLocks/>
          </p:cNvSpPr>
          <p:nvPr/>
        </p:nvSpPr>
        <p:spPr>
          <a:xfrm>
            <a:off x="1889278" y="6231117"/>
            <a:ext cx="7571647" cy="3095663"/>
          </a:xfrm>
          <a:prstGeom prst="rect">
            <a:avLst/>
          </a:prstGeom>
        </p:spPr>
        <p:txBody>
          <a:bodyPr vert="horz" lIns="44758" tIns="22379" rIns="44758" bIns="22379" rtlCol="0">
            <a:noAutofit/>
          </a:bodyPr>
          <a:lstStyle>
            <a:lvl1pPr marL="111894" indent="-111894" algn="l" defTabSz="447577" rtl="0" eaLnBrk="1" latinLnBrk="0" hangingPunct="1">
              <a:spcBef>
                <a:spcPts val="489"/>
              </a:spcBef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1pPr>
            <a:lvl2pPr marL="36365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2pPr>
            <a:lvl3pPr marL="559472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3pPr>
            <a:lvl4pPr marL="783259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4pPr>
            <a:lvl5pPr marL="1007047" indent="-89515" algn="l" defTabSz="4475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/>
                </a:solidFill>
                <a:latin typeface="Interstate-Light" pitchFamily="2" charset="0"/>
                <a:ea typeface="+mn-ea"/>
                <a:cs typeface="+mn-cs"/>
              </a:defRPr>
            </a:lvl5pPr>
            <a:lvl6pPr marL="1230836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4624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8413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2201" indent="-111894" algn="l" defTabSz="4475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marR="0" lvl="0" indent="-176213" defTabSz="447577" eaLnBrk="1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b="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Construction: $3.0 million</a:t>
            </a:r>
            <a:endParaRPr lang="en-US" sz="2600" b="0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293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Background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85750" algn="l"/>
            <a:tab pos="1028700" algn="l"/>
            <a:tab pos="2000250" algn="l"/>
          </a:tabLst>
          <a:defRPr kumimoji="0" lang="en-US" sz="1800" b="1" i="0" u="none" strike="noStrike" cap="none" normalizeH="0" baseline="0" smtClean="0">
            <a:ln>
              <a:noFill/>
            </a:ln>
            <a:solidFill>
              <a:srgbClr val="FFFF66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85750" algn="l"/>
            <a:tab pos="1028700" algn="l"/>
            <a:tab pos="2000250" algn="l"/>
          </a:tabLst>
          <a:defRPr kumimoji="0" lang="en-US" sz="1800" b="1" i="0" u="none" strike="noStrike" cap="none" normalizeH="0" baseline="0" smtClean="0">
            <a:ln>
              <a:noFill/>
            </a:ln>
            <a:solidFill>
              <a:srgbClr val="FFFF66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103099</TotalTime>
  <Words>470</Words>
  <Application>Microsoft Office PowerPoint</Application>
  <PresentationFormat>Letter Paper (8.5x11 in)</PresentationFormat>
  <Paragraphs>125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Lucida Sans Unicode</vt:lpstr>
      <vt:lpstr>Times New Roman</vt:lpstr>
      <vt:lpstr>Master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Extending MSE Walls</dc:title>
  <dc:creator>Cathy C</dc:creator>
  <cp:lastModifiedBy>Buck, Steven</cp:lastModifiedBy>
  <cp:revision>3962</cp:revision>
  <cp:lastPrinted>2014-10-24T13:28:15Z</cp:lastPrinted>
  <dcterms:created xsi:type="dcterms:W3CDTF">2000-04-03T20:08:26Z</dcterms:created>
  <dcterms:modified xsi:type="dcterms:W3CDTF">2015-08-12T14:02:34Z</dcterms:modified>
</cp:coreProperties>
</file>