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5" r:id="rId1"/>
  </p:sldMasterIdLst>
  <p:notesMasterIdLst>
    <p:notesMasterId r:id="rId29"/>
  </p:notesMasterIdLst>
  <p:handoutMasterIdLst>
    <p:handoutMasterId r:id="rId30"/>
  </p:handoutMasterIdLst>
  <p:sldIdLst>
    <p:sldId id="256" r:id="rId2"/>
    <p:sldId id="496" r:id="rId3"/>
    <p:sldId id="497" r:id="rId4"/>
    <p:sldId id="507" r:id="rId5"/>
    <p:sldId id="524" r:id="rId6"/>
    <p:sldId id="526" r:id="rId7"/>
    <p:sldId id="534" r:id="rId8"/>
    <p:sldId id="516" r:id="rId9"/>
    <p:sldId id="535" r:id="rId10"/>
    <p:sldId id="527" r:id="rId11"/>
    <p:sldId id="536" r:id="rId12"/>
    <p:sldId id="518" r:id="rId13"/>
    <p:sldId id="511" r:id="rId14"/>
    <p:sldId id="532" r:id="rId15"/>
    <p:sldId id="541" r:id="rId16"/>
    <p:sldId id="531" r:id="rId17"/>
    <p:sldId id="505" r:id="rId18"/>
    <p:sldId id="538" r:id="rId19"/>
    <p:sldId id="539" r:id="rId20"/>
    <p:sldId id="542" r:id="rId21"/>
    <p:sldId id="543" r:id="rId22"/>
    <p:sldId id="544" r:id="rId23"/>
    <p:sldId id="545" r:id="rId24"/>
    <p:sldId id="424" r:id="rId25"/>
    <p:sldId id="540" r:id="rId26"/>
    <p:sldId id="523" r:id="rId27"/>
    <p:sldId id="501" r:id="rId28"/>
  </p:sldIdLst>
  <p:sldSz cx="9144000" cy="6858000" type="screen4x3"/>
  <p:notesSz cx="6992938" cy="9280525"/>
  <p:embeddedFontLst>
    <p:embeddedFont>
      <p:font typeface="Arial Narrow" panose="020B0606020202030204" pitchFamily="34" charset="0"/>
      <p:regular r:id="rId31"/>
      <p:bold r:id="rId32"/>
      <p:italic r:id="rId33"/>
      <p:boldItalic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3">
          <p15:clr>
            <a:srgbClr val="A4A3A4"/>
          </p15:clr>
        </p15:guide>
        <p15:guide id="2" pos="22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1404"/>
    <a:srgbClr val="B9B085"/>
    <a:srgbClr val="66FF99"/>
    <a:srgbClr val="99FF66"/>
    <a:srgbClr val="FFFF66"/>
    <a:srgbClr val="FFFFCC"/>
    <a:srgbClr val="FF66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361" autoAdjust="0"/>
    <p:restoredTop sz="96057" autoAdjust="0"/>
  </p:normalViewPr>
  <p:slideViewPr>
    <p:cSldViewPr snapToGrid="0">
      <p:cViewPr varScale="1">
        <p:scale>
          <a:sx n="76" d="100"/>
          <a:sy n="76" d="100"/>
        </p:scale>
        <p:origin x="90" y="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086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1728"/>
    </p:cViewPr>
  </p:sorterViewPr>
  <p:notesViewPr>
    <p:cSldViewPr snapToGrid="0">
      <p:cViewPr varScale="1">
        <p:scale>
          <a:sx n="76" d="100"/>
          <a:sy n="76" d="100"/>
        </p:scale>
        <p:origin x="-2004" y="-96"/>
      </p:cViewPr>
      <p:guideLst>
        <p:guide orient="horz" pos="2923"/>
        <p:guide pos="22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0577" cy="464947"/>
          </a:xfrm>
          <a:prstGeom prst="rect">
            <a:avLst/>
          </a:prstGeom>
        </p:spPr>
        <p:txBody>
          <a:bodyPr vert="horz" wrap="square" lIns="91237" tIns="45618" rIns="91237" bIns="4561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0844" y="1"/>
            <a:ext cx="3030577" cy="464947"/>
          </a:xfrm>
          <a:prstGeom prst="rect">
            <a:avLst/>
          </a:prstGeom>
        </p:spPr>
        <p:txBody>
          <a:bodyPr vert="horz" lIns="91237" tIns="45618" rIns="91237" bIns="4561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4044"/>
            <a:ext cx="3030577" cy="464947"/>
          </a:xfrm>
          <a:prstGeom prst="rect">
            <a:avLst/>
          </a:prstGeom>
        </p:spPr>
        <p:txBody>
          <a:bodyPr vert="horz" wrap="square" lIns="91237" tIns="45618" rIns="91237" bIns="4561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0844" y="8814044"/>
            <a:ext cx="3030577" cy="464947"/>
          </a:xfrm>
          <a:prstGeom prst="rect">
            <a:avLst/>
          </a:prstGeom>
        </p:spPr>
        <p:txBody>
          <a:bodyPr vert="horz" lIns="91237" tIns="45618" rIns="91237" bIns="4561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A2C320B-7807-4C0E-9674-353AD8FF5F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4083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0577" cy="463412"/>
          </a:xfrm>
          <a:prstGeom prst="rect">
            <a:avLst/>
          </a:prstGeom>
        </p:spPr>
        <p:txBody>
          <a:bodyPr vert="horz" wrap="square" lIns="87944" tIns="43972" rIns="87944" bIns="4397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0844" y="1"/>
            <a:ext cx="3030577" cy="463412"/>
          </a:xfrm>
          <a:prstGeom prst="rect">
            <a:avLst/>
          </a:prstGeom>
        </p:spPr>
        <p:txBody>
          <a:bodyPr vert="horz" lIns="87944" tIns="43972" rIns="87944" bIns="4397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37088" cy="3479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944" tIns="43972" rIns="87944" bIns="4397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598" y="4408557"/>
            <a:ext cx="5593743" cy="4175315"/>
          </a:xfrm>
          <a:prstGeom prst="rect">
            <a:avLst/>
          </a:prstGeom>
        </p:spPr>
        <p:txBody>
          <a:bodyPr vert="horz" lIns="87944" tIns="43972" rIns="87944" bIns="4397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5579"/>
            <a:ext cx="3030577" cy="463412"/>
          </a:xfrm>
          <a:prstGeom prst="rect">
            <a:avLst/>
          </a:prstGeom>
        </p:spPr>
        <p:txBody>
          <a:bodyPr vert="horz" wrap="square" lIns="87944" tIns="43972" rIns="87944" bIns="4397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0844" y="8815579"/>
            <a:ext cx="3030577" cy="463412"/>
          </a:xfrm>
          <a:prstGeom prst="rect">
            <a:avLst/>
          </a:prstGeom>
        </p:spPr>
        <p:txBody>
          <a:bodyPr vert="horz" lIns="87944" tIns="43972" rIns="87944" bIns="4397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BA6A194-8363-472F-981E-843E72E55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29692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 txBox="1">
            <a:spLocks noGrp="1"/>
          </p:cNvSpPr>
          <p:nvPr/>
        </p:nvSpPr>
        <p:spPr>
          <a:xfrm>
            <a:off x="3960844" y="8815579"/>
            <a:ext cx="3030577" cy="463412"/>
          </a:xfrm>
          <a:prstGeom prst="rect">
            <a:avLst/>
          </a:prstGeom>
          <a:noFill/>
        </p:spPr>
        <p:txBody>
          <a:bodyPr lIns="87944" tIns="43972" rIns="87944" bIns="43972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A1938DC0-2686-461B-AC54-4FB684C3E632}" type="slidenum">
              <a:rPr lang="en-US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 sz="1200">
              <a:latin typeface="+mn-lt"/>
            </a:endParaRPr>
          </a:p>
        </p:txBody>
      </p:sp>
      <p:sp>
        <p:nvSpPr>
          <p:cNvPr id="4" name="Slide Number Placeholder 6"/>
          <p:cNvSpPr txBox="1">
            <a:spLocks noGrp="1"/>
          </p:cNvSpPr>
          <p:nvPr/>
        </p:nvSpPr>
        <p:spPr>
          <a:xfrm>
            <a:off x="3960844" y="8815579"/>
            <a:ext cx="3030577" cy="463412"/>
          </a:xfrm>
          <a:prstGeom prst="rect">
            <a:avLst/>
          </a:prstGeom>
          <a:noFill/>
        </p:spPr>
        <p:txBody>
          <a:bodyPr lIns="87944" tIns="43972" rIns="87944" bIns="43972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C562D90-691C-48D6-B93E-58063CBE65EE}" type="slidenum">
              <a:rPr lang="en-US" sz="1200"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 sz="1200">
              <a:latin typeface="+mn-lt"/>
            </a:endParaRPr>
          </a:p>
        </p:txBody>
      </p:sp>
      <p:sp>
        <p:nvSpPr>
          <p:cNvPr id="819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11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19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088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13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567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15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490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11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88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378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88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976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88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880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8880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087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913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31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63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97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028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54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37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542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78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DF8B4EF-E66E-4BA2-9566-4F1287387D50}" type="datetime1">
              <a:rPr lang="en-US" smtClean="0"/>
              <a:t>6/11/2013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69638"/>
            <a:ext cx="2133600" cy="365125"/>
          </a:xfr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FBBC1A5-D3A6-41B1-92E1-E6D7BCCACB99}" type="datetime1">
              <a:rPr lang="en-US" smtClean="0"/>
              <a:t>6/11/2013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8FB3890-EC9D-45D4-8D50-C54123046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F1044D6-B0F7-46C9-86AF-497E195E7D54}" type="datetime1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09921B1-DB9D-48D1-AAD7-BC5CA50A5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524E6AD-2FC0-4F94-A949-9A8C7795278B}" type="datetime1">
              <a:rPr lang="en-US" smtClean="0"/>
              <a:t>6/11/2013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6469638"/>
            <a:ext cx="2133600" cy="365125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C79A580-40EF-42D2-B1B0-842DACFBA2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4" descr="dotlogol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24825" y="625475"/>
            <a:ext cx="6111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73037" y="495300"/>
            <a:ext cx="87979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SR 40 Project Development and Environment Study</a:t>
            </a:r>
          </a:p>
          <a:p>
            <a:pPr algn="ctr">
              <a:defRPr/>
            </a:pP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SR 40 from Breakaway Trail to Williamson Boulevard</a:t>
            </a:r>
          </a:p>
          <a:p>
            <a:pPr algn="ctr">
              <a:defRPr/>
            </a:pPr>
            <a:endParaRPr lang="en-US" sz="2400" b="1" baseline="30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Calibri" pitchFamily="34" charset="0"/>
            </a:endParaRPr>
          </a:p>
        </p:txBody>
      </p:sp>
      <p:pic>
        <p:nvPicPr>
          <p:cNvPr id="7172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738" y="647700"/>
            <a:ext cx="6096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0" y="4386791"/>
            <a:ext cx="8991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>
                <a:solidFill>
                  <a:schemeClr val="bg1"/>
                </a:solidFill>
                <a:latin typeface="Calibri" pitchFamily="34" charset="0"/>
              </a:rPr>
              <a:t>Volusia Transportation Planning Organization</a:t>
            </a:r>
            <a:r>
              <a:rPr lang="en-US" sz="4000" dirty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en-US" sz="40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Calibri" pitchFamily="34" charset="0"/>
              </a:rPr>
              <a:t>BPAC Project </a:t>
            </a:r>
            <a:r>
              <a:rPr lang="en-US" sz="4000" dirty="0">
                <a:solidFill>
                  <a:schemeClr val="bg1"/>
                </a:solidFill>
                <a:latin typeface="Calibri" pitchFamily="34" charset="0"/>
              </a:rPr>
              <a:t>Update</a:t>
            </a: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841565" y="5577163"/>
            <a:ext cx="5219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Wednesday</a:t>
            </a:r>
            <a:r>
              <a:rPr lang="en-US" sz="2400" smtClean="0">
                <a:solidFill>
                  <a:schemeClr val="bg1"/>
                </a:solidFill>
                <a:latin typeface="Calibri" pitchFamily="34" charset="0"/>
              </a:rPr>
              <a:t>, June 12,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2013 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098" name="Picture 2" descr="\\ORL_CLUSTER01\Projects\Projects10\10-0479.000_KAI_FDOT_D5_SR40_PD&amp;E\PUBLIC INVOLVEMENT\Alts Public Meeting 6-7-12\10 Presentation\elements\title-slide-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6" y="2435225"/>
            <a:ext cx="8848726" cy="179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1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ounded Rectangle 27"/>
          <p:cNvSpPr>
            <a:spLocks noChangeArrowheads="1"/>
          </p:cNvSpPr>
          <p:nvPr/>
        </p:nvSpPr>
        <p:spPr bwMode="auto">
          <a:xfrm>
            <a:off x="304800" y="1266825"/>
            <a:ext cx="8534400" cy="5133975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 rot="4507362">
            <a:off x="6693694" y="2478882"/>
            <a:ext cx="5492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I-95</a:t>
            </a:r>
          </a:p>
        </p:txBody>
      </p:sp>
      <p:sp>
        <p:nvSpPr>
          <p:cNvPr id="2" name="Freeform 1"/>
          <p:cNvSpPr/>
          <p:nvPr/>
        </p:nvSpPr>
        <p:spPr>
          <a:xfrm rot="20764244">
            <a:off x="404813" y="2463800"/>
            <a:ext cx="8462962" cy="1484313"/>
          </a:xfrm>
          <a:custGeom>
            <a:avLst/>
            <a:gdLst>
              <a:gd name="connsiteX0" fmla="*/ 0 w 8739265"/>
              <a:gd name="connsiteY0" fmla="*/ 0 h 1474117"/>
              <a:gd name="connsiteX1" fmla="*/ 2533337 w 8739265"/>
              <a:gd name="connsiteY1" fmla="*/ 1199213 h 1474117"/>
              <a:gd name="connsiteX2" fmla="*/ 3342806 w 8739265"/>
              <a:gd name="connsiteY2" fmla="*/ 1439055 h 1474117"/>
              <a:gd name="connsiteX3" fmla="*/ 7704944 w 8739265"/>
              <a:gd name="connsiteY3" fmla="*/ 1454046 h 1474117"/>
              <a:gd name="connsiteX4" fmla="*/ 8244590 w 8739265"/>
              <a:gd name="connsiteY4" fmla="*/ 1259173 h 1474117"/>
              <a:gd name="connsiteX5" fmla="*/ 8619344 w 8739265"/>
              <a:gd name="connsiteY5" fmla="*/ 944380 h 1474117"/>
              <a:gd name="connsiteX6" fmla="*/ 8739265 w 8739265"/>
              <a:gd name="connsiteY6" fmla="*/ 869429 h 1474117"/>
              <a:gd name="connsiteX0" fmla="*/ 0 w 8739265"/>
              <a:gd name="connsiteY0" fmla="*/ 0 h 1479078"/>
              <a:gd name="connsiteX1" fmla="*/ 2533337 w 8739265"/>
              <a:gd name="connsiteY1" fmla="*/ 1199213 h 1479078"/>
              <a:gd name="connsiteX2" fmla="*/ 3619031 w 8739265"/>
              <a:gd name="connsiteY2" fmla="*/ 1448580 h 1479078"/>
              <a:gd name="connsiteX3" fmla="*/ 7704944 w 8739265"/>
              <a:gd name="connsiteY3" fmla="*/ 1454046 h 1479078"/>
              <a:gd name="connsiteX4" fmla="*/ 8244590 w 8739265"/>
              <a:gd name="connsiteY4" fmla="*/ 1259173 h 1479078"/>
              <a:gd name="connsiteX5" fmla="*/ 8619344 w 8739265"/>
              <a:gd name="connsiteY5" fmla="*/ 944380 h 1479078"/>
              <a:gd name="connsiteX6" fmla="*/ 8739265 w 8739265"/>
              <a:gd name="connsiteY6" fmla="*/ 869429 h 1479078"/>
              <a:gd name="connsiteX0" fmla="*/ 0 w 8739265"/>
              <a:gd name="connsiteY0" fmla="*/ 0 h 1497833"/>
              <a:gd name="connsiteX1" fmla="*/ 2533337 w 8739265"/>
              <a:gd name="connsiteY1" fmla="*/ 1199213 h 1497833"/>
              <a:gd name="connsiteX2" fmla="*/ 3689369 w 8739265"/>
              <a:gd name="connsiteY2" fmla="*/ 1476716 h 1497833"/>
              <a:gd name="connsiteX3" fmla="*/ 7704944 w 8739265"/>
              <a:gd name="connsiteY3" fmla="*/ 1454046 h 1497833"/>
              <a:gd name="connsiteX4" fmla="*/ 8244590 w 8739265"/>
              <a:gd name="connsiteY4" fmla="*/ 1259173 h 1497833"/>
              <a:gd name="connsiteX5" fmla="*/ 8619344 w 8739265"/>
              <a:gd name="connsiteY5" fmla="*/ 944380 h 1497833"/>
              <a:gd name="connsiteX6" fmla="*/ 8739265 w 8739265"/>
              <a:gd name="connsiteY6" fmla="*/ 869429 h 1497833"/>
              <a:gd name="connsiteX0" fmla="*/ 0 w 8739265"/>
              <a:gd name="connsiteY0" fmla="*/ 0 h 1497833"/>
              <a:gd name="connsiteX1" fmla="*/ 2533337 w 8739265"/>
              <a:gd name="connsiteY1" fmla="*/ 1199213 h 1497833"/>
              <a:gd name="connsiteX2" fmla="*/ 3808945 w 8739265"/>
              <a:gd name="connsiteY2" fmla="*/ 1476716 h 1497833"/>
              <a:gd name="connsiteX3" fmla="*/ 7704944 w 8739265"/>
              <a:gd name="connsiteY3" fmla="*/ 1454046 h 1497833"/>
              <a:gd name="connsiteX4" fmla="*/ 8244590 w 8739265"/>
              <a:gd name="connsiteY4" fmla="*/ 1259173 h 1497833"/>
              <a:gd name="connsiteX5" fmla="*/ 8619344 w 8739265"/>
              <a:gd name="connsiteY5" fmla="*/ 944380 h 1497833"/>
              <a:gd name="connsiteX6" fmla="*/ 8739265 w 8739265"/>
              <a:gd name="connsiteY6" fmla="*/ 869429 h 1497833"/>
              <a:gd name="connsiteX0" fmla="*/ 0 w 8739265"/>
              <a:gd name="connsiteY0" fmla="*/ 0 h 1510158"/>
              <a:gd name="connsiteX1" fmla="*/ 2533337 w 8739265"/>
              <a:gd name="connsiteY1" fmla="*/ 1199213 h 1510158"/>
              <a:gd name="connsiteX2" fmla="*/ 3808945 w 8739265"/>
              <a:gd name="connsiteY2" fmla="*/ 1476716 h 1510158"/>
              <a:gd name="connsiteX3" fmla="*/ 7704944 w 8739265"/>
              <a:gd name="connsiteY3" fmla="*/ 1454046 h 1510158"/>
              <a:gd name="connsiteX4" fmla="*/ 8482031 w 8739265"/>
              <a:gd name="connsiteY4" fmla="*/ 1016680 h 1510158"/>
              <a:gd name="connsiteX5" fmla="*/ 8619344 w 8739265"/>
              <a:gd name="connsiteY5" fmla="*/ 944380 h 1510158"/>
              <a:gd name="connsiteX6" fmla="*/ 8739265 w 8739265"/>
              <a:gd name="connsiteY6" fmla="*/ 869429 h 1510158"/>
              <a:gd name="connsiteX0" fmla="*/ 0 w 8619344"/>
              <a:gd name="connsiteY0" fmla="*/ 0 h 1510158"/>
              <a:gd name="connsiteX1" fmla="*/ 2533337 w 8619344"/>
              <a:gd name="connsiteY1" fmla="*/ 1199213 h 1510158"/>
              <a:gd name="connsiteX2" fmla="*/ 3808945 w 8619344"/>
              <a:gd name="connsiteY2" fmla="*/ 1476716 h 1510158"/>
              <a:gd name="connsiteX3" fmla="*/ 7704944 w 8619344"/>
              <a:gd name="connsiteY3" fmla="*/ 1454046 h 1510158"/>
              <a:gd name="connsiteX4" fmla="*/ 8482031 w 8619344"/>
              <a:gd name="connsiteY4" fmla="*/ 1016680 h 1510158"/>
              <a:gd name="connsiteX5" fmla="*/ 8619344 w 8619344"/>
              <a:gd name="connsiteY5" fmla="*/ 944380 h 1510158"/>
              <a:gd name="connsiteX0" fmla="*/ 0 w 8482031"/>
              <a:gd name="connsiteY0" fmla="*/ 0 h 1510158"/>
              <a:gd name="connsiteX1" fmla="*/ 2533337 w 8482031"/>
              <a:gd name="connsiteY1" fmla="*/ 1199213 h 1510158"/>
              <a:gd name="connsiteX2" fmla="*/ 3808945 w 8482031"/>
              <a:gd name="connsiteY2" fmla="*/ 1476716 h 1510158"/>
              <a:gd name="connsiteX3" fmla="*/ 7704944 w 8482031"/>
              <a:gd name="connsiteY3" fmla="*/ 1454046 h 1510158"/>
              <a:gd name="connsiteX4" fmla="*/ 8482031 w 8482031"/>
              <a:gd name="connsiteY4" fmla="*/ 1016680 h 1510158"/>
              <a:gd name="connsiteX0" fmla="*/ 0 w 8628537"/>
              <a:gd name="connsiteY0" fmla="*/ 0 h 1514797"/>
              <a:gd name="connsiteX1" fmla="*/ 2533337 w 8628537"/>
              <a:gd name="connsiteY1" fmla="*/ 1199213 h 1514797"/>
              <a:gd name="connsiteX2" fmla="*/ 3808945 w 8628537"/>
              <a:gd name="connsiteY2" fmla="*/ 1476716 h 1514797"/>
              <a:gd name="connsiteX3" fmla="*/ 7704944 w 8628537"/>
              <a:gd name="connsiteY3" fmla="*/ 1454046 h 1514797"/>
              <a:gd name="connsiteX4" fmla="*/ 8628537 w 8628537"/>
              <a:gd name="connsiteY4" fmla="*/ 940901 h 1514797"/>
              <a:gd name="connsiteX0" fmla="*/ 0 w 8628537"/>
              <a:gd name="connsiteY0" fmla="*/ 0 h 1527151"/>
              <a:gd name="connsiteX1" fmla="*/ 2533337 w 8628537"/>
              <a:gd name="connsiteY1" fmla="*/ 1199213 h 1527151"/>
              <a:gd name="connsiteX2" fmla="*/ 3808945 w 8628537"/>
              <a:gd name="connsiteY2" fmla="*/ 1476716 h 1527151"/>
              <a:gd name="connsiteX3" fmla="*/ 7492763 w 8628537"/>
              <a:gd name="connsiteY3" fmla="*/ 1474253 h 1527151"/>
              <a:gd name="connsiteX4" fmla="*/ 8628537 w 8628537"/>
              <a:gd name="connsiteY4" fmla="*/ 940901 h 1527151"/>
              <a:gd name="connsiteX0" fmla="*/ 0 w 8628537"/>
              <a:gd name="connsiteY0" fmla="*/ 0 h 1527151"/>
              <a:gd name="connsiteX1" fmla="*/ 2533337 w 8628537"/>
              <a:gd name="connsiteY1" fmla="*/ 1199213 h 1527151"/>
              <a:gd name="connsiteX2" fmla="*/ 3808945 w 8628537"/>
              <a:gd name="connsiteY2" fmla="*/ 1476716 h 1527151"/>
              <a:gd name="connsiteX3" fmla="*/ 7573594 w 8628537"/>
              <a:gd name="connsiteY3" fmla="*/ 1474253 h 1527151"/>
              <a:gd name="connsiteX4" fmla="*/ 8628537 w 8628537"/>
              <a:gd name="connsiteY4" fmla="*/ 940901 h 1527151"/>
              <a:gd name="connsiteX0" fmla="*/ 0 w 8628537"/>
              <a:gd name="connsiteY0" fmla="*/ 0 h 1511483"/>
              <a:gd name="connsiteX1" fmla="*/ 2533337 w 8628537"/>
              <a:gd name="connsiteY1" fmla="*/ 1199213 h 1511483"/>
              <a:gd name="connsiteX2" fmla="*/ 3808945 w 8628537"/>
              <a:gd name="connsiteY2" fmla="*/ 1476716 h 1511483"/>
              <a:gd name="connsiteX3" fmla="*/ 7573594 w 8628537"/>
              <a:gd name="connsiteY3" fmla="*/ 1474253 h 1511483"/>
              <a:gd name="connsiteX4" fmla="*/ 8323186 w 8628537"/>
              <a:gd name="connsiteY4" fmla="*/ 1175773 h 1511483"/>
              <a:gd name="connsiteX5" fmla="*/ 8628537 w 8628537"/>
              <a:gd name="connsiteY5" fmla="*/ 940901 h 1511483"/>
              <a:gd name="connsiteX0" fmla="*/ 0 w 8643814"/>
              <a:gd name="connsiteY0" fmla="*/ 0 h 1525576"/>
              <a:gd name="connsiteX1" fmla="*/ 2533337 w 8643814"/>
              <a:gd name="connsiteY1" fmla="*/ 1199213 h 1525576"/>
              <a:gd name="connsiteX2" fmla="*/ 3808945 w 8643814"/>
              <a:gd name="connsiteY2" fmla="*/ 1476716 h 1525576"/>
              <a:gd name="connsiteX3" fmla="*/ 7573594 w 8643814"/>
              <a:gd name="connsiteY3" fmla="*/ 1474253 h 1525576"/>
              <a:gd name="connsiteX4" fmla="*/ 8565679 w 8643814"/>
              <a:gd name="connsiteY4" fmla="*/ 963592 h 1525576"/>
              <a:gd name="connsiteX5" fmla="*/ 8628537 w 8643814"/>
              <a:gd name="connsiteY5" fmla="*/ 940901 h 1525576"/>
              <a:gd name="connsiteX0" fmla="*/ 0 w 8565679"/>
              <a:gd name="connsiteY0" fmla="*/ 0 h 1525576"/>
              <a:gd name="connsiteX1" fmla="*/ 2533337 w 8565679"/>
              <a:gd name="connsiteY1" fmla="*/ 1199213 h 1525576"/>
              <a:gd name="connsiteX2" fmla="*/ 3808945 w 8565679"/>
              <a:gd name="connsiteY2" fmla="*/ 1476716 h 1525576"/>
              <a:gd name="connsiteX3" fmla="*/ 7573594 w 8565679"/>
              <a:gd name="connsiteY3" fmla="*/ 1474253 h 1525576"/>
              <a:gd name="connsiteX4" fmla="*/ 8565679 w 8565679"/>
              <a:gd name="connsiteY4" fmla="*/ 963592 h 1525576"/>
              <a:gd name="connsiteX0" fmla="*/ 0 w 8626302"/>
              <a:gd name="connsiteY0" fmla="*/ 0 h 1526627"/>
              <a:gd name="connsiteX1" fmla="*/ 2533337 w 8626302"/>
              <a:gd name="connsiteY1" fmla="*/ 1199213 h 1526627"/>
              <a:gd name="connsiteX2" fmla="*/ 3808945 w 8626302"/>
              <a:gd name="connsiteY2" fmla="*/ 1476716 h 1526627"/>
              <a:gd name="connsiteX3" fmla="*/ 7573594 w 8626302"/>
              <a:gd name="connsiteY3" fmla="*/ 1474253 h 1526627"/>
              <a:gd name="connsiteX4" fmla="*/ 8626302 w 8626302"/>
              <a:gd name="connsiteY4" fmla="*/ 948436 h 1526627"/>
              <a:gd name="connsiteX0" fmla="*/ 0 w 8626302"/>
              <a:gd name="connsiteY0" fmla="*/ 0 h 1518400"/>
              <a:gd name="connsiteX1" fmla="*/ 2533337 w 8626302"/>
              <a:gd name="connsiteY1" fmla="*/ 1199213 h 1518400"/>
              <a:gd name="connsiteX2" fmla="*/ 3808945 w 8626302"/>
              <a:gd name="connsiteY2" fmla="*/ 1476716 h 1518400"/>
              <a:gd name="connsiteX3" fmla="*/ 6297359 w 8626302"/>
              <a:gd name="connsiteY3" fmla="*/ 1488992 h 1518400"/>
              <a:gd name="connsiteX4" fmla="*/ 7573594 w 8626302"/>
              <a:gd name="connsiteY4" fmla="*/ 1474253 h 1518400"/>
              <a:gd name="connsiteX5" fmla="*/ 8626302 w 8626302"/>
              <a:gd name="connsiteY5" fmla="*/ 948436 h 1518400"/>
              <a:gd name="connsiteX0" fmla="*/ 0 w 8626302"/>
              <a:gd name="connsiteY0" fmla="*/ 0 h 1521920"/>
              <a:gd name="connsiteX1" fmla="*/ 2533337 w 8626302"/>
              <a:gd name="connsiteY1" fmla="*/ 1199213 h 1521920"/>
              <a:gd name="connsiteX2" fmla="*/ 3808945 w 8626302"/>
              <a:gd name="connsiteY2" fmla="*/ 1476716 h 1521920"/>
              <a:gd name="connsiteX3" fmla="*/ 6297359 w 8626302"/>
              <a:gd name="connsiteY3" fmla="*/ 1488992 h 1521920"/>
              <a:gd name="connsiteX4" fmla="*/ 7123972 w 8626302"/>
              <a:gd name="connsiteY4" fmla="*/ 1479305 h 1521920"/>
              <a:gd name="connsiteX5" fmla="*/ 8626302 w 8626302"/>
              <a:gd name="connsiteY5" fmla="*/ 948436 h 1521920"/>
              <a:gd name="connsiteX0" fmla="*/ 0 w 8626302"/>
              <a:gd name="connsiteY0" fmla="*/ 0 h 1502020"/>
              <a:gd name="connsiteX1" fmla="*/ 2533337 w 8626302"/>
              <a:gd name="connsiteY1" fmla="*/ 1199213 h 1502020"/>
              <a:gd name="connsiteX2" fmla="*/ 3808945 w 8626302"/>
              <a:gd name="connsiteY2" fmla="*/ 1476716 h 1502020"/>
              <a:gd name="connsiteX3" fmla="*/ 6297359 w 8626302"/>
              <a:gd name="connsiteY3" fmla="*/ 1488992 h 1502020"/>
              <a:gd name="connsiteX4" fmla="*/ 7123972 w 8626302"/>
              <a:gd name="connsiteY4" fmla="*/ 1479305 h 1502020"/>
              <a:gd name="connsiteX5" fmla="*/ 7974601 w 8626302"/>
              <a:gd name="connsiteY5" fmla="*/ 1398057 h 1502020"/>
              <a:gd name="connsiteX6" fmla="*/ 8626302 w 8626302"/>
              <a:gd name="connsiteY6" fmla="*/ 948436 h 1502020"/>
              <a:gd name="connsiteX0" fmla="*/ 0 w 8707133"/>
              <a:gd name="connsiteY0" fmla="*/ 0 h 1502020"/>
              <a:gd name="connsiteX1" fmla="*/ 2533337 w 8707133"/>
              <a:gd name="connsiteY1" fmla="*/ 1199213 h 1502020"/>
              <a:gd name="connsiteX2" fmla="*/ 3808945 w 8707133"/>
              <a:gd name="connsiteY2" fmla="*/ 1476716 h 1502020"/>
              <a:gd name="connsiteX3" fmla="*/ 6297359 w 8707133"/>
              <a:gd name="connsiteY3" fmla="*/ 1488992 h 1502020"/>
              <a:gd name="connsiteX4" fmla="*/ 7123972 w 8707133"/>
              <a:gd name="connsiteY4" fmla="*/ 1479305 h 1502020"/>
              <a:gd name="connsiteX5" fmla="*/ 7974601 w 8707133"/>
              <a:gd name="connsiteY5" fmla="*/ 1398057 h 1502020"/>
              <a:gd name="connsiteX6" fmla="*/ 8707133 w 8707133"/>
              <a:gd name="connsiteY6" fmla="*/ 877709 h 1502020"/>
              <a:gd name="connsiteX0" fmla="*/ 0 w 8707133"/>
              <a:gd name="connsiteY0" fmla="*/ 0 h 1502020"/>
              <a:gd name="connsiteX1" fmla="*/ 2533337 w 8707133"/>
              <a:gd name="connsiteY1" fmla="*/ 1199213 h 1502020"/>
              <a:gd name="connsiteX2" fmla="*/ 3808945 w 8707133"/>
              <a:gd name="connsiteY2" fmla="*/ 1476716 h 1502020"/>
              <a:gd name="connsiteX3" fmla="*/ 6297359 w 8707133"/>
              <a:gd name="connsiteY3" fmla="*/ 1488992 h 1502020"/>
              <a:gd name="connsiteX4" fmla="*/ 7123972 w 8707133"/>
              <a:gd name="connsiteY4" fmla="*/ 1479305 h 1502020"/>
              <a:gd name="connsiteX5" fmla="*/ 7974601 w 8707133"/>
              <a:gd name="connsiteY5" fmla="*/ 1398057 h 1502020"/>
              <a:gd name="connsiteX6" fmla="*/ 8606093 w 8707133"/>
              <a:gd name="connsiteY6" fmla="*/ 973695 h 1502020"/>
              <a:gd name="connsiteX7" fmla="*/ 8707133 w 8707133"/>
              <a:gd name="connsiteY7" fmla="*/ 877709 h 1502020"/>
              <a:gd name="connsiteX0" fmla="*/ 0 w 8606093"/>
              <a:gd name="connsiteY0" fmla="*/ 0 h 1502020"/>
              <a:gd name="connsiteX1" fmla="*/ 2533337 w 8606093"/>
              <a:gd name="connsiteY1" fmla="*/ 1199213 h 1502020"/>
              <a:gd name="connsiteX2" fmla="*/ 3808945 w 8606093"/>
              <a:gd name="connsiteY2" fmla="*/ 1476716 h 1502020"/>
              <a:gd name="connsiteX3" fmla="*/ 6297359 w 8606093"/>
              <a:gd name="connsiteY3" fmla="*/ 1488992 h 1502020"/>
              <a:gd name="connsiteX4" fmla="*/ 7123972 w 8606093"/>
              <a:gd name="connsiteY4" fmla="*/ 1479305 h 1502020"/>
              <a:gd name="connsiteX5" fmla="*/ 7974601 w 8606093"/>
              <a:gd name="connsiteY5" fmla="*/ 1398057 h 1502020"/>
              <a:gd name="connsiteX6" fmla="*/ 8606093 w 8606093"/>
              <a:gd name="connsiteY6" fmla="*/ 973695 h 1502020"/>
              <a:gd name="connsiteX0" fmla="*/ 0 w 8510843"/>
              <a:gd name="connsiteY0" fmla="*/ 0 h 1482970"/>
              <a:gd name="connsiteX1" fmla="*/ 2438087 w 8510843"/>
              <a:gd name="connsiteY1" fmla="*/ 1180163 h 1482970"/>
              <a:gd name="connsiteX2" fmla="*/ 3713695 w 8510843"/>
              <a:gd name="connsiteY2" fmla="*/ 1457666 h 1482970"/>
              <a:gd name="connsiteX3" fmla="*/ 6202109 w 8510843"/>
              <a:gd name="connsiteY3" fmla="*/ 1469942 h 1482970"/>
              <a:gd name="connsiteX4" fmla="*/ 7028722 w 8510843"/>
              <a:gd name="connsiteY4" fmla="*/ 1460255 h 1482970"/>
              <a:gd name="connsiteX5" fmla="*/ 7879351 w 8510843"/>
              <a:gd name="connsiteY5" fmla="*/ 1379007 h 1482970"/>
              <a:gd name="connsiteX6" fmla="*/ 8510843 w 8510843"/>
              <a:gd name="connsiteY6" fmla="*/ 954645 h 1482970"/>
              <a:gd name="connsiteX0" fmla="*/ 0 w 8463218"/>
              <a:gd name="connsiteY0" fmla="*/ 0 h 1482970"/>
              <a:gd name="connsiteX1" fmla="*/ 2438087 w 8463218"/>
              <a:gd name="connsiteY1" fmla="*/ 1180163 h 1482970"/>
              <a:gd name="connsiteX2" fmla="*/ 3713695 w 8463218"/>
              <a:gd name="connsiteY2" fmla="*/ 1457666 h 1482970"/>
              <a:gd name="connsiteX3" fmla="*/ 6202109 w 8463218"/>
              <a:gd name="connsiteY3" fmla="*/ 1469942 h 1482970"/>
              <a:gd name="connsiteX4" fmla="*/ 7028722 w 8463218"/>
              <a:gd name="connsiteY4" fmla="*/ 1460255 h 1482970"/>
              <a:gd name="connsiteX5" fmla="*/ 7879351 w 8463218"/>
              <a:gd name="connsiteY5" fmla="*/ 1379007 h 1482970"/>
              <a:gd name="connsiteX6" fmla="*/ 8463218 w 8463218"/>
              <a:gd name="connsiteY6" fmla="*/ 1011795 h 148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3218" h="1482970">
                <a:moveTo>
                  <a:pt x="0" y="0"/>
                </a:moveTo>
                <a:cubicBezTo>
                  <a:pt x="988101" y="479685"/>
                  <a:pt x="1819138" y="937219"/>
                  <a:pt x="2438087" y="1180163"/>
                </a:cubicBezTo>
                <a:cubicBezTo>
                  <a:pt x="3057036" y="1423107"/>
                  <a:pt x="3086358" y="1409370"/>
                  <a:pt x="3713695" y="1457666"/>
                </a:cubicBezTo>
                <a:cubicBezTo>
                  <a:pt x="4341032" y="1505962"/>
                  <a:pt x="5574668" y="1470353"/>
                  <a:pt x="6202109" y="1469942"/>
                </a:cubicBezTo>
                <a:cubicBezTo>
                  <a:pt x="6829551" y="1469532"/>
                  <a:pt x="6749182" y="1475411"/>
                  <a:pt x="7028722" y="1460255"/>
                </a:cubicBezTo>
                <a:cubicBezTo>
                  <a:pt x="7308262" y="1445099"/>
                  <a:pt x="7643277" y="1459065"/>
                  <a:pt x="7879351" y="1379007"/>
                </a:cubicBezTo>
                <a:cubicBezTo>
                  <a:pt x="8115425" y="1298949"/>
                  <a:pt x="8341129" y="1098520"/>
                  <a:pt x="8463218" y="1011795"/>
                </a:cubicBezTo>
              </a:path>
            </a:pathLst>
          </a:cu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reeform 2"/>
          <p:cNvSpPr/>
          <p:nvPr/>
        </p:nvSpPr>
        <p:spPr>
          <a:xfrm rot="20764244">
            <a:off x="7877175" y="3124200"/>
            <a:ext cx="274638" cy="1611313"/>
          </a:xfrm>
          <a:custGeom>
            <a:avLst/>
            <a:gdLst>
              <a:gd name="connsiteX0" fmla="*/ 273150 w 273150"/>
              <a:gd name="connsiteY0" fmla="*/ 1610751 h 1610751"/>
              <a:gd name="connsiteX1" fmla="*/ 41033 w 273150"/>
              <a:gd name="connsiteY1" fmla="*/ 1146517 h 1610751"/>
              <a:gd name="connsiteX2" fmla="*/ 19932 w 273150"/>
              <a:gd name="connsiteY2" fmla="*/ 604911 h 1610751"/>
              <a:gd name="connsiteX3" fmla="*/ 252049 w 273150"/>
              <a:gd name="connsiteY3" fmla="*/ 0 h 1610751"/>
              <a:gd name="connsiteX4" fmla="*/ 252049 w 273150"/>
              <a:gd name="connsiteY4" fmla="*/ 0 h 161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150" h="1610751">
                <a:moveTo>
                  <a:pt x="273150" y="1610751"/>
                </a:moveTo>
                <a:cubicBezTo>
                  <a:pt x="178193" y="1462454"/>
                  <a:pt x="83236" y="1314157"/>
                  <a:pt x="41033" y="1146517"/>
                </a:cubicBezTo>
                <a:cubicBezTo>
                  <a:pt x="-1170" y="978877"/>
                  <a:pt x="-15237" y="795997"/>
                  <a:pt x="19932" y="604911"/>
                </a:cubicBezTo>
                <a:cubicBezTo>
                  <a:pt x="55101" y="413825"/>
                  <a:pt x="252049" y="0"/>
                  <a:pt x="252049" y="0"/>
                </a:cubicBezTo>
                <a:lnTo>
                  <a:pt x="252049" y="0"/>
                </a:ln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20764244" flipV="1">
            <a:off x="4211638" y="3024188"/>
            <a:ext cx="627062" cy="20193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20764244" flipV="1">
            <a:off x="1087438" y="3017838"/>
            <a:ext cx="212725" cy="6731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20764244" flipV="1">
            <a:off x="7316788" y="1962150"/>
            <a:ext cx="22225" cy="289560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6474140">
            <a:off x="3702051" y="3041650"/>
            <a:ext cx="14478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Tymber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Creek Rd</a:t>
            </a:r>
          </a:p>
        </p:txBody>
      </p:sp>
      <p:sp>
        <p:nvSpPr>
          <p:cNvPr id="24" name="TextBox 23"/>
          <p:cNvSpPr txBox="1"/>
          <p:nvPr/>
        </p:nvSpPr>
        <p:spPr>
          <a:xfrm rot="16420680">
            <a:off x="671513" y="2825750"/>
            <a:ext cx="1354138" cy="306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Breakaway Trail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 rot="16200000">
            <a:off x="7054850" y="3767932"/>
            <a:ext cx="1381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Williamson Blvd</a:t>
            </a:r>
          </a:p>
        </p:txBody>
      </p:sp>
      <p:sp>
        <p:nvSpPr>
          <p:cNvPr id="26" name="TextBox 25"/>
          <p:cNvSpPr txBox="1"/>
          <p:nvPr/>
        </p:nvSpPr>
        <p:spPr>
          <a:xfrm rot="20764244">
            <a:off x="5497513" y="2759075"/>
            <a:ext cx="1220787" cy="103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23,400 / C</a:t>
            </a:r>
          </a:p>
          <a:p>
            <a:pPr>
              <a:defRPr/>
            </a:pPr>
            <a:r>
              <a:rPr lang="en-US" sz="1600" b="1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42,900 / E</a:t>
            </a:r>
          </a:p>
          <a:p>
            <a:pPr>
              <a:defRPr/>
            </a:pPr>
            <a:r>
              <a:rPr lang="en-US" sz="1600" b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54,200 / F</a:t>
            </a:r>
          </a:p>
          <a:p>
            <a:pPr>
              <a:defRPr/>
            </a:pPr>
            <a:endParaRPr lang="en-US" sz="1400" b="1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 rot="758314">
            <a:off x="1500188" y="3051175"/>
            <a:ext cx="1135062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11,800 / </a:t>
            </a:r>
            <a:r>
              <a:rPr lang="en-US" sz="16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</a:t>
            </a:r>
            <a:endParaRPr lang="en-US" sz="1600" b="1" dirty="0">
              <a:solidFill>
                <a:srgbClr val="FFFF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32,700 / </a:t>
            </a:r>
            <a:r>
              <a:rPr lang="en-US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</a:t>
            </a:r>
            <a:endParaRPr lang="en-US" sz="1600" b="1" dirty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47,700 / D</a:t>
            </a:r>
          </a:p>
          <a:p>
            <a:pPr>
              <a:defRPr/>
            </a:pPr>
            <a:endParaRPr lang="en-US" sz="1600" b="1" dirty="0">
              <a:solidFill>
                <a:srgbClr val="FFFF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7150" y="1322388"/>
            <a:ext cx="1230313" cy="1069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29,700 / D</a:t>
            </a:r>
          </a:p>
          <a:p>
            <a:pPr>
              <a:defRPr/>
            </a:pPr>
            <a:r>
              <a:rPr lang="en-US" sz="1600" b="1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45,900 / E</a:t>
            </a:r>
          </a:p>
          <a:p>
            <a:pPr>
              <a:defRPr/>
            </a:pPr>
            <a:r>
              <a:rPr lang="en-US" sz="1600" b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57,500 / F</a:t>
            </a:r>
          </a:p>
          <a:p>
            <a:pPr>
              <a:defRPr/>
            </a:pPr>
            <a:endParaRPr lang="en-US" sz="1600" b="1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cxnSp>
        <p:nvCxnSpPr>
          <p:cNvPr id="5" name="Straight Arrow Connector 4"/>
          <p:cNvCxnSpPr>
            <a:stCxn id="21" idx="2"/>
          </p:cNvCxnSpPr>
          <p:nvPr/>
        </p:nvCxnSpPr>
        <p:spPr>
          <a:xfrm flipH="1">
            <a:off x="7654925" y="2135188"/>
            <a:ext cx="600075" cy="946150"/>
          </a:xfrm>
          <a:prstGeom prst="straightConnector1">
            <a:avLst/>
          </a:prstGeom>
          <a:ln w="22225">
            <a:solidFill>
              <a:srgbClr val="FFFF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 rot="4857450">
            <a:off x="7708106" y="3391694"/>
            <a:ext cx="112871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FF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17,500 / C</a:t>
            </a:r>
          </a:p>
          <a:p>
            <a:pPr>
              <a:defRPr/>
            </a:pPr>
            <a:r>
              <a:rPr lang="en-US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28,300 / C</a:t>
            </a:r>
            <a:endParaRPr lang="en-US" sz="1600" b="1" dirty="0">
              <a:solidFill>
                <a:srgbClr val="00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36,000 / C</a:t>
            </a:r>
          </a:p>
          <a:p>
            <a:pPr>
              <a:defRPr/>
            </a:pPr>
            <a:endParaRPr lang="en-US" sz="1600" b="1" dirty="0">
              <a:solidFill>
                <a:srgbClr val="00B0F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52400" y="409575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Future Traffic Demand – SR 40 4 Lanes</a:t>
            </a:r>
          </a:p>
          <a:p>
            <a:pPr algn="ctr">
              <a:defRPr/>
            </a:pPr>
            <a:r>
              <a:rPr lang="en-US" sz="32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(No-Build)</a:t>
            </a:r>
          </a:p>
        </p:txBody>
      </p:sp>
      <p:sp>
        <p:nvSpPr>
          <p:cNvPr id="36" name="TextBox 35"/>
          <p:cNvSpPr txBox="1"/>
          <p:nvPr/>
        </p:nvSpPr>
        <p:spPr>
          <a:xfrm rot="20727889">
            <a:off x="5449888" y="3700463"/>
            <a:ext cx="5937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SR 40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0838" y="4824413"/>
            <a:ext cx="3343275" cy="1558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u="sng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Legend</a:t>
            </a:r>
          </a:p>
          <a:p>
            <a:pPr>
              <a:defRPr/>
            </a:pP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11,800/C – Daily Volume/Level of Service</a:t>
            </a:r>
          </a:p>
          <a:p>
            <a:pPr>
              <a:defRPr/>
            </a:pPr>
            <a:r>
              <a:rPr lang="en-US" sz="16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0 – Existing </a:t>
            </a:r>
          </a:p>
          <a:p>
            <a:pPr>
              <a:defRPr/>
            </a:pPr>
            <a:r>
              <a:rPr lang="en-US" sz="1600" b="1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0 – SR 40 4-laned (2025)</a:t>
            </a:r>
          </a:p>
          <a:p>
            <a:pPr>
              <a:defRPr/>
            </a:pPr>
            <a:r>
              <a:rPr lang="en-US" sz="1600" b="1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0 – SR 40 4-laned (2035)</a:t>
            </a:r>
          </a:p>
        </p:txBody>
      </p:sp>
      <p:grpSp>
        <p:nvGrpSpPr>
          <p:cNvPr id="17428" name="Group 11"/>
          <p:cNvGrpSpPr>
            <a:grpSpLocks/>
          </p:cNvGrpSpPr>
          <p:nvPr/>
        </p:nvGrpSpPr>
        <p:grpSpPr bwMode="auto">
          <a:xfrm>
            <a:off x="458788" y="1417638"/>
            <a:ext cx="590550" cy="690562"/>
            <a:chOff x="854984" y="1393835"/>
            <a:chExt cx="589898" cy="691325"/>
          </a:xfrm>
        </p:grpSpPr>
        <p:sp>
          <p:nvSpPr>
            <p:cNvPr id="8" name="Up Arrow 7"/>
            <p:cNvSpPr/>
            <p:nvPr/>
          </p:nvSpPr>
          <p:spPr>
            <a:xfrm>
              <a:off x="1076325" y="1438275"/>
              <a:ext cx="117089" cy="371475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54984" y="1810220"/>
              <a:ext cx="589898" cy="2749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North</a:t>
              </a:r>
            </a:p>
          </p:txBody>
        </p:sp>
      </p:grp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20742" y="4610895"/>
            <a:ext cx="3323208" cy="16851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39793" y="4649628"/>
            <a:ext cx="3256532" cy="156966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u="sng" dirty="0" smtClean="0">
                <a:solidFill>
                  <a:schemeClr val="bg1"/>
                </a:solidFill>
              </a:rPr>
              <a:t>By 2025 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LOS ‘E’ east of </a:t>
            </a:r>
            <a:r>
              <a:rPr lang="en-US" sz="1600" dirty="0" err="1" smtClean="0">
                <a:solidFill>
                  <a:schemeClr val="bg1"/>
                </a:solidFill>
              </a:rPr>
              <a:t>Tymber</a:t>
            </a:r>
            <a:r>
              <a:rPr lang="en-US" sz="1600" dirty="0" smtClean="0">
                <a:solidFill>
                  <a:schemeClr val="bg1"/>
                </a:solidFill>
              </a:rPr>
              <a:t> Creek Rd.</a:t>
            </a:r>
          </a:p>
          <a:p>
            <a:endParaRPr lang="en-US" sz="1600" dirty="0" smtClean="0">
              <a:solidFill>
                <a:schemeClr val="bg1"/>
              </a:solidFill>
            </a:endParaRPr>
          </a:p>
          <a:p>
            <a:r>
              <a:rPr lang="en-US" sz="1600" u="sng" dirty="0" smtClean="0">
                <a:solidFill>
                  <a:schemeClr val="bg1"/>
                </a:solidFill>
              </a:rPr>
              <a:t>By 2035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LOS ‘D’ from Breakaway Trail to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Tymber</a:t>
            </a:r>
            <a:r>
              <a:rPr lang="en-US" sz="1600" dirty="0" smtClean="0">
                <a:solidFill>
                  <a:schemeClr val="bg1"/>
                </a:solidFill>
              </a:rPr>
              <a:t> Creek Rd. 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1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ounded Rectangle 27"/>
          <p:cNvSpPr>
            <a:spLocks noChangeArrowheads="1"/>
          </p:cNvSpPr>
          <p:nvPr/>
        </p:nvSpPr>
        <p:spPr bwMode="auto">
          <a:xfrm>
            <a:off x="304800" y="1266825"/>
            <a:ext cx="8534400" cy="5133975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 rot="4507362">
            <a:off x="6770951" y="2497113"/>
            <a:ext cx="5492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I-95</a:t>
            </a:r>
          </a:p>
        </p:txBody>
      </p:sp>
      <p:sp>
        <p:nvSpPr>
          <p:cNvPr id="2" name="Freeform 1"/>
          <p:cNvSpPr/>
          <p:nvPr/>
        </p:nvSpPr>
        <p:spPr>
          <a:xfrm rot="20764244">
            <a:off x="404813" y="2125120"/>
            <a:ext cx="8462962" cy="1484313"/>
          </a:xfrm>
          <a:custGeom>
            <a:avLst/>
            <a:gdLst>
              <a:gd name="connsiteX0" fmla="*/ 0 w 8739265"/>
              <a:gd name="connsiteY0" fmla="*/ 0 h 1474117"/>
              <a:gd name="connsiteX1" fmla="*/ 2533337 w 8739265"/>
              <a:gd name="connsiteY1" fmla="*/ 1199213 h 1474117"/>
              <a:gd name="connsiteX2" fmla="*/ 3342806 w 8739265"/>
              <a:gd name="connsiteY2" fmla="*/ 1439055 h 1474117"/>
              <a:gd name="connsiteX3" fmla="*/ 7704944 w 8739265"/>
              <a:gd name="connsiteY3" fmla="*/ 1454046 h 1474117"/>
              <a:gd name="connsiteX4" fmla="*/ 8244590 w 8739265"/>
              <a:gd name="connsiteY4" fmla="*/ 1259173 h 1474117"/>
              <a:gd name="connsiteX5" fmla="*/ 8619344 w 8739265"/>
              <a:gd name="connsiteY5" fmla="*/ 944380 h 1474117"/>
              <a:gd name="connsiteX6" fmla="*/ 8739265 w 8739265"/>
              <a:gd name="connsiteY6" fmla="*/ 869429 h 1474117"/>
              <a:gd name="connsiteX0" fmla="*/ 0 w 8739265"/>
              <a:gd name="connsiteY0" fmla="*/ 0 h 1479078"/>
              <a:gd name="connsiteX1" fmla="*/ 2533337 w 8739265"/>
              <a:gd name="connsiteY1" fmla="*/ 1199213 h 1479078"/>
              <a:gd name="connsiteX2" fmla="*/ 3619031 w 8739265"/>
              <a:gd name="connsiteY2" fmla="*/ 1448580 h 1479078"/>
              <a:gd name="connsiteX3" fmla="*/ 7704944 w 8739265"/>
              <a:gd name="connsiteY3" fmla="*/ 1454046 h 1479078"/>
              <a:gd name="connsiteX4" fmla="*/ 8244590 w 8739265"/>
              <a:gd name="connsiteY4" fmla="*/ 1259173 h 1479078"/>
              <a:gd name="connsiteX5" fmla="*/ 8619344 w 8739265"/>
              <a:gd name="connsiteY5" fmla="*/ 944380 h 1479078"/>
              <a:gd name="connsiteX6" fmla="*/ 8739265 w 8739265"/>
              <a:gd name="connsiteY6" fmla="*/ 869429 h 1479078"/>
              <a:gd name="connsiteX0" fmla="*/ 0 w 8739265"/>
              <a:gd name="connsiteY0" fmla="*/ 0 h 1497833"/>
              <a:gd name="connsiteX1" fmla="*/ 2533337 w 8739265"/>
              <a:gd name="connsiteY1" fmla="*/ 1199213 h 1497833"/>
              <a:gd name="connsiteX2" fmla="*/ 3689369 w 8739265"/>
              <a:gd name="connsiteY2" fmla="*/ 1476716 h 1497833"/>
              <a:gd name="connsiteX3" fmla="*/ 7704944 w 8739265"/>
              <a:gd name="connsiteY3" fmla="*/ 1454046 h 1497833"/>
              <a:gd name="connsiteX4" fmla="*/ 8244590 w 8739265"/>
              <a:gd name="connsiteY4" fmla="*/ 1259173 h 1497833"/>
              <a:gd name="connsiteX5" fmla="*/ 8619344 w 8739265"/>
              <a:gd name="connsiteY5" fmla="*/ 944380 h 1497833"/>
              <a:gd name="connsiteX6" fmla="*/ 8739265 w 8739265"/>
              <a:gd name="connsiteY6" fmla="*/ 869429 h 1497833"/>
              <a:gd name="connsiteX0" fmla="*/ 0 w 8739265"/>
              <a:gd name="connsiteY0" fmla="*/ 0 h 1497833"/>
              <a:gd name="connsiteX1" fmla="*/ 2533337 w 8739265"/>
              <a:gd name="connsiteY1" fmla="*/ 1199213 h 1497833"/>
              <a:gd name="connsiteX2" fmla="*/ 3808945 w 8739265"/>
              <a:gd name="connsiteY2" fmla="*/ 1476716 h 1497833"/>
              <a:gd name="connsiteX3" fmla="*/ 7704944 w 8739265"/>
              <a:gd name="connsiteY3" fmla="*/ 1454046 h 1497833"/>
              <a:gd name="connsiteX4" fmla="*/ 8244590 w 8739265"/>
              <a:gd name="connsiteY4" fmla="*/ 1259173 h 1497833"/>
              <a:gd name="connsiteX5" fmla="*/ 8619344 w 8739265"/>
              <a:gd name="connsiteY5" fmla="*/ 944380 h 1497833"/>
              <a:gd name="connsiteX6" fmla="*/ 8739265 w 8739265"/>
              <a:gd name="connsiteY6" fmla="*/ 869429 h 1497833"/>
              <a:gd name="connsiteX0" fmla="*/ 0 w 8739265"/>
              <a:gd name="connsiteY0" fmla="*/ 0 h 1510158"/>
              <a:gd name="connsiteX1" fmla="*/ 2533337 w 8739265"/>
              <a:gd name="connsiteY1" fmla="*/ 1199213 h 1510158"/>
              <a:gd name="connsiteX2" fmla="*/ 3808945 w 8739265"/>
              <a:gd name="connsiteY2" fmla="*/ 1476716 h 1510158"/>
              <a:gd name="connsiteX3" fmla="*/ 7704944 w 8739265"/>
              <a:gd name="connsiteY3" fmla="*/ 1454046 h 1510158"/>
              <a:gd name="connsiteX4" fmla="*/ 8482031 w 8739265"/>
              <a:gd name="connsiteY4" fmla="*/ 1016680 h 1510158"/>
              <a:gd name="connsiteX5" fmla="*/ 8619344 w 8739265"/>
              <a:gd name="connsiteY5" fmla="*/ 944380 h 1510158"/>
              <a:gd name="connsiteX6" fmla="*/ 8739265 w 8739265"/>
              <a:gd name="connsiteY6" fmla="*/ 869429 h 1510158"/>
              <a:gd name="connsiteX0" fmla="*/ 0 w 8619344"/>
              <a:gd name="connsiteY0" fmla="*/ 0 h 1510158"/>
              <a:gd name="connsiteX1" fmla="*/ 2533337 w 8619344"/>
              <a:gd name="connsiteY1" fmla="*/ 1199213 h 1510158"/>
              <a:gd name="connsiteX2" fmla="*/ 3808945 w 8619344"/>
              <a:gd name="connsiteY2" fmla="*/ 1476716 h 1510158"/>
              <a:gd name="connsiteX3" fmla="*/ 7704944 w 8619344"/>
              <a:gd name="connsiteY3" fmla="*/ 1454046 h 1510158"/>
              <a:gd name="connsiteX4" fmla="*/ 8482031 w 8619344"/>
              <a:gd name="connsiteY4" fmla="*/ 1016680 h 1510158"/>
              <a:gd name="connsiteX5" fmla="*/ 8619344 w 8619344"/>
              <a:gd name="connsiteY5" fmla="*/ 944380 h 1510158"/>
              <a:gd name="connsiteX0" fmla="*/ 0 w 8482031"/>
              <a:gd name="connsiteY0" fmla="*/ 0 h 1510158"/>
              <a:gd name="connsiteX1" fmla="*/ 2533337 w 8482031"/>
              <a:gd name="connsiteY1" fmla="*/ 1199213 h 1510158"/>
              <a:gd name="connsiteX2" fmla="*/ 3808945 w 8482031"/>
              <a:gd name="connsiteY2" fmla="*/ 1476716 h 1510158"/>
              <a:gd name="connsiteX3" fmla="*/ 7704944 w 8482031"/>
              <a:gd name="connsiteY3" fmla="*/ 1454046 h 1510158"/>
              <a:gd name="connsiteX4" fmla="*/ 8482031 w 8482031"/>
              <a:gd name="connsiteY4" fmla="*/ 1016680 h 1510158"/>
              <a:gd name="connsiteX0" fmla="*/ 0 w 8628537"/>
              <a:gd name="connsiteY0" fmla="*/ 0 h 1514797"/>
              <a:gd name="connsiteX1" fmla="*/ 2533337 w 8628537"/>
              <a:gd name="connsiteY1" fmla="*/ 1199213 h 1514797"/>
              <a:gd name="connsiteX2" fmla="*/ 3808945 w 8628537"/>
              <a:gd name="connsiteY2" fmla="*/ 1476716 h 1514797"/>
              <a:gd name="connsiteX3" fmla="*/ 7704944 w 8628537"/>
              <a:gd name="connsiteY3" fmla="*/ 1454046 h 1514797"/>
              <a:gd name="connsiteX4" fmla="*/ 8628537 w 8628537"/>
              <a:gd name="connsiteY4" fmla="*/ 940901 h 1514797"/>
              <a:gd name="connsiteX0" fmla="*/ 0 w 8628537"/>
              <a:gd name="connsiteY0" fmla="*/ 0 h 1527151"/>
              <a:gd name="connsiteX1" fmla="*/ 2533337 w 8628537"/>
              <a:gd name="connsiteY1" fmla="*/ 1199213 h 1527151"/>
              <a:gd name="connsiteX2" fmla="*/ 3808945 w 8628537"/>
              <a:gd name="connsiteY2" fmla="*/ 1476716 h 1527151"/>
              <a:gd name="connsiteX3" fmla="*/ 7492763 w 8628537"/>
              <a:gd name="connsiteY3" fmla="*/ 1474253 h 1527151"/>
              <a:gd name="connsiteX4" fmla="*/ 8628537 w 8628537"/>
              <a:gd name="connsiteY4" fmla="*/ 940901 h 1527151"/>
              <a:gd name="connsiteX0" fmla="*/ 0 w 8628537"/>
              <a:gd name="connsiteY0" fmla="*/ 0 h 1527151"/>
              <a:gd name="connsiteX1" fmla="*/ 2533337 w 8628537"/>
              <a:gd name="connsiteY1" fmla="*/ 1199213 h 1527151"/>
              <a:gd name="connsiteX2" fmla="*/ 3808945 w 8628537"/>
              <a:gd name="connsiteY2" fmla="*/ 1476716 h 1527151"/>
              <a:gd name="connsiteX3" fmla="*/ 7573594 w 8628537"/>
              <a:gd name="connsiteY3" fmla="*/ 1474253 h 1527151"/>
              <a:gd name="connsiteX4" fmla="*/ 8628537 w 8628537"/>
              <a:gd name="connsiteY4" fmla="*/ 940901 h 1527151"/>
              <a:gd name="connsiteX0" fmla="*/ 0 w 8628537"/>
              <a:gd name="connsiteY0" fmla="*/ 0 h 1511483"/>
              <a:gd name="connsiteX1" fmla="*/ 2533337 w 8628537"/>
              <a:gd name="connsiteY1" fmla="*/ 1199213 h 1511483"/>
              <a:gd name="connsiteX2" fmla="*/ 3808945 w 8628537"/>
              <a:gd name="connsiteY2" fmla="*/ 1476716 h 1511483"/>
              <a:gd name="connsiteX3" fmla="*/ 7573594 w 8628537"/>
              <a:gd name="connsiteY3" fmla="*/ 1474253 h 1511483"/>
              <a:gd name="connsiteX4" fmla="*/ 8323186 w 8628537"/>
              <a:gd name="connsiteY4" fmla="*/ 1175773 h 1511483"/>
              <a:gd name="connsiteX5" fmla="*/ 8628537 w 8628537"/>
              <a:gd name="connsiteY5" fmla="*/ 940901 h 1511483"/>
              <a:gd name="connsiteX0" fmla="*/ 0 w 8643814"/>
              <a:gd name="connsiteY0" fmla="*/ 0 h 1525576"/>
              <a:gd name="connsiteX1" fmla="*/ 2533337 w 8643814"/>
              <a:gd name="connsiteY1" fmla="*/ 1199213 h 1525576"/>
              <a:gd name="connsiteX2" fmla="*/ 3808945 w 8643814"/>
              <a:gd name="connsiteY2" fmla="*/ 1476716 h 1525576"/>
              <a:gd name="connsiteX3" fmla="*/ 7573594 w 8643814"/>
              <a:gd name="connsiteY3" fmla="*/ 1474253 h 1525576"/>
              <a:gd name="connsiteX4" fmla="*/ 8565679 w 8643814"/>
              <a:gd name="connsiteY4" fmla="*/ 963592 h 1525576"/>
              <a:gd name="connsiteX5" fmla="*/ 8628537 w 8643814"/>
              <a:gd name="connsiteY5" fmla="*/ 940901 h 1525576"/>
              <a:gd name="connsiteX0" fmla="*/ 0 w 8565679"/>
              <a:gd name="connsiteY0" fmla="*/ 0 h 1525576"/>
              <a:gd name="connsiteX1" fmla="*/ 2533337 w 8565679"/>
              <a:gd name="connsiteY1" fmla="*/ 1199213 h 1525576"/>
              <a:gd name="connsiteX2" fmla="*/ 3808945 w 8565679"/>
              <a:gd name="connsiteY2" fmla="*/ 1476716 h 1525576"/>
              <a:gd name="connsiteX3" fmla="*/ 7573594 w 8565679"/>
              <a:gd name="connsiteY3" fmla="*/ 1474253 h 1525576"/>
              <a:gd name="connsiteX4" fmla="*/ 8565679 w 8565679"/>
              <a:gd name="connsiteY4" fmla="*/ 963592 h 1525576"/>
              <a:gd name="connsiteX0" fmla="*/ 0 w 8626302"/>
              <a:gd name="connsiteY0" fmla="*/ 0 h 1526627"/>
              <a:gd name="connsiteX1" fmla="*/ 2533337 w 8626302"/>
              <a:gd name="connsiteY1" fmla="*/ 1199213 h 1526627"/>
              <a:gd name="connsiteX2" fmla="*/ 3808945 w 8626302"/>
              <a:gd name="connsiteY2" fmla="*/ 1476716 h 1526627"/>
              <a:gd name="connsiteX3" fmla="*/ 7573594 w 8626302"/>
              <a:gd name="connsiteY3" fmla="*/ 1474253 h 1526627"/>
              <a:gd name="connsiteX4" fmla="*/ 8626302 w 8626302"/>
              <a:gd name="connsiteY4" fmla="*/ 948436 h 1526627"/>
              <a:gd name="connsiteX0" fmla="*/ 0 w 8626302"/>
              <a:gd name="connsiteY0" fmla="*/ 0 h 1518400"/>
              <a:gd name="connsiteX1" fmla="*/ 2533337 w 8626302"/>
              <a:gd name="connsiteY1" fmla="*/ 1199213 h 1518400"/>
              <a:gd name="connsiteX2" fmla="*/ 3808945 w 8626302"/>
              <a:gd name="connsiteY2" fmla="*/ 1476716 h 1518400"/>
              <a:gd name="connsiteX3" fmla="*/ 6297359 w 8626302"/>
              <a:gd name="connsiteY3" fmla="*/ 1488992 h 1518400"/>
              <a:gd name="connsiteX4" fmla="*/ 7573594 w 8626302"/>
              <a:gd name="connsiteY4" fmla="*/ 1474253 h 1518400"/>
              <a:gd name="connsiteX5" fmla="*/ 8626302 w 8626302"/>
              <a:gd name="connsiteY5" fmla="*/ 948436 h 1518400"/>
              <a:gd name="connsiteX0" fmla="*/ 0 w 8626302"/>
              <a:gd name="connsiteY0" fmla="*/ 0 h 1521920"/>
              <a:gd name="connsiteX1" fmla="*/ 2533337 w 8626302"/>
              <a:gd name="connsiteY1" fmla="*/ 1199213 h 1521920"/>
              <a:gd name="connsiteX2" fmla="*/ 3808945 w 8626302"/>
              <a:gd name="connsiteY2" fmla="*/ 1476716 h 1521920"/>
              <a:gd name="connsiteX3" fmla="*/ 6297359 w 8626302"/>
              <a:gd name="connsiteY3" fmla="*/ 1488992 h 1521920"/>
              <a:gd name="connsiteX4" fmla="*/ 7123972 w 8626302"/>
              <a:gd name="connsiteY4" fmla="*/ 1479305 h 1521920"/>
              <a:gd name="connsiteX5" fmla="*/ 8626302 w 8626302"/>
              <a:gd name="connsiteY5" fmla="*/ 948436 h 1521920"/>
              <a:gd name="connsiteX0" fmla="*/ 0 w 8626302"/>
              <a:gd name="connsiteY0" fmla="*/ 0 h 1502020"/>
              <a:gd name="connsiteX1" fmla="*/ 2533337 w 8626302"/>
              <a:gd name="connsiteY1" fmla="*/ 1199213 h 1502020"/>
              <a:gd name="connsiteX2" fmla="*/ 3808945 w 8626302"/>
              <a:gd name="connsiteY2" fmla="*/ 1476716 h 1502020"/>
              <a:gd name="connsiteX3" fmla="*/ 6297359 w 8626302"/>
              <a:gd name="connsiteY3" fmla="*/ 1488992 h 1502020"/>
              <a:gd name="connsiteX4" fmla="*/ 7123972 w 8626302"/>
              <a:gd name="connsiteY4" fmla="*/ 1479305 h 1502020"/>
              <a:gd name="connsiteX5" fmla="*/ 7974601 w 8626302"/>
              <a:gd name="connsiteY5" fmla="*/ 1398057 h 1502020"/>
              <a:gd name="connsiteX6" fmla="*/ 8626302 w 8626302"/>
              <a:gd name="connsiteY6" fmla="*/ 948436 h 1502020"/>
              <a:gd name="connsiteX0" fmla="*/ 0 w 8707133"/>
              <a:gd name="connsiteY0" fmla="*/ 0 h 1502020"/>
              <a:gd name="connsiteX1" fmla="*/ 2533337 w 8707133"/>
              <a:gd name="connsiteY1" fmla="*/ 1199213 h 1502020"/>
              <a:gd name="connsiteX2" fmla="*/ 3808945 w 8707133"/>
              <a:gd name="connsiteY2" fmla="*/ 1476716 h 1502020"/>
              <a:gd name="connsiteX3" fmla="*/ 6297359 w 8707133"/>
              <a:gd name="connsiteY3" fmla="*/ 1488992 h 1502020"/>
              <a:gd name="connsiteX4" fmla="*/ 7123972 w 8707133"/>
              <a:gd name="connsiteY4" fmla="*/ 1479305 h 1502020"/>
              <a:gd name="connsiteX5" fmla="*/ 7974601 w 8707133"/>
              <a:gd name="connsiteY5" fmla="*/ 1398057 h 1502020"/>
              <a:gd name="connsiteX6" fmla="*/ 8707133 w 8707133"/>
              <a:gd name="connsiteY6" fmla="*/ 877709 h 1502020"/>
              <a:gd name="connsiteX0" fmla="*/ 0 w 8707133"/>
              <a:gd name="connsiteY0" fmla="*/ 0 h 1502020"/>
              <a:gd name="connsiteX1" fmla="*/ 2533337 w 8707133"/>
              <a:gd name="connsiteY1" fmla="*/ 1199213 h 1502020"/>
              <a:gd name="connsiteX2" fmla="*/ 3808945 w 8707133"/>
              <a:gd name="connsiteY2" fmla="*/ 1476716 h 1502020"/>
              <a:gd name="connsiteX3" fmla="*/ 6297359 w 8707133"/>
              <a:gd name="connsiteY3" fmla="*/ 1488992 h 1502020"/>
              <a:gd name="connsiteX4" fmla="*/ 7123972 w 8707133"/>
              <a:gd name="connsiteY4" fmla="*/ 1479305 h 1502020"/>
              <a:gd name="connsiteX5" fmla="*/ 7974601 w 8707133"/>
              <a:gd name="connsiteY5" fmla="*/ 1398057 h 1502020"/>
              <a:gd name="connsiteX6" fmla="*/ 8606093 w 8707133"/>
              <a:gd name="connsiteY6" fmla="*/ 973695 h 1502020"/>
              <a:gd name="connsiteX7" fmla="*/ 8707133 w 8707133"/>
              <a:gd name="connsiteY7" fmla="*/ 877709 h 1502020"/>
              <a:gd name="connsiteX0" fmla="*/ 0 w 8606093"/>
              <a:gd name="connsiteY0" fmla="*/ 0 h 1502020"/>
              <a:gd name="connsiteX1" fmla="*/ 2533337 w 8606093"/>
              <a:gd name="connsiteY1" fmla="*/ 1199213 h 1502020"/>
              <a:gd name="connsiteX2" fmla="*/ 3808945 w 8606093"/>
              <a:gd name="connsiteY2" fmla="*/ 1476716 h 1502020"/>
              <a:gd name="connsiteX3" fmla="*/ 6297359 w 8606093"/>
              <a:gd name="connsiteY3" fmla="*/ 1488992 h 1502020"/>
              <a:gd name="connsiteX4" fmla="*/ 7123972 w 8606093"/>
              <a:gd name="connsiteY4" fmla="*/ 1479305 h 1502020"/>
              <a:gd name="connsiteX5" fmla="*/ 7974601 w 8606093"/>
              <a:gd name="connsiteY5" fmla="*/ 1398057 h 1502020"/>
              <a:gd name="connsiteX6" fmla="*/ 8606093 w 8606093"/>
              <a:gd name="connsiteY6" fmla="*/ 973695 h 1502020"/>
              <a:gd name="connsiteX0" fmla="*/ 0 w 8510843"/>
              <a:gd name="connsiteY0" fmla="*/ 0 h 1482970"/>
              <a:gd name="connsiteX1" fmla="*/ 2438087 w 8510843"/>
              <a:gd name="connsiteY1" fmla="*/ 1180163 h 1482970"/>
              <a:gd name="connsiteX2" fmla="*/ 3713695 w 8510843"/>
              <a:gd name="connsiteY2" fmla="*/ 1457666 h 1482970"/>
              <a:gd name="connsiteX3" fmla="*/ 6202109 w 8510843"/>
              <a:gd name="connsiteY3" fmla="*/ 1469942 h 1482970"/>
              <a:gd name="connsiteX4" fmla="*/ 7028722 w 8510843"/>
              <a:gd name="connsiteY4" fmla="*/ 1460255 h 1482970"/>
              <a:gd name="connsiteX5" fmla="*/ 7879351 w 8510843"/>
              <a:gd name="connsiteY5" fmla="*/ 1379007 h 1482970"/>
              <a:gd name="connsiteX6" fmla="*/ 8510843 w 8510843"/>
              <a:gd name="connsiteY6" fmla="*/ 954645 h 1482970"/>
              <a:gd name="connsiteX0" fmla="*/ 0 w 8463218"/>
              <a:gd name="connsiteY0" fmla="*/ 0 h 1482970"/>
              <a:gd name="connsiteX1" fmla="*/ 2438087 w 8463218"/>
              <a:gd name="connsiteY1" fmla="*/ 1180163 h 1482970"/>
              <a:gd name="connsiteX2" fmla="*/ 3713695 w 8463218"/>
              <a:gd name="connsiteY2" fmla="*/ 1457666 h 1482970"/>
              <a:gd name="connsiteX3" fmla="*/ 6202109 w 8463218"/>
              <a:gd name="connsiteY3" fmla="*/ 1469942 h 1482970"/>
              <a:gd name="connsiteX4" fmla="*/ 7028722 w 8463218"/>
              <a:gd name="connsiteY4" fmla="*/ 1460255 h 1482970"/>
              <a:gd name="connsiteX5" fmla="*/ 7879351 w 8463218"/>
              <a:gd name="connsiteY5" fmla="*/ 1379007 h 1482970"/>
              <a:gd name="connsiteX6" fmla="*/ 8463218 w 8463218"/>
              <a:gd name="connsiteY6" fmla="*/ 1011795 h 1482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3218" h="1482970">
                <a:moveTo>
                  <a:pt x="0" y="0"/>
                </a:moveTo>
                <a:cubicBezTo>
                  <a:pt x="988101" y="479685"/>
                  <a:pt x="1819138" y="937219"/>
                  <a:pt x="2438087" y="1180163"/>
                </a:cubicBezTo>
                <a:cubicBezTo>
                  <a:pt x="3057036" y="1423107"/>
                  <a:pt x="3086358" y="1409370"/>
                  <a:pt x="3713695" y="1457666"/>
                </a:cubicBezTo>
                <a:cubicBezTo>
                  <a:pt x="4341032" y="1505962"/>
                  <a:pt x="5574668" y="1470353"/>
                  <a:pt x="6202109" y="1469942"/>
                </a:cubicBezTo>
                <a:cubicBezTo>
                  <a:pt x="6829551" y="1469532"/>
                  <a:pt x="6749182" y="1475411"/>
                  <a:pt x="7028722" y="1460255"/>
                </a:cubicBezTo>
                <a:cubicBezTo>
                  <a:pt x="7308262" y="1445099"/>
                  <a:pt x="7643277" y="1459065"/>
                  <a:pt x="7879351" y="1379007"/>
                </a:cubicBezTo>
                <a:cubicBezTo>
                  <a:pt x="8115425" y="1298949"/>
                  <a:pt x="8341129" y="1098520"/>
                  <a:pt x="8463218" y="1011795"/>
                </a:cubicBezTo>
              </a:path>
            </a:pathLst>
          </a:cu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reeform 2"/>
          <p:cNvSpPr/>
          <p:nvPr/>
        </p:nvSpPr>
        <p:spPr>
          <a:xfrm rot="20764244">
            <a:off x="7868708" y="2827855"/>
            <a:ext cx="274638" cy="1611313"/>
          </a:xfrm>
          <a:custGeom>
            <a:avLst/>
            <a:gdLst>
              <a:gd name="connsiteX0" fmla="*/ 273150 w 273150"/>
              <a:gd name="connsiteY0" fmla="*/ 1610751 h 1610751"/>
              <a:gd name="connsiteX1" fmla="*/ 41033 w 273150"/>
              <a:gd name="connsiteY1" fmla="*/ 1146517 h 1610751"/>
              <a:gd name="connsiteX2" fmla="*/ 19932 w 273150"/>
              <a:gd name="connsiteY2" fmla="*/ 604911 h 1610751"/>
              <a:gd name="connsiteX3" fmla="*/ 252049 w 273150"/>
              <a:gd name="connsiteY3" fmla="*/ 0 h 1610751"/>
              <a:gd name="connsiteX4" fmla="*/ 252049 w 273150"/>
              <a:gd name="connsiteY4" fmla="*/ 0 h 1610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150" h="1610751">
                <a:moveTo>
                  <a:pt x="273150" y="1610751"/>
                </a:moveTo>
                <a:cubicBezTo>
                  <a:pt x="178193" y="1462454"/>
                  <a:pt x="83236" y="1314157"/>
                  <a:pt x="41033" y="1146517"/>
                </a:cubicBezTo>
                <a:cubicBezTo>
                  <a:pt x="-1170" y="978877"/>
                  <a:pt x="-15237" y="795997"/>
                  <a:pt x="19932" y="604911"/>
                </a:cubicBezTo>
                <a:cubicBezTo>
                  <a:pt x="55101" y="413825"/>
                  <a:pt x="252049" y="0"/>
                  <a:pt x="252049" y="0"/>
                </a:cubicBezTo>
                <a:lnTo>
                  <a:pt x="252049" y="0"/>
                </a:ln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20764244" flipV="1">
            <a:off x="4203171" y="2727843"/>
            <a:ext cx="627062" cy="20193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20764244" flipV="1">
            <a:off x="1087438" y="2653757"/>
            <a:ext cx="212725" cy="6731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20764244" flipV="1">
            <a:off x="7308321" y="1665805"/>
            <a:ext cx="22225" cy="2895600"/>
          </a:xfrm>
          <a:prstGeom prst="line">
            <a:avLst/>
          </a:prstGeom>
          <a:ln w="88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6474140">
            <a:off x="3693584" y="2745305"/>
            <a:ext cx="1447800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Tymber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Creek Rd</a:t>
            </a:r>
          </a:p>
        </p:txBody>
      </p:sp>
      <p:sp>
        <p:nvSpPr>
          <p:cNvPr id="24" name="TextBox 23"/>
          <p:cNvSpPr txBox="1"/>
          <p:nvPr/>
        </p:nvSpPr>
        <p:spPr>
          <a:xfrm rot="16420680">
            <a:off x="657211" y="2506431"/>
            <a:ext cx="1354138" cy="306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Breakaway Trail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 rot="4617787">
            <a:off x="7046383" y="3471587"/>
            <a:ext cx="1381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Williamson Blvd</a:t>
            </a:r>
          </a:p>
        </p:txBody>
      </p:sp>
      <p:sp>
        <p:nvSpPr>
          <p:cNvPr id="26" name="TextBox 25"/>
          <p:cNvSpPr txBox="1"/>
          <p:nvPr/>
        </p:nvSpPr>
        <p:spPr>
          <a:xfrm rot="20764244">
            <a:off x="5489046" y="2581733"/>
            <a:ext cx="1220787" cy="8002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48,500 </a:t>
            </a:r>
            <a:r>
              <a:rPr lang="en-US" sz="16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/ </a:t>
            </a:r>
            <a:r>
              <a:rPr lang="en-US" sz="1600" b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C</a:t>
            </a:r>
            <a:endParaRPr lang="en-US" sz="1600" b="1" dirty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63,900 </a:t>
            </a:r>
            <a:r>
              <a:rPr lang="en-US" sz="1600" b="1" dirty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/ </a:t>
            </a:r>
            <a:r>
              <a:rPr lang="en-US" sz="1600" b="1" dirty="0" smtClean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C</a:t>
            </a:r>
            <a:endParaRPr lang="en-US" sz="1600" b="1" dirty="0">
              <a:solidFill>
                <a:srgbClr val="00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en-US" sz="1400" b="1" dirty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 rot="758314">
            <a:off x="1491721" y="2874319"/>
            <a:ext cx="11350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34,600 </a:t>
            </a:r>
            <a:r>
              <a:rPr lang="en-US" sz="16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/ </a:t>
            </a:r>
            <a:r>
              <a:rPr lang="en-US" sz="1600" b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B</a:t>
            </a:r>
            <a:endParaRPr lang="en-US" sz="1600" b="1" dirty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50,800 </a:t>
            </a:r>
            <a:r>
              <a:rPr lang="en-US" sz="1600" b="1" dirty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/ </a:t>
            </a:r>
            <a:r>
              <a:rPr lang="en-US" sz="1600" b="1" dirty="0" smtClean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B</a:t>
            </a:r>
            <a:endParaRPr lang="en-US" sz="1600" b="1" dirty="0">
              <a:solidFill>
                <a:srgbClr val="00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en-US" sz="1600" b="1" dirty="0">
              <a:solidFill>
                <a:srgbClr val="FFFF6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90870" y="1377575"/>
            <a:ext cx="123031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50,900 </a:t>
            </a:r>
            <a:r>
              <a:rPr lang="en-US" sz="16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/ </a:t>
            </a:r>
            <a:r>
              <a:rPr lang="en-US" sz="1600" b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D</a:t>
            </a:r>
            <a:endParaRPr lang="en-US" sz="1600" b="1" dirty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66,000 </a:t>
            </a:r>
            <a:r>
              <a:rPr lang="en-US" sz="1600" b="1" dirty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/ </a:t>
            </a:r>
            <a:r>
              <a:rPr lang="en-US" sz="1600" b="1" dirty="0" smtClean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D</a:t>
            </a:r>
            <a:endParaRPr lang="en-US" sz="1600" b="1" dirty="0">
              <a:solidFill>
                <a:srgbClr val="00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en-US" sz="1600" b="1" dirty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cxnSp>
        <p:nvCxnSpPr>
          <p:cNvPr id="5" name="Straight Arrow Connector 4"/>
          <p:cNvCxnSpPr>
            <a:stCxn id="21" idx="2"/>
          </p:cNvCxnSpPr>
          <p:nvPr/>
        </p:nvCxnSpPr>
        <p:spPr>
          <a:xfrm flipH="1">
            <a:off x="7526867" y="1997096"/>
            <a:ext cx="479160" cy="821394"/>
          </a:xfrm>
          <a:prstGeom prst="straightConnector1">
            <a:avLst/>
          </a:prstGeom>
          <a:ln w="22225">
            <a:solidFill>
              <a:srgbClr val="FFFF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 rot="4857450">
            <a:off x="7699639" y="3214838"/>
            <a:ext cx="11287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30,000 </a:t>
            </a:r>
            <a:r>
              <a:rPr lang="en-US" sz="16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/ </a:t>
            </a:r>
            <a:r>
              <a:rPr lang="en-US" sz="1600" b="1" dirty="0" smtClean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B</a:t>
            </a:r>
            <a:endParaRPr lang="en-US" sz="1600" b="1" dirty="0">
              <a:solidFill>
                <a:srgbClr val="00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r>
              <a:rPr lang="en-US" sz="1600" b="1" dirty="0" smtClean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39,000 </a:t>
            </a:r>
            <a:r>
              <a:rPr lang="en-US" sz="1600" b="1" dirty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/ </a:t>
            </a:r>
            <a:r>
              <a:rPr lang="en-US" sz="1600" b="1" dirty="0" smtClean="0">
                <a:solidFill>
                  <a:srgbClr val="00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</a:rPr>
              <a:t>B</a:t>
            </a:r>
            <a:endParaRPr lang="en-US" sz="1600" b="1" dirty="0">
              <a:solidFill>
                <a:srgbClr val="00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  <a:p>
            <a:pPr>
              <a:defRPr/>
            </a:pPr>
            <a:endParaRPr lang="en-US" sz="1600" b="1" dirty="0">
              <a:solidFill>
                <a:srgbClr val="00B0F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52400" y="409575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Future Traffic Demand – SR 40 </a:t>
            </a:r>
            <a:r>
              <a:rPr lang="en-US" sz="3600" b="1" dirty="0" smtClean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 </a:t>
            </a:r>
            <a:r>
              <a:rPr lang="en-US" sz="3600" b="1" dirty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Lanes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(Build Alternative)</a:t>
            </a:r>
            <a:endParaRPr lang="en-US" sz="3200" b="1" dirty="0">
              <a:solidFill>
                <a:srgbClr val="4A452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 rot="20727889">
            <a:off x="5441421" y="3404118"/>
            <a:ext cx="5937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SR 40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0838" y="4824413"/>
            <a:ext cx="3343275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Legend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11,800/C – Daily Volume/Level of Service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0 </a:t>
            </a:r>
            <a:r>
              <a:rPr lang="en-US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– SR 40 </a:t>
            </a:r>
            <a:r>
              <a:rPr lang="en-US" sz="16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6-laned </a:t>
            </a:r>
            <a:r>
              <a:rPr lang="en-US" sz="1600" b="1" dirty="0">
                <a:solidFill>
                  <a:srgbClr val="00B0F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(2025)</a:t>
            </a:r>
          </a:p>
          <a:p>
            <a:pPr>
              <a:defRPr/>
            </a:pPr>
            <a:r>
              <a:rPr lang="en-US" sz="16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0 – SR 40 </a:t>
            </a:r>
            <a:r>
              <a:rPr lang="en-US" sz="1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6-laned </a:t>
            </a:r>
            <a:r>
              <a:rPr lang="en-US" sz="1600" b="1" dirty="0">
                <a:solidFill>
                  <a:srgbClr val="00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(2035)</a:t>
            </a:r>
          </a:p>
        </p:txBody>
      </p:sp>
      <p:grpSp>
        <p:nvGrpSpPr>
          <p:cNvPr id="17428" name="Group 11"/>
          <p:cNvGrpSpPr>
            <a:grpSpLocks/>
          </p:cNvGrpSpPr>
          <p:nvPr/>
        </p:nvGrpSpPr>
        <p:grpSpPr bwMode="auto">
          <a:xfrm>
            <a:off x="458788" y="1417638"/>
            <a:ext cx="590550" cy="690562"/>
            <a:chOff x="854984" y="1393835"/>
            <a:chExt cx="589898" cy="691325"/>
          </a:xfrm>
        </p:grpSpPr>
        <p:sp>
          <p:nvSpPr>
            <p:cNvPr id="8" name="Up Arrow 7"/>
            <p:cNvSpPr/>
            <p:nvPr/>
          </p:nvSpPr>
          <p:spPr>
            <a:xfrm>
              <a:off x="1076325" y="1438275"/>
              <a:ext cx="117089" cy="371475"/>
            </a:xfrm>
            <a:prstGeom prst="up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54984" y="1810220"/>
              <a:ext cx="589898" cy="2749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North</a:t>
              </a:r>
            </a:p>
          </p:txBody>
        </p:sp>
      </p:grp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20742" y="4521506"/>
            <a:ext cx="3323208" cy="17607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21303" y="4558604"/>
            <a:ext cx="3621865" cy="170816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500" u="sng" dirty="0" smtClean="0"/>
              <a:t>2035 </a:t>
            </a:r>
          </a:p>
          <a:p>
            <a:r>
              <a:rPr lang="en-US" sz="1500" dirty="0" smtClean="0"/>
              <a:t>LOS ‘B’ Breakaway Trail to </a:t>
            </a:r>
            <a:r>
              <a:rPr lang="en-US" sz="1500" dirty="0" err="1" smtClean="0"/>
              <a:t>Tymber</a:t>
            </a:r>
            <a:r>
              <a:rPr lang="en-US" sz="1500" dirty="0" smtClean="0"/>
              <a:t> Creek Rd.</a:t>
            </a:r>
          </a:p>
          <a:p>
            <a:endParaRPr lang="en-US" sz="1500" dirty="0"/>
          </a:p>
          <a:p>
            <a:r>
              <a:rPr lang="en-US" sz="1500" dirty="0" smtClean="0"/>
              <a:t>LOS ‘C’ </a:t>
            </a:r>
            <a:r>
              <a:rPr lang="en-US" sz="1500" dirty="0" err="1" smtClean="0"/>
              <a:t>Tymber</a:t>
            </a:r>
            <a:r>
              <a:rPr lang="en-US" sz="1500" dirty="0" smtClean="0"/>
              <a:t> Creek Rd. to I-95</a:t>
            </a:r>
          </a:p>
          <a:p>
            <a:endParaRPr lang="en-US" sz="1500" dirty="0"/>
          </a:p>
          <a:p>
            <a:r>
              <a:rPr lang="en-US" sz="1500" dirty="0" smtClean="0"/>
              <a:t>LOS ‘D’ from I-95 to Williamson Blvd.</a:t>
            </a:r>
            <a:endParaRPr lang="en-US" sz="16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39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Roadway Concepts – Breakaway Trail to Tymber Creek Road</a:t>
            </a:r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" descr="\\ORL_CLUSTER01\Projects\Projects10\10-0479.000_KAI_FDOT_D5_SR40_PD&amp;E\PUBLIC INVOLVEMENT\Alts Public Meeting 6-7-12\10 Presentation\elements\Typ 3A_High Speed Urban-6-lane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" t="45880" r="1388" b="1696"/>
          <a:stretch/>
        </p:blipFill>
        <p:spPr bwMode="auto">
          <a:xfrm>
            <a:off x="722043" y="3904133"/>
            <a:ext cx="7753232" cy="247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Box 8"/>
          <p:cNvSpPr txBox="1">
            <a:spLocks noChangeArrowheads="1"/>
          </p:cNvSpPr>
          <p:nvPr/>
        </p:nvSpPr>
        <p:spPr bwMode="auto">
          <a:xfrm>
            <a:off x="2234247" y="3878733"/>
            <a:ext cx="4977245" cy="351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>
                <a:latin typeface="Calibri" pitchFamily="34" charset="0"/>
              </a:rPr>
              <a:t>High Speed Urban Typical Section (50 mph Design Speed)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15784" y="1297458"/>
            <a:ext cx="7747982" cy="2504749"/>
            <a:chOff x="715784" y="1297458"/>
            <a:chExt cx="7747982" cy="2504749"/>
          </a:xfrm>
        </p:grpSpPr>
        <p:pic>
          <p:nvPicPr>
            <p:cNvPr id="1026" name="Picture 2" descr="\\ORL_CLUSTER01\Projects\Projects10\10-0479.000_KAI_FDOT_D5_SR40_PD&amp;E\PUBLIC INVOLVEMENT\Alts Public Meeting 6-7-12\10 Presentation\elements\Typ 1_Suburban-RuralDitches-55MPH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61"/>
            <a:stretch/>
          </p:blipFill>
          <p:spPr bwMode="auto">
            <a:xfrm>
              <a:off x="715784" y="1297458"/>
              <a:ext cx="7747982" cy="25047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88" name="TextBox 12"/>
            <p:cNvSpPr txBox="1">
              <a:spLocks noChangeArrowheads="1"/>
            </p:cNvSpPr>
            <p:nvPr/>
          </p:nvSpPr>
          <p:spPr bwMode="auto">
            <a:xfrm>
              <a:off x="1951227" y="1297459"/>
              <a:ext cx="5499978" cy="351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>
                  <a:latin typeface="Calibri" pitchFamily="34" charset="0"/>
                </a:rPr>
                <a:t>Rural Typical Section with Wide Median (50 mph Design Speed)</a:t>
              </a:r>
            </a:p>
          </p:txBody>
        </p:sp>
        <p:pic>
          <p:nvPicPr>
            <p:cNvPr id="2" name="Picture 2" descr="\\ORL_CLUSTER01\Projects\Projects10\10-0479.000_KAI_FDOT_D5_SR40_PD&amp;E\PUBLIC INVOLVEMENT\Alts Public Meeting 6-7-12\8 Graphics- Boards\Newsletter\source-files\Decorative-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000" y="1580011"/>
              <a:ext cx="508000" cy="47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3" descr="\\ORL_CLUSTER01\Projects\Projects10\10-0479.000_KAI_FDOT_D5_SR40_PD&amp;E\PUBLIC INVOLVEMENT\Alts Public Meeting 6-7-12\8 Graphics- Boards\Newsletter\source-files\Decorative-3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7" y="4115406"/>
            <a:ext cx="809625" cy="4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Roadway Concepts – Tymber Creek Road to I-95</a:t>
            </a: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2050" name="Picture 2" descr="\\ORL_CLUSTER01\Projects\Projects10\10-0479.000_KAI_FDOT_D5_SR40_PD&amp;E\PUBLIC INVOLVEMENT\Alts Public Meeting 6-7-12\10 Presentation\elements\Typ 3B_High Speed Urban-6-lanes-30'me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48137" r="4289" b="-1"/>
          <a:stretch/>
        </p:blipFill>
        <p:spPr bwMode="auto">
          <a:xfrm>
            <a:off x="685800" y="1219203"/>
            <a:ext cx="7772400" cy="258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Box 8"/>
          <p:cNvSpPr txBox="1">
            <a:spLocks noChangeArrowheads="1"/>
          </p:cNvSpPr>
          <p:nvPr/>
        </p:nvSpPr>
        <p:spPr bwMode="auto">
          <a:xfrm>
            <a:off x="2282825" y="1223959"/>
            <a:ext cx="4897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High Speed Urban Typical Section (50 mph Design Speed)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2" name="Picture 2" descr="\\ORL_CLUSTER01\Projects\Projects10\10-0479.000_KAI_FDOT_D5_SR40_PD&amp;E\PUBLIC INVOLVEMENT\Alts Public Meeting 6-7-12\8 Graphics- Boards\Newsletter\source-files\Decorative-3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928" y="1499549"/>
            <a:ext cx="85566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85801" y="3863448"/>
            <a:ext cx="7772400" cy="2504028"/>
            <a:chOff x="685801" y="3863448"/>
            <a:chExt cx="7772400" cy="2504028"/>
          </a:xfrm>
        </p:grpSpPr>
        <p:pic>
          <p:nvPicPr>
            <p:cNvPr id="1027" name="Picture 3" descr="\\ORL_CLUSTER01\Projects\Projects10\10-0479.000_KAI_FDOT_D5_SR40_PD&amp;E\PUBLIC INVOLVEMENT\Public Hearing 6-25-13\10 Presentation\elements-graphics\typical 4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0" t="17279" r="4585" b="1087"/>
            <a:stretch/>
          </p:blipFill>
          <p:spPr bwMode="auto">
            <a:xfrm>
              <a:off x="685801" y="3863448"/>
              <a:ext cx="7772400" cy="2504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11" name="TextBox 8"/>
            <p:cNvSpPr txBox="1">
              <a:spLocks noChangeArrowheads="1"/>
            </p:cNvSpPr>
            <p:nvPr/>
          </p:nvSpPr>
          <p:spPr bwMode="auto">
            <a:xfrm>
              <a:off x="2368550" y="3863448"/>
              <a:ext cx="4437063" cy="3365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latin typeface="Calibri" pitchFamily="34" charset="0"/>
                </a:rPr>
                <a:t>Urban Typical Section (45 mph Design Speed)</a:t>
              </a:r>
            </a:p>
          </p:txBody>
        </p:sp>
        <p:pic>
          <p:nvPicPr>
            <p:cNvPr id="4" name="Picture 3" descr="\\ORL_CLUSTER01\Projects\Projects10\10-0479.000_KAI_FDOT_D5_SR40_PD&amp;E\PUBLIC INVOLVEMENT\Alts Public Meeting 6-7-12\8 Graphics- Boards\Newsletter\source-files\Decorative-4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2284" y="4135755"/>
              <a:ext cx="488950" cy="466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3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4" y="4206450"/>
            <a:ext cx="6584950" cy="210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Tomoka River Bridge Typical Sections</a:t>
            </a: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36663" y="1274869"/>
            <a:ext cx="659447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High Speed Suburban Typical Section (50 mph Design Speed)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1236663" y="3887657"/>
            <a:ext cx="6584950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Calibri" pitchFamily="34" charset="0"/>
              </a:rPr>
              <a:t>Urban Typical Section (45 mph Design Speed)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663" y="1611420"/>
            <a:ext cx="6594475" cy="210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3" descr="master 11508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 dirty="0" err="1" smtClean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Tymber</a:t>
            </a:r>
            <a:r>
              <a:rPr lang="en-US" sz="3600" b="1" dirty="0" smtClean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Creek </a:t>
            </a:r>
            <a:r>
              <a:rPr lang="en-US" sz="3600" b="1" dirty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Intersection</a:t>
            </a: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83" y="1109234"/>
            <a:ext cx="8356551" cy="5355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10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3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Williamson Intersection</a:t>
            </a:r>
          </a:p>
        </p:txBody>
      </p:sp>
      <p:sp>
        <p:nvSpPr>
          <p:cNvPr id="21517" name="Rectangle 13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9" y="1140804"/>
            <a:ext cx="8224942" cy="5287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57200" y="1265238"/>
            <a:ext cx="5600700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Wetlands &amp; Wildlife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Riparian Habitat Protection Zone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Cultural &amp; Historic Resources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Floodplains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Noise Impacts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Contamination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Secondary &amp; Cumulative Impacts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Others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Environmental Evaluations</a:t>
            </a:r>
          </a:p>
        </p:txBody>
      </p:sp>
      <p:pic>
        <p:nvPicPr>
          <p:cNvPr id="84998" name="Picture 8" descr="FinalTomokaRiver"/>
          <p:cNvPicPr>
            <a:picLocks noChangeAspect="1" noChangeArrowheads="1"/>
          </p:cNvPicPr>
          <p:nvPr/>
        </p:nvPicPr>
        <p:blipFill>
          <a:blip r:embed="rId4"/>
          <a:srcRect l="8522" t="7051" r="9740" b="6238"/>
          <a:stretch>
            <a:fillRect/>
          </a:stretch>
        </p:blipFill>
        <p:spPr bwMode="auto">
          <a:xfrm>
            <a:off x="6416675" y="3344863"/>
            <a:ext cx="2127250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82" name="Picture 7" descr="Aerial"/>
          <p:cNvPicPr>
            <a:picLocks noChangeAspect="1" noChangeArrowheads="1"/>
          </p:cNvPicPr>
          <p:nvPr/>
        </p:nvPicPr>
        <p:blipFill>
          <a:blip r:embed="rId5"/>
          <a:srcRect l="2000" t="2588" r="2000" b="1646"/>
          <a:stretch>
            <a:fillRect/>
          </a:stretch>
        </p:blipFill>
        <p:spPr bwMode="auto">
          <a:xfrm>
            <a:off x="6142038" y="1285875"/>
            <a:ext cx="2544762" cy="1962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57199" y="1265238"/>
            <a:ext cx="7577667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Roadway Alternatives Description</a:t>
            </a:r>
            <a:endParaRPr lang="en-US" sz="3600" b="1" dirty="0">
              <a:solidFill>
                <a:srgbClr val="4A452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18" y="1932753"/>
            <a:ext cx="8328364" cy="1724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672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57199" y="1265238"/>
            <a:ext cx="7577667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Comparative Evaluation Matrix</a:t>
            </a:r>
            <a:endParaRPr lang="en-US" sz="3600" b="1" dirty="0">
              <a:solidFill>
                <a:srgbClr val="4A452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2050" name="Picture 2" descr="\\Orl_cluster01\projects\Projects10\10-0479.000_KAI_FDOT_D5_SR40_PD&amp;E\PUBLIC INVOLVEMENT\Public Hearing 6-25-13\10 Presentation\elements-graphics\SR40_EVALUATION MATRIX RVSD 5-2-13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1040" y="1222902"/>
            <a:ext cx="8257431" cy="5124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420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1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PD&amp;E Study Process</a:t>
            </a:r>
          </a:p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Project Overview</a:t>
            </a:r>
          </a:p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Proposed Alternatives &amp; Evaluation</a:t>
            </a:r>
            <a:endParaRPr lang="en-US" sz="3600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600" dirty="0" smtClean="0">
                <a:solidFill>
                  <a:schemeClr val="bg1"/>
                </a:solidFill>
                <a:latin typeface="Calibri" pitchFamily="34" charset="0"/>
              </a:rPr>
              <a:t>Schedule</a:t>
            </a:r>
            <a:endParaRPr lang="en-US" sz="3600" dirty="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600" dirty="0">
                <a:solidFill>
                  <a:schemeClr val="bg1"/>
                </a:solidFill>
                <a:latin typeface="Calibri" pitchFamily="34" charset="0"/>
              </a:rPr>
              <a:t>Contact Information</a:t>
            </a:r>
          </a:p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36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Presentation Outline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57199" y="1265238"/>
            <a:ext cx="7577667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Recommended Preferred Alternative</a:t>
            </a:r>
            <a:endParaRPr lang="en-US" sz="3600" b="1" dirty="0">
              <a:solidFill>
                <a:srgbClr val="4A452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86176" y="1143000"/>
            <a:ext cx="4980677" cy="5257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algn="l" eaLnBrk="1" hangingPunct="1">
              <a:lnSpc>
                <a:spcPct val="130000"/>
              </a:lnSpc>
            </a:pPr>
            <a:r>
              <a:rPr lang="en-US" sz="2800" b="1" u="sng" dirty="0">
                <a:solidFill>
                  <a:schemeClr val="bg1"/>
                </a:solidFill>
                <a:latin typeface="Calibri" pitchFamily="34" charset="0"/>
              </a:rPr>
              <a:t>Engineering Analysis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Right-of-way (ROW) mostly for ponds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Roadway widening is within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e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xisting ROW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All Alternatives have enhanced pedestrian and bicycle facilities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Alternative “B” is least costly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Traffic Operations same for all alternatives </a:t>
            </a: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Alternatives “B” &amp; “D” reduce posted speed</a:t>
            </a:r>
          </a:p>
          <a:p>
            <a:pPr marL="914400" lvl="1" indent="-457200" algn="l" eaLnBrk="1" hangingPunct="1">
              <a:buFont typeface="Arial" charset="0"/>
              <a:buChar char="•"/>
            </a:pPr>
            <a:r>
              <a:rPr lang="en-US" sz="1600" dirty="0" err="1" smtClean="0">
                <a:solidFill>
                  <a:schemeClr val="bg1"/>
                </a:solidFill>
                <a:latin typeface="Calibri" pitchFamily="34" charset="0"/>
              </a:rPr>
              <a:t>Tymber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 Creek Road to I-95 (50 MPH to 45 MPH) 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en-US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37" y="2851842"/>
            <a:ext cx="3628356" cy="27156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415341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57199" y="1265238"/>
            <a:ext cx="7577667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Recommended Preferred Alternative</a:t>
            </a:r>
            <a:endParaRPr lang="en-US" sz="3600" b="1" dirty="0">
              <a:solidFill>
                <a:srgbClr val="4A452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457200" y="1143000"/>
            <a:ext cx="8334375" cy="5257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eaLnBrk="1" hangingPunct="1">
              <a:lnSpc>
                <a:spcPct val="130000"/>
              </a:lnSpc>
            </a:pPr>
            <a:r>
              <a:rPr lang="en-US" sz="2800" b="1" u="sng" dirty="0" smtClean="0">
                <a:solidFill>
                  <a:schemeClr val="bg1"/>
                </a:solidFill>
                <a:latin typeface="Calibri" pitchFamily="34" charset="0"/>
              </a:rPr>
              <a:t>Environmental Analysis</a:t>
            </a:r>
          </a:p>
          <a:p>
            <a:pPr marL="457200" indent="-457200" algn="l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Social Impacts</a:t>
            </a:r>
          </a:p>
          <a:p>
            <a:pPr marL="914400" lvl="1" indent="-457200" algn="l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Alternatives “B” &amp; “D” fewest parcels</a:t>
            </a:r>
          </a:p>
          <a:p>
            <a:pPr marL="457200" indent="-457200" algn="l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Cultural Environment </a:t>
            </a:r>
          </a:p>
          <a:p>
            <a:pPr marL="914400" lvl="1" indent="-457200" algn="l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All Alternatives no impact</a:t>
            </a:r>
          </a:p>
          <a:p>
            <a:pPr marL="457200" indent="-457200" algn="l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Natural Environment</a:t>
            </a:r>
          </a:p>
          <a:p>
            <a:pPr marL="914400" lvl="1" indent="-457200" algn="l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Wetland &amp; floodplain impacts similar for all Alternatives</a:t>
            </a:r>
          </a:p>
          <a:p>
            <a:pPr marL="457200" indent="-457200" algn="l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alibri" pitchFamily="34" charset="0"/>
              </a:rPr>
              <a:t>Physical Environment</a:t>
            </a:r>
          </a:p>
          <a:p>
            <a:pPr marL="914400" lvl="1" indent="-457200" algn="l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Similar impacts for all Alternatives</a:t>
            </a:r>
          </a:p>
          <a:p>
            <a:pPr marL="914400" lvl="1" indent="-457200" algn="l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Evaluated Noise Impacts at four (4) locations</a:t>
            </a:r>
          </a:p>
          <a:p>
            <a:pPr marL="1371600" lvl="2" indent="-457200" algn="l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</a:rPr>
              <a:t>None reasonable for Noise Barriers</a:t>
            </a:r>
          </a:p>
        </p:txBody>
      </p:sp>
      <p:pic>
        <p:nvPicPr>
          <p:cNvPr id="9" name="Picture 2" descr="\\Orl_cluster01\projects\Projects10\10-0479.000_KAI_FDOT_D5_SR40_PD&amp;E\PUBLIC INVOLVEMENT\Public Hearing 6-25-13\10 Presentation\elements-graphics\eng analysis exampl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406" y="1274382"/>
            <a:ext cx="2813205" cy="2877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3369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57199" y="1265238"/>
            <a:ext cx="7577667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Recommended Preferred Alternative</a:t>
            </a:r>
            <a:endParaRPr lang="en-US" sz="3600" b="1" dirty="0">
              <a:solidFill>
                <a:srgbClr val="4A452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457200" y="1143000"/>
            <a:ext cx="8334375" cy="5257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 eaLnBrk="1" hangingPunct="1"/>
            <a:r>
              <a:rPr lang="en-US" sz="2800" b="1" u="sng" dirty="0" smtClean="0">
                <a:solidFill>
                  <a:schemeClr val="bg1"/>
                </a:solidFill>
                <a:latin typeface="Calibri" pitchFamily="34" charset="0"/>
              </a:rPr>
              <a:t>Selection</a:t>
            </a:r>
          </a:p>
          <a:p>
            <a:pPr marL="457200" indent="-457200" algn="l" eaLnBrk="1" hangingPunct="1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Alternative “B”</a:t>
            </a:r>
          </a:p>
          <a:p>
            <a:pPr marL="914400" lvl="1" indent="-457200" algn="l" eaLnBrk="1" hangingPunct="1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10% lower cost than next closest Alternative</a:t>
            </a:r>
          </a:p>
          <a:p>
            <a:pPr marL="1371600" lvl="2" indent="-457200" algn="l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$28.6 Million </a:t>
            </a:r>
          </a:p>
          <a:p>
            <a:pPr marL="914400" lvl="1" indent="-457200" algn="l" eaLnBrk="1" hangingPunct="1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Accommodates future traffic</a:t>
            </a:r>
          </a:p>
          <a:p>
            <a:pPr marL="1371600" lvl="2" indent="-457200" algn="l" eaLnBrk="1" hangingPunct="1"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Meets Purpose &amp; Need</a:t>
            </a:r>
          </a:p>
          <a:p>
            <a:pPr marL="914400" lvl="1" indent="-457200" algn="l" eaLnBrk="1" hangingPunct="1"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Minimal Environmental Impacts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43" y="4211258"/>
            <a:ext cx="6889967" cy="2118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3725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457199" y="1265238"/>
            <a:ext cx="7577667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en-US" sz="2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Recommended Preferred Alternative</a:t>
            </a:r>
            <a:endParaRPr lang="en-US" sz="3600" b="1" dirty="0">
              <a:solidFill>
                <a:srgbClr val="4A452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0"/>
          <a:stretch/>
        </p:blipFill>
        <p:spPr bwMode="auto">
          <a:xfrm>
            <a:off x="1569971" y="1240527"/>
            <a:ext cx="5957709" cy="1618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3"/>
          <a:stretch/>
        </p:blipFill>
        <p:spPr bwMode="auto">
          <a:xfrm>
            <a:off x="1561093" y="2910492"/>
            <a:ext cx="5957709" cy="1608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r="1458" b="6752"/>
          <a:stretch/>
        </p:blipFill>
        <p:spPr bwMode="auto">
          <a:xfrm>
            <a:off x="1569971" y="4571998"/>
            <a:ext cx="5957709" cy="1735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935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7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8675" name="Rectangle 4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57200" y="1417638"/>
            <a:ext cx="8334375" cy="49831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algn="l" eaLnBrk="1" hangingPunct="1">
              <a:lnSpc>
                <a:spcPct val="130000"/>
              </a:lnSpc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Project Website</a:t>
            </a:r>
          </a:p>
          <a:p>
            <a:pPr marL="457200" indent="-457200" algn="l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StateRoad40.com</a:t>
            </a:r>
          </a:p>
          <a:p>
            <a:pPr marL="457200" indent="-457200" algn="l" eaLnBrk="1" hangingPunct="1">
              <a:lnSpc>
                <a:spcPct val="13000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Study Schedule / Contact Information /</a:t>
            </a:r>
            <a:b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Public Involvement / Study Materials </a:t>
            </a:r>
          </a:p>
          <a:p>
            <a:pPr algn="l" eaLnBrk="1" hangingPunct="1">
              <a:lnSpc>
                <a:spcPct val="130000"/>
              </a:lnSpc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Presentations to Volusia TPO</a:t>
            </a:r>
          </a:p>
          <a:p>
            <a:pPr algn="l" eaLnBrk="1" hangingPunct="1">
              <a:lnSpc>
                <a:spcPct val="130000"/>
              </a:lnSpc>
            </a:pP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Public Hearing</a:t>
            </a:r>
          </a:p>
          <a:p>
            <a:pPr marL="342900" indent="-342900" algn="l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Tuesday, June 25</a:t>
            </a:r>
            <a:r>
              <a:rPr lang="en-US" sz="2000" baseline="30000" dirty="0" smtClean="0">
                <a:solidFill>
                  <a:schemeClr val="bg1"/>
                </a:solidFill>
                <a:latin typeface="Calibri" pitchFamily="34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at 5:00 pm</a:t>
            </a:r>
          </a:p>
          <a:p>
            <a:pPr marL="800100" lvl="1" indent="-342900" algn="l" eaLnBrk="1" hangingPunct="1">
              <a:lnSpc>
                <a:spcPct val="130000"/>
              </a:lnSpc>
              <a:buFont typeface="Arial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  <a:latin typeface="Calibri" pitchFamily="34" charset="0"/>
              </a:rPr>
              <a:t>Riverbend</a:t>
            </a:r>
            <a:r>
              <a:rPr lang="en-US" sz="1800" dirty="0">
                <a:solidFill>
                  <a:schemeClr val="bg1"/>
                </a:solidFill>
                <a:latin typeface="Calibri" pitchFamily="34" charset="0"/>
              </a:rPr>
              <a:t> Community </a:t>
            </a:r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Church on State Road 40</a:t>
            </a:r>
          </a:p>
          <a:p>
            <a:pPr marL="457200" indent="-457200" algn="l" eaLnBrk="1" hangingPunct="1">
              <a:lnSpc>
                <a:spcPct val="130000"/>
              </a:lnSpc>
            </a:pPr>
            <a:endParaRPr lang="en-US" sz="24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 dirty="0" smtClean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Public Involvement / Outreach</a:t>
            </a:r>
            <a:endParaRPr lang="en-US" sz="3600" b="1" dirty="0">
              <a:solidFill>
                <a:srgbClr val="4A452A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0" r="6755"/>
          <a:stretch/>
        </p:blipFill>
        <p:spPr bwMode="auto">
          <a:xfrm rot="183936">
            <a:off x="5887797" y="1358569"/>
            <a:ext cx="2775437" cy="3689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8" descr="master 11508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8039723" y="1871663"/>
            <a:ext cx="9920" cy="4479924"/>
          </a:xfrm>
          <a:prstGeom prst="line">
            <a:avLst/>
          </a:prstGeom>
          <a:ln w="19050"/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Schedule</a:t>
            </a: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2663824" y="1352550"/>
            <a:ext cx="6175376" cy="409575"/>
          </a:xfrm>
          <a:prstGeom prst="rect">
            <a:avLst/>
          </a:prstGeom>
          <a:solidFill>
            <a:srgbClr val="000000">
              <a:alpha val="2705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100" dirty="0">
                <a:solidFill>
                  <a:schemeClr val="bg1"/>
                </a:solidFill>
              </a:rPr>
              <a:t>May ’11  July   Sep   Nov   Jan ’12   Mar    May   July   Sep   </a:t>
            </a:r>
            <a:r>
              <a:rPr lang="en-US" sz="1100" dirty="0" smtClean="0">
                <a:solidFill>
                  <a:schemeClr val="bg1"/>
                </a:solidFill>
              </a:rPr>
              <a:t>Nov   Jan’13   Mar    May   July   Aug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304800" y="1762125"/>
            <a:ext cx="2359024" cy="4632325"/>
          </a:xfrm>
          <a:prstGeom prst="rect">
            <a:avLst/>
          </a:prstGeom>
          <a:solidFill>
            <a:srgbClr val="000000">
              <a:alpha val="2705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157701" name="Rectangle 5"/>
          <p:cNvSpPr>
            <a:spLocks noChangeArrowheads="1"/>
          </p:cNvSpPr>
          <p:nvPr/>
        </p:nvSpPr>
        <p:spPr bwMode="auto">
          <a:xfrm>
            <a:off x="277813" y="1700213"/>
            <a:ext cx="269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anchor="ctr"/>
          <a:lstStyle/>
          <a:p>
            <a:pPr>
              <a:lnSpc>
                <a:spcPct val="110000"/>
              </a:lnSpc>
              <a:defRPr/>
            </a:pPr>
            <a: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Data Collection</a:t>
            </a:r>
            <a:b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/>
            </a:r>
            <a:b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Traffic Analysis</a:t>
            </a:r>
            <a:b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/>
            </a:r>
            <a:b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Engineering Analysis </a:t>
            </a:r>
            <a:b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/>
            </a:r>
            <a:b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Environmental Evaluations</a:t>
            </a:r>
            <a:b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/>
            </a:r>
            <a:b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Public Meetings / Hearing</a:t>
            </a:r>
            <a:b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/>
            </a:r>
            <a:b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Finalize Project Concepts</a:t>
            </a:r>
            <a:b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/>
            </a:r>
            <a:b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Documentation</a:t>
            </a:r>
            <a:b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/>
            </a:r>
            <a:b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</a:br>
            <a:r>
              <a:rPr lang="en-US" i="1" dirty="0">
                <a:solidFill>
                  <a:schemeClr val="bg1"/>
                </a:solidFill>
                <a:latin typeface="Arial Narrow" pitchFamily="34" charset="0"/>
                <a:cs typeface="Arial" charset="0"/>
              </a:rPr>
              <a:t>Study Approval</a:t>
            </a:r>
          </a:p>
        </p:txBody>
      </p:sp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2663824" y="2481263"/>
            <a:ext cx="6175376" cy="274637"/>
          </a:xfrm>
          <a:prstGeom prst="rect">
            <a:avLst/>
          </a:prstGeom>
          <a:solidFill>
            <a:srgbClr val="FFFFFF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7176" name="Rectangle 7"/>
          <p:cNvSpPr>
            <a:spLocks noChangeArrowheads="1"/>
          </p:cNvSpPr>
          <p:nvPr/>
        </p:nvSpPr>
        <p:spPr bwMode="auto">
          <a:xfrm>
            <a:off x="2663824" y="1871663"/>
            <a:ext cx="6175376" cy="239712"/>
          </a:xfrm>
          <a:prstGeom prst="rect">
            <a:avLst/>
          </a:prstGeom>
          <a:solidFill>
            <a:srgbClr val="FFFFFF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7177" name="Rectangle 8"/>
          <p:cNvSpPr>
            <a:spLocks noChangeArrowheads="1"/>
          </p:cNvSpPr>
          <p:nvPr/>
        </p:nvSpPr>
        <p:spPr bwMode="auto">
          <a:xfrm>
            <a:off x="2663824" y="3101975"/>
            <a:ext cx="6175376" cy="258763"/>
          </a:xfrm>
          <a:prstGeom prst="rect">
            <a:avLst/>
          </a:prstGeom>
          <a:solidFill>
            <a:srgbClr val="FFFFFF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7178" name="Rectangle 9"/>
          <p:cNvSpPr>
            <a:spLocks noChangeArrowheads="1"/>
          </p:cNvSpPr>
          <p:nvPr/>
        </p:nvSpPr>
        <p:spPr bwMode="auto">
          <a:xfrm>
            <a:off x="2663824" y="3703638"/>
            <a:ext cx="6175376" cy="258762"/>
          </a:xfrm>
          <a:prstGeom prst="rect">
            <a:avLst/>
          </a:prstGeom>
          <a:solidFill>
            <a:srgbClr val="FFFFFF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7179" name="Rectangle 10"/>
          <p:cNvSpPr>
            <a:spLocks noChangeArrowheads="1"/>
          </p:cNvSpPr>
          <p:nvPr/>
        </p:nvSpPr>
        <p:spPr bwMode="auto">
          <a:xfrm>
            <a:off x="2663824" y="4303713"/>
            <a:ext cx="6175375" cy="280987"/>
          </a:xfrm>
          <a:prstGeom prst="rect">
            <a:avLst/>
          </a:prstGeom>
          <a:solidFill>
            <a:srgbClr val="FFFFFF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7180" name="Rectangle 11"/>
          <p:cNvSpPr>
            <a:spLocks noChangeArrowheads="1"/>
          </p:cNvSpPr>
          <p:nvPr/>
        </p:nvSpPr>
        <p:spPr bwMode="auto">
          <a:xfrm>
            <a:off x="2663824" y="4902200"/>
            <a:ext cx="6175376" cy="282575"/>
          </a:xfrm>
          <a:prstGeom prst="rect">
            <a:avLst/>
          </a:prstGeom>
          <a:solidFill>
            <a:srgbClr val="FFFFFF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7181" name="Rectangle 12"/>
          <p:cNvSpPr>
            <a:spLocks noChangeArrowheads="1"/>
          </p:cNvSpPr>
          <p:nvPr/>
        </p:nvSpPr>
        <p:spPr bwMode="auto">
          <a:xfrm>
            <a:off x="2663824" y="5489575"/>
            <a:ext cx="6175375" cy="282575"/>
          </a:xfrm>
          <a:prstGeom prst="rect">
            <a:avLst/>
          </a:prstGeom>
          <a:solidFill>
            <a:srgbClr val="FFFFFF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7182" name="Rectangle 13"/>
          <p:cNvSpPr>
            <a:spLocks noChangeArrowheads="1"/>
          </p:cNvSpPr>
          <p:nvPr/>
        </p:nvSpPr>
        <p:spPr bwMode="auto">
          <a:xfrm>
            <a:off x="2663824" y="6076950"/>
            <a:ext cx="6094851" cy="274638"/>
          </a:xfrm>
          <a:prstGeom prst="rect">
            <a:avLst/>
          </a:prstGeom>
          <a:solidFill>
            <a:srgbClr val="FFFFFF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157714" name="AutoShape 18"/>
          <p:cNvSpPr>
            <a:spLocks noChangeArrowheads="1"/>
          </p:cNvSpPr>
          <p:nvPr/>
        </p:nvSpPr>
        <p:spPr bwMode="auto">
          <a:xfrm>
            <a:off x="8368150" y="5884863"/>
            <a:ext cx="390525" cy="484187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400">
              <a:cs typeface="Arial" charset="0"/>
            </a:endParaRPr>
          </a:p>
        </p:txBody>
      </p:sp>
      <p:sp>
        <p:nvSpPr>
          <p:cNvPr id="7188" name="Rectangle 21"/>
          <p:cNvSpPr>
            <a:spLocks noChangeArrowheads="1"/>
          </p:cNvSpPr>
          <p:nvPr/>
        </p:nvSpPr>
        <p:spPr bwMode="auto">
          <a:xfrm>
            <a:off x="2703514" y="2481263"/>
            <a:ext cx="754062" cy="269875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7194" name="Rectangle 42"/>
          <p:cNvSpPr>
            <a:spLocks noChangeArrowheads="1"/>
          </p:cNvSpPr>
          <p:nvPr/>
        </p:nvSpPr>
        <p:spPr bwMode="auto">
          <a:xfrm>
            <a:off x="3748088" y="4302125"/>
            <a:ext cx="369887" cy="282575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2" name="AutoShape 41"/>
          <p:cNvSpPr>
            <a:spLocks noChangeArrowheads="1"/>
          </p:cNvSpPr>
          <p:nvPr/>
        </p:nvSpPr>
        <p:spPr bwMode="auto">
          <a:xfrm>
            <a:off x="3740150" y="4106863"/>
            <a:ext cx="390525" cy="484187"/>
          </a:xfrm>
          <a:prstGeom prst="star5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3200">
              <a:cs typeface="Arial" charset="0"/>
            </a:endParaRPr>
          </a:p>
        </p:txBody>
      </p: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4676774" y="1762124"/>
            <a:ext cx="45719" cy="4589463"/>
          </a:xfrm>
          <a:prstGeom prst="rect">
            <a:avLst/>
          </a:prstGeom>
          <a:noFill/>
          <a:ln w="19050">
            <a:solidFill>
              <a:srgbClr val="000000">
                <a:alpha val="18824"/>
              </a:srgbClr>
            </a:solidFill>
            <a:prstDash val="sys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996431" y="1762124"/>
            <a:ext cx="45719" cy="4589463"/>
          </a:xfrm>
          <a:prstGeom prst="rect">
            <a:avLst/>
          </a:prstGeom>
          <a:noFill/>
          <a:ln w="19050">
            <a:solidFill>
              <a:srgbClr val="000000">
                <a:alpha val="18824"/>
              </a:srgbClr>
            </a:solidFill>
            <a:prstDash val="sysDot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3" name="Rectangle 14"/>
          <p:cNvSpPr>
            <a:spLocks noChangeArrowheads="1"/>
          </p:cNvSpPr>
          <p:nvPr/>
        </p:nvSpPr>
        <p:spPr bwMode="auto">
          <a:xfrm>
            <a:off x="4075112" y="5489575"/>
            <a:ext cx="4305178" cy="280987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7184" name="Rectangle 15"/>
          <p:cNvSpPr>
            <a:spLocks noChangeArrowheads="1"/>
          </p:cNvSpPr>
          <p:nvPr/>
        </p:nvSpPr>
        <p:spPr bwMode="auto">
          <a:xfrm>
            <a:off x="3457574" y="3098800"/>
            <a:ext cx="3324226" cy="261938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7185" name="Rectangle 16"/>
          <p:cNvSpPr>
            <a:spLocks noChangeArrowheads="1"/>
          </p:cNvSpPr>
          <p:nvPr/>
        </p:nvSpPr>
        <p:spPr bwMode="auto">
          <a:xfrm>
            <a:off x="5511800" y="4902200"/>
            <a:ext cx="1874421" cy="280987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7189" name="Rectangle 42"/>
          <p:cNvSpPr>
            <a:spLocks noChangeArrowheads="1"/>
          </p:cNvSpPr>
          <p:nvPr/>
        </p:nvSpPr>
        <p:spPr bwMode="auto">
          <a:xfrm>
            <a:off x="5519738" y="4302125"/>
            <a:ext cx="369887" cy="282575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157737" name="AutoShape 41"/>
          <p:cNvSpPr>
            <a:spLocks noChangeArrowheads="1"/>
          </p:cNvSpPr>
          <p:nvPr/>
        </p:nvSpPr>
        <p:spPr bwMode="auto">
          <a:xfrm>
            <a:off x="5511800" y="4116388"/>
            <a:ext cx="390525" cy="484187"/>
          </a:xfrm>
          <a:prstGeom prst="star5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endParaRPr lang="en-US" sz="3200">
              <a:cs typeface="Arial" charset="0"/>
            </a:endParaRPr>
          </a:p>
        </p:txBody>
      </p:sp>
      <p:sp>
        <p:nvSpPr>
          <p:cNvPr id="7191" name="Rectangle 43"/>
          <p:cNvSpPr>
            <a:spLocks noChangeArrowheads="1"/>
          </p:cNvSpPr>
          <p:nvPr/>
        </p:nvSpPr>
        <p:spPr bwMode="auto">
          <a:xfrm>
            <a:off x="7998781" y="4303713"/>
            <a:ext cx="369368" cy="282575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157741" name="AutoShape 45"/>
          <p:cNvSpPr>
            <a:spLocks noChangeArrowheads="1"/>
          </p:cNvSpPr>
          <p:nvPr/>
        </p:nvSpPr>
        <p:spPr bwMode="auto">
          <a:xfrm>
            <a:off x="7989765" y="4116388"/>
            <a:ext cx="390525" cy="484187"/>
          </a:xfrm>
          <a:prstGeom prst="star5">
            <a:avLst/>
          </a:prstGeom>
          <a:gradFill rotWithShape="1">
            <a:gsLst>
              <a:gs pos="0">
                <a:srgbClr val="FF9933"/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3200">
              <a:cs typeface="Arial" charset="0"/>
            </a:endParaRPr>
          </a:p>
        </p:txBody>
      </p:sp>
      <p:sp>
        <p:nvSpPr>
          <p:cNvPr id="7193" name="Rectangle 15"/>
          <p:cNvSpPr>
            <a:spLocks noChangeArrowheads="1"/>
          </p:cNvSpPr>
          <p:nvPr/>
        </p:nvSpPr>
        <p:spPr bwMode="auto">
          <a:xfrm>
            <a:off x="3457576" y="3705225"/>
            <a:ext cx="3324224" cy="257175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35" name="Rectangle 21"/>
          <p:cNvSpPr>
            <a:spLocks noChangeArrowheads="1"/>
          </p:cNvSpPr>
          <p:nvPr/>
        </p:nvSpPr>
        <p:spPr bwMode="auto">
          <a:xfrm>
            <a:off x="2671764" y="1871663"/>
            <a:ext cx="785811" cy="254793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3200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356728" y="1618804"/>
            <a:ext cx="1488549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We are here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695779" y="1944210"/>
            <a:ext cx="275207" cy="3906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772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8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Contact Information</a:t>
            </a:r>
          </a:p>
        </p:txBody>
      </p:sp>
      <p:sp>
        <p:nvSpPr>
          <p:cNvPr id="31748" name="Rectangle 9"/>
          <p:cNvSpPr>
            <a:spLocks noChangeArrowheads="1"/>
          </p:cNvSpPr>
          <p:nvPr/>
        </p:nvSpPr>
        <p:spPr bwMode="auto">
          <a:xfrm>
            <a:off x="409575" y="1306513"/>
            <a:ext cx="8258175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708688"/>
            </a:prstShdw>
          </a:effectLst>
        </p:spPr>
        <p:txBody>
          <a:bodyPr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Mary </a:t>
            </a:r>
            <a:r>
              <a:rPr lang="en-US" sz="3800" dirty="0" err="1">
                <a:solidFill>
                  <a:schemeClr val="bg1"/>
                </a:solidFill>
                <a:latin typeface="Calibri" pitchFamily="34" charset="0"/>
                <a:cs typeface="Arial" charset="0"/>
              </a:rPr>
              <a:t>McGehee</a:t>
            </a:r>
            <a:endParaRPr lang="en-US" sz="3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/>
            <a:endParaRPr lang="en-US" sz="3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/>
            <a:endParaRPr lang="en-US" sz="3800" dirty="0">
              <a:solidFill>
                <a:srgbClr val="000000"/>
              </a:solidFill>
              <a:cs typeface="Arial" charset="0"/>
            </a:endParaRPr>
          </a:p>
          <a:p>
            <a:pPr algn="ctr"/>
            <a:endParaRPr lang="en-US" sz="3800" dirty="0">
              <a:solidFill>
                <a:srgbClr val="000000"/>
              </a:solidFill>
              <a:cs typeface="Arial" charset="0"/>
            </a:endParaRPr>
          </a:p>
          <a:p>
            <a:pPr algn="ctr"/>
            <a:r>
              <a:rPr lang="en-US" sz="3800" dirty="0">
                <a:solidFill>
                  <a:schemeClr val="bg1"/>
                </a:solidFill>
                <a:latin typeface="Calibri" pitchFamily="34" charset="0"/>
                <a:cs typeface="Tahoma" pitchFamily="34" charset="0"/>
              </a:rPr>
              <a:t>719 S. Woodland Boulevard </a:t>
            </a:r>
          </a:p>
          <a:p>
            <a:pPr algn="ctr"/>
            <a:r>
              <a:rPr lang="en-US" sz="3800" dirty="0" err="1">
                <a:solidFill>
                  <a:schemeClr val="bg1"/>
                </a:solidFill>
                <a:latin typeface="Calibri" pitchFamily="34" charset="0"/>
                <a:cs typeface="Tahoma" pitchFamily="34" charset="0"/>
              </a:rPr>
              <a:t>DeLand</a:t>
            </a:r>
            <a:r>
              <a:rPr lang="en-US" sz="3800" dirty="0">
                <a:solidFill>
                  <a:schemeClr val="bg1"/>
                </a:solidFill>
                <a:latin typeface="Calibri" pitchFamily="34" charset="0"/>
                <a:cs typeface="Tahoma" pitchFamily="34" charset="0"/>
              </a:rPr>
              <a:t>, Florida 32720</a:t>
            </a:r>
            <a:endParaRPr lang="en-US" sz="38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/>
            <a:r>
              <a:rPr lang="en-US" sz="38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386-943-5063</a:t>
            </a:r>
          </a:p>
          <a:p>
            <a:pPr algn="ctr"/>
            <a:r>
              <a:rPr lang="en-US" sz="3200" u="sng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Mary.McGehee@dot.state.fl.us.com</a:t>
            </a:r>
            <a:endParaRPr lang="en-US" sz="3200" u="sng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31749" name="Picture 7" descr="FDOT Logo NEW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7763" y="2001838"/>
            <a:ext cx="1557337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8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Contact Information</a:t>
            </a:r>
          </a:p>
        </p:txBody>
      </p:sp>
      <p:sp>
        <p:nvSpPr>
          <p:cNvPr id="30724" name="Rectangle 9"/>
          <p:cNvSpPr>
            <a:spLocks noChangeArrowheads="1"/>
          </p:cNvSpPr>
          <p:nvPr/>
        </p:nvSpPr>
        <p:spPr bwMode="auto">
          <a:xfrm>
            <a:off x="409575" y="1306513"/>
            <a:ext cx="8258175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708688"/>
            </a:prstShdw>
          </a:effectLst>
        </p:spPr>
        <p:txBody>
          <a:bodyPr>
            <a:spAutoFit/>
          </a:bodyPr>
          <a:lstStyle/>
          <a:p>
            <a:pPr algn="ctr"/>
            <a:r>
              <a:rPr lang="en-US" sz="3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John R. Freeman, Jr.</a:t>
            </a:r>
          </a:p>
          <a:p>
            <a:pPr algn="ctr"/>
            <a:endParaRPr lang="en-US" sz="380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algn="ctr"/>
            <a:endParaRPr lang="en-US" sz="3800">
              <a:solidFill>
                <a:srgbClr val="000000"/>
              </a:solidFill>
              <a:cs typeface="Arial" charset="0"/>
            </a:endParaRPr>
          </a:p>
          <a:p>
            <a:pPr algn="ctr"/>
            <a:r>
              <a:rPr lang="en-US" sz="3800">
                <a:solidFill>
                  <a:schemeClr val="bg1"/>
                </a:solidFill>
                <a:latin typeface="Calibri" pitchFamily="34" charset="0"/>
                <a:cs typeface="Tahoma" pitchFamily="34" charset="0"/>
              </a:rPr>
              <a:t>225 E. Robinson Street, Suite 450</a:t>
            </a:r>
            <a:r>
              <a:rPr lang="en-US" sz="3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 </a:t>
            </a:r>
          </a:p>
          <a:p>
            <a:pPr algn="ctr"/>
            <a:r>
              <a:rPr lang="en-US" sz="3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Orlando, FL 32801</a:t>
            </a:r>
          </a:p>
          <a:p>
            <a:pPr algn="ctr"/>
            <a:r>
              <a:rPr lang="en-US" sz="3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407-540-0555</a:t>
            </a:r>
          </a:p>
          <a:p>
            <a:pPr algn="ctr"/>
            <a:r>
              <a:rPr lang="en-US" sz="3800">
                <a:solidFill>
                  <a:schemeClr val="bg1"/>
                </a:solidFill>
                <a:latin typeface="Calibri" pitchFamily="34" charset="0"/>
                <a:cs typeface="Arial" charset="0"/>
              </a:rPr>
              <a:t>1-866-286-2254</a:t>
            </a:r>
          </a:p>
          <a:p>
            <a:pPr algn="ctr"/>
            <a:r>
              <a:rPr lang="en-US" sz="3200" u="sng">
                <a:solidFill>
                  <a:schemeClr val="bg1"/>
                </a:solidFill>
                <a:latin typeface="Calibri" pitchFamily="34" charset="0"/>
                <a:cs typeface="Arial" charset="0"/>
              </a:rPr>
              <a:t>jfreeman@kittelson.com</a:t>
            </a:r>
          </a:p>
        </p:txBody>
      </p:sp>
      <p:pic>
        <p:nvPicPr>
          <p:cNvPr id="30725" name="Picture 6" descr="Kittelson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09675" y="2101850"/>
            <a:ext cx="65135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1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chemeClr val="bg1">
              <a:alpha val="50000"/>
            </a:scheme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3600">
              <a:solidFill>
                <a:schemeClr val="bg1"/>
              </a:solidFill>
              <a:latin typeface="Calibri" pitchFamily="34" charset="0"/>
            </a:endParaRPr>
          </a:p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en-US" sz="36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PD&amp;E Study Process</a:t>
            </a:r>
          </a:p>
        </p:txBody>
      </p:sp>
      <p:sp>
        <p:nvSpPr>
          <p:cNvPr id="10244" name="Line 6"/>
          <p:cNvSpPr>
            <a:spLocks noChangeShapeType="1"/>
          </p:cNvSpPr>
          <p:nvPr/>
        </p:nvSpPr>
        <p:spPr bwMode="auto">
          <a:xfrm flipV="1">
            <a:off x="2922588" y="4422775"/>
            <a:ext cx="306387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5" name="Line 7"/>
          <p:cNvSpPr>
            <a:spLocks noChangeShapeType="1"/>
          </p:cNvSpPr>
          <p:nvPr/>
        </p:nvSpPr>
        <p:spPr bwMode="auto">
          <a:xfrm>
            <a:off x="7600950" y="4424363"/>
            <a:ext cx="2286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Freeform 8"/>
          <p:cNvSpPr>
            <a:spLocks/>
          </p:cNvSpPr>
          <p:nvPr/>
        </p:nvSpPr>
        <p:spPr bwMode="auto">
          <a:xfrm>
            <a:off x="4827588" y="3649663"/>
            <a:ext cx="1295400" cy="412750"/>
          </a:xfrm>
          <a:custGeom>
            <a:avLst/>
            <a:gdLst>
              <a:gd name="T0" fmla="*/ 2147483647 w 720"/>
              <a:gd name="T1" fmla="*/ 2147483647 h 552"/>
              <a:gd name="T2" fmla="*/ 2147483647 w 720"/>
              <a:gd name="T3" fmla="*/ 0 h 552"/>
              <a:gd name="T4" fmla="*/ 0 w 720"/>
              <a:gd name="T5" fmla="*/ 0 h 552"/>
              <a:gd name="T6" fmla="*/ 0 w 720"/>
              <a:gd name="T7" fmla="*/ 2147483647 h 552"/>
              <a:gd name="T8" fmla="*/ 0 60000 65536"/>
              <a:gd name="T9" fmla="*/ 0 60000 65536"/>
              <a:gd name="T10" fmla="*/ 0 60000 65536"/>
              <a:gd name="T11" fmla="*/ 0 60000 65536"/>
              <a:gd name="T12" fmla="*/ 0 w 720"/>
              <a:gd name="T13" fmla="*/ 0 h 552"/>
              <a:gd name="T14" fmla="*/ 720 w 720"/>
              <a:gd name="T15" fmla="*/ 552 h 5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0" h="552">
                <a:moveTo>
                  <a:pt x="720" y="128"/>
                </a:moveTo>
                <a:lnTo>
                  <a:pt x="720" y="0"/>
                </a:lnTo>
                <a:lnTo>
                  <a:pt x="0" y="0"/>
                </a:lnTo>
                <a:lnTo>
                  <a:pt x="0" y="552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Freeform 9"/>
          <p:cNvSpPr>
            <a:spLocks/>
          </p:cNvSpPr>
          <p:nvPr/>
        </p:nvSpPr>
        <p:spPr bwMode="auto">
          <a:xfrm>
            <a:off x="4903788" y="4748213"/>
            <a:ext cx="1219200" cy="609600"/>
          </a:xfrm>
          <a:custGeom>
            <a:avLst/>
            <a:gdLst>
              <a:gd name="T0" fmla="*/ 2147483647 w 1096"/>
              <a:gd name="T1" fmla="*/ 2147483647 h 632"/>
              <a:gd name="T2" fmla="*/ 2147483647 w 1096"/>
              <a:gd name="T3" fmla="*/ 2147483647 h 632"/>
              <a:gd name="T4" fmla="*/ 0 w 1096"/>
              <a:gd name="T5" fmla="*/ 2147483647 h 632"/>
              <a:gd name="T6" fmla="*/ 0 w 1096"/>
              <a:gd name="T7" fmla="*/ 0 h 632"/>
              <a:gd name="T8" fmla="*/ 0 60000 65536"/>
              <a:gd name="T9" fmla="*/ 0 60000 65536"/>
              <a:gd name="T10" fmla="*/ 0 60000 65536"/>
              <a:gd name="T11" fmla="*/ 0 60000 65536"/>
              <a:gd name="T12" fmla="*/ 0 w 1096"/>
              <a:gd name="T13" fmla="*/ 0 h 632"/>
              <a:gd name="T14" fmla="*/ 1096 w 1096"/>
              <a:gd name="T15" fmla="*/ 632 h 63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96" h="632">
                <a:moveTo>
                  <a:pt x="1096" y="472"/>
                </a:moveTo>
                <a:lnTo>
                  <a:pt x="1096" y="632"/>
                </a:lnTo>
                <a:lnTo>
                  <a:pt x="0" y="632"/>
                </a:lnTo>
                <a:lnTo>
                  <a:pt x="0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Line 11"/>
          <p:cNvSpPr>
            <a:spLocks noChangeShapeType="1"/>
          </p:cNvSpPr>
          <p:nvPr/>
        </p:nvSpPr>
        <p:spPr bwMode="auto">
          <a:xfrm flipV="1">
            <a:off x="2008188" y="4430713"/>
            <a:ext cx="304800" cy="4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Line 12"/>
          <p:cNvSpPr>
            <a:spLocks noChangeShapeType="1"/>
          </p:cNvSpPr>
          <p:nvPr/>
        </p:nvSpPr>
        <p:spPr bwMode="auto">
          <a:xfrm>
            <a:off x="5113338" y="4432300"/>
            <a:ext cx="277812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Line 14"/>
          <p:cNvSpPr>
            <a:spLocks noChangeShapeType="1"/>
          </p:cNvSpPr>
          <p:nvPr/>
        </p:nvSpPr>
        <p:spPr bwMode="auto">
          <a:xfrm>
            <a:off x="4200525" y="4446588"/>
            <a:ext cx="322263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Rectangle 15"/>
          <p:cNvSpPr>
            <a:spLocks noChangeArrowheads="1"/>
          </p:cNvSpPr>
          <p:nvPr/>
        </p:nvSpPr>
        <p:spPr bwMode="auto">
          <a:xfrm>
            <a:off x="4522788" y="4108450"/>
            <a:ext cx="773112" cy="639763"/>
          </a:xfrm>
          <a:prstGeom prst="rect">
            <a:avLst/>
          </a:prstGeom>
          <a:solidFill>
            <a:srgbClr val="481404"/>
          </a:solidFill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Concept </a:t>
            </a:r>
            <a:br>
              <a:rPr lang="en-US" sz="1200" b="1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Refinement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10252" name="Rectangle 16"/>
          <p:cNvSpPr>
            <a:spLocks noChangeArrowheads="1"/>
          </p:cNvSpPr>
          <p:nvPr/>
        </p:nvSpPr>
        <p:spPr bwMode="auto">
          <a:xfrm>
            <a:off x="5576888" y="3748088"/>
            <a:ext cx="1009650" cy="411162"/>
          </a:xfrm>
          <a:prstGeom prst="rect">
            <a:avLst/>
          </a:prstGeom>
          <a:gradFill rotWithShape="0">
            <a:gsLst>
              <a:gs pos="0">
                <a:srgbClr val="B48E43"/>
              </a:gs>
              <a:gs pos="100000">
                <a:srgbClr val="9966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Engineering </a:t>
            </a:r>
            <a:br>
              <a:rPr lang="en-US" sz="1200" b="1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Analysis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10253" name="Rectangle 17"/>
          <p:cNvSpPr>
            <a:spLocks noChangeArrowheads="1"/>
          </p:cNvSpPr>
          <p:nvPr/>
        </p:nvSpPr>
        <p:spPr bwMode="auto">
          <a:xfrm>
            <a:off x="5600700" y="4751388"/>
            <a:ext cx="1009650" cy="411162"/>
          </a:xfrm>
          <a:prstGeom prst="rect">
            <a:avLst/>
          </a:prstGeom>
          <a:gradFill rotWithShape="0">
            <a:gsLst>
              <a:gs pos="0">
                <a:srgbClr val="B48E43"/>
              </a:gs>
              <a:gs pos="100000">
                <a:srgbClr val="9966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Environmental </a:t>
            </a:r>
            <a:br>
              <a:rPr lang="en-US" sz="1200" b="1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Analysis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10254" name="Rectangle 18"/>
          <p:cNvSpPr>
            <a:spLocks noChangeArrowheads="1"/>
          </p:cNvSpPr>
          <p:nvPr/>
        </p:nvSpPr>
        <p:spPr bwMode="auto">
          <a:xfrm>
            <a:off x="6718300" y="4232275"/>
            <a:ext cx="844550" cy="411163"/>
          </a:xfrm>
          <a:prstGeom prst="rect">
            <a:avLst/>
          </a:prstGeom>
          <a:solidFill>
            <a:srgbClr val="481404"/>
          </a:solidFill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PDSR / SEIR</a:t>
            </a:r>
          </a:p>
          <a:p>
            <a:pPr algn="ctr" eaLnBrk="0" hangingPunct="0">
              <a:lnSpc>
                <a:spcPct val="90000"/>
              </a:lnSpc>
            </a:pPr>
            <a:endParaRPr lang="en-US" sz="1200">
              <a:latin typeface="Times New Roman" pitchFamily="18" charset="0"/>
            </a:endParaRPr>
          </a:p>
        </p:txBody>
      </p:sp>
      <p:sp>
        <p:nvSpPr>
          <p:cNvPr id="10255" name="Rectangle 20"/>
          <p:cNvSpPr>
            <a:spLocks noChangeArrowheads="1"/>
          </p:cNvSpPr>
          <p:nvPr/>
        </p:nvSpPr>
        <p:spPr bwMode="auto">
          <a:xfrm>
            <a:off x="7875588" y="3833813"/>
            <a:ext cx="731837" cy="1371600"/>
          </a:xfrm>
          <a:prstGeom prst="rect">
            <a:avLst/>
          </a:prstGeom>
          <a:gradFill rotWithShape="0">
            <a:gsLst>
              <a:gs pos="0">
                <a:srgbClr val="B48E43"/>
              </a:gs>
              <a:gs pos="100000">
                <a:srgbClr val="9966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Public 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Hearing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10256" name="Rectangle 21"/>
          <p:cNvSpPr>
            <a:spLocks noChangeArrowheads="1"/>
          </p:cNvSpPr>
          <p:nvPr/>
        </p:nvSpPr>
        <p:spPr bwMode="auto">
          <a:xfrm>
            <a:off x="7875588" y="5699125"/>
            <a:ext cx="731837" cy="420688"/>
          </a:xfrm>
          <a:prstGeom prst="rect">
            <a:avLst/>
          </a:prstGeom>
          <a:solidFill>
            <a:srgbClr val="481404"/>
          </a:solidFill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Approval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10257" name="Freeform 22"/>
          <p:cNvSpPr>
            <a:spLocks/>
          </p:cNvSpPr>
          <p:nvPr/>
        </p:nvSpPr>
        <p:spPr bwMode="auto">
          <a:xfrm>
            <a:off x="5383213" y="3957638"/>
            <a:ext cx="261937" cy="969962"/>
          </a:xfrm>
          <a:custGeom>
            <a:avLst/>
            <a:gdLst>
              <a:gd name="T0" fmla="*/ 2147483647 w 224"/>
              <a:gd name="T1" fmla="*/ 2147483647 h 1048"/>
              <a:gd name="T2" fmla="*/ 0 w 224"/>
              <a:gd name="T3" fmla="*/ 2147483647 h 1048"/>
              <a:gd name="T4" fmla="*/ 0 w 224"/>
              <a:gd name="T5" fmla="*/ 0 h 1048"/>
              <a:gd name="T6" fmla="*/ 2147483647 w 224"/>
              <a:gd name="T7" fmla="*/ 0 h 1048"/>
              <a:gd name="T8" fmla="*/ 0 60000 65536"/>
              <a:gd name="T9" fmla="*/ 0 60000 65536"/>
              <a:gd name="T10" fmla="*/ 0 60000 65536"/>
              <a:gd name="T11" fmla="*/ 0 60000 65536"/>
              <a:gd name="T12" fmla="*/ 0 w 224"/>
              <a:gd name="T13" fmla="*/ 0 h 1048"/>
              <a:gd name="T14" fmla="*/ 224 w 224"/>
              <a:gd name="T15" fmla="*/ 1048 h 10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24" h="1048">
                <a:moveTo>
                  <a:pt x="224" y="1048"/>
                </a:moveTo>
                <a:lnTo>
                  <a:pt x="0" y="1048"/>
                </a:lnTo>
                <a:lnTo>
                  <a:pt x="0" y="0"/>
                </a:lnTo>
                <a:lnTo>
                  <a:pt x="174" y="0"/>
                </a:lnTo>
              </a:path>
            </a:pathLst>
          </a:custGeom>
          <a:noFill/>
          <a:ln w="12700" cmpd="sng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Line 23"/>
          <p:cNvSpPr>
            <a:spLocks noChangeShapeType="1"/>
          </p:cNvSpPr>
          <p:nvPr/>
        </p:nvSpPr>
        <p:spPr bwMode="auto">
          <a:xfrm>
            <a:off x="6122988" y="4146550"/>
            <a:ext cx="1587" cy="574675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9" name="Rectangle 24"/>
          <p:cNvSpPr>
            <a:spLocks noChangeArrowheads="1"/>
          </p:cNvSpPr>
          <p:nvPr/>
        </p:nvSpPr>
        <p:spPr bwMode="auto">
          <a:xfrm>
            <a:off x="3273425" y="4108450"/>
            <a:ext cx="1112838" cy="639763"/>
          </a:xfrm>
          <a:prstGeom prst="rect">
            <a:avLst/>
          </a:prstGeom>
          <a:solidFill>
            <a:srgbClr val="996600"/>
          </a:solidFill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Concept Development and Evaluation</a:t>
            </a:r>
            <a:endParaRPr lang="en-US" sz="1200" b="1" i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260" name="Rectangle 25"/>
          <p:cNvSpPr>
            <a:spLocks noChangeArrowheads="1"/>
          </p:cNvSpPr>
          <p:nvPr/>
        </p:nvSpPr>
        <p:spPr bwMode="auto">
          <a:xfrm>
            <a:off x="917575" y="1944688"/>
            <a:ext cx="1562100" cy="560387"/>
          </a:xfrm>
          <a:prstGeom prst="rect">
            <a:avLst/>
          </a:prstGeom>
          <a:gradFill rotWithShape="1">
            <a:gsLst>
              <a:gs pos="0">
                <a:srgbClr val="481404"/>
              </a:gs>
              <a:gs pos="100000">
                <a:srgbClr val="210902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Establish </a:t>
            </a:r>
            <a:br>
              <a:rPr lang="en-US" sz="1200" b="1">
                <a:solidFill>
                  <a:schemeClr val="bg1"/>
                </a:solidFill>
                <a:latin typeface="Arial Narrow" pitchFamily="34" charset="0"/>
              </a:rPr>
            </a:b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Purpose 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&amp; Need</a:t>
            </a:r>
          </a:p>
        </p:txBody>
      </p:sp>
      <p:sp>
        <p:nvSpPr>
          <p:cNvPr id="10261" name="Rectangle 26"/>
          <p:cNvSpPr>
            <a:spLocks noChangeArrowheads="1"/>
          </p:cNvSpPr>
          <p:nvPr/>
        </p:nvSpPr>
        <p:spPr bwMode="auto">
          <a:xfrm>
            <a:off x="2344738" y="4108450"/>
            <a:ext cx="731837" cy="639763"/>
          </a:xfrm>
          <a:prstGeom prst="rect">
            <a:avLst/>
          </a:prstGeom>
          <a:solidFill>
            <a:srgbClr val="481404"/>
          </a:solidFill>
          <a:ln w="9525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Traffic 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Analysis</a:t>
            </a:r>
            <a:endParaRPr lang="en-US" sz="1200">
              <a:latin typeface="Times New Roman" pitchFamily="18" charset="0"/>
            </a:endParaRPr>
          </a:p>
        </p:txBody>
      </p:sp>
      <p:sp>
        <p:nvSpPr>
          <p:cNvPr id="10262" name="Rectangle 27"/>
          <p:cNvSpPr>
            <a:spLocks noChangeArrowheads="1"/>
          </p:cNvSpPr>
          <p:nvPr/>
        </p:nvSpPr>
        <p:spPr bwMode="auto">
          <a:xfrm>
            <a:off x="1169988" y="4138613"/>
            <a:ext cx="1004887" cy="639762"/>
          </a:xfrm>
          <a:prstGeom prst="rect">
            <a:avLst/>
          </a:prstGeom>
          <a:gradFill rotWithShape="0">
            <a:gsLst>
              <a:gs pos="0">
                <a:srgbClr val="B48E43"/>
              </a:gs>
              <a:gs pos="100000">
                <a:srgbClr val="996600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 eaLnBrk="0" hangingPunct="0">
              <a:lnSpc>
                <a:spcPct val="90000"/>
              </a:lnSpc>
            </a:pPr>
            <a:endParaRPr lang="en-US" sz="100" b="1">
              <a:solidFill>
                <a:schemeClr val="bg1"/>
              </a:solidFill>
              <a:latin typeface="Arial Narrow" pitchFamily="34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Data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Collection</a:t>
            </a:r>
          </a:p>
        </p:txBody>
      </p:sp>
      <p:sp>
        <p:nvSpPr>
          <p:cNvPr id="10263" name="AutoShape 29"/>
          <p:cNvSpPr>
            <a:spLocks noChangeArrowheads="1"/>
          </p:cNvSpPr>
          <p:nvPr/>
        </p:nvSpPr>
        <p:spPr bwMode="auto">
          <a:xfrm>
            <a:off x="865188" y="2860675"/>
            <a:ext cx="7848600" cy="2689225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8E4130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4" name="Text Box 30"/>
          <p:cNvSpPr txBox="1">
            <a:spLocks noChangeArrowheads="1"/>
          </p:cNvSpPr>
          <p:nvPr/>
        </p:nvSpPr>
        <p:spPr bwMode="auto">
          <a:xfrm>
            <a:off x="3095625" y="2654300"/>
            <a:ext cx="3387725" cy="457200"/>
          </a:xfrm>
          <a:prstGeom prst="rect">
            <a:avLst/>
          </a:prstGeom>
          <a:solidFill>
            <a:srgbClr val="481404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2"/>
                </a:solidFill>
              </a:rPr>
              <a:t>Public Involvement</a:t>
            </a:r>
          </a:p>
        </p:txBody>
      </p:sp>
      <p:sp>
        <p:nvSpPr>
          <p:cNvPr id="10265" name="Line 33"/>
          <p:cNvSpPr>
            <a:spLocks noChangeShapeType="1"/>
          </p:cNvSpPr>
          <p:nvPr/>
        </p:nvSpPr>
        <p:spPr bwMode="auto">
          <a:xfrm flipH="1" flipV="1">
            <a:off x="1703388" y="2525713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6" name="Rectangle 34"/>
          <p:cNvSpPr>
            <a:spLocks noChangeArrowheads="1"/>
          </p:cNvSpPr>
          <p:nvPr/>
        </p:nvSpPr>
        <p:spPr bwMode="auto">
          <a:xfrm>
            <a:off x="1200150" y="2990850"/>
            <a:ext cx="1036638" cy="782638"/>
          </a:xfrm>
          <a:prstGeom prst="rect">
            <a:avLst/>
          </a:prstGeom>
          <a:gradFill rotWithShape="1">
            <a:gsLst>
              <a:gs pos="0">
                <a:srgbClr val="481404"/>
              </a:gs>
              <a:gs pos="100000">
                <a:srgbClr val="210902"/>
              </a:gs>
            </a:gsLst>
            <a:lin ang="2700000" scaled="1"/>
          </a:gradFill>
          <a:ln w="9525" algn="ctr">
            <a:noFill/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ETDM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Summary</a:t>
            </a:r>
          </a:p>
          <a:p>
            <a:pPr algn="ctr" eaLnBrk="0" hangingPunct="0">
              <a:lnSpc>
                <a:spcPct val="90000"/>
              </a:lnSpc>
            </a:pPr>
            <a:r>
              <a:rPr lang="en-US" sz="1200" b="1">
                <a:solidFill>
                  <a:schemeClr val="bg1"/>
                </a:solidFill>
                <a:latin typeface="Arial Narrow" pitchFamily="34" charset="0"/>
              </a:rPr>
              <a:t> Report</a:t>
            </a:r>
          </a:p>
          <a:p>
            <a:pPr algn="ctr" eaLnBrk="0" hangingPunct="0">
              <a:lnSpc>
                <a:spcPct val="90000"/>
              </a:lnSpc>
            </a:pPr>
            <a:endParaRPr lang="en-US" sz="1200" b="1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0267" name="Line 35"/>
          <p:cNvSpPr>
            <a:spLocks noChangeShapeType="1"/>
          </p:cNvSpPr>
          <p:nvPr/>
        </p:nvSpPr>
        <p:spPr bwMode="auto">
          <a:xfrm flipH="1" flipV="1">
            <a:off x="1703388" y="3773488"/>
            <a:ext cx="0" cy="3651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8" name="Line 37"/>
          <p:cNvSpPr>
            <a:spLocks noChangeShapeType="1"/>
          </p:cNvSpPr>
          <p:nvPr/>
        </p:nvSpPr>
        <p:spPr bwMode="auto">
          <a:xfrm flipH="1" flipV="1">
            <a:off x="8256588" y="5205413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69" name="Line 38"/>
          <p:cNvSpPr>
            <a:spLocks noChangeShapeType="1"/>
          </p:cNvSpPr>
          <p:nvPr/>
        </p:nvSpPr>
        <p:spPr bwMode="auto">
          <a:xfrm>
            <a:off x="6429375" y="4424363"/>
            <a:ext cx="2286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47" name="Rectangle 31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7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457200" y="1265238"/>
            <a:ext cx="8239125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bri" pitchFamily="34" charset="0"/>
              </a:rPr>
              <a:t>Breakaway Trail to Williamson Boulevard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bri" pitchFamily="34" charset="0"/>
              </a:rPr>
              <a:t>Approximately 2 miles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bri" pitchFamily="34" charset="0"/>
              </a:rPr>
              <a:t>4 to 6 Lane </a:t>
            </a:r>
            <a:r>
              <a:rPr lang="en-US" sz="2500" dirty="0" smtClean="0">
                <a:solidFill>
                  <a:schemeClr val="bg1"/>
                </a:solidFill>
                <a:latin typeface="Calibri" pitchFamily="34" charset="0"/>
              </a:rPr>
              <a:t>Widening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bri" pitchFamily="34" charset="0"/>
              </a:rPr>
              <a:t>Enhanced Bicycle and Pedestrian </a:t>
            </a:r>
            <a:r>
              <a:rPr lang="en-US" sz="2500" dirty="0" smtClean="0">
                <a:solidFill>
                  <a:schemeClr val="bg1"/>
                </a:solidFill>
                <a:latin typeface="Calibri" pitchFamily="34" charset="0"/>
              </a:rPr>
              <a:t>Facilities</a:t>
            </a:r>
            <a:endParaRPr lang="en-US" sz="25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bri" pitchFamily="34" charset="0"/>
              </a:rPr>
              <a:t>State Environmental Impact Report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500" dirty="0">
                <a:solidFill>
                  <a:schemeClr val="bg1"/>
                </a:solidFill>
                <a:latin typeface="Calibri" pitchFamily="34" charset="0"/>
              </a:rPr>
              <a:t>No Federal Funds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bri" pitchFamily="34" charset="0"/>
              </a:rPr>
              <a:t>PD&amp;E </a:t>
            </a:r>
            <a:r>
              <a:rPr lang="en-US" sz="2500" dirty="0">
                <a:solidFill>
                  <a:schemeClr val="bg1"/>
                </a:solidFill>
                <a:latin typeface="Calibri" pitchFamily="34" charset="0"/>
              </a:rPr>
              <a:t>Complete Fall </a:t>
            </a:r>
            <a:r>
              <a:rPr lang="en-US" sz="2500" dirty="0" smtClean="0">
                <a:solidFill>
                  <a:schemeClr val="bg1"/>
                </a:solidFill>
                <a:latin typeface="Calibri" pitchFamily="34" charset="0"/>
              </a:rPr>
              <a:t>2013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500" dirty="0" smtClean="0">
                <a:solidFill>
                  <a:schemeClr val="bg1"/>
                </a:solidFill>
                <a:latin typeface="Calibri" pitchFamily="34" charset="0"/>
              </a:rPr>
              <a:t>No Future Phases Currently Programmed</a:t>
            </a:r>
            <a:endParaRPr lang="en-US" sz="25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Overview</a:t>
            </a: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8435" name="Picture 3" descr="I:\projfile\11508 - SR 40 PD&amp;E Study\Photos 030411\IMG_6421.jpg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20189" r="22062"/>
          <a:stretch/>
        </p:blipFill>
        <p:spPr bwMode="auto">
          <a:xfrm rot="21284103">
            <a:off x="6937530" y="1430882"/>
            <a:ext cx="1299214" cy="16871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LeftFacing"/>
            <a:lightRig rig="threePt" dir="t"/>
          </a:scene3d>
          <a:extLst/>
        </p:spPr>
      </p:pic>
      <p:pic>
        <p:nvPicPr>
          <p:cNvPr id="18434" name="Picture 2" descr="I:\projfile\11508 - SR 40 PD&amp;E Study\Photos 010711\SR 40 065.jpg"/>
          <p:cNvPicPr>
            <a:picLocks noChangeAspect="1" noChangeArrowheads="1"/>
          </p:cNvPicPr>
          <p:nvPr/>
        </p:nvPicPr>
        <p:blipFill rotWithShape="1">
          <a:blip r:embed="rId5" cstate="print">
            <a:extLst/>
          </a:blip>
          <a:srcRect l="25109" t="10062" r="22860"/>
          <a:stretch/>
        </p:blipFill>
        <p:spPr bwMode="auto">
          <a:xfrm rot="812887">
            <a:off x="7426179" y="3124766"/>
            <a:ext cx="1241741" cy="160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LeftFacing"/>
            <a:lightRig rig="threePt" dir="t"/>
          </a:scene3d>
          <a:ex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7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457200" y="1265238"/>
            <a:ext cx="8239125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endParaRPr lang="en-US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Project Overview</a:t>
            </a:r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2294" name="Picture 8" descr="SR40 aerial 7_15 for power poin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288" y="1392238"/>
            <a:ext cx="88614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7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57200" y="1198563"/>
            <a:ext cx="8239125" cy="500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Principal Arterial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- Regional Transportation Facility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Emerging Strategic Intermodal System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(SIS)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Facility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- Maintain Level of Service “C” 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Designated Hurricane Evacuation 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Route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Freight Goods &amp; Movement Along </a:t>
            </a: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C</a:t>
            </a: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orridor from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I-95 to I-75</a:t>
            </a:r>
            <a:endParaRPr lang="en-US" sz="24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en-US" sz="3400" b="1">
              <a:solidFill>
                <a:srgbClr val="4A452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3825" y="1260475"/>
            <a:ext cx="973138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04800" y="161925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Purpose and Need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2297" name="Picture 9" descr="hurricane_evacuation_rou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67425" y="4430714"/>
            <a:ext cx="2381250" cy="178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9" name="Picture 11" descr="i-95-sect100_los_c-r100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67037" y="4889501"/>
            <a:ext cx="2752725" cy="132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7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57200" y="1198563"/>
            <a:ext cx="8239125" cy="614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b="1" u="sng" dirty="0">
                <a:solidFill>
                  <a:schemeClr val="bg1"/>
                </a:solidFill>
                <a:latin typeface="Calibri" pitchFamily="34" charset="0"/>
              </a:rPr>
              <a:t>Ongoing Projects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SR 40 Widening Plans West of Breakaway Trail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- 4-Lanes from US 17 to SR 11 / Design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2014</a:t>
            </a: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- 4-Lanes from SR 11 to Cone Road / Design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(On-going)</a:t>
            </a: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Resurfacing SR 40</a:t>
            </a: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</a:rPr>
              <a:t>Tymber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 Creek Road to 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</a:rPr>
              <a:t>Perrott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 Drive / Construction 2013-2014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SzPct val="80000"/>
              <a:buFontTx/>
              <a:buChar char="•"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Widening Plans for </a:t>
            </a:r>
            <a:r>
              <a:rPr lang="en-US" sz="2000" dirty="0" err="1">
                <a:solidFill>
                  <a:schemeClr val="bg1"/>
                </a:solidFill>
                <a:latin typeface="Calibri" pitchFamily="34" charset="0"/>
              </a:rPr>
              <a:t>Tymber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 Creek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Road (SR 40 to Airport Road)</a:t>
            </a: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SzPct val="80000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-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Constructed in 2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Phases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SzPct val="80000"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- South of SR 40 to North of Peruvian 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Lane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SzPct val="80000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	- Construction </a:t>
            </a: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O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n-going 2012 / 2013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SzPct val="80000"/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PD&amp;E Study Approved – 2 to 4 Lane Widening</a:t>
            </a:r>
          </a:p>
          <a:p>
            <a:pPr lvl="1">
              <a:lnSpc>
                <a:spcPct val="120000"/>
              </a:lnSpc>
              <a:spcBef>
                <a:spcPct val="20000"/>
              </a:spcBef>
              <a:buSzPct val="80000"/>
            </a:pPr>
            <a:r>
              <a:rPr lang="en-US" sz="2000" dirty="0">
                <a:solidFill>
                  <a:schemeClr val="bg1"/>
                </a:solidFill>
                <a:latin typeface="Calibri" pitchFamily="34" charset="0"/>
              </a:rPr>
              <a:t>	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SR 326 (Marion County) to US 17 (Volusia County)</a:t>
            </a: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  <a:p>
            <a:pPr marL="742950" lvl="1" indent="-285750">
              <a:lnSpc>
                <a:spcPct val="120000"/>
              </a:lnSpc>
              <a:spcBef>
                <a:spcPct val="20000"/>
              </a:spcBef>
              <a:buFont typeface="Arial" charset="0"/>
              <a:buChar char="–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endParaRPr lang="en-US" sz="3400" b="1">
              <a:solidFill>
                <a:srgbClr val="4A452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434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3825" y="1260475"/>
            <a:ext cx="973138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04800" y="161925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Purpose and Need</a:t>
            </a: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5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363" name="Content Placeholder 3"/>
          <p:cNvSpPr>
            <a:spLocks noGrp="1"/>
          </p:cNvSpPr>
          <p:nvPr>
            <p:ph sz="half" idx="4294967295"/>
          </p:nvPr>
        </p:nvSpPr>
        <p:spPr bwMode="auto">
          <a:xfrm>
            <a:off x="369888" y="1228725"/>
            <a:ext cx="5145087" cy="50403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Future Development</a:t>
            </a:r>
          </a:p>
          <a:p>
            <a:pPr lvl="1" eaLnBrk="1" hangingPunct="1"/>
            <a:r>
              <a:rPr lang="en-US" sz="2000" smtClean="0">
                <a:solidFill>
                  <a:schemeClr val="bg1"/>
                </a:solidFill>
              </a:rPr>
              <a:t>Consolidated Tomoka - Daytona Beach</a:t>
            </a:r>
          </a:p>
          <a:p>
            <a:pPr lvl="1" eaLnBrk="1" hangingPunct="1"/>
            <a:r>
              <a:rPr lang="en-US" sz="2000" smtClean="0">
                <a:solidFill>
                  <a:schemeClr val="bg1"/>
                </a:solidFill>
              </a:rPr>
              <a:t>Hunter’s Ridge DRI - Ormond Beach &amp; Flagler County</a:t>
            </a:r>
          </a:p>
          <a:p>
            <a:pPr lvl="1" eaLnBrk="1" hangingPunct="1"/>
            <a:r>
              <a:rPr lang="en-US" sz="2000" smtClean="0">
                <a:solidFill>
                  <a:schemeClr val="bg1"/>
                </a:solidFill>
              </a:rPr>
              <a:t>Ormond Crossings - Ormond Beach &amp; Flagler County</a:t>
            </a:r>
          </a:p>
          <a:p>
            <a:pPr eaLnBrk="1" hangingPunct="1"/>
            <a:r>
              <a:rPr lang="en-US" sz="2400" smtClean="0">
                <a:solidFill>
                  <a:schemeClr val="bg1"/>
                </a:solidFill>
              </a:rPr>
              <a:t>County Thoroughfare Plan</a:t>
            </a:r>
          </a:p>
          <a:p>
            <a:pPr lvl="1" eaLnBrk="1" hangingPunct="1"/>
            <a:r>
              <a:rPr lang="en-US" sz="2000" smtClean="0">
                <a:solidFill>
                  <a:schemeClr val="bg1"/>
                </a:solidFill>
              </a:rPr>
              <a:t>Tymber Creek Road Extension</a:t>
            </a:r>
          </a:p>
          <a:p>
            <a:pPr eaLnBrk="1" hangingPunct="1">
              <a:buFont typeface="Arial" charset="0"/>
              <a:buNone/>
            </a:pPr>
            <a:endParaRPr lang="en-US" sz="2400" smtClean="0">
              <a:solidFill>
                <a:schemeClr val="bg1"/>
              </a:solidFill>
            </a:endParaRPr>
          </a:p>
          <a:p>
            <a:pPr eaLnBrk="1" hangingPunct="1">
              <a:buFont typeface="Arial" charset="0"/>
              <a:buNone/>
            </a:pPr>
            <a:endParaRPr lang="en-US" sz="2400" smtClean="0">
              <a:solidFill>
                <a:schemeClr val="bg1"/>
              </a:solidFill>
            </a:endParaRPr>
          </a:p>
          <a:p>
            <a:pPr eaLnBrk="1" hangingPunct="1"/>
            <a:endParaRPr lang="en-US" sz="2400" smtClean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Purpose and Need</a:t>
            </a: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5366" name="Picture 8" descr="SR40 Regional Overview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4500" y="1482725"/>
            <a:ext cx="3206750" cy="4327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7" descr="master 11508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04800" y="1143000"/>
            <a:ext cx="8534400" cy="5257800"/>
          </a:xfrm>
          <a:prstGeom prst="roundRect">
            <a:avLst>
              <a:gd name="adj" fmla="val 3380"/>
            </a:avLst>
          </a:prstGeom>
          <a:solidFill>
            <a:srgbClr val="B9B085">
              <a:alpha val="49803"/>
            </a:srgbClr>
          </a:solidFill>
          <a:ln w="3175" algn="ctr">
            <a:noFill/>
            <a:round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sz="20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457200" y="1280319"/>
            <a:ext cx="8343900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Traffic Projections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Roadway Concepts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Widen Inside or Outside?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itchFamily="34" charset="0"/>
              </a:rPr>
              <a:t>Intersections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Bridge over </a:t>
            </a:r>
            <a:r>
              <a:rPr lang="en-US" sz="2800" dirty="0" err="1">
                <a:solidFill>
                  <a:schemeClr val="bg1"/>
                </a:solidFill>
                <a:latin typeface="Calibri" pitchFamily="34" charset="0"/>
              </a:rPr>
              <a:t>Tomoka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 River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Access Management Considerations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Traffic Operations /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Safety</a:t>
            </a:r>
          </a:p>
          <a:p>
            <a:pPr marL="800100" lvl="1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alibri" pitchFamily="34" charset="0"/>
              </a:rPr>
              <a:t>Enhanced Bike / Pedestrian Facilities</a:t>
            </a: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Calibri" pitchFamily="34" charset="0"/>
              </a:rPr>
              <a:t>Stormwater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 Management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Calibri" pitchFamily="34" charset="0"/>
              </a:rPr>
              <a:t>Right of Way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152400"/>
            <a:ext cx="8839200" cy="5334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4A452A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Engineering Analysis</a:t>
            </a:r>
          </a:p>
        </p:txBody>
      </p:sp>
      <p:pic>
        <p:nvPicPr>
          <p:cNvPr id="64516" name="Picture 6" descr="SR 40 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9225" y="3201988"/>
            <a:ext cx="2165350" cy="162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1"/>
          <p:cNvPicPr>
            <a:picLocks noChangeAspect="1" noChangeArrowheads="1"/>
          </p:cNvPicPr>
          <p:nvPr/>
        </p:nvPicPr>
        <p:blipFill>
          <a:blip r:embed="rId5"/>
          <a:srcRect l="43605" t="15236" r="22650" b="33241"/>
          <a:stretch>
            <a:fillRect/>
          </a:stretch>
        </p:blipFill>
        <p:spPr bwMode="auto">
          <a:xfrm>
            <a:off x="6513513" y="1295400"/>
            <a:ext cx="2141537" cy="181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25" name="Picture 17" descr="DSCN28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91935" y="4849178"/>
            <a:ext cx="1955800" cy="1466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6543675"/>
            <a:ext cx="9144000" cy="314325"/>
          </a:xfrm>
          <a:prstGeom prst="rect">
            <a:avLst/>
          </a:prstGeom>
          <a:solidFill>
            <a:schemeClr val="tx1">
              <a:alpha val="53000"/>
            </a:schemeClr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C8FD86-5C03-4BF3-9E7D-6BCB1F2658E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14596</TotalTime>
  <Words>870</Words>
  <Application>Microsoft Office PowerPoint</Application>
  <PresentationFormat>On-screen Show (4:3)</PresentationFormat>
  <Paragraphs>247</Paragraphs>
  <Slides>27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 Narrow</vt:lpstr>
      <vt:lpstr>Tahoma</vt:lpstr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Radu Nan</dc:creator>
  <cp:lastModifiedBy>Melissa Gross</cp:lastModifiedBy>
  <cp:revision>479</cp:revision>
  <cp:lastPrinted>2013-05-24T16:53:01Z</cp:lastPrinted>
  <dcterms:created xsi:type="dcterms:W3CDTF">2011-02-03T22:23:38Z</dcterms:created>
  <dcterms:modified xsi:type="dcterms:W3CDTF">2013-06-11T12:47:54Z</dcterms:modified>
</cp:coreProperties>
</file>