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1" r:id="rId1"/>
  </p:sldMasterIdLst>
  <p:notesMasterIdLst>
    <p:notesMasterId r:id="rId22"/>
  </p:notesMasterIdLst>
  <p:handoutMasterIdLst>
    <p:handoutMasterId r:id="rId23"/>
  </p:handoutMasterIdLst>
  <p:sldIdLst>
    <p:sldId id="402" r:id="rId2"/>
    <p:sldId id="364" r:id="rId3"/>
    <p:sldId id="383" r:id="rId4"/>
    <p:sldId id="384" r:id="rId5"/>
    <p:sldId id="385" r:id="rId6"/>
    <p:sldId id="395" r:id="rId7"/>
    <p:sldId id="396" r:id="rId8"/>
    <p:sldId id="397" r:id="rId9"/>
    <p:sldId id="398" r:id="rId10"/>
    <p:sldId id="405" r:id="rId11"/>
    <p:sldId id="401" r:id="rId12"/>
    <p:sldId id="399" r:id="rId13"/>
    <p:sldId id="394" r:id="rId14"/>
    <p:sldId id="406" r:id="rId15"/>
    <p:sldId id="400" r:id="rId16"/>
    <p:sldId id="403" r:id="rId17"/>
    <p:sldId id="408" r:id="rId18"/>
    <p:sldId id="409" r:id="rId19"/>
    <p:sldId id="377" r:id="rId20"/>
    <p:sldId id="407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Georg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C000"/>
    <a:srgbClr val="FF5D5D"/>
    <a:srgbClr val="FFFF79"/>
    <a:srgbClr val="F60000"/>
    <a:srgbClr val="FF2D2D"/>
    <a:srgbClr val="F1FF3B"/>
    <a:srgbClr val="3333FF"/>
    <a:srgbClr val="00FF00"/>
    <a:srgbClr val="9EE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9" autoAdjust="0"/>
    <p:restoredTop sz="70999" autoAdjust="0"/>
  </p:normalViewPr>
  <p:slideViewPr>
    <p:cSldViewPr snapToGrid="0">
      <p:cViewPr varScale="1">
        <p:scale>
          <a:sx n="62" d="100"/>
          <a:sy n="62" d="100"/>
        </p:scale>
        <p:origin x="-2237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986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-3029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BA20608-3854-46D9-9FBA-4AA89A1B209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078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D38F6-B414-4978-B34F-0474DD51E2F2}" type="datetimeFigureOut">
              <a:rPr lang="en-US" smtClean="0"/>
              <a:t>5/17/2016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3DA62-8BD2-46AE-8F8F-D594BCFD8C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742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3DA62-8BD2-46AE-8F8F-D594BCFD8CF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89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3DA62-8BD2-46AE-8F8F-D594BCFD8CF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870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3DA62-8BD2-46AE-8F8F-D594BCFD8CF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80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3DA62-8BD2-46AE-8F8F-D594BCFD8CF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766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3DA62-8BD2-46AE-8F8F-D594BCFD8CF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544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Applied Roundabout Design Course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Kittelson &amp; Associates, Inc.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3-</a:t>
            </a:r>
            <a:fld id="{BEF66D42-0C3A-4E14-B160-5C77EE3AEF6A}" type="slidenum">
              <a:rPr lang="en-US"/>
              <a:pPr/>
              <a:t>9</a:t>
            </a:fld>
            <a:endParaRPr lang="en-US"/>
          </a:p>
        </p:txBody>
      </p:sp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5063" y="674688"/>
            <a:ext cx="4595812" cy="3448050"/>
          </a:xfrm>
          <a:ln/>
        </p:spPr>
      </p:sp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35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08BB2-606F-4703-AF9A-1855A215E6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25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388" y="1227138"/>
            <a:ext cx="7770812" cy="1474787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6000">
                <a:latin typeface="Georgia" pitchFamily="18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7388" y="2738438"/>
            <a:ext cx="6399212" cy="1751012"/>
          </a:xfrm>
        </p:spPr>
        <p:txBody>
          <a:bodyPr/>
          <a:lstStyle>
            <a:lvl1pPr marL="0" indent="0">
              <a:buFont typeface="Verdana" pitchFamily="34" charset="0"/>
              <a:buNone/>
              <a:defRPr sz="1800" b="1" i="0">
                <a:solidFill>
                  <a:schemeClr val="bg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51575"/>
            <a:ext cx="2135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7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7545A97-D75E-48C2-839A-2E4A62495A7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0" y="6203950"/>
            <a:ext cx="9144000" cy="547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2" name="Picture 3" descr="K:\CSG\Logos\FDOT\2013 FDOT Logos\FDOT_Logo_color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9746" y="6230390"/>
            <a:ext cx="1033463" cy="516732"/>
          </a:xfrm>
          <a:prstGeom prst="rect">
            <a:avLst/>
          </a:prstGeom>
          <a:noFill/>
          <a:effectLst>
            <a:outerShdw dir="5100000" algn="ctr" rotWithShape="0">
              <a:schemeClr val="bg1">
                <a:alpha val="6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34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7975" y="131763"/>
            <a:ext cx="2066925" cy="6011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48375" cy="6011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5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51575"/>
            <a:ext cx="2897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3EF2C-4FE1-41AB-9836-6F830517DDC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10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5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51575"/>
            <a:ext cx="2897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55CE4-CCD1-4264-8F81-810C7B038F4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23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6203950"/>
            <a:ext cx="9144000" cy="547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9" name="Picture 3" descr="K:\CSG\Logos\FDOT\2013 FDOT Logos\FDOT_Logo_color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9746" y="6230390"/>
            <a:ext cx="1033463" cy="516732"/>
          </a:xfrm>
          <a:prstGeom prst="rect">
            <a:avLst/>
          </a:prstGeom>
          <a:noFill/>
          <a:effectLst>
            <a:outerShdw dir="5100000" algn="ctr" rotWithShape="0">
              <a:schemeClr val="bg1">
                <a:alpha val="6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00" b="1">
                <a:solidFill>
                  <a:schemeClr val="accent4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+mj-lt"/>
              </a:defRPr>
            </a:lvl1pPr>
            <a:lvl2pPr>
              <a:defRPr sz="2000">
                <a:solidFill>
                  <a:schemeClr val="accent2"/>
                </a:solidFill>
                <a:latin typeface="+mj-lt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5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51575"/>
            <a:ext cx="2897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00" b="1"/>
            </a:lvl1pPr>
          </a:lstStyle>
          <a:p>
            <a:fld id="{DC88FE24-72C0-46ED-AD77-EE609407D6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442570"/>
            <a:ext cx="468173" cy="46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228600"/>
            <a:ext cx="468173" cy="4681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336499"/>
            <a:ext cx="468173" cy="4681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21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0" y="6203950"/>
            <a:ext cx="9144000" cy="547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8" name="Picture 3" descr="K:\CSG\Logos\FDOT\2013 FDOT Logos\FDOT_Logo_color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9746" y="6230390"/>
            <a:ext cx="1033463" cy="516732"/>
          </a:xfrm>
          <a:prstGeom prst="rect">
            <a:avLst/>
          </a:prstGeom>
          <a:noFill/>
          <a:effectLst>
            <a:outerShdw dir="5100000" algn="ctr" rotWithShape="0">
              <a:schemeClr val="bg1">
                <a:alpha val="6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173" y="4406900"/>
            <a:ext cx="80265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173" y="2906713"/>
            <a:ext cx="802654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5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51575"/>
            <a:ext cx="2897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408C2-E730-460D-A0B8-D95B45E675C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123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6203950"/>
            <a:ext cx="9144000" cy="547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9" name="Picture 3" descr="K:\CSG\Logos\FDOT\2013 FDOT Logos\FDOT_Logo_color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9746" y="6230390"/>
            <a:ext cx="1033463" cy="516732"/>
          </a:xfrm>
          <a:prstGeom prst="rect">
            <a:avLst/>
          </a:prstGeom>
          <a:noFill/>
          <a:effectLst>
            <a:outerShdw dir="5100000" algn="ctr" rotWithShape="0">
              <a:schemeClr val="bg1">
                <a:alpha val="6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108075"/>
            <a:ext cx="4051300" cy="5035550"/>
          </a:xfr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108075"/>
            <a:ext cx="4052887" cy="5035550"/>
          </a:xfr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5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51575"/>
            <a:ext cx="2897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40360-4D8A-430F-B1AA-968BC13FF210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442570"/>
            <a:ext cx="468173" cy="46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228600"/>
            <a:ext cx="468173" cy="4681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336499"/>
            <a:ext cx="468173" cy="4681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6203950"/>
            <a:ext cx="9144000" cy="547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7" name="Picture 3" descr="K:\CSG\Logos\FDOT\2013 FDOT Logos\FDOT_Logo_color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9746" y="6230390"/>
            <a:ext cx="1033463" cy="516732"/>
          </a:xfrm>
          <a:prstGeom prst="rect">
            <a:avLst/>
          </a:prstGeom>
          <a:noFill/>
          <a:effectLst>
            <a:outerShdw dir="5100000" algn="ctr" rotWithShape="0">
              <a:schemeClr val="bg1">
                <a:alpha val="6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5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51575"/>
            <a:ext cx="2897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64C03-ED86-4379-8C44-74E017CBA97E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42570"/>
            <a:ext cx="468173" cy="46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228600"/>
            <a:ext cx="468173" cy="4681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336499"/>
            <a:ext cx="468173" cy="4681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38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6203950"/>
            <a:ext cx="9144000" cy="547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6" name="Picture 3" descr="K:\CSG\Logos\FDOT\2013 FDOT Logos\FDOT_Logo_color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9746" y="6230390"/>
            <a:ext cx="1033463" cy="516732"/>
          </a:xfrm>
          <a:prstGeom prst="rect">
            <a:avLst/>
          </a:prstGeom>
          <a:noFill/>
          <a:effectLst>
            <a:outerShdw dir="5100000" algn="ctr" rotWithShape="0">
              <a:schemeClr val="bg1">
                <a:alpha val="6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5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51575"/>
            <a:ext cx="2897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1D48D-EEF1-4A21-B59B-C0AC95EC989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47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6203950"/>
            <a:ext cx="9144000" cy="547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9" name="Picture 3" descr="K:\CSG\Logos\FDOT\2013 FDOT Logos\FDOT_Logo_color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9746" y="6230390"/>
            <a:ext cx="1033463" cy="516732"/>
          </a:xfrm>
          <a:prstGeom prst="rect">
            <a:avLst/>
          </a:prstGeom>
          <a:noFill/>
          <a:effectLst>
            <a:outerShdw dir="5100000" algn="ctr" rotWithShape="0">
              <a:schemeClr val="bg1">
                <a:alpha val="6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5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51575"/>
            <a:ext cx="2897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F7BC3-93E7-498A-AFE5-D2135168D7E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063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6203950"/>
            <a:ext cx="9144000" cy="547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9" name="Picture 3" descr="K:\CSG\Logos\FDOT\2013 FDOT Logos\FDOT_Logo_color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9746" y="6230390"/>
            <a:ext cx="1033463" cy="516732"/>
          </a:xfrm>
          <a:prstGeom prst="rect">
            <a:avLst/>
          </a:prstGeom>
          <a:noFill/>
          <a:effectLst>
            <a:outerShdw dir="5100000" algn="ctr" rotWithShape="0">
              <a:schemeClr val="bg1">
                <a:alpha val="6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5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51575"/>
            <a:ext cx="2897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5EBB1-C363-4AC9-A726-1A933B2B9D1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20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5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51575"/>
            <a:ext cx="28971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03A88-28BD-41F7-B1DC-31AD858CE62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394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42570"/>
            <a:ext cx="468173" cy="46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228600"/>
            <a:ext cx="468173" cy="4681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 userDrawn="1"/>
        </p:nvSpPr>
        <p:spPr bwMode="auto">
          <a:xfrm>
            <a:off x="0" y="6203950"/>
            <a:ext cx="9144000" cy="547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" name="Picture 3" descr="K:\CSG\Logos\FDOT\2013 FDOT Logos\FDOT_Logo_color.png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9746" y="6230390"/>
            <a:ext cx="1033463" cy="516732"/>
          </a:xfrm>
          <a:prstGeom prst="rect">
            <a:avLst/>
          </a:prstGeom>
          <a:noFill/>
          <a:effectLst>
            <a:outerShdw dir="5100000" algn="ctr" rotWithShape="0">
              <a:schemeClr val="bg1">
                <a:alpha val="6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08075"/>
            <a:ext cx="8256587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56631" y="6334964"/>
            <a:ext cx="289442" cy="3078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r">
              <a:defRPr sz="700" b="1">
                <a:solidFill>
                  <a:schemeClr val="bg1"/>
                </a:solidFill>
                <a:latin typeface="Arial" charset="0"/>
              </a:defRPr>
            </a:lvl1pPr>
          </a:lstStyle>
          <a:p>
            <a:fld id="{ADF7B8F4-EE7D-4DAD-A58C-40426E629B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31188" cy="1111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336499"/>
            <a:ext cx="468173" cy="4681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4"/>
          </a:solidFill>
          <a:effectLst/>
          <a:latin typeface="Georgia" panose="02040502050405020303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15000"/>
        </a:spcBef>
        <a:spcAft>
          <a:spcPct val="0"/>
        </a:spcAft>
        <a:buClr>
          <a:schemeClr val="bg2"/>
        </a:buClr>
        <a:buSzPct val="75000"/>
        <a:buFont typeface="Verdana" pitchFamily="34" charset="0"/>
        <a:buBlip>
          <a:blip r:embed="rId14"/>
        </a:buBlip>
        <a:defRPr sz="2400">
          <a:solidFill>
            <a:schemeClr val="tx1"/>
          </a:solidFill>
          <a:latin typeface="+mj-lt"/>
          <a:ea typeface="+mn-ea"/>
          <a:cs typeface="+mn-cs"/>
        </a:defRPr>
      </a:lvl1pPr>
      <a:lvl2pPr marL="744538" indent="-287338" algn="l" rtl="0" eaLnBrk="1" fontAlgn="base" hangingPunct="1">
        <a:spcBef>
          <a:spcPct val="20000"/>
        </a:spcBef>
        <a:spcAft>
          <a:spcPct val="0"/>
        </a:spcAft>
        <a:buChar char="–"/>
        <a:defRPr sz="2000" i="0">
          <a:solidFill>
            <a:schemeClr val="tx1">
              <a:lumMod val="75000"/>
              <a:lumOff val="25000"/>
            </a:schemeClr>
          </a:solidFill>
          <a:latin typeface="+mj-lt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Font typeface="Helvetica" pitchFamily="34" charset="0"/>
        <a:buChar char="-"/>
        <a:defRPr sz="1800">
          <a:solidFill>
            <a:schemeClr val="tx1">
              <a:lumMod val="75000"/>
              <a:lumOff val="25000"/>
            </a:schemeClr>
          </a:solidFill>
          <a:latin typeface="+mj-lt"/>
        </a:defRPr>
      </a:lvl3pPr>
      <a:lvl4pPr marL="1598613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581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301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021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741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461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3" b="2915"/>
          <a:stretch/>
        </p:blipFill>
        <p:spPr bwMode="auto">
          <a:xfrm>
            <a:off x="0" y="910473"/>
            <a:ext cx="9144000" cy="523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442570"/>
            <a:ext cx="9144000" cy="4681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 44 at Grand Avenue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FFFFFF"/>
                </a:solidFill>
              </a:rPr>
              <a:t>Volusia County, FL</a:t>
            </a: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800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FFFFFF"/>
                </a:solidFill>
              </a:rPr>
              <a:t>River </a:t>
            </a:r>
            <a:r>
              <a:rPr lang="en-US" dirty="0" smtClean="0">
                <a:solidFill>
                  <a:srgbClr val="FFFFFF"/>
                </a:solidFill>
              </a:rPr>
              <a:t>to Sea CAC/TCC </a:t>
            </a:r>
            <a:r>
              <a:rPr lang="en-US" sz="1800" dirty="0" smtClean="0">
                <a:solidFill>
                  <a:srgbClr val="FFFFFF"/>
                </a:solidFill>
              </a:rPr>
              <a:t>Meetings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FFFF"/>
                </a:solidFill>
              </a:rPr>
              <a:t>May 17, 2016</a:t>
            </a:r>
            <a:endParaRPr lang="en-US" sz="1800" dirty="0" smtClean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28600"/>
            <a:ext cx="9144000" cy="4681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36499"/>
            <a:ext cx="9144000" cy="4681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7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Severity of Conflicts: </a:t>
            </a:r>
            <a:r>
              <a:rPr lang="en-US" dirty="0"/>
              <a:t>REDUCED</a:t>
            </a:r>
          </a:p>
        </p:txBody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2" y="1268413"/>
            <a:ext cx="8181975" cy="1763712"/>
          </a:xfrm>
        </p:spPr>
        <p:txBody>
          <a:bodyPr/>
          <a:lstStyle/>
          <a:p>
            <a:r>
              <a:rPr lang="en-US" dirty="0"/>
              <a:t>Severity </a:t>
            </a:r>
            <a:r>
              <a:rPr lang="en-US" dirty="0" smtClean="0"/>
              <a:t>is related </a:t>
            </a:r>
            <a:r>
              <a:rPr lang="en-US" dirty="0"/>
              <a:t>to relative velocities of conflicting streams</a:t>
            </a:r>
          </a:p>
        </p:txBody>
      </p:sp>
      <p:pic>
        <p:nvPicPr>
          <p:cNvPr id="2" name="Picture 1" descr="Kansas Roundabout Guide, Second Edition 2014 A companion to NCHRP Report 672: Roundabouts an Informational Guide, Second Edition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9" t="21186" r="33135" b="47231"/>
          <a:stretch/>
        </p:blipFill>
        <p:spPr>
          <a:xfrm>
            <a:off x="565985" y="2454928"/>
            <a:ext cx="8012027" cy="2743200"/>
          </a:xfrm>
          <a:prstGeom prst="rect">
            <a:avLst/>
          </a:prstGeom>
        </p:spPr>
      </p:pic>
      <p:sp>
        <p:nvSpPr>
          <p:cNvPr id="19" name="Text Box 42"/>
          <p:cNvSpPr txBox="1">
            <a:spLocks noChangeArrowheads="1"/>
          </p:cNvSpPr>
          <p:nvPr/>
        </p:nvSpPr>
        <p:spPr bwMode="auto">
          <a:xfrm>
            <a:off x="4480553" y="5234543"/>
            <a:ext cx="409745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0" hangingPunct="0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400" b="0" dirty="0" smtClean="0">
                <a:solidFill>
                  <a:schemeClr val="tx1"/>
                </a:solidFill>
              </a:rPr>
              <a:t>Kansas Roundabout Guide, Second Edition</a:t>
            </a:r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56631" y="6334964"/>
            <a:ext cx="289442" cy="307886"/>
          </a:xfrm>
        </p:spPr>
        <p:txBody>
          <a:bodyPr/>
          <a:lstStyle/>
          <a:p>
            <a:fld id="{91D64C03-ED86-4379-8C44-74E017CBA97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320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Monetized Safety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Crash reductions converted to monetary benefit</a:t>
            </a:r>
          </a:p>
          <a:p>
            <a:pPr lvl="1"/>
            <a:r>
              <a:rPr lang="en-US" dirty="0" smtClean="0"/>
              <a:t>Crash costs tied to severity (PDO, Injury, Fatality)</a:t>
            </a:r>
          </a:p>
          <a:p>
            <a:endParaRPr lang="en-US" dirty="0" smtClean="0"/>
          </a:p>
          <a:p>
            <a:r>
              <a:rPr lang="en-US" dirty="0" smtClean="0"/>
              <a:t>Roundabout vs Existing Stop Control</a:t>
            </a:r>
          </a:p>
          <a:p>
            <a:pPr lvl="1"/>
            <a:r>
              <a:rPr lang="en-US" dirty="0" smtClean="0"/>
              <a:t>$8 million in crash reduction benefits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Roundabout vs Signal</a:t>
            </a:r>
          </a:p>
          <a:p>
            <a:pPr lvl="1"/>
            <a:r>
              <a:rPr lang="en-US" dirty="0" smtClean="0"/>
              <a:t>$4.4 million in additional crash reduction benefit for roundabout compared to signal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56631" y="6334964"/>
            <a:ext cx="289442" cy="307886"/>
          </a:xfrm>
        </p:spPr>
        <p:txBody>
          <a:bodyPr/>
          <a:lstStyle/>
          <a:p>
            <a:fld id="{91D64C03-ED86-4379-8C44-74E017CBA97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81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vehicles for both options include:</a:t>
            </a:r>
          </a:p>
          <a:p>
            <a:pPr lvl="1"/>
            <a:r>
              <a:rPr lang="en-US" dirty="0" smtClean="0"/>
              <a:t>Tractor-trailer trucks (WB-62FL with 53’ trailer)</a:t>
            </a:r>
          </a:p>
          <a:p>
            <a:pPr lvl="1"/>
            <a:r>
              <a:rPr lang="en-US" dirty="0" smtClean="0"/>
              <a:t>Buses</a:t>
            </a:r>
          </a:p>
          <a:p>
            <a:pPr lvl="1"/>
            <a:r>
              <a:rPr lang="en-US" dirty="0" smtClean="0"/>
              <a:t>Vehicles with boat trailers</a:t>
            </a:r>
          </a:p>
          <a:p>
            <a:pPr lvl="1"/>
            <a:r>
              <a:rPr lang="en-US" dirty="0" smtClean="0"/>
              <a:t>Emergency vehicles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Both options stay within existing right-of-way</a:t>
            </a:r>
          </a:p>
          <a:p>
            <a:endParaRPr lang="en-US" dirty="0"/>
          </a:p>
          <a:p>
            <a:r>
              <a:rPr lang="en-US" dirty="0" smtClean="0"/>
              <a:t>Both maintain access to gas station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56631" y="6334964"/>
            <a:ext cx="289442" cy="307886"/>
          </a:xfrm>
        </p:spPr>
        <p:txBody>
          <a:bodyPr/>
          <a:lstStyle/>
          <a:p>
            <a:fld id="{91D64C03-ED86-4379-8C44-74E017CBA97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12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Roundabout</a:t>
            </a:r>
            <a:endParaRPr lang="en-US" dirty="0"/>
          </a:p>
        </p:txBody>
      </p:sp>
      <p:pic>
        <p:nvPicPr>
          <p:cNvPr id="2050" name="Picture 2" descr="C:\Users\jbansen\Documents\Copies of project files\SR 44 at Grand\SR44 at Grand - Base Figure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1" t="9821" r="6808" b="11739"/>
          <a:stretch/>
        </p:blipFill>
        <p:spPr bwMode="auto">
          <a:xfrm>
            <a:off x="-1" y="981778"/>
            <a:ext cx="9144000" cy="520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56631" y="6334964"/>
            <a:ext cx="289442" cy="307886"/>
          </a:xfrm>
        </p:spPr>
        <p:txBody>
          <a:bodyPr/>
          <a:lstStyle/>
          <a:p>
            <a:fld id="{91D64C03-ED86-4379-8C44-74E017CBA97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73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rodegerdts\Documents\Desktop\2014\Binder1_Page_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62" y="1027155"/>
            <a:ext cx="6894552" cy="532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25 Years of US Experience With Roundabouts</a:t>
            </a:r>
            <a:endParaRPr lang="en-US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02111" y="6246298"/>
            <a:ext cx="4501348" cy="415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00" b="0" dirty="0" smtClean="0">
                <a:solidFill>
                  <a:schemeClr val="tx1"/>
                </a:solidFill>
              </a:rPr>
              <a:t>Source: Rodegerdts, L. A., “Status of Roundabouts in North America”, TRB 4</a:t>
            </a:r>
            <a:r>
              <a:rPr lang="en-US" sz="1000" b="0" baseline="30000" dirty="0" smtClean="0">
                <a:solidFill>
                  <a:schemeClr val="tx1"/>
                </a:solidFill>
              </a:rPr>
              <a:t>th</a:t>
            </a:r>
            <a:r>
              <a:rPr lang="en-US" sz="1000" b="0" dirty="0" smtClean="0">
                <a:solidFill>
                  <a:schemeClr val="tx1"/>
                </a:solidFill>
              </a:rPr>
              <a:t> International Conference on Roundabouts, Seattle, WA, April 2014.</a:t>
            </a:r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56631" y="6334964"/>
            <a:ext cx="289442" cy="307886"/>
          </a:xfrm>
        </p:spPr>
        <p:txBody>
          <a:bodyPr/>
          <a:lstStyle/>
          <a:p>
            <a:fld id="{91D64C03-ED86-4379-8C44-74E017CBA97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07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Roundabouts in Rural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Proven safety benefits at rural intersections</a:t>
            </a:r>
          </a:p>
          <a:p>
            <a:r>
              <a:rPr lang="en-US" dirty="0" smtClean="0"/>
              <a:t>Proven truck accommodation</a:t>
            </a:r>
          </a:p>
          <a:p>
            <a:r>
              <a:rPr lang="en-US" dirty="0" smtClean="0"/>
              <a:t>Proven compatibility with high speed roadways</a:t>
            </a:r>
          </a:p>
          <a:p>
            <a:pPr lvl="1"/>
            <a:r>
              <a:rPr lang="en-US" dirty="0" smtClean="0"/>
              <a:t>Additional considerations to transition speeds</a:t>
            </a:r>
            <a:endParaRPr lang="en-US" dirty="0"/>
          </a:p>
        </p:txBody>
      </p:sp>
      <p:pic>
        <p:nvPicPr>
          <p:cNvPr id="4098" name="Picture 2" descr="C:\Users\jbansen\Documents\Library\KAI Roundabouts\Photos\Florida\SR 17 at Hunt Brothers\IMG_33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8" y="2838409"/>
            <a:ext cx="4145977" cy="310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bansen\Documents\Library\KAI Roundabouts\kansas roundabouts\Florence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310" y="2829307"/>
            <a:ext cx="4663440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56631" y="6334964"/>
            <a:ext cx="289442" cy="307886"/>
          </a:xfrm>
        </p:spPr>
        <p:txBody>
          <a:bodyPr/>
          <a:lstStyle/>
          <a:p>
            <a:fld id="{91D64C03-ED86-4379-8C44-74E017CBA97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05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Aesthetic/Gateway Opportunities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56631" y="6334964"/>
            <a:ext cx="289442" cy="307886"/>
          </a:xfrm>
        </p:spPr>
        <p:txBody>
          <a:bodyPr/>
          <a:lstStyle/>
          <a:p>
            <a:fld id="{91D64C03-ED86-4379-8C44-74E017CBA97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32" name="Picture 8" descr="Ch 9 - Coralville IA landscaping - 20080827-IMG_07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62"/>
          <a:stretch>
            <a:fillRect/>
          </a:stretch>
        </p:blipFill>
        <p:spPr bwMode="auto">
          <a:xfrm>
            <a:off x="0" y="926258"/>
            <a:ext cx="4508626" cy="300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KS - OP - 110th St and Lamar Ave_IMG_44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9" b="8089"/>
          <a:stretch/>
        </p:blipFill>
        <p:spPr bwMode="auto">
          <a:xfrm>
            <a:off x="697110" y="3940769"/>
            <a:ext cx="5083174" cy="291723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9" name="Picture 5" descr="C:\Users\jbansen\Documents\Library\KAI Roundabouts\Photos\Wa\WA Monroe Testor Rd\033882-R2-13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0"/>
          <a:stretch/>
        </p:blipFill>
        <p:spPr bwMode="auto">
          <a:xfrm>
            <a:off x="4508626" y="1378946"/>
            <a:ext cx="4650563" cy="300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39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 561 at CR 455 (Lake County)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" t="38355" r="33705" b="15591"/>
          <a:stretch/>
        </p:blipFill>
        <p:spPr bwMode="auto">
          <a:xfrm>
            <a:off x="0" y="1290932"/>
            <a:ext cx="9144000" cy="449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33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 561 at CR 455 (Lake County)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72012" y="2343150"/>
            <a:ext cx="4262437" cy="3829050"/>
          </a:xfrm>
        </p:spPr>
        <p:txBody>
          <a:bodyPr/>
          <a:lstStyle/>
          <a:p>
            <a:r>
              <a:rPr lang="en-US" dirty="0" smtClean="0"/>
              <a:t>Since Roundabout Opened (June 2015)</a:t>
            </a:r>
          </a:p>
          <a:p>
            <a:pPr lvl="1"/>
            <a:r>
              <a:rPr lang="en-US" sz="3200" b="1" i="1" u="sng" dirty="0" smtClean="0">
                <a:solidFill>
                  <a:schemeClr val="accent2"/>
                </a:solidFill>
              </a:rPr>
              <a:t>No crashes</a:t>
            </a:r>
            <a:endParaRPr lang="en-US" sz="3200" b="1" i="1" u="sng" dirty="0">
              <a:solidFill>
                <a:schemeClr val="accent2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20701" y="2333625"/>
            <a:ext cx="4051300" cy="3790950"/>
          </a:xfrm>
        </p:spPr>
        <p:txBody>
          <a:bodyPr/>
          <a:lstStyle/>
          <a:p>
            <a:r>
              <a:rPr lang="en-US" dirty="0" smtClean="0"/>
              <a:t>From 2002-2012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32 Crashes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2 Fatalities</a:t>
            </a:r>
          </a:p>
          <a:p>
            <a:pPr lvl="1"/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3.2 crashes per year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" y="1383819"/>
            <a:ext cx="9144000" cy="53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15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Verdana" pitchFamily="34" charset="0"/>
              <a:buBlip>
                <a:blip r:embed="rId2"/>
              </a:buBlip>
              <a:defRPr sz="2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4538" indent="-28733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i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1413" indent="-227013" algn="l" rtl="0" eaLnBrk="1" fontAlgn="base" hangingPunct="1">
              <a:spcBef>
                <a:spcPct val="20000"/>
              </a:spcBef>
              <a:spcAft>
                <a:spcPct val="0"/>
              </a:spcAft>
              <a:buFont typeface="Helvetica" pitchFamily="34" charset="0"/>
              <a:buChar char="-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5986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j-lt"/>
              </a:defRPr>
            </a:lvl4pPr>
            <a:lvl5pPr marL="20558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j-lt"/>
              </a:defRPr>
            </a:lvl5pPr>
            <a:lvl6pPr marL="25130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02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74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46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Verdana" pitchFamily="34" charset="0"/>
              <a:buNone/>
            </a:pPr>
            <a:r>
              <a:rPr lang="en-US" kern="0" dirty="0" smtClean="0"/>
              <a:t>According to Lake County Public Information: </a:t>
            </a:r>
          </a:p>
          <a:p>
            <a:pPr marL="0" indent="0">
              <a:buFont typeface="Verdana" pitchFamily="34" charset="0"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61080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Design-Build currently advertised</a:t>
            </a:r>
          </a:p>
          <a:p>
            <a:endParaRPr lang="en-US" dirty="0" smtClean="0"/>
          </a:p>
          <a:p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$1,350,000 budgeted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Schedule</a:t>
            </a:r>
          </a:p>
          <a:p>
            <a:pPr lvl="1"/>
            <a:r>
              <a:rPr lang="en-US" dirty="0" smtClean="0"/>
              <a:t>250 Calendar Days</a:t>
            </a:r>
          </a:p>
          <a:p>
            <a:pPr lvl="1"/>
            <a:r>
              <a:rPr lang="en-US" dirty="0" smtClean="0"/>
              <a:t>June 17, 2016 Estimated Notice-To-Proceed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56631" y="6334964"/>
            <a:ext cx="289442" cy="307886"/>
          </a:xfrm>
        </p:spPr>
        <p:txBody>
          <a:bodyPr/>
          <a:lstStyle/>
          <a:p>
            <a:fld id="{91D64C03-ED86-4379-8C44-74E017CBA97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03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of Existing Conditions</a:t>
            </a:r>
          </a:p>
          <a:p>
            <a:endParaRPr lang="en-US" dirty="0" smtClean="0"/>
          </a:p>
          <a:p>
            <a:r>
              <a:rPr lang="en-US" dirty="0" smtClean="0"/>
              <a:t>Roundabout vs Signal Comparison</a:t>
            </a:r>
          </a:p>
          <a:p>
            <a:pPr lvl="1"/>
            <a:r>
              <a:rPr lang="en-US" dirty="0" smtClean="0"/>
              <a:t>Operations</a:t>
            </a:r>
          </a:p>
          <a:p>
            <a:pPr lvl="1"/>
            <a:r>
              <a:rPr lang="en-US" dirty="0" smtClean="0"/>
              <a:t>Safety</a:t>
            </a:r>
          </a:p>
          <a:p>
            <a:pPr lvl="1"/>
            <a:r>
              <a:rPr lang="en-US" dirty="0" smtClean="0"/>
              <a:t>Other Considerations</a:t>
            </a:r>
          </a:p>
          <a:p>
            <a:pPr lvl="1"/>
            <a:r>
              <a:rPr lang="en-US" dirty="0" smtClean="0"/>
              <a:t>Benefit-Cost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Overview of Current Concept</a:t>
            </a:r>
          </a:p>
          <a:p>
            <a:endParaRPr lang="en-US" dirty="0"/>
          </a:p>
          <a:p>
            <a:r>
              <a:rPr lang="en-US" dirty="0" smtClean="0"/>
              <a:t>Next Steps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56631" y="6334964"/>
            <a:ext cx="289442" cy="307886"/>
          </a:xfrm>
        </p:spPr>
        <p:txBody>
          <a:bodyPr/>
          <a:lstStyle/>
          <a:p>
            <a:fld id="{DC88FE24-72C0-46ED-AD77-EE609407D6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29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5" y="1271797"/>
            <a:ext cx="5605990" cy="399632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1995-2000	</a:t>
            </a:r>
          </a:p>
          <a:p>
            <a:pPr lvl="1"/>
            <a:r>
              <a:rPr lang="en-US" dirty="0" smtClean="0"/>
              <a:t>33 crashes</a:t>
            </a:r>
          </a:p>
          <a:p>
            <a:pPr lvl="1"/>
            <a:r>
              <a:rPr lang="en-US" dirty="0" smtClean="0"/>
              <a:t>42 </a:t>
            </a:r>
            <a:r>
              <a:rPr lang="en-US" dirty="0"/>
              <a:t>injuries </a:t>
            </a:r>
          </a:p>
          <a:p>
            <a:r>
              <a:rPr lang="en-US" sz="2400" b="1" dirty="0" smtClean="0"/>
              <a:t>2002 – Roundabout </a:t>
            </a:r>
            <a:br>
              <a:rPr lang="en-US" sz="2400" b="1" dirty="0" smtClean="0"/>
            </a:br>
            <a:r>
              <a:rPr lang="en-US" sz="2400" b="1" dirty="0" smtClean="0"/>
              <a:t>opened</a:t>
            </a:r>
          </a:p>
          <a:p>
            <a:pPr lvl="1"/>
            <a:r>
              <a:rPr lang="en-US" b="1" dirty="0" smtClean="0"/>
              <a:t>Annual average daily </a:t>
            </a:r>
            <a:br>
              <a:rPr lang="en-US" b="1" dirty="0" smtClean="0"/>
            </a:br>
            <a:r>
              <a:rPr lang="en-US" b="1" dirty="0" smtClean="0"/>
              <a:t>traffic 8,500 </a:t>
            </a:r>
          </a:p>
          <a:p>
            <a:pPr lvl="1"/>
            <a:r>
              <a:rPr lang="en-US" b="1" dirty="0" smtClean="0"/>
              <a:t>20% truck traffic </a:t>
            </a:r>
          </a:p>
          <a:p>
            <a:r>
              <a:rPr lang="en-US" sz="2400" dirty="0" smtClean="0"/>
              <a:t>2003-2008</a:t>
            </a:r>
          </a:p>
          <a:p>
            <a:pPr lvl="1"/>
            <a:r>
              <a:rPr lang="en-US" dirty="0" smtClean="0"/>
              <a:t>11 crashes (67 </a:t>
            </a:r>
            <a:r>
              <a:rPr lang="en-US" dirty="0"/>
              <a:t>%</a:t>
            </a:r>
            <a:r>
              <a:rPr lang="en-US" dirty="0" smtClean="0"/>
              <a:t> reduction) </a:t>
            </a:r>
          </a:p>
          <a:p>
            <a:pPr lvl="1"/>
            <a:r>
              <a:rPr lang="en-US" dirty="0" smtClean="0"/>
              <a:t>ZERO injuries (100% reduction)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0258" y="5244802"/>
            <a:ext cx="8405276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“Despite some initial trepidation, the roundabout has exceeded the expectations of the agency and the public for improving safety and accommodating freight movement.”</a:t>
            </a:r>
          </a:p>
          <a:p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3" t="10392" r="14111" b="11836"/>
          <a:stretch/>
        </p:blipFill>
        <p:spPr bwMode="auto">
          <a:xfrm rot="699833">
            <a:off x="4977216" y="475072"/>
            <a:ext cx="3595532" cy="4252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31188" cy="1111910"/>
          </a:xfrm>
        </p:spPr>
        <p:txBody>
          <a:bodyPr/>
          <a:lstStyle/>
          <a:p>
            <a:r>
              <a:rPr lang="en-US" dirty="0" smtClean="0"/>
              <a:t>Paola Kansas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56631" y="6334964"/>
            <a:ext cx="289442" cy="307886"/>
          </a:xfrm>
        </p:spPr>
        <p:txBody>
          <a:bodyPr/>
          <a:lstStyle/>
          <a:p>
            <a:fld id="{91D64C03-ED86-4379-8C44-74E017CBA97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80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3" b="2915"/>
          <a:stretch/>
        </p:blipFill>
        <p:spPr bwMode="auto">
          <a:xfrm>
            <a:off x="0" y="977848"/>
            <a:ext cx="9144000" cy="523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11910"/>
          </a:xfrm>
        </p:spPr>
        <p:txBody>
          <a:bodyPr/>
          <a:lstStyle/>
          <a:p>
            <a:r>
              <a:rPr lang="en-US" dirty="0" smtClean="0"/>
              <a:t>Existing Intersection Configuration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FE24-72C0-46ED-AD77-EE609407D613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807970" y="2436695"/>
            <a:ext cx="1815589" cy="1561187"/>
            <a:chOff x="807971" y="2436695"/>
            <a:chExt cx="1815589" cy="1561187"/>
          </a:xfrm>
        </p:grpSpPr>
        <p:cxnSp>
          <p:nvCxnSpPr>
            <p:cNvPr id="25" name="Straight Arrow Connector 24"/>
            <p:cNvCxnSpPr/>
            <p:nvPr/>
          </p:nvCxnSpPr>
          <p:spPr>
            <a:xfrm flipH="1" flipV="1">
              <a:off x="1527960" y="2436695"/>
              <a:ext cx="0" cy="1217027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oval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807971" y="3643939"/>
              <a:ext cx="1815589" cy="3539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BP Gas Station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 rot="20708627">
            <a:off x="5979101" y="2535612"/>
            <a:ext cx="3002734" cy="369332"/>
          </a:xfrm>
          <a:prstGeom prst="rect">
            <a:avLst/>
          </a:prstGeom>
          <a:noFill/>
          <a:ln>
            <a:noFill/>
          </a:ln>
          <a:effectLst>
            <a:outerShdw blurRad="190500" dist="787400" dir="5880000" sx="91000" sy="91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SR 44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2788362" y="1866885"/>
            <a:ext cx="3002734" cy="369332"/>
          </a:xfrm>
          <a:prstGeom prst="rect">
            <a:avLst/>
          </a:prstGeom>
          <a:noFill/>
          <a:ln>
            <a:noFill/>
          </a:ln>
          <a:effectLst>
            <a:outerShdw blurRad="190500" dist="787400" dir="5880000" sx="91000" sy="91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Grand Ave 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744" y="1016348"/>
            <a:ext cx="227012" cy="37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7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3" b="2915"/>
          <a:stretch/>
        </p:blipFill>
        <p:spPr bwMode="auto">
          <a:xfrm>
            <a:off x="0" y="977848"/>
            <a:ext cx="9144000" cy="523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Annual Average Daily Traffic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4C03-ED86-4379-8C44-74E017CBA97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14394" y="1276547"/>
            <a:ext cx="3286406" cy="1200329"/>
          </a:xfrm>
          <a:prstGeom prst="rect">
            <a:avLst/>
          </a:prstGeom>
          <a:noFill/>
          <a:ln>
            <a:noFill/>
          </a:ln>
          <a:effectLst>
            <a:outerShdw blurRad="190500" dist="787400" dir="5880000" sx="91000" sy="91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2,300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AADT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1298" y="4993340"/>
            <a:ext cx="3828102" cy="1200329"/>
          </a:xfrm>
          <a:prstGeom prst="rect">
            <a:avLst/>
          </a:prstGeom>
          <a:noFill/>
          <a:ln>
            <a:noFill/>
          </a:ln>
          <a:effectLst>
            <a:outerShdw blurRad="190500" dist="787400" dir="5880000" sx="91000" sy="91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1,000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AADT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52767" y="2877402"/>
            <a:ext cx="3023856" cy="1200329"/>
          </a:xfrm>
          <a:prstGeom prst="rect">
            <a:avLst/>
          </a:prstGeom>
          <a:noFill/>
          <a:ln>
            <a:noFill/>
          </a:ln>
          <a:effectLst>
            <a:outerShdw blurRad="190500" dist="787400" dir="5880000" sx="91000" sy="91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9,800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AADT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 bwMode="auto">
          <a:xfrm>
            <a:off x="7008812" y="0"/>
            <a:ext cx="2135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fld id="{DC88FE24-72C0-46ED-AD77-EE609407D613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744" y="1016348"/>
            <a:ext cx="227012" cy="37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4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3" b="2915"/>
          <a:stretch/>
        </p:blipFill>
        <p:spPr bwMode="auto">
          <a:xfrm>
            <a:off x="0" y="977848"/>
            <a:ext cx="9144000" cy="523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11910"/>
          </a:xfrm>
        </p:spPr>
        <p:txBody>
          <a:bodyPr/>
          <a:lstStyle/>
          <a:p>
            <a:r>
              <a:rPr lang="en-US" dirty="0" smtClean="0"/>
              <a:t>Existing Peak Hour Level-of-Service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64C03-ED86-4379-8C44-74E017CBA97E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7500447" y="5054148"/>
            <a:ext cx="338793" cy="171910"/>
            <a:chOff x="601663" y="3084513"/>
            <a:chExt cx="534988" cy="271463"/>
          </a:xfr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>
              <a:off x="601663" y="3084513"/>
              <a:ext cx="534988" cy="271463"/>
            </a:xfrm>
            <a:custGeom>
              <a:avLst/>
              <a:gdLst>
                <a:gd name="T0" fmla="*/ 200 w 404"/>
                <a:gd name="T1" fmla="*/ 79 h 203"/>
                <a:gd name="T2" fmla="*/ 324 w 404"/>
                <a:gd name="T3" fmla="*/ 203 h 203"/>
                <a:gd name="T4" fmla="*/ 401 w 404"/>
                <a:gd name="T5" fmla="*/ 203 h 203"/>
                <a:gd name="T6" fmla="*/ 404 w 404"/>
                <a:gd name="T7" fmla="*/ 202 h 203"/>
                <a:gd name="T8" fmla="*/ 355 w 404"/>
                <a:gd name="T9" fmla="*/ 144 h 203"/>
                <a:gd name="T10" fmla="*/ 376 w 404"/>
                <a:gd name="T11" fmla="*/ 101 h 203"/>
                <a:gd name="T12" fmla="*/ 305 w 404"/>
                <a:gd name="T13" fmla="*/ 74 h 203"/>
                <a:gd name="T14" fmla="*/ 302 w 404"/>
                <a:gd name="T15" fmla="*/ 27 h 203"/>
                <a:gd name="T16" fmla="*/ 227 w 404"/>
                <a:gd name="T17" fmla="*/ 39 h 203"/>
                <a:gd name="T18" fmla="*/ 200 w 404"/>
                <a:gd name="T19" fmla="*/ 0 h 203"/>
                <a:gd name="T20" fmla="*/ 141 w 404"/>
                <a:gd name="T21" fmla="*/ 48 h 203"/>
                <a:gd name="T22" fmla="*/ 98 w 404"/>
                <a:gd name="T23" fmla="*/ 27 h 203"/>
                <a:gd name="T24" fmla="*/ 72 w 404"/>
                <a:gd name="T25" fmla="*/ 98 h 203"/>
                <a:gd name="T26" fmla="*/ 24 w 404"/>
                <a:gd name="T27" fmla="*/ 102 h 203"/>
                <a:gd name="T28" fmla="*/ 37 w 404"/>
                <a:gd name="T29" fmla="*/ 177 h 203"/>
                <a:gd name="T30" fmla="*/ 0 w 404"/>
                <a:gd name="T31" fmla="*/ 203 h 203"/>
                <a:gd name="T32" fmla="*/ 76 w 404"/>
                <a:gd name="T33" fmla="*/ 203 h 203"/>
                <a:gd name="T34" fmla="*/ 200 w 404"/>
                <a:gd name="T35" fmla="*/ 79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4" h="203">
                  <a:moveTo>
                    <a:pt x="200" y="79"/>
                  </a:moveTo>
                  <a:cubicBezTo>
                    <a:pt x="269" y="79"/>
                    <a:pt x="324" y="134"/>
                    <a:pt x="324" y="203"/>
                  </a:cubicBezTo>
                  <a:cubicBezTo>
                    <a:pt x="401" y="203"/>
                    <a:pt x="401" y="203"/>
                    <a:pt x="401" y="203"/>
                  </a:cubicBezTo>
                  <a:cubicBezTo>
                    <a:pt x="402" y="203"/>
                    <a:pt x="403" y="202"/>
                    <a:pt x="404" y="202"/>
                  </a:cubicBezTo>
                  <a:cubicBezTo>
                    <a:pt x="376" y="198"/>
                    <a:pt x="355" y="173"/>
                    <a:pt x="355" y="144"/>
                  </a:cubicBezTo>
                  <a:cubicBezTo>
                    <a:pt x="355" y="127"/>
                    <a:pt x="364" y="111"/>
                    <a:pt x="376" y="101"/>
                  </a:cubicBezTo>
                  <a:cubicBezTo>
                    <a:pt x="350" y="111"/>
                    <a:pt x="319" y="100"/>
                    <a:pt x="305" y="74"/>
                  </a:cubicBezTo>
                  <a:cubicBezTo>
                    <a:pt x="297" y="60"/>
                    <a:pt x="296" y="42"/>
                    <a:pt x="302" y="27"/>
                  </a:cubicBezTo>
                  <a:cubicBezTo>
                    <a:pt x="284" y="48"/>
                    <a:pt x="251" y="54"/>
                    <a:pt x="227" y="39"/>
                  </a:cubicBezTo>
                  <a:cubicBezTo>
                    <a:pt x="213" y="31"/>
                    <a:pt x="202" y="16"/>
                    <a:pt x="200" y="0"/>
                  </a:cubicBezTo>
                  <a:cubicBezTo>
                    <a:pt x="195" y="27"/>
                    <a:pt x="170" y="49"/>
                    <a:pt x="141" y="48"/>
                  </a:cubicBezTo>
                  <a:cubicBezTo>
                    <a:pt x="125" y="48"/>
                    <a:pt x="108" y="40"/>
                    <a:pt x="98" y="27"/>
                  </a:cubicBezTo>
                  <a:cubicBezTo>
                    <a:pt x="108" y="53"/>
                    <a:pt x="97" y="84"/>
                    <a:pt x="72" y="98"/>
                  </a:cubicBezTo>
                  <a:cubicBezTo>
                    <a:pt x="58" y="106"/>
                    <a:pt x="39" y="108"/>
                    <a:pt x="24" y="102"/>
                  </a:cubicBezTo>
                  <a:cubicBezTo>
                    <a:pt x="46" y="119"/>
                    <a:pt x="52" y="152"/>
                    <a:pt x="37" y="177"/>
                  </a:cubicBezTo>
                  <a:cubicBezTo>
                    <a:pt x="29" y="190"/>
                    <a:pt x="15" y="200"/>
                    <a:pt x="0" y="203"/>
                  </a:cubicBezTo>
                  <a:cubicBezTo>
                    <a:pt x="76" y="203"/>
                    <a:pt x="76" y="203"/>
                    <a:pt x="76" y="203"/>
                  </a:cubicBezTo>
                  <a:cubicBezTo>
                    <a:pt x="76" y="134"/>
                    <a:pt x="132" y="79"/>
                    <a:pt x="20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42" name="Freeform 6"/>
            <p:cNvSpPr>
              <a:spLocks/>
            </p:cNvSpPr>
            <p:nvPr/>
          </p:nvSpPr>
          <p:spPr bwMode="auto">
            <a:xfrm>
              <a:off x="730250" y="3216275"/>
              <a:ext cx="274638" cy="139700"/>
            </a:xfrm>
            <a:custGeom>
              <a:avLst/>
              <a:gdLst>
                <a:gd name="T0" fmla="*/ 103 w 207"/>
                <a:gd name="T1" fmla="*/ 0 h 104"/>
                <a:gd name="T2" fmla="*/ 0 w 207"/>
                <a:gd name="T3" fmla="*/ 104 h 104"/>
                <a:gd name="T4" fmla="*/ 207 w 207"/>
                <a:gd name="T5" fmla="*/ 104 h 104"/>
                <a:gd name="T6" fmla="*/ 103 w 207"/>
                <a:gd name="T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" h="104">
                  <a:moveTo>
                    <a:pt x="103" y="0"/>
                  </a:moveTo>
                  <a:cubicBezTo>
                    <a:pt x="46" y="0"/>
                    <a:pt x="0" y="47"/>
                    <a:pt x="0" y="104"/>
                  </a:cubicBezTo>
                  <a:cubicBezTo>
                    <a:pt x="207" y="104"/>
                    <a:pt x="207" y="104"/>
                    <a:pt x="207" y="104"/>
                  </a:cubicBezTo>
                  <a:cubicBezTo>
                    <a:pt x="207" y="47"/>
                    <a:pt x="161" y="0"/>
                    <a:pt x="10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7528596" y="5392584"/>
            <a:ext cx="282495" cy="306623"/>
          </a:xfrm>
          <a:custGeom>
            <a:avLst/>
            <a:gdLst>
              <a:gd name="T0" fmla="*/ 208 w 336"/>
              <a:gd name="T1" fmla="*/ 257 h 365"/>
              <a:gd name="T2" fmla="*/ 152 w 336"/>
              <a:gd name="T3" fmla="*/ 113 h 365"/>
              <a:gd name="T4" fmla="*/ 273 w 336"/>
              <a:gd name="T5" fmla="*/ 50 h 365"/>
              <a:gd name="T6" fmla="*/ 247 w 336"/>
              <a:gd name="T7" fmla="*/ 36 h 365"/>
              <a:gd name="T8" fmla="*/ 36 w 336"/>
              <a:gd name="T9" fmla="*/ 118 h 365"/>
              <a:gd name="T10" fmla="*/ 117 w 336"/>
              <a:gd name="T11" fmla="*/ 329 h 365"/>
              <a:gd name="T12" fmla="*/ 329 w 336"/>
              <a:gd name="T13" fmla="*/ 247 h 365"/>
              <a:gd name="T14" fmla="*/ 336 w 336"/>
              <a:gd name="T15" fmla="*/ 228 h 365"/>
              <a:gd name="T16" fmla="*/ 208 w 336"/>
              <a:gd name="T17" fmla="*/ 257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6" h="365">
                <a:moveTo>
                  <a:pt x="208" y="257"/>
                </a:moveTo>
                <a:cubicBezTo>
                  <a:pt x="153" y="233"/>
                  <a:pt x="128" y="169"/>
                  <a:pt x="152" y="113"/>
                </a:cubicBezTo>
                <a:cubicBezTo>
                  <a:pt x="173" y="66"/>
                  <a:pt x="224" y="41"/>
                  <a:pt x="273" y="50"/>
                </a:cubicBezTo>
                <a:cubicBezTo>
                  <a:pt x="265" y="45"/>
                  <a:pt x="256" y="40"/>
                  <a:pt x="247" y="36"/>
                </a:cubicBezTo>
                <a:cubicBezTo>
                  <a:pt x="166" y="0"/>
                  <a:pt x="71" y="37"/>
                  <a:pt x="36" y="118"/>
                </a:cubicBezTo>
                <a:cubicBezTo>
                  <a:pt x="0" y="199"/>
                  <a:pt x="37" y="293"/>
                  <a:pt x="117" y="329"/>
                </a:cubicBezTo>
                <a:cubicBezTo>
                  <a:pt x="198" y="365"/>
                  <a:pt x="293" y="328"/>
                  <a:pt x="329" y="247"/>
                </a:cubicBezTo>
                <a:cubicBezTo>
                  <a:pt x="331" y="241"/>
                  <a:pt x="334" y="234"/>
                  <a:pt x="336" y="228"/>
                </a:cubicBezTo>
                <a:cubicBezTo>
                  <a:pt x="305" y="264"/>
                  <a:pt x="253" y="277"/>
                  <a:pt x="208" y="257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926603" y="4887554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926603" y="5291220"/>
            <a:ext cx="71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</a:t>
            </a:r>
            <a:endParaRPr lang="en-US" sz="2400" b="1" dirty="0">
              <a:solidFill>
                <a:srgbClr val="F2F2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4115050" y="2605442"/>
            <a:ext cx="534988" cy="271463"/>
            <a:chOff x="601663" y="3084513"/>
            <a:chExt cx="534988" cy="271463"/>
          </a:xfr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9" name="Freeform 5"/>
            <p:cNvSpPr>
              <a:spLocks/>
            </p:cNvSpPr>
            <p:nvPr/>
          </p:nvSpPr>
          <p:spPr bwMode="auto">
            <a:xfrm>
              <a:off x="601663" y="3084513"/>
              <a:ext cx="534988" cy="271463"/>
            </a:xfrm>
            <a:custGeom>
              <a:avLst/>
              <a:gdLst>
                <a:gd name="T0" fmla="*/ 200 w 404"/>
                <a:gd name="T1" fmla="*/ 79 h 203"/>
                <a:gd name="T2" fmla="*/ 324 w 404"/>
                <a:gd name="T3" fmla="*/ 203 h 203"/>
                <a:gd name="T4" fmla="*/ 401 w 404"/>
                <a:gd name="T5" fmla="*/ 203 h 203"/>
                <a:gd name="T6" fmla="*/ 404 w 404"/>
                <a:gd name="T7" fmla="*/ 202 h 203"/>
                <a:gd name="T8" fmla="*/ 355 w 404"/>
                <a:gd name="T9" fmla="*/ 144 h 203"/>
                <a:gd name="T10" fmla="*/ 376 w 404"/>
                <a:gd name="T11" fmla="*/ 101 h 203"/>
                <a:gd name="T12" fmla="*/ 305 w 404"/>
                <a:gd name="T13" fmla="*/ 74 h 203"/>
                <a:gd name="T14" fmla="*/ 302 w 404"/>
                <a:gd name="T15" fmla="*/ 27 h 203"/>
                <a:gd name="T16" fmla="*/ 227 w 404"/>
                <a:gd name="T17" fmla="*/ 39 h 203"/>
                <a:gd name="T18" fmla="*/ 200 w 404"/>
                <a:gd name="T19" fmla="*/ 0 h 203"/>
                <a:gd name="T20" fmla="*/ 141 w 404"/>
                <a:gd name="T21" fmla="*/ 48 h 203"/>
                <a:gd name="T22" fmla="*/ 98 w 404"/>
                <a:gd name="T23" fmla="*/ 27 h 203"/>
                <a:gd name="T24" fmla="*/ 72 w 404"/>
                <a:gd name="T25" fmla="*/ 98 h 203"/>
                <a:gd name="T26" fmla="*/ 24 w 404"/>
                <a:gd name="T27" fmla="*/ 102 h 203"/>
                <a:gd name="T28" fmla="*/ 37 w 404"/>
                <a:gd name="T29" fmla="*/ 177 h 203"/>
                <a:gd name="T30" fmla="*/ 0 w 404"/>
                <a:gd name="T31" fmla="*/ 203 h 203"/>
                <a:gd name="T32" fmla="*/ 76 w 404"/>
                <a:gd name="T33" fmla="*/ 203 h 203"/>
                <a:gd name="T34" fmla="*/ 200 w 404"/>
                <a:gd name="T35" fmla="*/ 79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4" h="203">
                  <a:moveTo>
                    <a:pt x="200" y="79"/>
                  </a:moveTo>
                  <a:cubicBezTo>
                    <a:pt x="269" y="79"/>
                    <a:pt x="324" y="134"/>
                    <a:pt x="324" y="203"/>
                  </a:cubicBezTo>
                  <a:cubicBezTo>
                    <a:pt x="401" y="203"/>
                    <a:pt x="401" y="203"/>
                    <a:pt x="401" y="203"/>
                  </a:cubicBezTo>
                  <a:cubicBezTo>
                    <a:pt x="402" y="203"/>
                    <a:pt x="403" y="202"/>
                    <a:pt x="404" y="202"/>
                  </a:cubicBezTo>
                  <a:cubicBezTo>
                    <a:pt x="376" y="198"/>
                    <a:pt x="355" y="173"/>
                    <a:pt x="355" y="144"/>
                  </a:cubicBezTo>
                  <a:cubicBezTo>
                    <a:pt x="355" y="127"/>
                    <a:pt x="364" y="111"/>
                    <a:pt x="376" y="101"/>
                  </a:cubicBezTo>
                  <a:cubicBezTo>
                    <a:pt x="350" y="111"/>
                    <a:pt x="319" y="100"/>
                    <a:pt x="305" y="74"/>
                  </a:cubicBezTo>
                  <a:cubicBezTo>
                    <a:pt x="297" y="60"/>
                    <a:pt x="296" y="42"/>
                    <a:pt x="302" y="27"/>
                  </a:cubicBezTo>
                  <a:cubicBezTo>
                    <a:pt x="284" y="48"/>
                    <a:pt x="251" y="54"/>
                    <a:pt x="227" y="39"/>
                  </a:cubicBezTo>
                  <a:cubicBezTo>
                    <a:pt x="213" y="31"/>
                    <a:pt x="202" y="16"/>
                    <a:pt x="200" y="0"/>
                  </a:cubicBezTo>
                  <a:cubicBezTo>
                    <a:pt x="195" y="27"/>
                    <a:pt x="170" y="49"/>
                    <a:pt x="141" y="48"/>
                  </a:cubicBezTo>
                  <a:cubicBezTo>
                    <a:pt x="125" y="48"/>
                    <a:pt x="108" y="40"/>
                    <a:pt x="98" y="27"/>
                  </a:cubicBezTo>
                  <a:cubicBezTo>
                    <a:pt x="108" y="53"/>
                    <a:pt x="97" y="84"/>
                    <a:pt x="72" y="98"/>
                  </a:cubicBezTo>
                  <a:cubicBezTo>
                    <a:pt x="58" y="106"/>
                    <a:pt x="39" y="108"/>
                    <a:pt x="24" y="102"/>
                  </a:cubicBezTo>
                  <a:cubicBezTo>
                    <a:pt x="46" y="119"/>
                    <a:pt x="52" y="152"/>
                    <a:pt x="37" y="177"/>
                  </a:cubicBezTo>
                  <a:cubicBezTo>
                    <a:pt x="29" y="190"/>
                    <a:pt x="15" y="200"/>
                    <a:pt x="0" y="203"/>
                  </a:cubicBezTo>
                  <a:cubicBezTo>
                    <a:pt x="76" y="203"/>
                    <a:pt x="76" y="203"/>
                    <a:pt x="76" y="203"/>
                  </a:cubicBezTo>
                  <a:cubicBezTo>
                    <a:pt x="76" y="134"/>
                    <a:pt x="132" y="79"/>
                    <a:pt x="20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50" name="Freeform 6"/>
            <p:cNvSpPr>
              <a:spLocks/>
            </p:cNvSpPr>
            <p:nvPr/>
          </p:nvSpPr>
          <p:spPr bwMode="auto">
            <a:xfrm>
              <a:off x="730250" y="3216275"/>
              <a:ext cx="274638" cy="139700"/>
            </a:xfrm>
            <a:custGeom>
              <a:avLst/>
              <a:gdLst>
                <a:gd name="T0" fmla="*/ 103 w 207"/>
                <a:gd name="T1" fmla="*/ 0 h 104"/>
                <a:gd name="T2" fmla="*/ 0 w 207"/>
                <a:gd name="T3" fmla="*/ 104 h 104"/>
                <a:gd name="T4" fmla="*/ 207 w 207"/>
                <a:gd name="T5" fmla="*/ 104 h 104"/>
                <a:gd name="T6" fmla="*/ 103 w 207"/>
                <a:gd name="T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" h="104">
                  <a:moveTo>
                    <a:pt x="103" y="0"/>
                  </a:moveTo>
                  <a:cubicBezTo>
                    <a:pt x="46" y="0"/>
                    <a:pt x="0" y="47"/>
                    <a:pt x="0" y="104"/>
                  </a:cubicBezTo>
                  <a:cubicBezTo>
                    <a:pt x="207" y="104"/>
                    <a:pt x="207" y="104"/>
                    <a:pt x="207" y="104"/>
                  </a:cubicBezTo>
                  <a:cubicBezTo>
                    <a:pt x="207" y="47"/>
                    <a:pt x="161" y="0"/>
                    <a:pt x="10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</p:grpSp>
      <p:sp>
        <p:nvSpPr>
          <p:cNvPr id="52" name="Freeform 14"/>
          <p:cNvSpPr>
            <a:spLocks/>
          </p:cNvSpPr>
          <p:nvPr/>
        </p:nvSpPr>
        <p:spPr bwMode="auto">
          <a:xfrm>
            <a:off x="4749012" y="2392717"/>
            <a:ext cx="446088" cy="484188"/>
          </a:xfrm>
          <a:custGeom>
            <a:avLst/>
            <a:gdLst>
              <a:gd name="T0" fmla="*/ 208 w 336"/>
              <a:gd name="T1" fmla="*/ 257 h 365"/>
              <a:gd name="T2" fmla="*/ 152 w 336"/>
              <a:gd name="T3" fmla="*/ 113 h 365"/>
              <a:gd name="T4" fmla="*/ 273 w 336"/>
              <a:gd name="T5" fmla="*/ 50 h 365"/>
              <a:gd name="T6" fmla="*/ 247 w 336"/>
              <a:gd name="T7" fmla="*/ 36 h 365"/>
              <a:gd name="T8" fmla="*/ 36 w 336"/>
              <a:gd name="T9" fmla="*/ 118 h 365"/>
              <a:gd name="T10" fmla="*/ 117 w 336"/>
              <a:gd name="T11" fmla="*/ 329 h 365"/>
              <a:gd name="T12" fmla="*/ 329 w 336"/>
              <a:gd name="T13" fmla="*/ 247 h 365"/>
              <a:gd name="T14" fmla="*/ 336 w 336"/>
              <a:gd name="T15" fmla="*/ 228 h 365"/>
              <a:gd name="T16" fmla="*/ 208 w 336"/>
              <a:gd name="T17" fmla="*/ 257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6" h="365">
                <a:moveTo>
                  <a:pt x="208" y="257"/>
                </a:moveTo>
                <a:cubicBezTo>
                  <a:pt x="153" y="233"/>
                  <a:pt x="128" y="169"/>
                  <a:pt x="152" y="113"/>
                </a:cubicBezTo>
                <a:cubicBezTo>
                  <a:pt x="173" y="66"/>
                  <a:pt x="224" y="41"/>
                  <a:pt x="273" y="50"/>
                </a:cubicBezTo>
                <a:cubicBezTo>
                  <a:pt x="265" y="45"/>
                  <a:pt x="256" y="40"/>
                  <a:pt x="247" y="36"/>
                </a:cubicBezTo>
                <a:cubicBezTo>
                  <a:pt x="166" y="0"/>
                  <a:pt x="71" y="37"/>
                  <a:pt x="36" y="118"/>
                </a:cubicBezTo>
                <a:cubicBezTo>
                  <a:pt x="0" y="199"/>
                  <a:pt x="37" y="293"/>
                  <a:pt x="117" y="329"/>
                </a:cubicBezTo>
                <a:cubicBezTo>
                  <a:pt x="198" y="365"/>
                  <a:pt x="293" y="328"/>
                  <a:pt x="329" y="247"/>
                </a:cubicBezTo>
                <a:cubicBezTo>
                  <a:pt x="331" y="241"/>
                  <a:pt x="334" y="234"/>
                  <a:pt x="336" y="228"/>
                </a:cubicBezTo>
                <a:cubicBezTo>
                  <a:pt x="305" y="264"/>
                  <a:pt x="253" y="277"/>
                  <a:pt x="208" y="257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31551" y="2762275"/>
            <a:ext cx="5517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20484" y="2762275"/>
            <a:ext cx="5725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sz="4000" b="1" dirty="0">
              <a:solidFill>
                <a:srgbClr val="F2F2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4153550" y="4850350"/>
            <a:ext cx="534988" cy="271463"/>
            <a:chOff x="601663" y="3084513"/>
            <a:chExt cx="534988" cy="271463"/>
          </a:xfr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7" name="Freeform 5"/>
            <p:cNvSpPr>
              <a:spLocks/>
            </p:cNvSpPr>
            <p:nvPr/>
          </p:nvSpPr>
          <p:spPr bwMode="auto">
            <a:xfrm>
              <a:off x="601663" y="3084513"/>
              <a:ext cx="534988" cy="271463"/>
            </a:xfrm>
            <a:custGeom>
              <a:avLst/>
              <a:gdLst>
                <a:gd name="T0" fmla="*/ 200 w 404"/>
                <a:gd name="T1" fmla="*/ 79 h 203"/>
                <a:gd name="T2" fmla="*/ 324 w 404"/>
                <a:gd name="T3" fmla="*/ 203 h 203"/>
                <a:gd name="T4" fmla="*/ 401 w 404"/>
                <a:gd name="T5" fmla="*/ 203 h 203"/>
                <a:gd name="T6" fmla="*/ 404 w 404"/>
                <a:gd name="T7" fmla="*/ 202 h 203"/>
                <a:gd name="T8" fmla="*/ 355 w 404"/>
                <a:gd name="T9" fmla="*/ 144 h 203"/>
                <a:gd name="T10" fmla="*/ 376 w 404"/>
                <a:gd name="T11" fmla="*/ 101 h 203"/>
                <a:gd name="T12" fmla="*/ 305 w 404"/>
                <a:gd name="T13" fmla="*/ 74 h 203"/>
                <a:gd name="T14" fmla="*/ 302 w 404"/>
                <a:gd name="T15" fmla="*/ 27 h 203"/>
                <a:gd name="T16" fmla="*/ 227 w 404"/>
                <a:gd name="T17" fmla="*/ 39 h 203"/>
                <a:gd name="T18" fmla="*/ 200 w 404"/>
                <a:gd name="T19" fmla="*/ 0 h 203"/>
                <a:gd name="T20" fmla="*/ 141 w 404"/>
                <a:gd name="T21" fmla="*/ 48 h 203"/>
                <a:gd name="T22" fmla="*/ 98 w 404"/>
                <a:gd name="T23" fmla="*/ 27 h 203"/>
                <a:gd name="T24" fmla="*/ 72 w 404"/>
                <a:gd name="T25" fmla="*/ 98 h 203"/>
                <a:gd name="T26" fmla="*/ 24 w 404"/>
                <a:gd name="T27" fmla="*/ 102 h 203"/>
                <a:gd name="T28" fmla="*/ 37 w 404"/>
                <a:gd name="T29" fmla="*/ 177 h 203"/>
                <a:gd name="T30" fmla="*/ 0 w 404"/>
                <a:gd name="T31" fmla="*/ 203 h 203"/>
                <a:gd name="T32" fmla="*/ 76 w 404"/>
                <a:gd name="T33" fmla="*/ 203 h 203"/>
                <a:gd name="T34" fmla="*/ 200 w 404"/>
                <a:gd name="T35" fmla="*/ 79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4" h="203">
                  <a:moveTo>
                    <a:pt x="200" y="79"/>
                  </a:moveTo>
                  <a:cubicBezTo>
                    <a:pt x="269" y="79"/>
                    <a:pt x="324" y="134"/>
                    <a:pt x="324" y="203"/>
                  </a:cubicBezTo>
                  <a:cubicBezTo>
                    <a:pt x="401" y="203"/>
                    <a:pt x="401" y="203"/>
                    <a:pt x="401" y="203"/>
                  </a:cubicBezTo>
                  <a:cubicBezTo>
                    <a:pt x="402" y="203"/>
                    <a:pt x="403" y="202"/>
                    <a:pt x="404" y="202"/>
                  </a:cubicBezTo>
                  <a:cubicBezTo>
                    <a:pt x="376" y="198"/>
                    <a:pt x="355" y="173"/>
                    <a:pt x="355" y="144"/>
                  </a:cubicBezTo>
                  <a:cubicBezTo>
                    <a:pt x="355" y="127"/>
                    <a:pt x="364" y="111"/>
                    <a:pt x="376" y="101"/>
                  </a:cubicBezTo>
                  <a:cubicBezTo>
                    <a:pt x="350" y="111"/>
                    <a:pt x="319" y="100"/>
                    <a:pt x="305" y="74"/>
                  </a:cubicBezTo>
                  <a:cubicBezTo>
                    <a:pt x="297" y="60"/>
                    <a:pt x="296" y="42"/>
                    <a:pt x="302" y="27"/>
                  </a:cubicBezTo>
                  <a:cubicBezTo>
                    <a:pt x="284" y="48"/>
                    <a:pt x="251" y="54"/>
                    <a:pt x="227" y="39"/>
                  </a:cubicBezTo>
                  <a:cubicBezTo>
                    <a:pt x="213" y="31"/>
                    <a:pt x="202" y="16"/>
                    <a:pt x="200" y="0"/>
                  </a:cubicBezTo>
                  <a:cubicBezTo>
                    <a:pt x="195" y="27"/>
                    <a:pt x="170" y="49"/>
                    <a:pt x="141" y="48"/>
                  </a:cubicBezTo>
                  <a:cubicBezTo>
                    <a:pt x="125" y="48"/>
                    <a:pt x="108" y="40"/>
                    <a:pt x="98" y="27"/>
                  </a:cubicBezTo>
                  <a:cubicBezTo>
                    <a:pt x="108" y="53"/>
                    <a:pt x="97" y="84"/>
                    <a:pt x="72" y="98"/>
                  </a:cubicBezTo>
                  <a:cubicBezTo>
                    <a:pt x="58" y="106"/>
                    <a:pt x="39" y="108"/>
                    <a:pt x="24" y="102"/>
                  </a:cubicBezTo>
                  <a:cubicBezTo>
                    <a:pt x="46" y="119"/>
                    <a:pt x="52" y="152"/>
                    <a:pt x="37" y="177"/>
                  </a:cubicBezTo>
                  <a:cubicBezTo>
                    <a:pt x="29" y="190"/>
                    <a:pt x="15" y="200"/>
                    <a:pt x="0" y="203"/>
                  </a:cubicBezTo>
                  <a:cubicBezTo>
                    <a:pt x="76" y="203"/>
                    <a:pt x="76" y="203"/>
                    <a:pt x="76" y="203"/>
                  </a:cubicBezTo>
                  <a:cubicBezTo>
                    <a:pt x="76" y="134"/>
                    <a:pt x="132" y="79"/>
                    <a:pt x="20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58" name="Freeform 6"/>
            <p:cNvSpPr>
              <a:spLocks/>
            </p:cNvSpPr>
            <p:nvPr/>
          </p:nvSpPr>
          <p:spPr bwMode="auto">
            <a:xfrm>
              <a:off x="730250" y="3216275"/>
              <a:ext cx="274638" cy="139700"/>
            </a:xfrm>
            <a:custGeom>
              <a:avLst/>
              <a:gdLst>
                <a:gd name="T0" fmla="*/ 103 w 207"/>
                <a:gd name="T1" fmla="*/ 0 h 104"/>
                <a:gd name="T2" fmla="*/ 0 w 207"/>
                <a:gd name="T3" fmla="*/ 104 h 104"/>
                <a:gd name="T4" fmla="*/ 207 w 207"/>
                <a:gd name="T5" fmla="*/ 104 h 104"/>
                <a:gd name="T6" fmla="*/ 103 w 207"/>
                <a:gd name="T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" h="104">
                  <a:moveTo>
                    <a:pt x="103" y="0"/>
                  </a:moveTo>
                  <a:cubicBezTo>
                    <a:pt x="46" y="0"/>
                    <a:pt x="0" y="47"/>
                    <a:pt x="0" y="104"/>
                  </a:cubicBezTo>
                  <a:cubicBezTo>
                    <a:pt x="207" y="104"/>
                    <a:pt x="207" y="104"/>
                    <a:pt x="207" y="104"/>
                  </a:cubicBezTo>
                  <a:cubicBezTo>
                    <a:pt x="207" y="47"/>
                    <a:pt x="161" y="0"/>
                    <a:pt x="10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</p:grpSp>
      <p:sp>
        <p:nvSpPr>
          <p:cNvPr id="60" name="Freeform 14"/>
          <p:cNvSpPr>
            <a:spLocks/>
          </p:cNvSpPr>
          <p:nvPr/>
        </p:nvSpPr>
        <p:spPr bwMode="auto">
          <a:xfrm>
            <a:off x="4787512" y="4637625"/>
            <a:ext cx="446088" cy="484188"/>
          </a:xfrm>
          <a:custGeom>
            <a:avLst/>
            <a:gdLst>
              <a:gd name="T0" fmla="*/ 208 w 336"/>
              <a:gd name="T1" fmla="*/ 257 h 365"/>
              <a:gd name="T2" fmla="*/ 152 w 336"/>
              <a:gd name="T3" fmla="*/ 113 h 365"/>
              <a:gd name="T4" fmla="*/ 273 w 336"/>
              <a:gd name="T5" fmla="*/ 50 h 365"/>
              <a:gd name="T6" fmla="*/ 247 w 336"/>
              <a:gd name="T7" fmla="*/ 36 h 365"/>
              <a:gd name="T8" fmla="*/ 36 w 336"/>
              <a:gd name="T9" fmla="*/ 118 h 365"/>
              <a:gd name="T10" fmla="*/ 117 w 336"/>
              <a:gd name="T11" fmla="*/ 329 h 365"/>
              <a:gd name="T12" fmla="*/ 329 w 336"/>
              <a:gd name="T13" fmla="*/ 247 h 365"/>
              <a:gd name="T14" fmla="*/ 336 w 336"/>
              <a:gd name="T15" fmla="*/ 228 h 365"/>
              <a:gd name="T16" fmla="*/ 208 w 336"/>
              <a:gd name="T17" fmla="*/ 257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6" h="365">
                <a:moveTo>
                  <a:pt x="208" y="257"/>
                </a:moveTo>
                <a:cubicBezTo>
                  <a:pt x="153" y="233"/>
                  <a:pt x="128" y="169"/>
                  <a:pt x="152" y="113"/>
                </a:cubicBezTo>
                <a:cubicBezTo>
                  <a:pt x="173" y="66"/>
                  <a:pt x="224" y="41"/>
                  <a:pt x="273" y="50"/>
                </a:cubicBezTo>
                <a:cubicBezTo>
                  <a:pt x="265" y="45"/>
                  <a:pt x="256" y="40"/>
                  <a:pt x="247" y="36"/>
                </a:cubicBezTo>
                <a:cubicBezTo>
                  <a:pt x="166" y="0"/>
                  <a:pt x="71" y="37"/>
                  <a:pt x="36" y="118"/>
                </a:cubicBezTo>
                <a:cubicBezTo>
                  <a:pt x="0" y="199"/>
                  <a:pt x="37" y="293"/>
                  <a:pt x="117" y="329"/>
                </a:cubicBezTo>
                <a:cubicBezTo>
                  <a:pt x="198" y="365"/>
                  <a:pt x="293" y="328"/>
                  <a:pt x="329" y="247"/>
                </a:cubicBezTo>
                <a:cubicBezTo>
                  <a:pt x="331" y="241"/>
                  <a:pt x="334" y="234"/>
                  <a:pt x="336" y="228"/>
                </a:cubicBezTo>
                <a:cubicBezTo>
                  <a:pt x="305" y="264"/>
                  <a:pt x="253" y="277"/>
                  <a:pt x="208" y="257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C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159631" y="5007183"/>
            <a:ext cx="572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758984" y="5007183"/>
            <a:ext cx="5725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en-US" sz="4000" b="1" dirty="0">
              <a:solidFill>
                <a:srgbClr val="F2F2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Slide Number Placeholder 3"/>
          <p:cNvSpPr txBox="1">
            <a:spLocks/>
          </p:cNvSpPr>
          <p:nvPr/>
        </p:nvSpPr>
        <p:spPr bwMode="auto">
          <a:xfrm>
            <a:off x="7008812" y="0"/>
            <a:ext cx="2135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fld id="{DC88FE24-72C0-46ED-AD77-EE609407D613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744" y="1016348"/>
            <a:ext cx="227012" cy="37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3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Summary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8313" y="4101957"/>
            <a:ext cx="8256587" cy="2261937"/>
          </a:xfrm>
        </p:spPr>
        <p:txBody>
          <a:bodyPr/>
          <a:lstStyle/>
          <a:p>
            <a:r>
              <a:rPr lang="en-US" dirty="0" smtClean="0"/>
              <a:t>Crash Statistics</a:t>
            </a:r>
          </a:p>
          <a:p>
            <a:pPr lvl="1"/>
            <a:r>
              <a:rPr lang="en-US" dirty="0" smtClean="0"/>
              <a:t>63% of crashes resulted in injury/fatality</a:t>
            </a:r>
          </a:p>
          <a:p>
            <a:pPr lvl="1"/>
            <a:r>
              <a:rPr lang="en-US" dirty="0" smtClean="0"/>
              <a:t>97% during dry conditions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70% daytime / 30% nighttime</a:t>
            </a:r>
          </a:p>
          <a:p>
            <a:r>
              <a:rPr lang="en-US" dirty="0" smtClean="0"/>
              <a:t>73% are angle crashes (22 of 30 crashes)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6628" y="3612099"/>
            <a:ext cx="53901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*Additional fatal crash in 2016</a:t>
            </a:r>
            <a:endParaRPr lang="en-US" dirty="0">
              <a:latin typeface="+mn-lt"/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4392380"/>
              </p:ext>
            </p:extLst>
          </p:nvPr>
        </p:nvGraphicFramePr>
        <p:xfrm>
          <a:off x="259488" y="1217599"/>
          <a:ext cx="8674448" cy="23733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4306"/>
                <a:gridCol w="1084306"/>
                <a:gridCol w="1084306"/>
                <a:gridCol w="1084306"/>
                <a:gridCol w="1084306"/>
                <a:gridCol w="1084306"/>
                <a:gridCol w="1180071"/>
                <a:gridCol w="988541"/>
              </a:tblGrid>
              <a:tr h="299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Year</a:t>
                      </a:r>
                      <a:endParaRPr lang="en-US" sz="20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2010</a:t>
                      </a:r>
                      <a:endParaRPr lang="en-US" sz="20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2011</a:t>
                      </a:r>
                      <a:endParaRPr lang="en-US" sz="20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2012</a:t>
                      </a:r>
                      <a:endParaRPr lang="en-US" sz="20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2013</a:t>
                      </a:r>
                      <a:endParaRPr lang="en-US" sz="20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2014</a:t>
                      </a:r>
                      <a:endParaRPr lang="en-US" sz="20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Jan-June 2015</a:t>
                      </a:r>
                      <a:endParaRPr lang="en-US" sz="20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US" sz="20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2"/>
                    </a:solidFill>
                  </a:tcPr>
                </a:tc>
              </a:tr>
              <a:tr h="5853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 smtClean="0">
                          <a:effectLst/>
                          <a:latin typeface="+mn-lt"/>
                        </a:rPr>
                        <a:t> Total Crashes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 smtClean="0">
                          <a:effectLst/>
                          <a:latin typeface="+mn-lt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 smtClean="0">
                          <a:effectLst/>
                          <a:latin typeface="+mn-lt"/>
                        </a:rPr>
                        <a:t>30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853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Injury Crashes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FFF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FFF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FFF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FFF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FFF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FFF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FFF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FFF79"/>
                    </a:solidFill>
                  </a:tcPr>
                </a:tc>
              </a:tr>
              <a:tr h="5853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Fatal Crashes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F5D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F5D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F5D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F5D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F5D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F5D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F5D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1*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FF5D5D"/>
                    </a:solidFill>
                  </a:tcPr>
                </a:tc>
              </a:tr>
            </a:tbl>
          </a:graphicData>
        </a:graphic>
      </p:graphicFrame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56631" y="6334964"/>
            <a:ext cx="289442" cy="307886"/>
          </a:xfrm>
        </p:spPr>
        <p:txBody>
          <a:bodyPr/>
          <a:lstStyle/>
          <a:p>
            <a:fld id="{91D64C03-ED86-4379-8C44-74E017CBA97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9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686800" cy="857250"/>
          </a:xfrm>
        </p:spPr>
        <p:txBody>
          <a:bodyPr/>
          <a:lstStyle/>
          <a:p>
            <a:r>
              <a:rPr lang="en-US" sz="3400" dirty="0" smtClean="0"/>
              <a:t>Operational Alternatives Comparison</a:t>
            </a:r>
            <a:endParaRPr lang="en-US" sz="3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919509"/>
            <a:ext cx="4040188" cy="639762"/>
          </a:xfrm>
        </p:spPr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Traffic Signal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559271"/>
            <a:ext cx="4040188" cy="3951288"/>
          </a:xfrm>
        </p:spPr>
        <p:txBody>
          <a:bodyPr/>
          <a:lstStyle/>
          <a:p>
            <a:r>
              <a:rPr lang="en-US" dirty="0" smtClean="0"/>
              <a:t>LOS B in opening year</a:t>
            </a:r>
          </a:p>
          <a:p>
            <a:r>
              <a:rPr lang="en-US" dirty="0" smtClean="0"/>
              <a:t>LOS C through 2035</a:t>
            </a:r>
          </a:p>
          <a:p>
            <a:endParaRPr lang="en-US" dirty="0" smtClean="0"/>
          </a:p>
          <a:p>
            <a:r>
              <a:rPr lang="en-US" dirty="0" smtClean="0"/>
              <a:t>NB &amp; SB left-turn lanes needed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919509"/>
            <a:ext cx="4041775" cy="639762"/>
          </a:xfrm>
        </p:spPr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Roundabout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559271"/>
            <a:ext cx="4041775" cy="3951288"/>
          </a:xfrm>
        </p:spPr>
        <p:txBody>
          <a:bodyPr/>
          <a:lstStyle/>
          <a:p>
            <a:r>
              <a:rPr lang="en-US" dirty="0" smtClean="0"/>
              <a:t>LOS A in opening year</a:t>
            </a:r>
          </a:p>
          <a:p>
            <a:r>
              <a:rPr lang="en-US" dirty="0" smtClean="0"/>
              <a:t>LOS C through 2035</a:t>
            </a:r>
          </a:p>
          <a:p>
            <a:endParaRPr lang="en-US" dirty="0" smtClean="0"/>
          </a:p>
          <a:p>
            <a:r>
              <a:rPr lang="en-US" dirty="0" smtClean="0"/>
              <a:t>Single-lane allows up to 5% annual growth through 2035.</a:t>
            </a:r>
          </a:p>
          <a:p>
            <a:endParaRPr lang="en-US" dirty="0"/>
          </a:p>
          <a:p>
            <a:r>
              <a:rPr lang="en-US" dirty="0" smtClean="0"/>
              <a:t>Intersection speed &lt;25 mph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56631" y="6334964"/>
            <a:ext cx="289442" cy="307886"/>
          </a:xfrm>
        </p:spPr>
        <p:txBody>
          <a:bodyPr/>
          <a:lstStyle/>
          <a:p>
            <a:fld id="{91D64C03-ED86-4379-8C44-74E017CBA97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52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31188" cy="857250"/>
          </a:xfrm>
        </p:spPr>
        <p:txBody>
          <a:bodyPr/>
          <a:lstStyle/>
          <a:p>
            <a:r>
              <a:rPr lang="en-US" dirty="0" smtClean="0"/>
              <a:t>Safety Alternatives Comparison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919509"/>
            <a:ext cx="4040188" cy="639762"/>
          </a:xfrm>
        </p:spPr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Traffic Signal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559271"/>
            <a:ext cx="4040188" cy="3951288"/>
          </a:xfrm>
        </p:spPr>
        <p:txBody>
          <a:bodyPr/>
          <a:lstStyle/>
          <a:p>
            <a:r>
              <a:rPr lang="en-US" dirty="0" smtClean="0"/>
              <a:t>Expected Crash Reductions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13% Total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41% Injury </a:t>
            </a:r>
          </a:p>
          <a:p>
            <a:endParaRPr lang="en-US" dirty="0" smtClean="0"/>
          </a:p>
          <a:p>
            <a:r>
              <a:rPr lang="en-US" dirty="0" smtClean="0"/>
              <a:t>Reduce angle crashes</a:t>
            </a:r>
          </a:p>
          <a:p>
            <a:r>
              <a:rPr lang="en-US" dirty="0"/>
              <a:t>M</a:t>
            </a:r>
            <a:r>
              <a:rPr lang="en-US" dirty="0" smtClean="0"/>
              <a:t>ay increase rear-end</a:t>
            </a:r>
          </a:p>
          <a:p>
            <a:r>
              <a:rPr lang="en-US" dirty="0" smtClean="0"/>
              <a:t>Higher speeds: 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more severe crashes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919509"/>
            <a:ext cx="4041775" cy="639762"/>
          </a:xfrm>
        </p:spPr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Roundabout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559271"/>
            <a:ext cx="4041775" cy="3951288"/>
          </a:xfrm>
        </p:spPr>
        <p:txBody>
          <a:bodyPr/>
          <a:lstStyle/>
          <a:p>
            <a:r>
              <a:rPr lang="en-US" dirty="0"/>
              <a:t>Expected Crash Reductions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71% </a:t>
            </a:r>
            <a:r>
              <a:rPr lang="en-US" dirty="0">
                <a:solidFill>
                  <a:schemeClr val="accent2"/>
                </a:solidFill>
              </a:rPr>
              <a:t>Total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87% </a:t>
            </a:r>
            <a:r>
              <a:rPr lang="en-US" dirty="0">
                <a:solidFill>
                  <a:schemeClr val="accent2"/>
                </a:solidFill>
              </a:rPr>
              <a:t>Injury </a:t>
            </a:r>
          </a:p>
          <a:p>
            <a:endParaRPr lang="en-US" dirty="0" smtClean="0"/>
          </a:p>
          <a:p>
            <a:r>
              <a:rPr lang="en-US" dirty="0" smtClean="0"/>
              <a:t>Fewer conflict points</a:t>
            </a:r>
          </a:p>
          <a:p>
            <a:r>
              <a:rPr lang="en-US" dirty="0" smtClean="0"/>
              <a:t>Slower speeds: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increase reaction time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reduce severe crashes</a:t>
            </a:r>
          </a:p>
          <a:p>
            <a:pPr lvl="1"/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/>
              <a:t>FHWA Proven </a:t>
            </a:r>
            <a:r>
              <a:rPr lang="en-US" dirty="0"/>
              <a:t>Safety </a:t>
            </a:r>
            <a:r>
              <a:rPr lang="en-US" dirty="0" smtClean="0"/>
              <a:t>Countermeasure</a:t>
            </a:r>
            <a:endParaRPr lang="en-US" dirty="0"/>
          </a:p>
          <a:p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56631" y="6334964"/>
            <a:ext cx="289442" cy="307886"/>
          </a:xfrm>
        </p:spPr>
        <p:txBody>
          <a:bodyPr/>
          <a:lstStyle/>
          <a:p>
            <a:fld id="{91D64C03-ED86-4379-8C44-74E017CBA97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69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0"/>
            <a:ext cx="8399463" cy="1111910"/>
          </a:xfrm>
        </p:spPr>
        <p:txBody>
          <a:bodyPr/>
          <a:lstStyle/>
          <a:p>
            <a:r>
              <a:rPr lang="en-US" dirty="0"/>
              <a:t>Vehicle Conflict </a:t>
            </a:r>
            <a:r>
              <a:rPr lang="en-US" dirty="0" smtClean="0"/>
              <a:t>Points: REDUCED</a:t>
            </a:r>
            <a:endParaRPr lang="en-US" dirty="0"/>
          </a:p>
        </p:txBody>
      </p:sp>
      <p:grpSp>
        <p:nvGrpSpPr>
          <p:cNvPr id="899075" name="Group 3"/>
          <p:cNvGrpSpPr>
            <a:grpSpLocks/>
          </p:cNvGrpSpPr>
          <p:nvPr/>
        </p:nvGrpSpPr>
        <p:grpSpPr bwMode="auto">
          <a:xfrm>
            <a:off x="3871913" y="4425950"/>
            <a:ext cx="1360487" cy="1235075"/>
            <a:chOff x="3347" y="1571"/>
            <a:chExt cx="857" cy="778"/>
          </a:xfrm>
        </p:grpSpPr>
        <p:grpSp>
          <p:nvGrpSpPr>
            <p:cNvPr id="899076" name="Group 4"/>
            <p:cNvGrpSpPr>
              <a:grpSpLocks noChangeAspect="1"/>
            </p:cNvGrpSpPr>
            <p:nvPr/>
          </p:nvGrpSpPr>
          <p:grpSpPr bwMode="auto">
            <a:xfrm>
              <a:off x="3347" y="1571"/>
              <a:ext cx="171" cy="172"/>
              <a:chOff x="4376" y="2084"/>
              <a:chExt cx="221" cy="222"/>
            </a:xfrm>
          </p:grpSpPr>
          <p:sp>
            <p:nvSpPr>
              <p:cNvPr id="899077" name="Freeform 5"/>
              <p:cNvSpPr>
                <a:spLocks noChangeAspect="1"/>
              </p:cNvSpPr>
              <p:nvPr/>
            </p:nvSpPr>
            <p:spPr bwMode="auto">
              <a:xfrm>
                <a:off x="4389" y="2098"/>
                <a:ext cx="195" cy="198"/>
              </a:xfrm>
              <a:custGeom>
                <a:avLst/>
                <a:gdLst>
                  <a:gd name="T0" fmla="*/ 28 w 59"/>
                  <a:gd name="T1" fmla="*/ 60 h 60"/>
                  <a:gd name="T2" fmla="*/ 23 w 59"/>
                  <a:gd name="T3" fmla="*/ 58 h 60"/>
                  <a:gd name="T4" fmla="*/ 17 w 59"/>
                  <a:gd name="T5" fmla="*/ 56 h 60"/>
                  <a:gd name="T6" fmla="*/ 13 w 59"/>
                  <a:gd name="T7" fmla="*/ 54 h 60"/>
                  <a:gd name="T8" fmla="*/ 7 w 59"/>
                  <a:gd name="T9" fmla="*/ 50 h 60"/>
                  <a:gd name="T10" fmla="*/ 3 w 59"/>
                  <a:gd name="T11" fmla="*/ 46 h 60"/>
                  <a:gd name="T12" fmla="*/ 1 w 59"/>
                  <a:gd name="T13" fmla="*/ 40 h 60"/>
                  <a:gd name="T14" fmla="*/ 0 w 59"/>
                  <a:gd name="T15" fmla="*/ 35 h 60"/>
                  <a:gd name="T16" fmla="*/ 0 w 59"/>
                  <a:gd name="T17" fmla="*/ 29 h 60"/>
                  <a:gd name="T18" fmla="*/ 0 w 59"/>
                  <a:gd name="T19" fmla="*/ 23 h 60"/>
                  <a:gd name="T20" fmla="*/ 1 w 59"/>
                  <a:gd name="T21" fmla="*/ 17 h 60"/>
                  <a:gd name="T22" fmla="*/ 3 w 59"/>
                  <a:gd name="T23" fmla="*/ 14 h 60"/>
                  <a:gd name="T24" fmla="*/ 7 w 59"/>
                  <a:gd name="T25" fmla="*/ 8 h 60"/>
                  <a:gd name="T26" fmla="*/ 13 w 59"/>
                  <a:gd name="T27" fmla="*/ 4 h 60"/>
                  <a:gd name="T28" fmla="*/ 17 w 59"/>
                  <a:gd name="T29" fmla="*/ 2 h 60"/>
                  <a:gd name="T30" fmla="*/ 23 w 59"/>
                  <a:gd name="T31" fmla="*/ 0 h 60"/>
                  <a:gd name="T32" fmla="*/ 28 w 59"/>
                  <a:gd name="T33" fmla="*/ 0 h 60"/>
                  <a:gd name="T34" fmla="*/ 34 w 59"/>
                  <a:gd name="T35" fmla="*/ 0 h 60"/>
                  <a:gd name="T36" fmla="*/ 40 w 59"/>
                  <a:gd name="T37" fmla="*/ 2 h 60"/>
                  <a:gd name="T38" fmla="*/ 46 w 59"/>
                  <a:gd name="T39" fmla="*/ 4 h 60"/>
                  <a:gd name="T40" fmla="*/ 49 w 59"/>
                  <a:gd name="T41" fmla="*/ 8 h 60"/>
                  <a:gd name="T42" fmla="*/ 53 w 59"/>
                  <a:gd name="T43" fmla="*/ 14 h 60"/>
                  <a:gd name="T44" fmla="*/ 55 w 59"/>
                  <a:gd name="T45" fmla="*/ 17 h 60"/>
                  <a:gd name="T46" fmla="*/ 57 w 59"/>
                  <a:gd name="T47" fmla="*/ 23 h 60"/>
                  <a:gd name="T48" fmla="*/ 59 w 59"/>
                  <a:gd name="T49" fmla="*/ 29 h 60"/>
                  <a:gd name="T50" fmla="*/ 57 w 59"/>
                  <a:gd name="T51" fmla="*/ 35 h 60"/>
                  <a:gd name="T52" fmla="*/ 55 w 59"/>
                  <a:gd name="T53" fmla="*/ 40 h 60"/>
                  <a:gd name="T54" fmla="*/ 53 w 59"/>
                  <a:gd name="T55" fmla="*/ 46 h 60"/>
                  <a:gd name="T56" fmla="*/ 49 w 59"/>
                  <a:gd name="T57" fmla="*/ 50 h 60"/>
                  <a:gd name="T58" fmla="*/ 46 w 59"/>
                  <a:gd name="T59" fmla="*/ 54 h 60"/>
                  <a:gd name="T60" fmla="*/ 40 w 59"/>
                  <a:gd name="T61" fmla="*/ 56 h 60"/>
                  <a:gd name="T62" fmla="*/ 34 w 59"/>
                  <a:gd name="T63" fmla="*/ 58 h 60"/>
                  <a:gd name="T64" fmla="*/ 28 w 59"/>
                  <a:gd name="T65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9" h="60">
                    <a:moveTo>
                      <a:pt x="28" y="60"/>
                    </a:moveTo>
                    <a:lnTo>
                      <a:pt x="23" y="58"/>
                    </a:lnTo>
                    <a:lnTo>
                      <a:pt x="17" y="56"/>
                    </a:lnTo>
                    <a:lnTo>
                      <a:pt x="13" y="54"/>
                    </a:lnTo>
                    <a:lnTo>
                      <a:pt x="7" y="50"/>
                    </a:lnTo>
                    <a:lnTo>
                      <a:pt x="3" y="46"/>
                    </a:lnTo>
                    <a:lnTo>
                      <a:pt x="1" y="40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3" y="14"/>
                    </a:lnTo>
                    <a:lnTo>
                      <a:pt x="7" y="8"/>
                    </a:lnTo>
                    <a:lnTo>
                      <a:pt x="13" y="4"/>
                    </a:lnTo>
                    <a:lnTo>
                      <a:pt x="17" y="2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40" y="2"/>
                    </a:lnTo>
                    <a:lnTo>
                      <a:pt x="46" y="4"/>
                    </a:lnTo>
                    <a:lnTo>
                      <a:pt x="49" y="8"/>
                    </a:lnTo>
                    <a:lnTo>
                      <a:pt x="53" y="14"/>
                    </a:lnTo>
                    <a:lnTo>
                      <a:pt x="55" y="17"/>
                    </a:lnTo>
                    <a:lnTo>
                      <a:pt x="57" y="23"/>
                    </a:lnTo>
                    <a:lnTo>
                      <a:pt x="59" y="29"/>
                    </a:lnTo>
                    <a:lnTo>
                      <a:pt x="57" y="35"/>
                    </a:lnTo>
                    <a:lnTo>
                      <a:pt x="55" y="40"/>
                    </a:lnTo>
                    <a:lnTo>
                      <a:pt x="53" y="46"/>
                    </a:lnTo>
                    <a:lnTo>
                      <a:pt x="49" y="50"/>
                    </a:lnTo>
                    <a:lnTo>
                      <a:pt x="46" y="54"/>
                    </a:lnTo>
                    <a:lnTo>
                      <a:pt x="40" y="56"/>
                    </a:lnTo>
                    <a:lnTo>
                      <a:pt x="34" y="58"/>
                    </a:lnTo>
                    <a:lnTo>
                      <a:pt x="28" y="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078" name="Freeform 6"/>
              <p:cNvSpPr>
                <a:spLocks noChangeAspect="1"/>
              </p:cNvSpPr>
              <p:nvPr/>
            </p:nvSpPr>
            <p:spPr bwMode="auto">
              <a:xfrm>
                <a:off x="4376" y="2193"/>
                <a:ext cx="106" cy="113"/>
              </a:xfrm>
              <a:custGeom>
                <a:avLst/>
                <a:gdLst>
                  <a:gd name="T0" fmla="*/ 0 w 32"/>
                  <a:gd name="T1" fmla="*/ 0 h 34"/>
                  <a:gd name="T2" fmla="*/ 0 w 32"/>
                  <a:gd name="T3" fmla="*/ 0 h 34"/>
                  <a:gd name="T4" fmla="*/ 0 w 32"/>
                  <a:gd name="T5" fmla="*/ 8 h 34"/>
                  <a:gd name="T6" fmla="*/ 2 w 32"/>
                  <a:gd name="T7" fmla="*/ 13 h 34"/>
                  <a:gd name="T8" fmla="*/ 5 w 32"/>
                  <a:gd name="T9" fmla="*/ 19 h 34"/>
                  <a:gd name="T10" fmla="*/ 9 w 32"/>
                  <a:gd name="T11" fmla="*/ 25 h 34"/>
                  <a:gd name="T12" fmla="*/ 13 w 32"/>
                  <a:gd name="T13" fmla="*/ 29 h 34"/>
                  <a:gd name="T14" fmla="*/ 19 w 32"/>
                  <a:gd name="T15" fmla="*/ 31 h 34"/>
                  <a:gd name="T16" fmla="*/ 27 w 32"/>
                  <a:gd name="T17" fmla="*/ 33 h 34"/>
                  <a:gd name="T18" fmla="*/ 32 w 32"/>
                  <a:gd name="T19" fmla="*/ 34 h 34"/>
                  <a:gd name="T20" fmla="*/ 32 w 32"/>
                  <a:gd name="T21" fmla="*/ 25 h 34"/>
                  <a:gd name="T22" fmla="*/ 27 w 32"/>
                  <a:gd name="T23" fmla="*/ 25 h 34"/>
                  <a:gd name="T24" fmla="*/ 23 w 32"/>
                  <a:gd name="T25" fmla="*/ 23 h 34"/>
                  <a:gd name="T26" fmla="*/ 19 w 32"/>
                  <a:gd name="T27" fmla="*/ 21 h 34"/>
                  <a:gd name="T28" fmla="*/ 15 w 32"/>
                  <a:gd name="T29" fmla="*/ 19 h 34"/>
                  <a:gd name="T30" fmla="*/ 11 w 32"/>
                  <a:gd name="T31" fmla="*/ 15 h 34"/>
                  <a:gd name="T32" fmla="*/ 9 w 32"/>
                  <a:gd name="T33" fmla="*/ 10 h 34"/>
                  <a:gd name="T34" fmla="*/ 7 w 32"/>
                  <a:gd name="T35" fmla="*/ 6 h 34"/>
                  <a:gd name="T36" fmla="*/ 7 w 32"/>
                  <a:gd name="T37" fmla="*/ 0 h 34"/>
                  <a:gd name="T38" fmla="*/ 7 w 32"/>
                  <a:gd name="T39" fmla="*/ 0 h 34"/>
                  <a:gd name="T40" fmla="*/ 0 w 32"/>
                  <a:gd name="T4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" h="34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2" y="13"/>
                    </a:lnTo>
                    <a:lnTo>
                      <a:pt x="5" y="19"/>
                    </a:lnTo>
                    <a:lnTo>
                      <a:pt x="9" y="25"/>
                    </a:lnTo>
                    <a:lnTo>
                      <a:pt x="13" y="29"/>
                    </a:lnTo>
                    <a:lnTo>
                      <a:pt x="19" y="31"/>
                    </a:lnTo>
                    <a:lnTo>
                      <a:pt x="27" y="33"/>
                    </a:lnTo>
                    <a:lnTo>
                      <a:pt x="32" y="34"/>
                    </a:lnTo>
                    <a:lnTo>
                      <a:pt x="32" y="25"/>
                    </a:lnTo>
                    <a:lnTo>
                      <a:pt x="27" y="25"/>
                    </a:lnTo>
                    <a:lnTo>
                      <a:pt x="23" y="23"/>
                    </a:lnTo>
                    <a:lnTo>
                      <a:pt x="19" y="21"/>
                    </a:lnTo>
                    <a:lnTo>
                      <a:pt x="15" y="19"/>
                    </a:lnTo>
                    <a:lnTo>
                      <a:pt x="11" y="15"/>
                    </a:lnTo>
                    <a:lnTo>
                      <a:pt x="9" y="10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079" name="Freeform 7"/>
              <p:cNvSpPr>
                <a:spLocks noChangeAspect="1"/>
              </p:cNvSpPr>
              <p:nvPr/>
            </p:nvSpPr>
            <p:spPr bwMode="auto">
              <a:xfrm>
                <a:off x="4376" y="2084"/>
                <a:ext cx="106" cy="109"/>
              </a:xfrm>
              <a:custGeom>
                <a:avLst/>
                <a:gdLst>
                  <a:gd name="T0" fmla="*/ 32 w 32"/>
                  <a:gd name="T1" fmla="*/ 0 h 33"/>
                  <a:gd name="T2" fmla="*/ 32 w 32"/>
                  <a:gd name="T3" fmla="*/ 0 h 33"/>
                  <a:gd name="T4" fmla="*/ 27 w 32"/>
                  <a:gd name="T5" fmla="*/ 0 h 33"/>
                  <a:gd name="T6" fmla="*/ 19 w 32"/>
                  <a:gd name="T7" fmla="*/ 2 h 33"/>
                  <a:gd name="T8" fmla="*/ 13 w 32"/>
                  <a:gd name="T9" fmla="*/ 6 h 33"/>
                  <a:gd name="T10" fmla="*/ 9 w 32"/>
                  <a:gd name="T11" fmla="*/ 10 h 33"/>
                  <a:gd name="T12" fmla="*/ 5 w 32"/>
                  <a:gd name="T13" fmla="*/ 14 h 33"/>
                  <a:gd name="T14" fmla="*/ 2 w 32"/>
                  <a:gd name="T15" fmla="*/ 20 h 33"/>
                  <a:gd name="T16" fmla="*/ 0 w 32"/>
                  <a:gd name="T17" fmla="*/ 27 h 33"/>
                  <a:gd name="T18" fmla="*/ 0 w 32"/>
                  <a:gd name="T19" fmla="*/ 33 h 33"/>
                  <a:gd name="T20" fmla="*/ 7 w 32"/>
                  <a:gd name="T21" fmla="*/ 33 h 33"/>
                  <a:gd name="T22" fmla="*/ 7 w 32"/>
                  <a:gd name="T23" fmla="*/ 27 h 33"/>
                  <a:gd name="T24" fmla="*/ 9 w 32"/>
                  <a:gd name="T25" fmla="*/ 23 h 33"/>
                  <a:gd name="T26" fmla="*/ 11 w 32"/>
                  <a:gd name="T27" fmla="*/ 20 h 33"/>
                  <a:gd name="T28" fmla="*/ 15 w 32"/>
                  <a:gd name="T29" fmla="*/ 16 h 33"/>
                  <a:gd name="T30" fmla="*/ 19 w 32"/>
                  <a:gd name="T31" fmla="*/ 12 h 33"/>
                  <a:gd name="T32" fmla="*/ 23 w 32"/>
                  <a:gd name="T33" fmla="*/ 10 h 33"/>
                  <a:gd name="T34" fmla="*/ 27 w 32"/>
                  <a:gd name="T35" fmla="*/ 8 h 33"/>
                  <a:gd name="T36" fmla="*/ 32 w 32"/>
                  <a:gd name="T37" fmla="*/ 8 h 33"/>
                  <a:gd name="T38" fmla="*/ 32 w 32"/>
                  <a:gd name="T39" fmla="*/ 8 h 33"/>
                  <a:gd name="T40" fmla="*/ 32 w 32"/>
                  <a:gd name="T4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" h="33">
                    <a:moveTo>
                      <a:pt x="32" y="0"/>
                    </a:moveTo>
                    <a:lnTo>
                      <a:pt x="32" y="0"/>
                    </a:lnTo>
                    <a:lnTo>
                      <a:pt x="27" y="0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5" y="14"/>
                    </a:lnTo>
                    <a:lnTo>
                      <a:pt x="2" y="20"/>
                    </a:lnTo>
                    <a:lnTo>
                      <a:pt x="0" y="27"/>
                    </a:lnTo>
                    <a:lnTo>
                      <a:pt x="0" y="33"/>
                    </a:lnTo>
                    <a:lnTo>
                      <a:pt x="7" y="33"/>
                    </a:lnTo>
                    <a:lnTo>
                      <a:pt x="7" y="27"/>
                    </a:lnTo>
                    <a:lnTo>
                      <a:pt x="9" y="23"/>
                    </a:lnTo>
                    <a:lnTo>
                      <a:pt x="11" y="20"/>
                    </a:lnTo>
                    <a:lnTo>
                      <a:pt x="15" y="16"/>
                    </a:lnTo>
                    <a:lnTo>
                      <a:pt x="19" y="12"/>
                    </a:lnTo>
                    <a:lnTo>
                      <a:pt x="23" y="10"/>
                    </a:lnTo>
                    <a:lnTo>
                      <a:pt x="27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080" name="Freeform 8"/>
              <p:cNvSpPr>
                <a:spLocks noChangeAspect="1"/>
              </p:cNvSpPr>
              <p:nvPr/>
            </p:nvSpPr>
            <p:spPr bwMode="auto">
              <a:xfrm>
                <a:off x="4482" y="2084"/>
                <a:ext cx="115" cy="109"/>
              </a:xfrm>
              <a:custGeom>
                <a:avLst/>
                <a:gdLst>
                  <a:gd name="T0" fmla="*/ 35 w 35"/>
                  <a:gd name="T1" fmla="*/ 33 h 33"/>
                  <a:gd name="T2" fmla="*/ 35 w 35"/>
                  <a:gd name="T3" fmla="*/ 33 h 33"/>
                  <a:gd name="T4" fmla="*/ 33 w 35"/>
                  <a:gd name="T5" fmla="*/ 27 h 33"/>
                  <a:gd name="T6" fmla="*/ 31 w 35"/>
                  <a:gd name="T7" fmla="*/ 20 h 33"/>
                  <a:gd name="T8" fmla="*/ 29 w 35"/>
                  <a:gd name="T9" fmla="*/ 14 h 33"/>
                  <a:gd name="T10" fmla="*/ 25 w 35"/>
                  <a:gd name="T11" fmla="*/ 10 h 33"/>
                  <a:gd name="T12" fmla="*/ 20 w 35"/>
                  <a:gd name="T13" fmla="*/ 6 h 33"/>
                  <a:gd name="T14" fmla="*/ 14 w 35"/>
                  <a:gd name="T15" fmla="*/ 2 h 33"/>
                  <a:gd name="T16" fmla="*/ 8 w 35"/>
                  <a:gd name="T17" fmla="*/ 0 h 33"/>
                  <a:gd name="T18" fmla="*/ 0 w 35"/>
                  <a:gd name="T19" fmla="*/ 0 h 33"/>
                  <a:gd name="T20" fmla="*/ 0 w 35"/>
                  <a:gd name="T21" fmla="*/ 8 h 33"/>
                  <a:gd name="T22" fmla="*/ 6 w 35"/>
                  <a:gd name="T23" fmla="*/ 8 h 33"/>
                  <a:gd name="T24" fmla="*/ 10 w 35"/>
                  <a:gd name="T25" fmla="*/ 10 h 33"/>
                  <a:gd name="T26" fmla="*/ 16 w 35"/>
                  <a:gd name="T27" fmla="*/ 12 h 33"/>
                  <a:gd name="T28" fmla="*/ 20 w 35"/>
                  <a:gd name="T29" fmla="*/ 16 h 33"/>
                  <a:gd name="T30" fmla="*/ 21 w 35"/>
                  <a:gd name="T31" fmla="*/ 20 h 33"/>
                  <a:gd name="T32" fmla="*/ 23 w 35"/>
                  <a:gd name="T33" fmla="*/ 23 h 33"/>
                  <a:gd name="T34" fmla="*/ 25 w 35"/>
                  <a:gd name="T35" fmla="*/ 27 h 33"/>
                  <a:gd name="T36" fmla="*/ 25 w 35"/>
                  <a:gd name="T37" fmla="*/ 33 h 33"/>
                  <a:gd name="T38" fmla="*/ 25 w 35"/>
                  <a:gd name="T39" fmla="*/ 33 h 33"/>
                  <a:gd name="T40" fmla="*/ 35 w 35"/>
                  <a:gd name="T4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33">
                    <a:moveTo>
                      <a:pt x="35" y="33"/>
                    </a:moveTo>
                    <a:lnTo>
                      <a:pt x="35" y="33"/>
                    </a:lnTo>
                    <a:lnTo>
                      <a:pt x="33" y="27"/>
                    </a:lnTo>
                    <a:lnTo>
                      <a:pt x="31" y="20"/>
                    </a:lnTo>
                    <a:lnTo>
                      <a:pt x="29" y="14"/>
                    </a:lnTo>
                    <a:lnTo>
                      <a:pt x="25" y="10"/>
                    </a:lnTo>
                    <a:lnTo>
                      <a:pt x="20" y="6"/>
                    </a:lnTo>
                    <a:lnTo>
                      <a:pt x="14" y="2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6" y="8"/>
                    </a:lnTo>
                    <a:lnTo>
                      <a:pt x="10" y="10"/>
                    </a:lnTo>
                    <a:lnTo>
                      <a:pt x="16" y="12"/>
                    </a:lnTo>
                    <a:lnTo>
                      <a:pt x="20" y="16"/>
                    </a:lnTo>
                    <a:lnTo>
                      <a:pt x="21" y="20"/>
                    </a:lnTo>
                    <a:lnTo>
                      <a:pt x="23" y="23"/>
                    </a:lnTo>
                    <a:lnTo>
                      <a:pt x="25" y="27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081" name="Freeform 9"/>
              <p:cNvSpPr>
                <a:spLocks noChangeAspect="1"/>
              </p:cNvSpPr>
              <p:nvPr/>
            </p:nvSpPr>
            <p:spPr bwMode="auto">
              <a:xfrm>
                <a:off x="4482" y="2193"/>
                <a:ext cx="115" cy="113"/>
              </a:xfrm>
              <a:custGeom>
                <a:avLst/>
                <a:gdLst>
                  <a:gd name="T0" fmla="*/ 0 w 35"/>
                  <a:gd name="T1" fmla="*/ 34 h 34"/>
                  <a:gd name="T2" fmla="*/ 0 w 35"/>
                  <a:gd name="T3" fmla="*/ 34 h 34"/>
                  <a:gd name="T4" fmla="*/ 8 w 35"/>
                  <a:gd name="T5" fmla="*/ 33 h 34"/>
                  <a:gd name="T6" fmla="*/ 14 w 35"/>
                  <a:gd name="T7" fmla="*/ 31 h 34"/>
                  <a:gd name="T8" fmla="*/ 20 w 35"/>
                  <a:gd name="T9" fmla="*/ 29 h 34"/>
                  <a:gd name="T10" fmla="*/ 25 w 35"/>
                  <a:gd name="T11" fmla="*/ 25 h 34"/>
                  <a:gd name="T12" fmla="*/ 29 w 35"/>
                  <a:gd name="T13" fmla="*/ 19 h 34"/>
                  <a:gd name="T14" fmla="*/ 31 w 35"/>
                  <a:gd name="T15" fmla="*/ 13 h 34"/>
                  <a:gd name="T16" fmla="*/ 33 w 35"/>
                  <a:gd name="T17" fmla="*/ 8 h 34"/>
                  <a:gd name="T18" fmla="*/ 35 w 35"/>
                  <a:gd name="T19" fmla="*/ 0 h 34"/>
                  <a:gd name="T20" fmla="*/ 25 w 35"/>
                  <a:gd name="T21" fmla="*/ 0 h 34"/>
                  <a:gd name="T22" fmla="*/ 25 w 35"/>
                  <a:gd name="T23" fmla="*/ 6 h 34"/>
                  <a:gd name="T24" fmla="*/ 23 w 35"/>
                  <a:gd name="T25" fmla="*/ 10 h 34"/>
                  <a:gd name="T26" fmla="*/ 21 w 35"/>
                  <a:gd name="T27" fmla="*/ 15 h 34"/>
                  <a:gd name="T28" fmla="*/ 20 w 35"/>
                  <a:gd name="T29" fmla="*/ 19 h 34"/>
                  <a:gd name="T30" fmla="*/ 16 w 35"/>
                  <a:gd name="T31" fmla="*/ 21 h 34"/>
                  <a:gd name="T32" fmla="*/ 10 w 35"/>
                  <a:gd name="T33" fmla="*/ 23 h 34"/>
                  <a:gd name="T34" fmla="*/ 6 w 35"/>
                  <a:gd name="T35" fmla="*/ 25 h 34"/>
                  <a:gd name="T36" fmla="*/ 0 w 35"/>
                  <a:gd name="T37" fmla="*/ 25 h 34"/>
                  <a:gd name="T38" fmla="*/ 0 w 35"/>
                  <a:gd name="T39" fmla="*/ 25 h 34"/>
                  <a:gd name="T40" fmla="*/ 0 w 35"/>
                  <a:gd name="T4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34">
                    <a:moveTo>
                      <a:pt x="0" y="34"/>
                    </a:moveTo>
                    <a:lnTo>
                      <a:pt x="0" y="34"/>
                    </a:lnTo>
                    <a:lnTo>
                      <a:pt x="8" y="33"/>
                    </a:lnTo>
                    <a:lnTo>
                      <a:pt x="14" y="31"/>
                    </a:lnTo>
                    <a:lnTo>
                      <a:pt x="20" y="29"/>
                    </a:lnTo>
                    <a:lnTo>
                      <a:pt x="25" y="25"/>
                    </a:lnTo>
                    <a:lnTo>
                      <a:pt x="29" y="19"/>
                    </a:lnTo>
                    <a:lnTo>
                      <a:pt x="31" y="13"/>
                    </a:lnTo>
                    <a:lnTo>
                      <a:pt x="33" y="8"/>
                    </a:lnTo>
                    <a:lnTo>
                      <a:pt x="35" y="0"/>
                    </a:lnTo>
                    <a:lnTo>
                      <a:pt x="25" y="0"/>
                    </a:lnTo>
                    <a:lnTo>
                      <a:pt x="25" y="6"/>
                    </a:lnTo>
                    <a:lnTo>
                      <a:pt x="23" y="10"/>
                    </a:lnTo>
                    <a:lnTo>
                      <a:pt x="21" y="15"/>
                    </a:lnTo>
                    <a:lnTo>
                      <a:pt x="20" y="19"/>
                    </a:lnTo>
                    <a:lnTo>
                      <a:pt x="16" y="21"/>
                    </a:lnTo>
                    <a:lnTo>
                      <a:pt x="10" y="23"/>
                    </a:lnTo>
                    <a:lnTo>
                      <a:pt x="6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082" name="Freeform 10"/>
              <p:cNvSpPr>
                <a:spLocks noChangeAspect="1"/>
              </p:cNvSpPr>
              <p:nvPr/>
            </p:nvSpPr>
            <p:spPr bwMode="auto">
              <a:xfrm>
                <a:off x="4419" y="2131"/>
                <a:ext cx="165" cy="165"/>
              </a:xfrm>
              <a:custGeom>
                <a:avLst/>
                <a:gdLst>
                  <a:gd name="T0" fmla="*/ 21 w 50"/>
                  <a:gd name="T1" fmla="*/ 21 h 50"/>
                  <a:gd name="T2" fmla="*/ 42 w 50"/>
                  <a:gd name="T3" fmla="*/ 0 h 50"/>
                  <a:gd name="T4" fmla="*/ 46 w 50"/>
                  <a:gd name="T5" fmla="*/ 4 h 50"/>
                  <a:gd name="T6" fmla="*/ 48 w 50"/>
                  <a:gd name="T7" fmla="*/ 9 h 50"/>
                  <a:gd name="T8" fmla="*/ 50 w 50"/>
                  <a:gd name="T9" fmla="*/ 15 h 50"/>
                  <a:gd name="T10" fmla="*/ 50 w 50"/>
                  <a:gd name="T11" fmla="*/ 21 h 50"/>
                  <a:gd name="T12" fmla="*/ 50 w 50"/>
                  <a:gd name="T13" fmla="*/ 27 h 50"/>
                  <a:gd name="T14" fmla="*/ 48 w 50"/>
                  <a:gd name="T15" fmla="*/ 32 h 50"/>
                  <a:gd name="T16" fmla="*/ 46 w 50"/>
                  <a:gd name="T17" fmla="*/ 36 h 50"/>
                  <a:gd name="T18" fmla="*/ 42 w 50"/>
                  <a:gd name="T19" fmla="*/ 42 h 50"/>
                  <a:gd name="T20" fmla="*/ 37 w 50"/>
                  <a:gd name="T21" fmla="*/ 46 h 50"/>
                  <a:gd name="T22" fmla="*/ 33 w 50"/>
                  <a:gd name="T23" fmla="*/ 48 h 50"/>
                  <a:gd name="T24" fmla="*/ 27 w 50"/>
                  <a:gd name="T25" fmla="*/ 50 h 50"/>
                  <a:gd name="T26" fmla="*/ 21 w 50"/>
                  <a:gd name="T27" fmla="*/ 50 h 50"/>
                  <a:gd name="T28" fmla="*/ 15 w 50"/>
                  <a:gd name="T29" fmla="*/ 50 h 50"/>
                  <a:gd name="T30" fmla="*/ 10 w 50"/>
                  <a:gd name="T31" fmla="*/ 48 h 50"/>
                  <a:gd name="T32" fmla="*/ 4 w 50"/>
                  <a:gd name="T33" fmla="*/ 46 h 50"/>
                  <a:gd name="T34" fmla="*/ 0 w 50"/>
                  <a:gd name="T35" fmla="*/ 42 h 50"/>
                  <a:gd name="T36" fmla="*/ 21 w 50"/>
                  <a:gd name="T37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0" h="50">
                    <a:moveTo>
                      <a:pt x="21" y="21"/>
                    </a:moveTo>
                    <a:lnTo>
                      <a:pt x="42" y="0"/>
                    </a:lnTo>
                    <a:lnTo>
                      <a:pt x="46" y="4"/>
                    </a:lnTo>
                    <a:lnTo>
                      <a:pt x="48" y="9"/>
                    </a:lnTo>
                    <a:lnTo>
                      <a:pt x="50" y="15"/>
                    </a:lnTo>
                    <a:lnTo>
                      <a:pt x="50" y="21"/>
                    </a:lnTo>
                    <a:lnTo>
                      <a:pt x="50" y="27"/>
                    </a:lnTo>
                    <a:lnTo>
                      <a:pt x="48" y="32"/>
                    </a:lnTo>
                    <a:lnTo>
                      <a:pt x="46" y="36"/>
                    </a:lnTo>
                    <a:lnTo>
                      <a:pt x="42" y="42"/>
                    </a:lnTo>
                    <a:lnTo>
                      <a:pt x="37" y="46"/>
                    </a:lnTo>
                    <a:lnTo>
                      <a:pt x="33" y="48"/>
                    </a:lnTo>
                    <a:lnTo>
                      <a:pt x="27" y="50"/>
                    </a:lnTo>
                    <a:lnTo>
                      <a:pt x="21" y="50"/>
                    </a:lnTo>
                    <a:lnTo>
                      <a:pt x="15" y="50"/>
                    </a:lnTo>
                    <a:lnTo>
                      <a:pt x="10" y="48"/>
                    </a:lnTo>
                    <a:lnTo>
                      <a:pt x="4" y="46"/>
                    </a:lnTo>
                    <a:lnTo>
                      <a:pt x="0" y="42"/>
                    </a:lnTo>
                    <a:lnTo>
                      <a:pt x="21" y="2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083" name="Freeform 11"/>
              <p:cNvSpPr>
                <a:spLocks noChangeAspect="1"/>
              </p:cNvSpPr>
              <p:nvPr/>
            </p:nvSpPr>
            <p:spPr bwMode="auto">
              <a:xfrm>
                <a:off x="4419" y="2131"/>
                <a:ext cx="165" cy="165"/>
              </a:xfrm>
              <a:custGeom>
                <a:avLst/>
                <a:gdLst>
                  <a:gd name="T0" fmla="*/ 21 w 50"/>
                  <a:gd name="T1" fmla="*/ 21 h 50"/>
                  <a:gd name="T2" fmla="*/ 42 w 50"/>
                  <a:gd name="T3" fmla="*/ 0 h 50"/>
                  <a:gd name="T4" fmla="*/ 46 w 50"/>
                  <a:gd name="T5" fmla="*/ 4 h 50"/>
                  <a:gd name="T6" fmla="*/ 48 w 50"/>
                  <a:gd name="T7" fmla="*/ 9 h 50"/>
                  <a:gd name="T8" fmla="*/ 50 w 50"/>
                  <a:gd name="T9" fmla="*/ 15 h 50"/>
                  <a:gd name="T10" fmla="*/ 50 w 50"/>
                  <a:gd name="T11" fmla="*/ 21 h 50"/>
                  <a:gd name="T12" fmla="*/ 50 w 50"/>
                  <a:gd name="T13" fmla="*/ 27 h 50"/>
                  <a:gd name="T14" fmla="*/ 48 w 50"/>
                  <a:gd name="T15" fmla="*/ 32 h 50"/>
                  <a:gd name="T16" fmla="*/ 46 w 50"/>
                  <a:gd name="T17" fmla="*/ 36 h 50"/>
                  <a:gd name="T18" fmla="*/ 42 w 50"/>
                  <a:gd name="T19" fmla="*/ 42 h 50"/>
                  <a:gd name="T20" fmla="*/ 37 w 50"/>
                  <a:gd name="T21" fmla="*/ 46 h 50"/>
                  <a:gd name="T22" fmla="*/ 33 w 50"/>
                  <a:gd name="T23" fmla="*/ 48 h 50"/>
                  <a:gd name="T24" fmla="*/ 27 w 50"/>
                  <a:gd name="T25" fmla="*/ 50 h 50"/>
                  <a:gd name="T26" fmla="*/ 21 w 50"/>
                  <a:gd name="T27" fmla="*/ 50 h 50"/>
                  <a:gd name="T28" fmla="*/ 15 w 50"/>
                  <a:gd name="T29" fmla="*/ 50 h 50"/>
                  <a:gd name="T30" fmla="*/ 10 w 50"/>
                  <a:gd name="T31" fmla="*/ 48 h 50"/>
                  <a:gd name="T32" fmla="*/ 4 w 50"/>
                  <a:gd name="T33" fmla="*/ 46 h 50"/>
                  <a:gd name="T34" fmla="*/ 0 w 50"/>
                  <a:gd name="T35" fmla="*/ 42 h 50"/>
                  <a:gd name="T36" fmla="*/ 21 w 50"/>
                  <a:gd name="T37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0" h="50">
                    <a:moveTo>
                      <a:pt x="21" y="21"/>
                    </a:moveTo>
                    <a:lnTo>
                      <a:pt x="42" y="0"/>
                    </a:lnTo>
                    <a:lnTo>
                      <a:pt x="46" y="4"/>
                    </a:lnTo>
                    <a:lnTo>
                      <a:pt x="48" y="9"/>
                    </a:lnTo>
                    <a:lnTo>
                      <a:pt x="50" y="15"/>
                    </a:lnTo>
                    <a:lnTo>
                      <a:pt x="50" y="21"/>
                    </a:lnTo>
                    <a:lnTo>
                      <a:pt x="50" y="27"/>
                    </a:lnTo>
                    <a:lnTo>
                      <a:pt x="48" y="32"/>
                    </a:lnTo>
                    <a:lnTo>
                      <a:pt x="46" y="36"/>
                    </a:lnTo>
                    <a:lnTo>
                      <a:pt x="42" y="42"/>
                    </a:lnTo>
                    <a:lnTo>
                      <a:pt x="37" y="46"/>
                    </a:lnTo>
                    <a:lnTo>
                      <a:pt x="33" y="48"/>
                    </a:lnTo>
                    <a:lnTo>
                      <a:pt x="27" y="50"/>
                    </a:lnTo>
                    <a:lnTo>
                      <a:pt x="21" y="50"/>
                    </a:lnTo>
                    <a:lnTo>
                      <a:pt x="15" y="50"/>
                    </a:lnTo>
                    <a:lnTo>
                      <a:pt x="10" y="48"/>
                    </a:lnTo>
                    <a:lnTo>
                      <a:pt x="4" y="46"/>
                    </a:lnTo>
                    <a:lnTo>
                      <a:pt x="0" y="42"/>
                    </a:lnTo>
                    <a:lnTo>
                      <a:pt x="21" y="21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99084" name="Freeform 12"/>
            <p:cNvSpPr>
              <a:spLocks noChangeAspect="1"/>
            </p:cNvSpPr>
            <p:nvPr/>
          </p:nvSpPr>
          <p:spPr bwMode="auto">
            <a:xfrm>
              <a:off x="3357" y="1875"/>
              <a:ext cx="150" cy="152"/>
            </a:xfrm>
            <a:custGeom>
              <a:avLst/>
              <a:gdLst>
                <a:gd name="T0" fmla="*/ 28 w 59"/>
                <a:gd name="T1" fmla="*/ 60 h 60"/>
                <a:gd name="T2" fmla="*/ 23 w 59"/>
                <a:gd name="T3" fmla="*/ 60 h 60"/>
                <a:gd name="T4" fmla="*/ 17 w 59"/>
                <a:gd name="T5" fmla="*/ 58 h 60"/>
                <a:gd name="T6" fmla="*/ 13 w 59"/>
                <a:gd name="T7" fmla="*/ 54 h 60"/>
                <a:gd name="T8" fmla="*/ 9 w 59"/>
                <a:gd name="T9" fmla="*/ 50 h 60"/>
                <a:gd name="T10" fmla="*/ 5 w 59"/>
                <a:gd name="T11" fmla="*/ 46 h 60"/>
                <a:gd name="T12" fmla="*/ 1 w 59"/>
                <a:gd name="T13" fmla="*/ 42 h 60"/>
                <a:gd name="T14" fmla="*/ 0 w 59"/>
                <a:gd name="T15" fmla="*/ 37 h 60"/>
                <a:gd name="T16" fmla="*/ 0 w 59"/>
                <a:gd name="T17" fmla="*/ 31 h 60"/>
                <a:gd name="T18" fmla="*/ 0 w 59"/>
                <a:gd name="T19" fmla="*/ 25 h 60"/>
                <a:gd name="T20" fmla="*/ 1 w 59"/>
                <a:gd name="T21" fmla="*/ 19 h 60"/>
                <a:gd name="T22" fmla="*/ 5 w 59"/>
                <a:gd name="T23" fmla="*/ 14 h 60"/>
                <a:gd name="T24" fmla="*/ 9 w 59"/>
                <a:gd name="T25" fmla="*/ 10 h 60"/>
                <a:gd name="T26" fmla="*/ 13 w 59"/>
                <a:gd name="T27" fmla="*/ 6 h 60"/>
                <a:gd name="T28" fmla="*/ 17 w 59"/>
                <a:gd name="T29" fmla="*/ 2 h 60"/>
                <a:gd name="T30" fmla="*/ 23 w 59"/>
                <a:gd name="T31" fmla="*/ 2 h 60"/>
                <a:gd name="T32" fmla="*/ 28 w 59"/>
                <a:gd name="T33" fmla="*/ 0 h 60"/>
                <a:gd name="T34" fmla="*/ 36 w 59"/>
                <a:gd name="T35" fmla="*/ 2 h 60"/>
                <a:gd name="T36" fmla="*/ 40 w 59"/>
                <a:gd name="T37" fmla="*/ 2 h 60"/>
                <a:gd name="T38" fmla="*/ 46 w 59"/>
                <a:gd name="T39" fmla="*/ 6 h 60"/>
                <a:gd name="T40" fmla="*/ 49 w 59"/>
                <a:gd name="T41" fmla="*/ 10 h 60"/>
                <a:gd name="T42" fmla="*/ 53 w 59"/>
                <a:gd name="T43" fmla="*/ 14 h 60"/>
                <a:gd name="T44" fmla="*/ 57 w 59"/>
                <a:gd name="T45" fmla="*/ 19 h 60"/>
                <a:gd name="T46" fmla="*/ 59 w 59"/>
                <a:gd name="T47" fmla="*/ 25 h 60"/>
                <a:gd name="T48" fmla="*/ 59 w 59"/>
                <a:gd name="T49" fmla="*/ 31 h 60"/>
                <a:gd name="T50" fmla="*/ 59 w 59"/>
                <a:gd name="T51" fmla="*/ 37 h 60"/>
                <a:gd name="T52" fmla="*/ 57 w 59"/>
                <a:gd name="T53" fmla="*/ 42 h 60"/>
                <a:gd name="T54" fmla="*/ 53 w 59"/>
                <a:gd name="T55" fmla="*/ 46 h 60"/>
                <a:gd name="T56" fmla="*/ 49 w 59"/>
                <a:gd name="T57" fmla="*/ 50 h 60"/>
                <a:gd name="T58" fmla="*/ 46 w 59"/>
                <a:gd name="T59" fmla="*/ 54 h 60"/>
                <a:gd name="T60" fmla="*/ 40 w 59"/>
                <a:gd name="T61" fmla="*/ 58 h 60"/>
                <a:gd name="T62" fmla="*/ 36 w 59"/>
                <a:gd name="T63" fmla="*/ 60 h 60"/>
                <a:gd name="T64" fmla="*/ 28 w 59"/>
                <a:gd name="T6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" h="60">
                  <a:moveTo>
                    <a:pt x="28" y="60"/>
                  </a:moveTo>
                  <a:lnTo>
                    <a:pt x="23" y="60"/>
                  </a:lnTo>
                  <a:lnTo>
                    <a:pt x="17" y="58"/>
                  </a:lnTo>
                  <a:lnTo>
                    <a:pt x="13" y="54"/>
                  </a:lnTo>
                  <a:lnTo>
                    <a:pt x="9" y="50"/>
                  </a:lnTo>
                  <a:lnTo>
                    <a:pt x="5" y="46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5" y="14"/>
                  </a:lnTo>
                  <a:lnTo>
                    <a:pt x="9" y="10"/>
                  </a:lnTo>
                  <a:lnTo>
                    <a:pt x="13" y="6"/>
                  </a:lnTo>
                  <a:lnTo>
                    <a:pt x="17" y="2"/>
                  </a:lnTo>
                  <a:lnTo>
                    <a:pt x="23" y="2"/>
                  </a:lnTo>
                  <a:lnTo>
                    <a:pt x="28" y="0"/>
                  </a:lnTo>
                  <a:lnTo>
                    <a:pt x="36" y="2"/>
                  </a:lnTo>
                  <a:lnTo>
                    <a:pt x="40" y="2"/>
                  </a:lnTo>
                  <a:lnTo>
                    <a:pt x="46" y="6"/>
                  </a:lnTo>
                  <a:lnTo>
                    <a:pt x="49" y="10"/>
                  </a:lnTo>
                  <a:lnTo>
                    <a:pt x="53" y="14"/>
                  </a:lnTo>
                  <a:lnTo>
                    <a:pt x="57" y="19"/>
                  </a:lnTo>
                  <a:lnTo>
                    <a:pt x="59" y="25"/>
                  </a:lnTo>
                  <a:lnTo>
                    <a:pt x="59" y="31"/>
                  </a:lnTo>
                  <a:lnTo>
                    <a:pt x="59" y="37"/>
                  </a:lnTo>
                  <a:lnTo>
                    <a:pt x="57" y="42"/>
                  </a:lnTo>
                  <a:lnTo>
                    <a:pt x="53" y="46"/>
                  </a:lnTo>
                  <a:lnTo>
                    <a:pt x="49" y="50"/>
                  </a:lnTo>
                  <a:lnTo>
                    <a:pt x="46" y="54"/>
                  </a:lnTo>
                  <a:lnTo>
                    <a:pt x="40" y="58"/>
                  </a:lnTo>
                  <a:lnTo>
                    <a:pt x="36" y="60"/>
                  </a:lnTo>
                  <a:lnTo>
                    <a:pt x="28" y="6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99085" name="Group 13"/>
            <p:cNvGrpSpPr>
              <a:grpSpLocks noChangeAspect="1"/>
            </p:cNvGrpSpPr>
            <p:nvPr/>
          </p:nvGrpSpPr>
          <p:grpSpPr bwMode="auto">
            <a:xfrm>
              <a:off x="3347" y="2169"/>
              <a:ext cx="170" cy="170"/>
              <a:chOff x="4376" y="2871"/>
              <a:chExt cx="221" cy="221"/>
            </a:xfrm>
          </p:grpSpPr>
          <p:sp>
            <p:nvSpPr>
              <p:cNvPr id="899086" name="Freeform 14"/>
              <p:cNvSpPr>
                <a:spLocks noChangeAspect="1"/>
              </p:cNvSpPr>
              <p:nvPr/>
            </p:nvSpPr>
            <p:spPr bwMode="auto">
              <a:xfrm>
                <a:off x="4389" y="2884"/>
                <a:ext cx="195" cy="198"/>
              </a:xfrm>
              <a:custGeom>
                <a:avLst/>
                <a:gdLst>
                  <a:gd name="T0" fmla="*/ 28 w 59"/>
                  <a:gd name="T1" fmla="*/ 60 h 60"/>
                  <a:gd name="T2" fmla="*/ 23 w 59"/>
                  <a:gd name="T3" fmla="*/ 58 h 60"/>
                  <a:gd name="T4" fmla="*/ 17 w 59"/>
                  <a:gd name="T5" fmla="*/ 56 h 60"/>
                  <a:gd name="T6" fmla="*/ 13 w 59"/>
                  <a:gd name="T7" fmla="*/ 54 h 60"/>
                  <a:gd name="T8" fmla="*/ 9 w 59"/>
                  <a:gd name="T9" fmla="*/ 50 h 60"/>
                  <a:gd name="T10" fmla="*/ 5 w 59"/>
                  <a:gd name="T11" fmla="*/ 46 h 60"/>
                  <a:gd name="T12" fmla="*/ 1 w 59"/>
                  <a:gd name="T13" fmla="*/ 40 h 60"/>
                  <a:gd name="T14" fmla="*/ 0 w 59"/>
                  <a:gd name="T15" fmla="*/ 35 h 60"/>
                  <a:gd name="T16" fmla="*/ 0 w 59"/>
                  <a:gd name="T17" fmla="*/ 29 h 60"/>
                  <a:gd name="T18" fmla="*/ 0 w 59"/>
                  <a:gd name="T19" fmla="*/ 23 h 60"/>
                  <a:gd name="T20" fmla="*/ 1 w 59"/>
                  <a:gd name="T21" fmla="*/ 17 h 60"/>
                  <a:gd name="T22" fmla="*/ 5 w 59"/>
                  <a:gd name="T23" fmla="*/ 13 h 60"/>
                  <a:gd name="T24" fmla="*/ 9 w 59"/>
                  <a:gd name="T25" fmla="*/ 8 h 60"/>
                  <a:gd name="T26" fmla="*/ 13 w 59"/>
                  <a:gd name="T27" fmla="*/ 4 h 60"/>
                  <a:gd name="T28" fmla="*/ 17 w 59"/>
                  <a:gd name="T29" fmla="*/ 2 h 60"/>
                  <a:gd name="T30" fmla="*/ 23 w 59"/>
                  <a:gd name="T31" fmla="*/ 0 h 60"/>
                  <a:gd name="T32" fmla="*/ 28 w 59"/>
                  <a:gd name="T33" fmla="*/ 0 h 60"/>
                  <a:gd name="T34" fmla="*/ 36 w 59"/>
                  <a:gd name="T35" fmla="*/ 0 h 60"/>
                  <a:gd name="T36" fmla="*/ 40 w 59"/>
                  <a:gd name="T37" fmla="*/ 2 h 60"/>
                  <a:gd name="T38" fmla="*/ 46 w 59"/>
                  <a:gd name="T39" fmla="*/ 4 h 60"/>
                  <a:gd name="T40" fmla="*/ 49 w 59"/>
                  <a:gd name="T41" fmla="*/ 8 h 60"/>
                  <a:gd name="T42" fmla="*/ 53 w 59"/>
                  <a:gd name="T43" fmla="*/ 13 h 60"/>
                  <a:gd name="T44" fmla="*/ 57 w 59"/>
                  <a:gd name="T45" fmla="*/ 17 h 60"/>
                  <a:gd name="T46" fmla="*/ 59 w 59"/>
                  <a:gd name="T47" fmla="*/ 23 h 60"/>
                  <a:gd name="T48" fmla="*/ 59 w 59"/>
                  <a:gd name="T49" fmla="*/ 29 h 60"/>
                  <a:gd name="T50" fmla="*/ 59 w 59"/>
                  <a:gd name="T51" fmla="*/ 35 h 60"/>
                  <a:gd name="T52" fmla="*/ 57 w 59"/>
                  <a:gd name="T53" fmla="*/ 40 h 60"/>
                  <a:gd name="T54" fmla="*/ 53 w 59"/>
                  <a:gd name="T55" fmla="*/ 46 h 60"/>
                  <a:gd name="T56" fmla="*/ 49 w 59"/>
                  <a:gd name="T57" fmla="*/ 50 h 60"/>
                  <a:gd name="T58" fmla="*/ 46 w 59"/>
                  <a:gd name="T59" fmla="*/ 54 h 60"/>
                  <a:gd name="T60" fmla="*/ 40 w 59"/>
                  <a:gd name="T61" fmla="*/ 56 h 60"/>
                  <a:gd name="T62" fmla="*/ 36 w 59"/>
                  <a:gd name="T63" fmla="*/ 58 h 60"/>
                  <a:gd name="T64" fmla="*/ 28 w 59"/>
                  <a:gd name="T65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9" h="60">
                    <a:moveTo>
                      <a:pt x="28" y="60"/>
                    </a:moveTo>
                    <a:lnTo>
                      <a:pt x="23" y="58"/>
                    </a:lnTo>
                    <a:lnTo>
                      <a:pt x="17" y="56"/>
                    </a:lnTo>
                    <a:lnTo>
                      <a:pt x="13" y="54"/>
                    </a:lnTo>
                    <a:lnTo>
                      <a:pt x="9" y="50"/>
                    </a:lnTo>
                    <a:lnTo>
                      <a:pt x="5" y="46"/>
                    </a:lnTo>
                    <a:lnTo>
                      <a:pt x="1" y="40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5" y="13"/>
                    </a:lnTo>
                    <a:lnTo>
                      <a:pt x="9" y="8"/>
                    </a:lnTo>
                    <a:lnTo>
                      <a:pt x="13" y="4"/>
                    </a:lnTo>
                    <a:lnTo>
                      <a:pt x="17" y="2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0" y="2"/>
                    </a:lnTo>
                    <a:lnTo>
                      <a:pt x="46" y="4"/>
                    </a:lnTo>
                    <a:lnTo>
                      <a:pt x="49" y="8"/>
                    </a:lnTo>
                    <a:lnTo>
                      <a:pt x="53" y="13"/>
                    </a:lnTo>
                    <a:lnTo>
                      <a:pt x="57" y="17"/>
                    </a:lnTo>
                    <a:lnTo>
                      <a:pt x="59" y="23"/>
                    </a:lnTo>
                    <a:lnTo>
                      <a:pt x="59" y="29"/>
                    </a:lnTo>
                    <a:lnTo>
                      <a:pt x="59" y="35"/>
                    </a:lnTo>
                    <a:lnTo>
                      <a:pt x="57" y="40"/>
                    </a:lnTo>
                    <a:lnTo>
                      <a:pt x="53" y="46"/>
                    </a:lnTo>
                    <a:lnTo>
                      <a:pt x="49" y="50"/>
                    </a:lnTo>
                    <a:lnTo>
                      <a:pt x="46" y="54"/>
                    </a:lnTo>
                    <a:lnTo>
                      <a:pt x="40" y="56"/>
                    </a:lnTo>
                    <a:lnTo>
                      <a:pt x="36" y="58"/>
                    </a:lnTo>
                    <a:lnTo>
                      <a:pt x="28" y="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087" name="Freeform 15"/>
              <p:cNvSpPr>
                <a:spLocks noChangeAspect="1"/>
              </p:cNvSpPr>
              <p:nvPr/>
            </p:nvSpPr>
            <p:spPr bwMode="auto">
              <a:xfrm>
                <a:off x="4376" y="2980"/>
                <a:ext cx="106" cy="112"/>
              </a:xfrm>
              <a:custGeom>
                <a:avLst/>
                <a:gdLst>
                  <a:gd name="T0" fmla="*/ 0 w 32"/>
                  <a:gd name="T1" fmla="*/ 0 h 34"/>
                  <a:gd name="T2" fmla="*/ 0 w 32"/>
                  <a:gd name="T3" fmla="*/ 0 h 34"/>
                  <a:gd name="T4" fmla="*/ 0 w 32"/>
                  <a:gd name="T5" fmla="*/ 7 h 34"/>
                  <a:gd name="T6" fmla="*/ 2 w 32"/>
                  <a:gd name="T7" fmla="*/ 13 h 34"/>
                  <a:gd name="T8" fmla="*/ 5 w 32"/>
                  <a:gd name="T9" fmla="*/ 19 h 34"/>
                  <a:gd name="T10" fmla="*/ 9 w 32"/>
                  <a:gd name="T11" fmla="*/ 23 h 34"/>
                  <a:gd name="T12" fmla="*/ 15 w 32"/>
                  <a:gd name="T13" fmla="*/ 29 h 34"/>
                  <a:gd name="T14" fmla="*/ 21 w 32"/>
                  <a:gd name="T15" fmla="*/ 31 h 34"/>
                  <a:gd name="T16" fmla="*/ 27 w 32"/>
                  <a:gd name="T17" fmla="*/ 32 h 34"/>
                  <a:gd name="T18" fmla="*/ 32 w 32"/>
                  <a:gd name="T19" fmla="*/ 34 h 34"/>
                  <a:gd name="T20" fmla="*/ 32 w 32"/>
                  <a:gd name="T21" fmla="*/ 25 h 34"/>
                  <a:gd name="T22" fmla="*/ 28 w 32"/>
                  <a:gd name="T23" fmla="*/ 25 h 34"/>
                  <a:gd name="T24" fmla="*/ 23 w 32"/>
                  <a:gd name="T25" fmla="*/ 23 h 34"/>
                  <a:gd name="T26" fmla="*/ 19 w 32"/>
                  <a:gd name="T27" fmla="*/ 21 h 34"/>
                  <a:gd name="T28" fmla="*/ 15 w 32"/>
                  <a:gd name="T29" fmla="*/ 19 h 34"/>
                  <a:gd name="T30" fmla="*/ 11 w 32"/>
                  <a:gd name="T31" fmla="*/ 15 h 34"/>
                  <a:gd name="T32" fmla="*/ 9 w 32"/>
                  <a:gd name="T33" fmla="*/ 9 h 34"/>
                  <a:gd name="T34" fmla="*/ 7 w 32"/>
                  <a:gd name="T35" fmla="*/ 6 h 34"/>
                  <a:gd name="T36" fmla="*/ 7 w 32"/>
                  <a:gd name="T37" fmla="*/ 0 h 34"/>
                  <a:gd name="T38" fmla="*/ 7 w 32"/>
                  <a:gd name="T39" fmla="*/ 0 h 34"/>
                  <a:gd name="T40" fmla="*/ 0 w 32"/>
                  <a:gd name="T4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" h="34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5" y="19"/>
                    </a:lnTo>
                    <a:lnTo>
                      <a:pt x="9" y="23"/>
                    </a:lnTo>
                    <a:lnTo>
                      <a:pt x="15" y="29"/>
                    </a:lnTo>
                    <a:lnTo>
                      <a:pt x="21" y="31"/>
                    </a:lnTo>
                    <a:lnTo>
                      <a:pt x="27" y="32"/>
                    </a:lnTo>
                    <a:lnTo>
                      <a:pt x="32" y="34"/>
                    </a:lnTo>
                    <a:lnTo>
                      <a:pt x="32" y="25"/>
                    </a:lnTo>
                    <a:lnTo>
                      <a:pt x="28" y="25"/>
                    </a:lnTo>
                    <a:lnTo>
                      <a:pt x="23" y="23"/>
                    </a:lnTo>
                    <a:lnTo>
                      <a:pt x="19" y="21"/>
                    </a:lnTo>
                    <a:lnTo>
                      <a:pt x="15" y="19"/>
                    </a:lnTo>
                    <a:lnTo>
                      <a:pt x="11" y="15"/>
                    </a:lnTo>
                    <a:lnTo>
                      <a:pt x="9" y="9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088" name="Freeform 16"/>
              <p:cNvSpPr>
                <a:spLocks noChangeAspect="1"/>
              </p:cNvSpPr>
              <p:nvPr/>
            </p:nvSpPr>
            <p:spPr bwMode="auto">
              <a:xfrm>
                <a:off x="4376" y="2871"/>
                <a:ext cx="106" cy="109"/>
              </a:xfrm>
              <a:custGeom>
                <a:avLst/>
                <a:gdLst>
                  <a:gd name="T0" fmla="*/ 32 w 32"/>
                  <a:gd name="T1" fmla="*/ 0 h 33"/>
                  <a:gd name="T2" fmla="*/ 32 w 32"/>
                  <a:gd name="T3" fmla="*/ 0 h 33"/>
                  <a:gd name="T4" fmla="*/ 27 w 32"/>
                  <a:gd name="T5" fmla="*/ 0 h 33"/>
                  <a:gd name="T6" fmla="*/ 21 w 32"/>
                  <a:gd name="T7" fmla="*/ 2 h 33"/>
                  <a:gd name="T8" fmla="*/ 15 w 32"/>
                  <a:gd name="T9" fmla="*/ 6 h 33"/>
                  <a:gd name="T10" fmla="*/ 9 w 32"/>
                  <a:gd name="T11" fmla="*/ 10 h 33"/>
                  <a:gd name="T12" fmla="*/ 5 w 32"/>
                  <a:gd name="T13" fmla="*/ 14 h 33"/>
                  <a:gd name="T14" fmla="*/ 2 w 32"/>
                  <a:gd name="T15" fmla="*/ 19 h 33"/>
                  <a:gd name="T16" fmla="*/ 0 w 32"/>
                  <a:gd name="T17" fmla="*/ 27 h 33"/>
                  <a:gd name="T18" fmla="*/ 0 w 32"/>
                  <a:gd name="T19" fmla="*/ 33 h 33"/>
                  <a:gd name="T20" fmla="*/ 7 w 32"/>
                  <a:gd name="T21" fmla="*/ 33 h 33"/>
                  <a:gd name="T22" fmla="*/ 7 w 32"/>
                  <a:gd name="T23" fmla="*/ 27 h 33"/>
                  <a:gd name="T24" fmla="*/ 9 w 32"/>
                  <a:gd name="T25" fmla="*/ 23 h 33"/>
                  <a:gd name="T26" fmla="*/ 11 w 32"/>
                  <a:gd name="T27" fmla="*/ 19 h 33"/>
                  <a:gd name="T28" fmla="*/ 15 w 32"/>
                  <a:gd name="T29" fmla="*/ 16 h 33"/>
                  <a:gd name="T30" fmla="*/ 19 w 32"/>
                  <a:gd name="T31" fmla="*/ 12 h 33"/>
                  <a:gd name="T32" fmla="*/ 23 w 32"/>
                  <a:gd name="T33" fmla="*/ 10 h 33"/>
                  <a:gd name="T34" fmla="*/ 28 w 32"/>
                  <a:gd name="T35" fmla="*/ 8 h 33"/>
                  <a:gd name="T36" fmla="*/ 32 w 32"/>
                  <a:gd name="T37" fmla="*/ 8 h 33"/>
                  <a:gd name="T38" fmla="*/ 32 w 32"/>
                  <a:gd name="T39" fmla="*/ 8 h 33"/>
                  <a:gd name="T40" fmla="*/ 32 w 32"/>
                  <a:gd name="T4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" h="33">
                    <a:moveTo>
                      <a:pt x="32" y="0"/>
                    </a:moveTo>
                    <a:lnTo>
                      <a:pt x="32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4"/>
                    </a:lnTo>
                    <a:lnTo>
                      <a:pt x="2" y="19"/>
                    </a:lnTo>
                    <a:lnTo>
                      <a:pt x="0" y="27"/>
                    </a:lnTo>
                    <a:lnTo>
                      <a:pt x="0" y="33"/>
                    </a:lnTo>
                    <a:lnTo>
                      <a:pt x="7" y="33"/>
                    </a:lnTo>
                    <a:lnTo>
                      <a:pt x="7" y="27"/>
                    </a:lnTo>
                    <a:lnTo>
                      <a:pt x="9" y="23"/>
                    </a:lnTo>
                    <a:lnTo>
                      <a:pt x="11" y="19"/>
                    </a:lnTo>
                    <a:lnTo>
                      <a:pt x="15" y="16"/>
                    </a:lnTo>
                    <a:lnTo>
                      <a:pt x="19" y="12"/>
                    </a:lnTo>
                    <a:lnTo>
                      <a:pt x="23" y="10"/>
                    </a:lnTo>
                    <a:lnTo>
                      <a:pt x="28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089" name="Freeform 17"/>
              <p:cNvSpPr>
                <a:spLocks noChangeAspect="1"/>
              </p:cNvSpPr>
              <p:nvPr/>
            </p:nvSpPr>
            <p:spPr bwMode="auto">
              <a:xfrm>
                <a:off x="4482" y="2871"/>
                <a:ext cx="115" cy="109"/>
              </a:xfrm>
              <a:custGeom>
                <a:avLst/>
                <a:gdLst>
                  <a:gd name="T0" fmla="*/ 35 w 35"/>
                  <a:gd name="T1" fmla="*/ 33 h 33"/>
                  <a:gd name="T2" fmla="*/ 35 w 35"/>
                  <a:gd name="T3" fmla="*/ 33 h 33"/>
                  <a:gd name="T4" fmla="*/ 35 w 35"/>
                  <a:gd name="T5" fmla="*/ 27 h 33"/>
                  <a:gd name="T6" fmla="*/ 33 w 35"/>
                  <a:gd name="T7" fmla="*/ 19 h 33"/>
                  <a:gd name="T8" fmla="*/ 29 w 35"/>
                  <a:gd name="T9" fmla="*/ 14 h 33"/>
                  <a:gd name="T10" fmla="*/ 25 w 35"/>
                  <a:gd name="T11" fmla="*/ 10 h 33"/>
                  <a:gd name="T12" fmla="*/ 20 w 35"/>
                  <a:gd name="T13" fmla="*/ 6 h 33"/>
                  <a:gd name="T14" fmla="*/ 14 w 35"/>
                  <a:gd name="T15" fmla="*/ 2 h 33"/>
                  <a:gd name="T16" fmla="*/ 8 w 35"/>
                  <a:gd name="T17" fmla="*/ 0 h 33"/>
                  <a:gd name="T18" fmla="*/ 0 w 35"/>
                  <a:gd name="T19" fmla="*/ 0 h 33"/>
                  <a:gd name="T20" fmla="*/ 0 w 35"/>
                  <a:gd name="T21" fmla="*/ 8 h 33"/>
                  <a:gd name="T22" fmla="*/ 6 w 35"/>
                  <a:gd name="T23" fmla="*/ 8 h 33"/>
                  <a:gd name="T24" fmla="*/ 12 w 35"/>
                  <a:gd name="T25" fmla="*/ 10 h 33"/>
                  <a:gd name="T26" fmla="*/ 16 w 35"/>
                  <a:gd name="T27" fmla="*/ 12 h 33"/>
                  <a:gd name="T28" fmla="*/ 20 w 35"/>
                  <a:gd name="T29" fmla="*/ 16 h 33"/>
                  <a:gd name="T30" fmla="*/ 21 w 35"/>
                  <a:gd name="T31" fmla="*/ 19 h 33"/>
                  <a:gd name="T32" fmla="*/ 25 w 35"/>
                  <a:gd name="T33" fmla="*/ 23 h 33"/>
                  <a:gd name="T34" fmla="*/ 25 w 35"/>
                  <a:gd name="T35" fmla="*/ 27 h 33"/>
                  <a:gd name="T36" fmla="*/ 27 w 35"/>
                  <a:gd name="T37" fmla="*/ 33 h 33"/>
                  <a:gd name="T38" fmla="*/ 27 w 35"/>
                  <a:gd name="T39" fmla="*/ 33 h 33"/>
                  <a:gd name="T40" fmla="*/ 35 w 35"/>
                  <a:gd name="T4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33">
                    <a:moveTo>
                      <a:pt x="35" y="33"/>
                    </a:moveTo>
                    <a:lnTo>
                      <a:pt x="35" y="33"/>
                    </a:lnTo>
                    <a:lnTo>
                      <a:pt x="35" y="27"/>
                    </a:lnTo>
                    <a:lnTo>
                      <a:pt x="33" y="19"/>
                    </a:lnTo>
                    <a:lnTo>
                      <a:pt x="29" y="14"/>
                    </a:lnTo>
                    <a:lnTo>
                      <a:pt x="25" y="10"/>
                    </a:lnTo>
                    <a:lnTo>
                      <a:pt x="20" y="6"/>
                    </a:lnTo>
                    <a:lnTo>
                      <a:pt x="14" y="2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6" y="8"/>
                    </a:lnTo>
                    <a:lnTo>
                      <a:pt x="12" y="10"/>
                    </a:lnTo>
                    <a:lnTo>
                      <a:pt x="16" y="12"/>
                    </a:lnTo>
                    <a:lnTo>
                      <a:pt x="20" y="16"/>
                    </a:lnTo>
                    <a:lnTo>
                      <a:pt x="21" y="19"/>
                    </a:lnTo>
                    <a:lnTo>
                      <a:pt x="25" y="23"/>
                    </a:lnTo>
                    <a:lnTo>
                      <a:pt x="25" y="27"/>
                    </a:lnTo>
                    <a:lnTo>
                      <a:pt x="27" y="33"/>
                    </a:lnTo>
                    <a:lnTo>
                      <a:pt x="27" y="33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090" name="Freeform 18"/>
              <p:cNvSpPr>
                <a:spLocks noChangeAspect="1"/>
              </p:cNvSpPr>
              <p:nvPr/>
            </p:nvSpPr>
            <p:spPr bwMode="auto">
              <a:xfrm>
                <a:off x="4482" y="2980"/>
                <a:ext cx="115" cy="112"/>
              </a:xfrm>
              <a:custGeom>
                <a:avLst/>
                <a:gdLst>
                  <a:gd name="T0" fmla="*/ 0 w 35"/>
                  <a:gd name="T1" fmla="*/ 34 h 34"/>
                  <a:gd name="T2" fmla="*/ 0 w 35"/>
                  <a:gd name="T3" fmla="*/ 34 h 34"/>
                  <a:gd name="T4" fmla="*/ 8 w 35"/>
                  <a:gd name="T5" fmla="*/ 32 h 34"/>
                  <a:gd name="T6" fmla="*/ 14 w 35"/>
                  <a:gd name="T7" fmla="*/ 31 h 34"/>
                  <a:gd name="T8" fmla="*/ 20 w 35"/>
                  <a:gd name="T9" fmla="*/ 29 h 34"/>
                  <a:gd name="T10" fmla="*/ 25 w 35"/>
                  <a:gd name="T11" fmla="*/ 23 h 34"/>
                  <a:gd name="T12" fmla="*/ 29 w 35"/>
                  <a:gd name="T13" fmla="*/ 19 h 34"/>
                  <a:gd name="T14" fmla="*/ 33 w 35"/>
                  <a:gd name="T15" fmla="*/ 13 h 34"/>
                  <a:gd name="T16" fmla="*/ 35 w 35"/>
                  <a:gd name="T17" fmla="*/ 7 h 34"/>
                  <a:gd name="T18" fmla="*/ 35 w 35"/>
                  <a:gd name="T19" fmla="*/ 0 h 34"/>
                  <a:gd name="T20" fmla="*/ 27 w 35"/>
                  <a:gd name="T21" fmla="*/ 0 h 34"/>
                  <a:gd name="T22" fmla="*/ 25 w 35"/>
                  <a:gd name="T23" fmla="*/ 6 h 34"/>
                  <a:gd name="T24" fmla="*/ 25 w 35"/>
                  <a:gd name="T25" fmla="*/ 9 h 34"/>
                  <a:gd name="T26" fmla="*/ 21 w 35"/>
                  <a:gd name="T27" fmla="*/ 15 h 34"/>
                  <a:gd name="T28" fmla="*/ 20 w 35"/>
                  <a:gd name="T29" fmla="*/ 19 h 34"/>
                  <a:gd name="T30" fmla="*/ 16 w 35"/>
                  <a:gd name="T31" fmla="*/ 21 h 34"/>
                  <a:gd name="T32" fmla="*/ 12 w 35"/>
                  <a:gd name="T33" fmla="*/ 23 h 34"/>
                  <a:gd name="T34" fmla="*/ 6 w 35"/>
                  <a:gd name="T35" fmla="*/ 25 h 34"/>
                  <a:gd name="T36" fmla="*/ 0 w 35"/>
                  <a:gd name="T37" fmla="*/ 25 h 34"/>
                  <a:gd name="T38" fmla="*/ 0 w 35"/>
                  <a:gd name="T39" fmla="*/ 25 h 34"/>
                  <a:gd name="T40" fmla="*/ 0 w 35"/>
                  <a:gd name="T4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34">
                    <a:moveTo>
                      <a:pt x="0" y="34"/>
                    </a:moveTo>
                    <a:lnTo>
                      <a:pt x="0" y="34"/>
                    </a:lnTo>
                    <a:lnTo>
                      <a:pt x="8" y="32"/>
                    </a:lnTo>
                    <a:lnTo>
                      <a:pt x="14" y="31"/>
                    </a:lnTo>
                    <a:lnTo>
                      <a:pt x="20" y="29"/>
                    </a:lnTo>
                    <a:lnTo>
                      <a:pt x="25" y="23"/>
                    </a:lnTo>
                    <a:lnTo>
                      <a:pt x="29" y="19"/>
                    </a:lnTo>
                    <a:lnTo>
                      <a:pt x="33" y="13"/>
                    </a:lnTo>
                    <a:lnTo>
                      <a:pt x="35" y="7"/>
                    </a:lnTo>
                    <a:lnTo>
                      <a:pt x="35" y="0"/>
                    </a:lnTo>
                    <a:lnTo>
                      <a:pt x="27" y="0"/>
                    </a:lnTo>
                    <a:lnTo>
                      <a:pt x="25" y="6"/>
                    </a:lnTo>
                    <a:lnTo>
                      <a:pt x="25" y="9"/>
                    </a:lnTo>
                    <a:lnTo>
                      <a:pt x="21" y="15"/>
                    </a:lnTo>
                    <a:lnTo>
                      <a:pt x="20" y="19"/>
                    </a:lnTo>
                    <a:lnTo>
                      <a:pt x="16" y="21"/>
                    </a:lnTo>
                    <a:lnTo>
                      <a:pt x="12" y="23"/>
                    </a:lnTo>
                    <a:lnTo>
                      <a:pt x="6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99091" name="Rectangle 19"/>
            <p:cNvSpPr>
              <a:spLocks noChangeAspect="1" noChangeArrowheads="1"/>
            </p:cNvSpPr>
            <p:nvPr/>
          </p:nvSpPr>
          <p:spPr bwMode="auto">
            <a:xfrm>
              <a:off x="3597" y="1608"/>
              <a:ext cx="5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800" b="0" dirty="0">
                  <a:solidFill>
                    <a:schemeClr val="tx1"/>
                  </a:solidFill>
                </a:rPr>
                <a:t>Merging</a:t>
              </a:r>
              <a:endPara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9092" name="Rectangle 20"/>
            <p:cNvSpPr>
              <a:spLocks noChangeAspect="1" noChangeArrowheads="1"/>
            </p:cNvSpPr>
            <p:nvPr/>
          </p:nvSpPr>
          <p:spPr bwMode="auto">
            <a:xfrm>
              <a:off x="3596" y="1892"/>
              <a:ext cx="6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800" b="0">
                  <a:solidFill>
                    <a:schemeClr val="tx1"/>
                  </a:solidFill>
                </a:rPr>
                <a:t>Diverging</a:t>
              </a:r>
              <a:endPara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99093" name="Rectangle 21"/>
            <p:cNvSpPr>
              <a:spLocks noChangeAspect="1" noChangeArrowheads="1"/>
            </p:cNvSpPr>
            <p:nvPr/>
          </p:nvSpPr>
          <p:spPr bwMode="auto">
            <a:xfrm>
              <a:off x="3596" y="2176"/>
              <a:ext cx="56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sz="1800" b="0">
                  <a:solidFill>
                    <a:schemeClr val="tx1"/>
                  </a:solidFill>
                </a:rPr>
                <a:t>Crossing</a:t>
              </a:r>
              <a:endPara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899094" name="Group 22"/>
          <p:cNvGrpSpPr>
            <a:grpSpLocks/>
          </p:cNvGrpSpPr>
          <p:nvPr/>
        </p:nvGrpSpPr>
        <p:grpSpPr bwMode="auto">
          <a:xfrm>
            <a:off x="179388" y="1787525"/>
            <a:ext cx="3967162" cy="3538538"/>
            <a:chOff x="240" y="660"/>
            <a:chExt cx="2733" cy="2493"/>
          </a:xfrm>
        </p:grpSpPr>
        <p:sp>
          <p:nvSpPr>
            <p:cNvPr id="899095" name="Freeform 23"/>
            <p:cNvSpPr>
              <a:spLocks noChangeAspect="1"/>
            </p:cNvSpPr>
            <p:nvPr/>
          </p:nvSpPr>
          <p:spPr bwMode="auto">
            <a:xfrm>
              <a:off x="449" y="1721"/>
              <a:ext cx="738" cy="20"/>
            </a:xfrm>
            <a:custGeom>
              <a:avLst/>
              <a:gdLst>
                <a:gd name="T0" fmla="*/ 294 w 294"/>
                <a:gd name="T1" fmla="*/ 8 h 8"/>
                <a:gd name="T2" fmla="*/ 294 w 294"/>
                <a:gd name="T3" fmla="*/ 0 h 8"/>
                <a:gd name="T4" fmla="*/ 0 w 294"/>
                <a:gd name="T5" fmla="*/ 0 h 8"/>
                <a:gd name="T6" fmla="*/ 0 w 294"/>
                <a:gd name="T7" fmla="*/ 8 h 8"/>
                <a:gd name="T8" fmla="*/ 294 w 294"/>
                <a:gd name="T9" fmla="*/ 8 h 8"/>
                <a:gd name="T10" fmla="*/ 294 w 294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8">
                  <a:moveTo>
                    <a:pt x="294" y="8"/>
                  </a:moveTo>
                  <a:lnTo>
                    <a:pt x="29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294" y="8"/>
                  </a:lnTo>
                  <a:lnTo>
                    <a:pt x="294" y="8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096" name="Freeform 24"/>
            <p:cNvSpPr>
              <a:spLocks noChangeAspect="1"/>
            </p:cNvSpPr>
            <p:nvPr/>
          </p:nvSpPr>
          <p:spPr bwMode="auto">
            <a:xfrm>
              <a:off x="393" y="2129"/>
              <a:ext cx="565" cy="20"/>
            </a:xfrm>
            <a:custGeom>
              <a:avLst/>
              <a:gdLst>
                <a:gd name="T0" fmla="*/ 225 w 225"/>
                <a:gd name="T1" fmla="*/ 8 h 8"/>
                <a:gd name="T2" fmla="*/ 225 w 225"/>
                <a:gd name="T3" fmla="*/ 0 h 8"/>
                <a:gd name="T4" fmla="*/ 0 w 225"/>
                <a:gd name="T5" fmla="*/ 0 h 8"/>
                <a:gd name="T6" fmla="*/ 0 w 225"/>
                <a:gd name="T7" fmla="*/ 8 h 8"/>
                <a:gd name="T8" fmla="*/ 225 w 225"/>
                <a:gd name="T9" fmla="*/ 8 h 8"/>
                <a:gd name="T10" fmla="*/ 225 w 22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8">
                  <a:moveTo>
                    <a:pt x="225" y="8"/>
                  </a:moveTo>
                  <a:lnTo>
                    <a:pt x="225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225" y="8"/>
                  </a:lnTo>
                  <a:lnTo>
                    <a:pt x="225" y="8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097" name="Freeform 25"/>
            <p:cNvSpPr>
              <a:spLocks noChangeAspect="1"/>
            </p:cNvSpPr>
            <p:nvPr/>
          </p:nvSpPr>
          <p:spPr bwMode="auto">
            <a:xfrm>
              <a:off x="958" y="2129"/>
              <a:ext cx="456" cy="472"/>
            </a:xfrm>
            <a:custGeom>
              <a:avLst/>
              <a:gdLst>
                <a:gd name="T0" fmla="*/ 182 w 182"/>
                <a:gd name="T1" fmla="*/ 188 h 188"/>
                <a:gd name="T2" fmla="*/ 182 w 182"/>
                <a:gd name="T3" fmla="*/ 188 h 188"/>
                <a:gd name="T4" fmla="*/ 182 w 182"/>
                <a:gd name="T5" fmla="*/ 171 h 188"/>
                <a:gd name="T6" fmla="*/ 179 w 182"/>
                <a:gd name="T7" fmla="*/ 153 h 188"/>
                <a:gd name="T8" fmla="*/ 173 w 182"/>
                <a:gd name="T9" fmla="*/ 138 h 188"/>
                <a:gd name="T10" fmla="*/ 167 w 182"/>
                <a:gd name="T11" fmla="*/ 121 h 188"/>
                <a:gd name="T12" fmla="*/ 157 w 182"/>
                <a:gd name="T13" fmla="*/ 105 h 188"/>
                <a:gd name="T14" fmla="*/ 148 w 182"/>
                <a:gd name="T15" fmla="*/ 90 h 188"/>
                <a:gd name="T16" fmla="*/ 136 w 182"/>
                <a:gd name="T17" fmla="*/ 75 h 188"/>
                <a:gd name="T18" fmla="*/ 125 w 182"/>
                <a:gd name="T19" fmla="*/ 61 h 188"/>
                <a:gd name="T20" fmla="*/ 111 w 182"/>
                <a:gd name="T21" fmla="*/ 48 h 188"/>
                <a:gd name="T22" fmla="*/ 96 w 182"/>
                <a:gd name="T23" fmla="*/ 36 h 188"/>
                <a:gd name="T24" fmla="*/ 83 w 182"/>
                <a:gd name="T25" fmla="*/ 27 h 188"/>
                <a:gd name="T26" fmla="*/ 65 w 182"/>
                <a:gd name="T27" fmla="*/ 17 h 188"/>
                <a:gd name="T28" fmla="*/ 50 w 182"/>
                <a:gd name="T29" fmla="*/ 10 h 188"/>
                <a:gd name="T30" fmla="*/ 33 w 182"/>
                <a:gd name="T31" fmla="*/ 6 h 188"/>
                <a:gd name="T32" fmla="*/ 17 w 182"/>
                <a:gd name="T33" fmla="*/ 2 h 188"/>
                <a:gd name="T34" fmla="*/ 0 w 182"/>
                <a:gd name="T35" fmla="*/ 0 h 188"/>
                <a:gd name="T36" fmla="*/ 0 w 182"/>
                <a:gd name="T37" fmla="*/ 8 h 188"/>
                <a:gd name="T38" fmla="*/ 15 w 182"/>
                <a:gd name="T39" fmla="*/ 10 h 188"/>
                <a:gd name="T40" fmla="*/ 31 w 182"/>
                <a:gd name="T41" fmla="*/ 13 h 188"/>
                <a:gd name="T42" fmla="*/ 46 w 182"/>
                <a:gd name="T43" fmla="*/ 17 h 188"/>
                <a:gd name="T44" fmla="*/ 61 w 182"/>
                <a:gd name="T45" fmla="*/ 25 h 188"/>
                <a:gd name="T46" fmla="*/ 77 w 182"/>
                <a:gd name="T47" fmla="*/ 33 h 188"/>
                <a:gd name="T48" fmla="*/ 92 w 182"/>
                <a:gd name="T49" fmla="*/ 42 h 188"/>
                <a:gd name="T50" fmla="*/ 106 w 182"/>
                <a:gd name="T51" fmla="*/ 54 h 188"/>
                <a:gd name="T52" fmla="*/ 119 w 182"/>
                <a:gd name="T53" fmla="*/ 67 h 188"/>
                <a:gd name="T54" fmla="*/ 131 w 182"/>
                <a:gd name="T55" fmla="*/ 80 h 188"/>
                <a:gd name="T56" fmla="*/ 142 w 182"/>
                <a:gd name="T57" fmla="*/ 94 h 188"/>
                <a:gd name="T58" fmla="*/ 152 w 182"/>
                <a:gd name="T59" fmla="*/ 109 h 188"/>
                <a:gd name="T60" fmla="*/ 159 w 182"/>
                <a:gd name="T61" fmla="*/ 125 h 188"/>
                <a:gd name="T62" fmla="*/ 165 w 182"/>
                <a:gd name="T63" fmla="*/ 140 h 188"/>
                <a:gd name="T64" fmla="*/ 171 w 182"/>
                <a:gd name="T65" fmla="*/ 155 h 188"/>
                <a:gd name="T66" fmla="*/ 173 w 182"/>
                <a:gd name="T67" fmla="*/ 173 h 188"/>
                <a:gd name="T68" fmla="*/ 175 w 182"/>
                <a:gd name="T69" fmla="*/ 188 h 188"/>
                <a:gd name="T70" fmla="*/ 175 w 182"/>
                <a:gd name="T71" fmla="*/ 188 h 188"/>
                <a:gd name="T72" fmla="*/ 182 w 182"/>
                <a:gd name="T73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2" h="188">
                  <a:moveTo>
                    <a:pt x="182" y="188"/>
                  </a:moveTo>
                  <a:lnTo>
                    <a:pt x="182" y="188"/>
                  </a:lnTo>
                  <a:lnTo>
                    <a:pt x="182" y="171"/>
                  </a:lnTo>
                  <a:lnTo>
                    <a:pt x="179" y="153"/>
                  </a:lnTo>
                  <a:lnTo>
                    <a:pt x="173" y="138"/>
                  </a:lnTo>
                  <a:lnTo>
                    <a:pt x="167" y="121"/>
                  </a:lnTo>
                  <a:lnTo>
                    <a:pt x="157" y="105"/>
                  </a:lnTo>
                  <a:lnTo>
                    <a:pt x="148" y="90"/>
                  </a:lnTo>
                  <a:lnTo>
                    <a:pt x="136" y="75"/>
                  </a:lnTo>
                  <a:lnTo>
                    <a:pt x="125" y="61"/>
                  </a:lnTo>
                  <a:lnTo>
                    <a:pt x="111" y="48"/>
                  </a:lnTo>
                  <a:lnTo>
                    <a:pt x="96" y="36"/>
                  </a:lnTo>
                  <a:lnTo>
                    <a:pt x="83" y="27"/>
                  </a:lnTo>
                  <a:lnTo>
                    <a:pt x="65" y="17"/>
                  </a:lnTo>
                  <a:lnTo>
                    <a:pt x="50" y="10"/>
                  </a:lnTo>
                  <a:lnTo>
                    <a:pt x="33" y="6"/>
                  </a:lnTo>
                  <a:lnTo>
                    <a:pt x="17" y="2"/>
                  </a:lnTo>
                  <a:lnTo>
                    <a:pt x="0" y="0"/>
                  </a:lnTo>
                  <a:lnTo>
                    <a:pt x="0" y="8"/>
                  </a:lnTo>
                  <a:lnTo>
                    <a:pt x="15" y="10"/>
                  </a:lnTo>
                  <a:lnTo>
                    <a:pt x="31" y="13"/>
                  </a:lnTo>
                  <a:lnTo>
                    <a:pt x="46" y="17"/>
                  </a:lnTo>
                  <a:lnTo>
                    <a:pt x="61" y="25"/>
                  </a:lnTo>
                  <a:lnTo>
                    <a:pt x="77" y="33"/>
                  </a:lnTo>
                  <a:lnTo>
                    <a:pt x="92" y="42"/>
                  </a:lnTo>
                  <a:lnTo>
                    <a:pt x="106" y="54"/>
                  </a:lnTo>
                  <a:lnTo>
                    <a:pt x="119" y="67"/>
                  </a:lnTo>
                  <a:lnTo>
                    <a:pt x="131" y="80"/>
                  </a:lnTo>
                  <a:lnTo>
                    <a:pt x="142" y="94"/>
                  </a:lnTo>
                  <a:lnTo>
                    <a:pt x="152" y="109"/>
                  </a:lnTo>
                  <a:lnTo>
                    <a:pt x="159" y="125"/>
                  </a:lnTo>
                  <a:lnTo>
                    <a:pt x="165" y="140"/>
                  </a:lnTo>
                  <a:lnTo>
                    <a:pt x="171" y="155"/>
                  </a:lnTo>
                  <a:lnTo>
                    <a:pt x="173" y="173"/>
                  </a:lnTo>
                  <a:lnTo>
                    <a:pt x="175" y="188"/>
                  </a:lnTo>
                  <a:lnTo>
                    <a:pt x="175" y="188"/>
                  </a:lnTo>
                  <a:lnTo>
                    <a:pt x="182" y="188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098" name="Rectangle 26"/>
            <p:cNvSpPr>
              <a:spLocks noChangeAspect="1" noChangeArrowheads="1"/>
            </p:cNvSpPr>
            <p:nvPr/>
          </p:nvSpPr>
          <p:spPr bwMode="auto">
            <a:xfrm>
              <a:off x="1397" y="2601"/>
              <a:ext cx="17" cy="482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099" name="Freeform 27"/>
            <p:cNvSpPr>
              <a:spLocks noChangeAspect="1"/>
            </p:cNvSpPr>
            <p:nvPr/>
          </p:nvSpPr>
          <p:spPr bwMode="auto">
            <a:xfrm>
              <a:off x="1344" y="3010"/>
              <a:ext cx="126" cy="143"/>
            </a:xfrm>
            <a:custGeom>
              <a:avLst/>
              <a:gdLst>
                <a:gd name="T0" fmla="*/ 25 w 50"/>
                <a:gd name="T1" fmla="*/ 57 h 57"/>
                <a:gd name="T2" fmla="*/ 50 w 50"/>
                <a:gd name="T3" fmla="*/ 0 h 57"/>
                <a:gd name="T4" fmla="*/ 50 w 50"/>
                <a:gd name="T5" fmla="*/ 0 h 57"/>
                <a:gd name="T6" fmla="*/ 48 w 50"/>
                <a:gd name="T7" fmla="*/ 2 h 57"/>
                <a:gd name="T8" fmla="*/ 46 w 50"/>
                <a:gd name="T9" fmla="*/ 2 h 57"/>
                <a:gd name="T10" fmla="*/ 44 w 50"/>
                <a:gd name="T11" fmla="*/ 4 h 57"/>
                <a:gd name="T12" fmla="*/ 42 w 50"/>
                <a:gd name="T13" fmla="*/ 4 h 57"/>
                <a:gd name="T14" fmla="*/ 42 w 50"/>
                <a:gd name="T15" fmla="*/ 4 h 57"/>
                <a:gd name="T16" fmla="*/ 40 w 50"/>
                <a:gd name="T17" fmla="*/ 4 h 57"/>
                <a:gd name="T18" fmla="*/ 38 w 50"/>
                <a:gd name="T19" fmla="*/ 6 h 57"/>
                <a:gd name="T20" fmla="*/ 36 w 50"/>
                <a:gd name="T21" fmla="*/ 6 h 57"/>
                <a:gd name="T22" fmla="*/ 36 w 50"/>
                <a:gd name="T23" fmla="*/ 6 h 57"/>
                <a:gd name="T24" fmla="*/ 34 w 50"/>
                <a:gd name="T25" fmla="*/ 6 h 57"/>
                <a:gd name="T26" fmla="*/ 32 w 50"/>
                <a:gd name="T27" fmla="*/ 6 h 57"/>
                <a:gd name="T28" fmla="*/ 30 w 50"/>
                <a:gd name="T29" fmla="*/ 6 h 57"/>
                <a:gd name="T30" fmla="*/ 28 w 50"/>
                <a:gd name="T31" fmla="*/ 6 h 57"/>
                <a:gd name="T32" fmla="*/ 28 w 50"/>
                <a:gd name="T33" fmla="*/ 8 h 57"/>
                <a:gd name="T34" fmla="*/ 26 w 50"/>
                <a:gd name="T35" fmla="*/ 8 h 57"/>
                <a:gd name="T36" fmla="*/ 25 w 50"/>
                <a:gd name="T37" fmla="*/ 8 h 57"/>
                <a:gd name="T38" fmla="*/ 23 w 50"/>
                <a:gd name="T39" fmla="*/ 8 h 57"/>
                <a:gd name="T40" fmla="*/ 21 w 50"/>
                <a:gd name="T41" fmla="*/ 8 h 57"/>
                <a:gd name="T42" fmla="*/ 21 w 50"/>
                <a:gd name="T43" fmla="*/ 6 h 57"/>
                <a:gd name="T44" fmla="*/ 19 w 50"/>
                <a:gd name="T45" fmla="*/ 6 h 57"/>
                <a:gd name="T46" fmla="*/ 17 w 50"/>
                <a:gd name="T47" fmla="*/ 6 h 57"/>
                <a:gd name="T48" fmla="*/ 15 w 50"/>
                <a:gd name="T49" fmla="*/ 6 h 57"/>
                <a:gd name="T50" fmla="*/ 15 w 50"/>
                <a:gd name="T51" fmla="*/ 6 h 57"/>
                <a:gd name="T52" fmla="*/ 13 w 50"/>
                <a:gd name="T53" fmla="*/ 6 h 57"/>
                <a:gd name="T54" fmla="*/ 11 w 50"/>
                <a:gd name="T55" fmla="*/ 6 h 57"/>
                <a:gd name="T56" fmla="*/ 9 w 50"/>
                <a:gd name="T57" fmla="*/ 4 h 57"/>
                <a:gd name="T58" fmla="*/ 7 w 50"/>
                <a:gd name="T59" fmla="*/ 4 h 57"/>
                <a:gd name="T60" fmla="*/ 7 w 50"/>
                <a:gd name="T61" fmla="*/ 4 h 57"/>
                <a:gd name="T62" fmla="*/ 5 w 50"/>
                <a:gd name="T63" fmla="*/ 4 h 57"/>
                <a:gd name="T64" fmla="*/ 3 w 50"/>
                <a:gd name="T65" fmla="*/ 2 h 57"/>
                <a:gd name="T66" fmla="*/ 2 w 50"/>
                <a:gd name="T67" fmla="*/ 2 h 57"/>
                <a:gd name="T68" fmla="*/ 0 w 50"/>
                <a:gd name="T69" fmla="*/ 0 h 57"/>
                <a:gd name="T70" fmla="*/ 25 w 50"/>
                <a:gd name="T71" fmla="*/ 57 h 57"/>
                <a:gd name="T72" fmla="*/ 25 w 50"/>
                <a:gd name="T7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" h="57">
                  <a:moveTo>
                    <a:pt x="25" y="57"/>
                  </a:moveTo>
                  <a:lnTo>
                    <a:pt x="50" y="0"/>
                  </a:lnTo>
                  <a:lnTo>
                    <a:pt x="50" y="0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8" y="6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9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25" y="57"/>
                  </a:lnTo>
                  <a:lnTo>
                    <a:pt x="25" y="57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00" name="Freeform 28"/>
            <p:cNvSpPr>
              <a:spLocks noChangeAspect="1"/>
            </p:cNvSpPr>
            <p:nvPr/>
          </p:nvSpPr>
          <p:spPr bwMode="auto">
            <a:xfrm>
              <a:off x="1397" y="660"/>
              <a:ext cx="17" cy="577"/>
            </a:xfrm>
            <a:custGeom>
              <a:avLst/>
              <a:gdLst>
                <a:gd name="T0" fmla="*/ 0 w 7"/>
                <a:gd name="T1" fmla="*/ 230 h 230"/>
                <a:gd name="T2" fmla="*/ 7 w 7"/>
                <a:gd name="T3" fmla="*/ 230 h 230"/>
                <a:gd name="T4" fmla="*/ 7 w 7"/>
                <a:gd name="T5" fmla="*/ 0 h 230"/>
                <a:gd name="T6" fmla="*/ 0 w 7"/>
                <a:gd name="T7" fmla="*/ 0 h 230"/>
                <a:gd name="T8" fmla="*/ 0 w 7"/>
                <a:gd name="T9" fmla="*/ 230 h 230"/>
                <a:gd name="T10" fmla="*/ 0 w 7"/>
                <a:gd name="T11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30">
                  <a:moveTo>
                    <a:pt x="0" y="230"/>
                  </a:moveTo>
                  <a:lnTo>
                    <a:pt x="7" y="23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230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01" name="Freeform 29"/>
            <p:cNvSpPr>
              <a:spLocks noChangeAspect="1"/>
            </p:cNvSpPr>
            <p:nvPr/>
          </p:nvSpPr>
          <p:spPr bwMode="auto">
            <a:xfrm>
              <a:off x="928" y="1237"/>
              <a:ext cx="486" cy="505"/>
            </a:xfrm>
            <a:custGeom>
              <a:avLst/>
              <a:gdLst>
                <a:gd name="T0" fmla="*/ 0 w 194"/>
                <a:gd name="T1" fmla="*/ 201 h 201"/>
                <a:gd name="T2" fmla="*/ 0 w 194"/>
                <a:gd name="T3" fmla="*/ 201 h 201"/>
                <a:gd name="T4" fmla="*/ 18 w 194"/>
                <a:gd name="T5" fmla="*/ 200 h 201"/>
                <a:gd name="T6" fmla="*/ 35 w 194"/>
                <a:gd name="T7" fmla="*/ 196 h 201"/>
                <a:gd name="T8" fmla="*/ 52 w 194"/>
                <a:gd name="T9" fmla="*/ 192 h 201"/>
                <a:gd name="T10" fmla="*/ 70 w 194"/>
                <a:gd name="T11" fmla="*/ 184 h 201"/>
                <a:gd name="T12" fmla="*/ 85 w 194"/>
                <a:gd name="T13" fmla="*/ 175 h 201"/>
                <a:gd name="T14" fmla="*/ 102 w 194"/>
                <a:gd name="T15" fmla="*/ 165 h 201"/>
                <a:gd name="T16" fmla="*/ 118 w 194"/>
                <a:gd name="T17" fmla="*/ 154 h 201"/>
                <a:gd name="T18" fmla="*/ 131 w 194"/>
                <a:gd name="T19" fmla="*/ 140 h 201"/>
                <a:gd name="T20" fmla="*/ 144 w 194"/>
                <a:gd name="T21" fmla="*/ 125 h 201"/>
                <a:gd name="T22" fmla="*/ 156 w 194"/>
                <a:gd name="T23" fmla="*/ 109 h 201"/>
                <a:gd name="T24" fmla="*/ 168 w 194"/>
                <a:gd name="T25" fmla="*/ 94 h 201"/>
                <a:gd name="T26" fmla="*/ 177 w 194"/>
                <a:gd name="T27" fmla="*/ 77 h 201"/>
                <a:gd name="T28" fmla="*/ 185 w 194"/>
                <a:gd name="T29" fmla="*/ 58 h 201"/>
                <a:gd name="T30" fmla="*/ 191 w 194"/>
                <a:gd name="T31" fmla="*/ 38 h 201"/>
                <a:gd name="T32" fmla="*/ 194 w 194"/>
                <a:gd name="T33" fmla="*/ 19 h 201"/>
                <a:gd name="T34" fmla="*/ 194 w 194"/>
                <a:gd name="T35" fmla="*/ 0 h 201"/>
                <a:gd name="T36" fmla="*/ 187 w 194"/>
                <a:gd name="T37" fmla="*/ 0 h 201"/>
                <a:gd name="T38" fmla="*/ 185 w 194"/>
                <a:gd name="T39" fmla="*/ 19 h 201"/>
                <a:gd name="T40" fmla="*/ 183 w 194"/>
                <a:gd name="T41" fmla="*/ 37 h 201"/>
                <a:gd name="T42" fmla="*/ 177 w 194"/>
                <a:gd name="T43" fmla="*/ 56 h 201"/>
                <a:gd name="T44" fmla="*/ 169 w 194"/>
                <a:gd name="T45" fmla="*/ 73 h 201"/>
                <a:gd name="T46" fmla="*/ 160 w 194"/>
                <a:gd name="T47" fmla="*/ 88 h 201"/>
                <a:gd name="T48" fmla="*/ 150 w 194"/>
                <a:gd name="T49" fmla="*/ 106 h 201"/>
                <a:gd name="T50" fmla="*/ 139 w 194"/>
                <a:gd name="T51" fmla="*/ 121 h 201"/>
                <a:gd name="T52" fmla="*/ 125 w 194"/>
                <a:gd name="T53" fmla="*/ 134 h 201"/>
                <a:gd name="T54" fmla="*/ 112 w 194"/>
                <a:gd name="T55" fmla="*/ 146 h 201"/>
                <a:gd name="T56" fmla="*/ 96 w 194"/>
                <a:gd name="T57" fmla="*/ 157 h 201"/>
                <a:gd name="T58" fmla="*/ 81 w 194"/>
                <a:gd name="T59" fmla="*/ 169 h 201"/>
                <a:gd name="T60" fmla="*/ 66 w 194"/>
                <a:gd name="T61" fmla="*/ 177 h 201"/>
                <a:gd name="T62" fmla="*/ 50 w 194"/>
                <a:gd name="T63" fmla="*/ 184 h 201"/>
                <a:gd name="T64" fmla="*/ 33 w 194"/>
                <a:gd name="T65" fmla="*/ 188 h 201"/>
                <a:gd name="T66" fmla="*/ 18 w 194"/>
                <a:gd name="T67" fmla="*/ 192 h 201"/>
                <a:gd name="T68" fmla="*/ 0 w 194"/>
                <a:gd name="T69" fmla="*/ 192 h 201"/>
                <a:gd name="T70" fmla="*/ 0 w 194"/>
                <a:gd name="T71" fmla="*/ 192 h 201"/>
                <a:gd name="T72" fmla="*/ 0 w 194"/>
                <a:gd name="T73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4" h="201">
                  <a:moveTo>
                    <a:pt x="0" y="201"/>
                  </a:moveTo>
                  <a:lnTo>
                    <a:pt x="0" y="201"/>
                  </a:lnTo>
                  <a:lnTo>
                    <a:pt x="18" y="200"/>
                  </a:lnTo>
                  <a:lnTo>
                    <a:pt x="35" y="196"/>
                  </a:lnTo>
                  <a:lnTo>
                    <a:pt x="52" y="192"/>
                  </a:lnTo>
                  <a:lnTo>
                    <a:pt x="70" y="184"/>
                  </a:lnTo>
                  <a:lnTo>
                    <a:pt x="85" y="175"/>
                  </a:lnTo>
                  <a:lnTo>
                    <a:pt x="102" y="165"/>
                  </a:lnTo>
                  <a:lnTo>
                    <a:pt x="118" y="154"/>
                  </a:lnTo>
                  <a:lnTo>
                    <a:pt x="131" y="140"/>
                  </a:lnTo>
                  <a:lnTo>
                    <a:pt x="144" y="125"/>
                  </a:lnTo>
                  <a:lnTo>
                    <a:pt x="156" y="109"/>
                  </a:lnTo>
                  <a:lnTo>
                    <a:pt x="168" y="94"/>
                  </a:lnTo>
                  <a:lnTo>
                    <a:pt x="177" y="77"/>
                  </a:lnTo>
                  <a:lnTo>
                    <a:pt x="185" y="58"/>
                  </a:lnTo>
                  <a:lnTo>
                    <a:pt x="191" y="38"/>
                  </a:lnTo>
                  <a:lnTo>
                    <a:pt x="194" y="19"/>
                  </a:lnTo>
                  <a:lnTo>
                    <a:pt x="194" y="0"/>
                  </a:lnTo>
                  <a:lnTo>
                    <a:pt x="187" y="0"/>
                  </a:lnTo>
                  <a:lnTo>
                    <a:pt x="185" y="19"/>
                  </a:lnTo>
                  <a:lnTo>
                    <a:pt x="183" y="37"/>
                  </a:lnTo>
                  <a:lnTo>
                    <a:pt x="177" y="56"/>
                  </a:lnTo>
                  <a:lnTo>
                    <a:pt x="169" y="73"/>
                  </a:lnTo>
                  <a:lnTo>
                    <a:pt x="160" y="88"/>
                  </a:lnTo>
                  <a:lnTo>
                    <a:pt x="150" y="106"/>
                  </a:lnTo>
                  <a:lnTo>
                    <a:pt x="139" y="121"/>
                  </a:lnTo>
                  <a:lnTo>
                    <a:pt x="125" y="134"/>
                  </a:lnTo>
                  <a:lnTo>
                    <a:pt x="112" y="146"/>
                  </a:lnTo>
                  <a:lnTo>
                    <a:pt x="96" y="157"/>
                  </a:lnTo>
                  <a:lnTo>
                    <a:pt x="81" y="169"/>
                  </a:lnTo>
                  <a:lnTo>
                    <a:pt x="66" y="177"/>
                  </a:lnTo>
                  <a:lnTo>
                    <a:pt x="50" y="184"/>
                  </a:lnTo>
                  <a:lnTo>
                    <a:pt x="33" y="188"/>
                  </a:lnTo>
                  <a:lnTo>
                    <a:pt x="18" y="192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02" name="Freeform 30"/>
            <p:cNvSpPr>
              <a:spLocks noChangeAspect="1"/>
            </p:cNvSpPr>
            <p:nvPr/>
          </p:nvSpPr>
          <p:spPr bwMode="auto">
            <a:xfrm>
              <a:off x="393" y="1672"/>
              <a:ext cx="146" cy="120"/>
            </a:xfrm>
            <a:custGeom>
              <a:avLst/>
              <a:gdLst>
                <a:gd name="T0" fmla="*/ 0 w 58"/>
                <a:gd name="T1" fmla="*/ 23 h 48"/>
                <a:gd name="T2" fmla="*/ 58 w 58"/>
                <a:gd name="T3" fmla="*/ 48 h 48"/>
                <a:gd name="T4" fmla="*/ 58 w 58"/>
                <a:gd name="T5" fmla="*/ 48 h 48"/>
                <a:gd name="T6" fmla="*/ 58 w 58"/>
                <a:gd name="T7" fmla="*/ 46 h 48"/>
                <a:gd name="T8" fmla="*/ 56 w 58"/>
                <a:gd name="T9" fmla="*/ 44 h 48"/>
                <a:gd name="T10" fmla="*/ 56 w 58"/>
                <a:gd name="T11" fmla="*/ 44 h 48"/>
                <a:gd name="T12" fmla="*/ 56 w 58"/>
                <a:gd name="T13" fmla="*/ 42 h 48"/>
                <a:gd name="T14" fmla="*/ 54 w 58"/>
                <a:gd name="T15" fmla="*/ 40 h 48"/>
                <a:gd name="T16" fmla="*/ 54 w 58"/>
                <a:gd name="T17" fmla="*/ 38 h 48"/>
                <a:gd name="T18" fmla="*/ 54 w 58"/>
                <a:gd name="T19" fmla="*/ 38 h 48"/>
                <a:gd name="T20" fmla="*/ 54 w 58"/>
                <a:gd name="T21" fmla="*/ 36 h 48"/>
                <a:gd name="T22" fmla="*/ 52 w 58"/>
                <a:gd name="T23" fmla="*/ 34 h 48"/>
                <a:gd name="T24" fmla="*/ 52 w 58"/>
                <a:gd name="T25" fmla="*/ 32 h 48"/>
                <a:gd name="T26" fmla="*/ 52 w 58"/>
                <a:gd name="T27" fmla="*/ 30 h 48"/>
                <a:gd name="T28" fmla="*/ 52 w 58"/>
                <a:gd name="T29" fmla="*/ 30 h 48"/>
                <a:gd name="T30" fmla="*/ 52 w 58"/>
                <a:gd name="T31" fmla="*/ 28 h 48"/>
                <a:gd name="T32" fmla="*/ 52 w 58"/>
                <a:gd name="T33" fmla="*/ 27 h 48"/>
                <a:gd name="T34" fmla="*/ 52 w 58"/>
                <a:gd name="T35" fmla="*/ 25 h 48"/>
                <a:gd name="T36" fmla="*/ 52 w 58"/>
                <a:gd name="T37" fmla="*/ 23 h 48"/>
                <a:gd name="T38" fmla="*/ 52 w 58"/>
                <a:gd name="T39" fmla="*/ 23 h 48"/>
                <a:gd name="T40" fmla="*/ 52 w 58"/>
                <a:gd name="T41" fmla="*/ 21 h 48"/>
                <a:gd name="T42" fmla="*/ 52 w 58"/>
                <a:gd name="T43" fmla="*/ 19 h 48"/>
                <a:gd name="T44" fmla="*/ 52 w 58"/>
                <a:gd name="T45" fmla="*/ 17 h 48"/>
                <a:gd name="T46" fmla="*/ 52 w 58"/>
                <a:gd name="T47" fmla="*/ 17 h 48"/>
                <a:gd name="T48" fmla="*/ 52 w 58"/>
                <a:gd name="T49" fmla="*/ 15 h 48"/>
                <a:gd name="T50" fmla="*/ 52 w 58"/>
                <a:gd name="T51" fmla="*/ 13 h 48"/>
                <a:gd name="T52" fmla="*/ 54 w 58"/>
                <a:gd name="T53" fmla="*/ 11 h 48"/>
                <a:gd name="T54" fmla="*/ 54 w 58"/>
                <a:gd name="T55" fmla="*/ 9 h 48"/>
                <a:gd name="T56" fmla="*/ 54 w 58"/>
                <a:gd name="T57" fmla="*/ 9 h 48"/>
                <a:gd name="T58" fmla="*/ 54 w 58"/>
                <a:gd name="T59" fmla="*/ 7 h 48"/>
                <a:gd name="T60" fmla="*/ 56 w 58"/>
                <a:gd name="T61" fmla="*/ 5 h 48"/>
                <a:gd name="T62" fmla="*/ 56 w 58"/>
                <a:gd name="T63" fmla="*/ 4 h 48"/>
                <a:gd name="T64" fmla="*/ 56 w 58"/>
                <a:gd name="T65" fmla="*/ 2 h 48"/>
                <a:gd name="T66" fmla="*/ 58 w 58"/>
                <a:gd name="T67" fmla="*/ 2 h 48"/>
                <a:gd name="T68" fmla="*/ 58 w 58"/>
                <a:gd name="T69" fmla="*/ 0 h 48"/>
                <a:gd name="T70" fmla="*/ 0 w 58"/>
                <a:gd name="T71" fmla="*/ 23 h 48"/>
                <a:gd name="T72" fmla="*/ 0 w 58"/>
                <a:gd name="T73" fmla="*/ 2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" h="48">
                  <a:moveTo>
                    <a:pt x="0" y="23"/>
                  </a:moveTo>
                  <a:lnTo>
                    <a:pt x="58" y="48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4" y="40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4" y="36"/>
                  </a:lnTo>
                  <a:lnTo>
                    <a:pt x="52" y="34"/>
                  </a:lnTo>
                  <a:lnTo>
                    <a:pt x="52" y="32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28"/>
                  </a:lnTo>
                  <a:lnTo>
                    <a:pt x="52" y="27"/>
                  </a:lnTo>
                  <a:lnTo>
                    <a:pt x="52" y="25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2" y="21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2" y="15"/>
                  </a:lnTo>
                  <a:lnTo>
                    <a:pt x="52" y="13"/>
                  </a:lnTo>
                  <a:lnTo>
                    <a:pt x="54" y="11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4" y="7"/>
                  </a:lnTo>
                  <a:lnTo>
                    <a:pt x="56" y="5"/>
                  </a:lnTo>
                  <a:lnTo>
                    <a:pt x="56" y="4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03" name="Freeform 31"/>
            <p:cNvSpPr>
              <a:spLocks noChangeAspect="1"/>
            </p:cNvSpPr>
            <p:nvPr/>
          </p:nvSpPr>
          <p:spPr bwMode="auto">
            <a:xfrm>
              <a:off x="2293" y="1719"/>
              <a:ext cx="613" cy="23"/>
            </a:xfrm>
            <a:custGeom>
              <a:avLst/>
              <a:gdLst>
                <a:gd name="T0" fmla="*/ 0 w 244"/>
                <a:gd name="T1" fmla="*/ 0 h 9"/>
                <a:gd name="T2" fmla="*/ 0 w 244"/>
                <a:gd name="T3" fmla="*/ 9 h 9"/>
                <a:gd name="T4" fmla="*/ 244 w 244"/>
                <a:gd name="T5" fmla="*/ 9 h 9"/>
                <a:gd name="T6" fmla="*/ 244 w 244"/>
                <a:gd name="T7" fmla="*/ 0 h 9"/>
                <a:gd name="T8" fmla="*/ 0 w 244"/>
                <a:gd name="T9" fmla="*/ 0 h 9"/>
                <a:gd name="T10" fmla="*/ 0 w 244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4" h="9">
                  <a:moveTo>
                    <a:pt x="0" y="0"/>
                  </a:moveTo>
                  <a:lnTo>
                    <a:pt x="0" y="9"/>
                  </a:lnTo>
                  <a:lnTo>
                    <a:pt x="244" y="9"/>
                  </a:lnTo>
                  <a:lnTo>
                    <a:pt x="24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04" name="Freeform 32"/>
            <p:cNvSpPr>
              <a:spLocks noChangeAspect="1"/>
            </p:cNvSpPr>
            <p:nvPr/>
          </p:nvSpPr>
          <p:spPr bwMode="auto">
            <a:xfrm>
              <a:off x="1816" y="1270"/>
              <a:ext cx="477" cy="472"/>
            </a:xfrm>
            <a:custGeom>
              <a:avLst/>
              <a:gdLst>
                <a:gd name="T0" fmla="*/ 0 w 190"/>
                <a:gd name="T1" fmla="*/ 0 h 188"/>
                <a:gd name="T2" fmla="*/ 0 w 190"/>
                <a:gd name="T3" fmla="*/ 0 h 188"/>
                <a:gd name="T4" fmla="*/ 2 w 190"/>
                <a:gd name="T5" fmla="*/ 18 h 188"/>
                <a:gd name="T6" fmla="*/ 4 w 190"/>
                <a:gd name="T7" fmla="*/ 35 h 188"/>
                <a:gd name="T8" fmla="*/ 9 w 190"/>
                <a:gd name="T9" fmla="*/ 50 h 188"/>
                <a:gd name="T10" fmla="*/ 17 w 190"/>
                <a:gd name="T11" fmla="*/ 68 h 188"/>
                <a:gd name="T12" fmla="*/ 27 w 190"/>
                <a:gd name="T13" fmla="*/ 83 h 188"/>
                <a:gd name="T14" fmla="*/ 36 w 190"/>
                <a:gd name="T15" fmla="*/ 98 h 188"/>
                <a:gd name="T16" fmla="*/ 48 w 190"/>
                <a:gd name="T17" fmla="*/ 114 h 188"/>
                <a:gd name="T18" fmla="*/ 61 w 190"/>
                <a:gd name="T19" fmla="*/ 127 h 188"/>
                <a:gd name="T20" fmla="*/ 77 w 190"/>
                <a:gd name="T21" fmla="*/ 141 h 188"/>
                <a:gd name="T22" fmla="*/ 90 w 190"/>
                <a:gd name="T23" fmla="*/ 152 h 188"/>
                <a:gd name="T24" fmla="*/ 106 w 190"/>
                <a:gd name="T25" fmla="*/ 162 h 188"/>
                <a:gd name="T26" fmla="*/ 123 w 190"/>
                <a:gd name="T27" fmla="*/ 171 h 188"/>
                <a:gd name="T28" fmla="*/ 140 w 190"/>
                <a:gd name="T29" fmla="*/ 179 h 188"/>
                <a:gd name="T30" fmla="*/ 156 w 190"/>
                <a:gd name="T31" fmla="*/ 183 h 188"/>
                <a:gd name="T32" fmla="*/ 173 w 190"/>
                <a:gd name="T33" fmla="*/ 187 h 188"/>
                <a:gd name="T34" fmla="*/ 190 w 190"/>
                <a:gd name="T35" fmla="*/ 188 h 188"/>
                <a:gd name="T36" fmla="*/ 190 w 190"/>
                <a:gd name="T37" fmla="*/ 179 h 188"/>
                <a:gd name="T38" fmla="*/ 175 w 190"/>
                <a:gd name="T39" fmla="*/ 179 h 188"/>
                <a:gd name="T40" fmla="*/ 157 w 190"/>
                <a:gd name="T41" fmla="*/ 175 h 188"/>
                <a:gd name="T42" fmla="*/ 142 w 190"/>
                <a:gd name="T43" fmla="*/ 171 h 188"/>
                <a:gd name="T44" fmla="*/ 127 w 190"/>
                <a:gd name="T45" fmla="*/ 164 h 188"/>
                <a:gd name="T46" fmla="*/ 111 w 190"/>
                <a:gd name="T47" fmla="*/ 156 h 188"/>
                <a:gd name="T48" fmla="*/ 96 w 190"/>
                <a:gd name="T49" fmla="*/ 146 h 188"/>
                <a:gd name="T50" fmla="*/ 81 w 190"/>
                <a:gd name="T51" fmla="*/ 135 h 188"/>
                <a:gd name="T52" fmla="*/ 67 w 190"/>
                <a:gd name="T53" fmla="*/ 121 h 188"/>
                <a:gd name="T54" fmla="*/ 56 w 190"/>
                <a:gd name="T55" fmla="*/ 108 h 188"/>
                <a:gd name="T56" fmla="*/ 44 w 190"/>
                <a:gd name="T57" fmla="*/ 94 h 188"/>
                <a:gd name="T58" fmla="*/ 33 w 190"/>
                <a:gd name="T59" fmla="*/ 79 h 188"/>
                <a:gd name="T60" fmla="*/ 25 w 190"/>
                <a:gd name="T61" fmla="*/ 64 h 188"/>
                <a:gd name="T62" fmla="*/ 17 w 190"/>
                <a:gd name="T63" fmla="*/ 48 h 188"/>
                <a:gd name="T64" fmla="*/ 11 w 190"/>
                <a:gd name="T65" fmla="*/ 33 h 188"/>
                <a:gd name="T66" fmla="*/ 9 w 190"/>
                <a:gd name="T67" fmla="*/ 16 h 188"/>
                <a:gd name="T68" fmla="*/ 8 w 190"/>
                <a:gd name="T69" fmla="*/ 0 h 188"/>
                <a:gd name="T70" fmla="*/ 8 w 190"/>
                <a:gd name="T71" fmla="*/ 0 h 188"/>
                <a:gd name="T72" fmla="*/ 0 w 190"/>
                <a:gd name="T73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0" h="188">
                  <a:moveTo>
                    <a:pt x="0" y="0"/>
                  </a:moveTo>
                  <a:lnTo>
                    <a:pt x="0" y="0"/>
                  </a:lnTo>
                  <a:lnTo>
                    <a:pt x="2" y="18"/>
                  </a:lnTo>
                  <a:lnTo>
                    <a:pt x="4" y="35"/>
                  </a:lnTo>
                  <a:lnTo>
                    <a:pt x="9" y="50"/>
                  </a:lnTo>
                  <a:lnTo>
                    <a:pt x="17" y="68"/>
                  </a:lnTo>
                  <a:lnTo>
                    <a:pt x="27" y="83"/>
                  </a:lnTo>
                  <a:lnTo>
                    <a:pt x="36" y="98"/>
                  </a:lnTo>
                  <a:lnTo>
                    <a:pt x="48" y="114"/>
                  </a:lnTo>
                  <a:lnTo>
                    <a:pt x="61" y="127"/>
                  </a:lnTo>
                  <a:lnTo>
                    <a:pt x="77" y="141"/>
                  </a:lnTo>
                  <a:lnTo>
                    <a:pt x="90" y="152"/>
                  </a:lnTo>
                  <a:lnTo>
                    <a:pt x="106" y="162"/>
                  </a:lnTo>
                  <a:lnTo>
                    <a:pt x="123" y="171"/>
                  </a:lnTo>
                  <a:lnTo>
                    <a:pt x="140" y="179"/>
                  </a:lnTo>
                  <a:lnTo>
                    <a:pt x="156" y="183"/>
                  </a:lnTo>
                  <a:lnTo>
                    <a:pt x="173" y="187"/>
                  </a:lnTo>
                  <a:lnTo>
                    <a:pt x="190" y="188"/>
                  </a:lnTo>
                  <a:lnTo>
                    <a:pt x="190" y="179"/>
                  </a:lnTo>
                  <a:lnTo>
                    <a:pt x="175" y="179"/>
                  </a:lnTo>
                  <a:lnTo>
                    <a:pt x="157" y="175"/>
                  </a:lnTo>
                  <a:lnTo>
                    <a:pt x="142" y="171"/>
                  </a:lnTo>
                  <a:lnTo>
                    <a:pt x="127" y="164"/>
                  </a:lnTo>
                  <a:lnTo>
                    <a:pt x="111" y="156"/>
                  </a:lnTo>
                  <a:lnTo>
                    <a:pt x="96" y="146"/>
                  </a:lnTo>
                  <a:lnTo>
                    <a:pt x="81" y="135"/>
                  </a:lnTo>
                  <a:lnTo>
                    <a:pt x="67" y="121"/>
                  </a:lnTo>
                  <a:lnTo>
                    <a:pt x="56" y="108"/>
                  </a:lnTo>
                  <a:lnTo>
                    <a:pt x="44" y="94"/>
                  </a:lnTo>
                  <a:lnTo>
                    <a:pt x="33" y="79"/>
                  </a:lnTo>
                  <a:lnTo>
                    <a:pt x="25" y="64"/>
                  </a:lnTo>
                  <a:lnTo>
                    <a:pt x="17" y="48"/>
                  </a:lnTo>
                  <a:lnTo>
                    <a:pt x="11" y="33"/>
                  </a:lnTo>
                  <a:lnTo>
                    <a:pt x="9" y="16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05" name="Rectangle 33"/>
            <p:cNvSpPr>
              <a:spLocks noChangeAspect="1" noChangeArrowheads="1"/>
            </p:cNvSpPr>
            <p:nvPr/>
          </p:nvSpPr>
          <p:spPr bwMode="auto">
            <a:xfrm>
              <a:off x="1816" y="733"/>
              <a:ext cx="20" cy="537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06" name="Freeform 34"/>
            <p:cNvSpPr>
              <a:spLocks noChangeAspect="1"/>
            </p:cNvSpPr>
            <p:nvPr/>
          </p:nvSpPr>
          <p:spPr bwMode="auto">
            <a:xfrm>
              <a:off x="1763" y="665"/>
              <a:ext cx="126" cy="138"/>
            </a:xfrm>
            <a:custGeom>
              <a:avLst/>
              <a:gdLst>
                <a:gd name="T0" fmla="*/ 25 w 50"/>
                <a:gd name="T1" fmla="*/ 0 h 55"/>
                <a:gd name="T2" fmla="*/ 0 w 50"/>
                <a:gd name="T3" fmla="*/ 55 h 55"/>
                <a:gd name="T4" fmla="*/ 0 w 50"/>
                <a:gd name="T5" fmla="*/ 55 h 55"/>
                <a:gd name="T6" fmla="*/ 2 w 50"/>
                <a:gd name="T7" fmla="*/ 55 h 55"/>
                <a:gd name="T8" fmla="*/ 4 w 50"/>
                <a:gd name="T9" fmla="*/ 54 h 55"/>
                <a:gd name="T10" fmla="*/ 6 w 50"/>
                <a:gd name="T11" fmla="*/ 54 h 55"/>
                <a:gd name="T12" fmla="*/ 7 w 50"/>
                <a:gd name="T13" fmla="*/ 54 h 55"/>
                <a:gd name="T14" fmla="*/ 7 w 50"/>
                <a:gd name="T15" fmla="*/ 52 h 55"/>
                <a:gd name="T16" fmla="*/ 9 w 50"/>
                <a:gd name="T17" fmla="*/ 52 h 55"/>
                <a:gd name="T18" fmla="*/ 11 w 50"/>
                <a:gd name="T19" fmla="*/ 52 h 55"/>
                <a:gd name="T20" fmla="*/ 13 w 50"/>
                <a:gd name="T21" fmla="*/ 52 h 55"/>
                <a:gd name="T22" fmla="*/ 15 w 50"/>
                <a:gd name="T23" fmla="*/ 52 h 55"/>
                <a:gd name="T24" fmla="*/ 15 w 50"/>
                <a:gd name="T25" fmla="*/ 50 h 55"/>
                <a:gd name="T26" fmla="*/ 17 w 50"/>
                <a:gd name="T27" fmla="*/ 50 h 55"/>
                <a:gd name="T28" fmla="*/ 19 w 50"/>
                <a:gd name="T29" fmla="*/ 50 h 55"/>
                <a:gd name="T30" fmla="*/ 21 w 50"/>
                <a:gd name="T31" fmla="*/ 50 h 55"/>
                <a:gd name="T32" fmla="*/ 21 w 50"/>
                <a:gd name="T33" fmla="*/ 50 h 55"/>
                <a:gd name="T34" fmla="*/ 23 w 50"/>
                <a:gd name="T35" fmla="*/ 50 h 55"/>
                <a:gd name="T36" fmla="*/ 25 w 50"/>
                <a:gd name="T37" fmla="*/ 50 h 55"/>
                <a:gd name="T38" fmla="*/ 27 w 50"/>
                <a:gd name="T39" fmla="*/ 50 h 55"/>
                <a:gd name="T40" fmla="*/ 29 w 50"/>
                <a:gd name="T41" fmla="*/ 50 h 55"/>
                <a:gd name="T42" fmla="*/ 29 w 50"/>
                <a:gd name="T43" fmla="*/ 50 h 55"/>
                <a:gd name="T44" fmla="*/ 30 w 50"/>
                <a:gd name="T45" fmla="*/ 50 h 55"/>
                <a:gd name="T46" fmla="*/ 32 w 50"/>
                <a:gd name="T47" fmla="*/ 50 h 55"/>
                <a:gd name="T48" fmla="*/ 34 w 50"/>
                <a:gd name="T49" fmla="*/ 50 h 55"/>
                <a:gd name="T50" fmla="*/ 36 w 50"/>
                <a:gd name="T51" fmla="*/ 52 h 55"/>
                <a:gd name="T52" fmla="*/ 36 w 50"/>
                <a:gd name="T53" fmla="*/ 52 h 55"/>
                <a:gd name="T54" fmla="*/ 38 w 50"/>
                <a:gd name="T55" fmla="*/ 52 h 55"/>
                <a:gd name="T56" fmla="*/ 40 w 50"/>
                <a:gd name="T57" fmla="*/ 52 h 55"/>
                <a:gd name="T58" fmla="*/ 42 w 50"/>
                <a:gd name="T59" fmla="*/ 52 h 55"/>
                <a:gd name="T60" fmla="*/ 42 w 50"/>
                <a:gd name="T61" fmla="*/ 54 h 55"/>
                <a:gd name="T62" fmla="*/ 44 w 50"/>
                <a:gd name="T63" fmla="*/ 54 h 55"/>
                <a:gd name="T64" fmla="*/ 46 w 50"/>
                <a:gd name="T65" fmla="*/ 54 h 55"/>
                <a:gd name="T66" fmla="*/ 48 w 50"/>
                <a:gd name="T67" fmla="*/ 55 h 55"/>
                <a:gd name="T68" fmla="*/ 50 w 50"/>
                <a:gd name="T69" fmla="*/ 55 h 55"/>
                <a:gd name="T70" fmla="*/ 25 w 50"/>
                <a:gd name="T71" fmla="*/ 0 h 55"/>
                <a:gd name="T72" fmla="*/ 25 w 50"/>
                <a:gd name="T7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" h="55">
                  <a:moveTo>
                    <a:pt x="25" y="0"/>
                  </a:moveTo>
                  <a:lnTo>
                    <a:pt x="0" y="55"/>
                  </a:lnTo>
                  <a:lnTo>
                    <a:pt x="0" y="55"/>
                  </a:lnTo>
                  <a:lnTo>
                    <a:pt x="2" y="55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7" y="54"/>
                  </a:lnTo>
                  <a:lnTo>
                    <a:pt x="7" y="52"/>
                  </a:lnTo>
                  <a:lnTo>
                    <a:pt x="9" y="52"/>
                  </a:lnTo>
                  <a:lnTo>
                    <a:pt x="11" y="52"/>
                  </a:lnTo>
                  <a:lnTo>
                    <a:pt x="13" y="52"/>
                  </a:lnTo>
                  <a:lnTo>
                    <a:pt x="15" y="52"/>
                  </a:lnTo>
                  <a:lnTo>
                    <a:pt x="15" y="50"/>
                  </a:lnTo>
                  <a:lnTo>
                    <a:pt x="17" y="50"/>
                  </a:lnTo>
                  <a:lnTo>
                    <a:pt x="19" y="50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3" y="50"/>
                  </a:lnTo>
                  <a:lnTo>
                    <a:pt x="25" y="50"/>
                  </a:lnTo>
                  <a:lnTo>
                    <a:pt x="27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30" y="50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8" y="52"/>
                  </a:lnTo>
                  <a:lnTo>
                    <a:pt x="40" y="52"/>
                  </a:lnTo>
                  <a:lnTo>
                    <a:pt x="42" y="52"/>
                  </a:lnTo>
                  <a:lnTo>
                    <a:pt x="42" y="54"/>
                  </a:lnTo>
                  <a:lnTo>
                    <a:pt x="44" y="54"/>
                  </a:lnTo>
                  <a:lnTo>
                    <a:pt x="46" y="54"/>
                  </a:lnTo>
                  <a:lnTo>
                    <a:pt x="48" y="55"/>
                  </a:lnTo>
                  <a:lnTo>
                    <a:pt x="50" y="55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07" name="Freeform 35"/>
            <p:cNvSpPr>
              <a:spLocks noChangeAspect="1"/>
            </p:cNvSpPr>
            <p:nvPr/>
          </p:nvSpPr>
          <p:spPr bwMode="auto">
            <a:xfrm>
              <a:off x="393" y="1672"/>
              <a:ext cx="146" cy="120"/>
            </a:xfrm>
            <a:custGeom>
              <a:avLst/>
              <a:gdLst>
                <a:gd name="T0" fmla="*/ 0 w 58"/>
                <a:gd name="T1" fmla="*/ 23 h 48"/>
                <a:gd name="T2" fmla="*/ 58 w 58"/>
                <a:gd name="T3" fmla="*/ 48 h 48"/>
                <a:gd name="T4" fmla="*/ 58 w 58"/>
                <a:gd name="T5" fmla="*/ 48 h 48"/>
                <a:gd name="T6" fmla="*/ 58 w 58"/>
                <a:gd name="T7" fmla="*/ 46 h 48"/>
                <a:gd name="T8" fmla="*/ 56 w 58"/>
                <a:gd name="T9" fmla="*/ 44 h 48"/>
                <a:gd name="T10" fmla="*/ 56 w 58"/>
                <a:gd name="T11" fmla="*/ 44 h 48"/>
                <a:gd name="T12" fmla="*/ 56 w 58"/>
                <a:gd name="T13" fmla="*/ 42 h 48"/>
                <a:gd name="T14" fmla="*/ 54 w 58"/>
                <a:gd name="T15" fmla="*/ 40 h 48"/>
                <a:gd name="T16" fmla="*/ 54 w 58"/>
                <a:gd name="T17" fmla="*/ 38 h 48"/>
                <a:gd name="T18" fmla="*/ 54 w 58"/>
                <a:gd name="T19" fmla="*/ 38 h 48"/>
                <a:gd name="T20" fmla="*/ 54 w 58"/>
                <a:gd name="T21" fmla="*/ 36 h 48"/>
                <a:gd name="T22" fmla="*/ 52 w 58"/>
                <a:gd name="T23" fmla="*/ 34 h 48"/>
                <a:gd name="T24" fmla="*/ 52 w 58"/>
                <a:gd name="T25" fmla="*/ 32 h 48"/>
                <a:gd name="T26" fmla="*/ 52 w 58"/>
                <a:gd name="T27" fmla="*/ 30 h 48"/>
                <a:gd name="T28" fmla="*/ 52 w 58"/>
                <a:gd name="T29" fmla="*/ 30 h 48"/>
                <a:gd name="T30" fmla="*/ 52 w 58"/>
                <a:gd name="T31" fmla="*/ 28 h 48"/>
                <a:gd name="T32" fmla="*/ 52 w 58"/>
                <a:gd name="T33" fmla="*/ 27 h 48"/>
                <a:gd name="T34" fmla="*/ 52 w 58"/>
                <a:gd name="T35" fmla="*/ 25 h 48"/>
                <a:gd name="T36" fmla="*/ 52 w 58"/>
                <a:gd name="T37" fmla="*/ 23 h 48"/>
                <a:gd name="T38" fmla="*/ 52 w 58"/>
                <a:gd name="T39" fmla="*/ 23 h 48"/>
                <a:gd name="T40" fmla="*/ 52 w 58"/>
                <a:gd name="T41" fmla="*/ 21 h 48"/>
                <a:gd name="T42" fmla="*/ 52 w 58"/>
                <a:gd name="T43" fmla="*/ 19 h 48"/>
                <a:gd name="T44" fmla="*/ 52 w 58"/>
                <a:gd name="T45" fmla="*/ 17 h 48"/>
                <a:gd name="T46" fmla="*/ 52 w 58"/>
                <a:gd name="T47" fmla="*/ 17 h 48"/>
                <a:gd name="T48" fmla="*/ 52 w 58"/>
                <a:gd name="T49" fmla="*/ 15 h 48"/>
                <a:gd name="T50" fmla="*/ 52 w 58"/>
                <a:gd name="T51" fmla="*/ 13 h 48"/>
                <a:gd name="T52" fmla="*/ 54 w 58"/>
                <a:gd name="T53" fmla="*/ 11 h 48"/>
                <a:gd name="T54" fmla="*/ 54 w 58"/>
                <a:gd name="T55" fmla="*/ 9 h 48"/>
                <a:gd name="T56" fmla="*/ 54 w 58"/>
                <a:gd name="T57" fmla="*/ 9 h 48"/>
                <a:gd name="T58" fmla="*/ 54 w 58"/>
                <a:gd name="T59" fmla="*/ 7 h 48"/>
                <a:gd name="T60" fmla="*/ 56 w 58"/>
                <a:gd name="T61" fmla="*/ 5 h 48"/>
                <a:gd name="T62" fmla="*/ 56 w 58"/>
                <a:gd name="T63" fmla="*/ 4 h 48"/>
                <a:gd name="T64" fmla="*/ 56 w 58"/>
                <a:gd name="T65" fmla="*/ 2 h 48"/>
                <a:gd name="T66" fmla="*/ 58 w 58"/>
                <a:gd name="T67" fmla="*/ 2 h 48"/>
                <a:gd name="T68" fmla="*/ 58 w 58"/>
                <a:gd name="T69" fmla="*/ 0 h 48"/>
                <a:gd name="T70" fmla="*/ 0 w 58"/>
                <a:gd name="T71" fmla="*/ 23 h 48"/>
                <a:gd name="T72" fmla="*/ 0 w 58"/>
                <a:gd name="T73" fmla="*/ 2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" h="48">
                  <a:moveTo>
                    <a:pt x="0" y="23"/>
                  </a:moveTo>
                  <a:lnTo>
                    <a:pt x="58" y="48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4" y="40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4" y="36"/>
                  </a:lnTo>
                  <a:lnTo>
                    <a:pt x="52" y="34"/>
                  </a:lnTo>
                  <a:lnTo>
                    <a:pt x="52" y="32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28"/>
                  </a:lnTo>
                  <a:lnTo>
                    <a:pt x="52" y="27"/>
                  </a:lnTo>
                  <a:lnTo>
                    <a:pt x="52" y="25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2" y="21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2" y="15"/>
                  </a:lnTo>
                  <a:lnTo>
                    <a:pt x="52" y="13"/>
                  </a:lnTo>
                  <a:lnTo>
                    <a:pt x="54" y="11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4" y="7"/>
                  </a:lnTo>
                  <a:lnTo>
                    <a:pt x="56" y="5"/>
                  </a:lnTo>
                  <a:lnTo>
                    <a:pt x="56" y="4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08" name="Rectangle 36"/>
            <p:cNvSpPr>
              <a:spLocks noChangeAspect="1" noChangeArrowheads="1"/>
            </p:cNvSpPr>
            <p:nvPr/>
          </p:nvSpPr>
          <p:spPr bwMode="auto">
            <a:xfrm>
              <a:off x="1397" y="660"/>
              <a:ext cx="17" cy="2423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09" name="Freeform 37"/>
            <p:cNvSpPr>
              <a:spLocks noChangeAspect="1"/>
            </p:cNvSpPr>
            <p:nvPr/>
          </p:nvSpPr>
          <p:spPr bwMode="auto">
            <a:xfrm>
              <a:off x="1350" y="3010"/>
              <a:ext cx="120" cy="143"/>
            </a:xfrm>
            <a:custGeom>
              <a:avLst/>
              <a:gdLst>
                <a:gd name="T0" fmla="*/ 23 w 48"/>
                <a:gd name="T1" fmla="*/ 57 h 57"/>
                <a:gd name="T2" fmla="*/ 48 w 48"/>
                <a:gd name="T3" fmla="*/ 0 h 57"/>
                <a:gd name="T4" fmla="*/ 48 w 48"/>
                <a:gd name="T5" fmla="*/ 0 h 57"/>
                <a:gd name="T6" fmla="*/ 46 w 48"/>
                <a:gd name="T7" fmla="*/ 2 h 57"/>
                <a:gd name="T8" fmla="*/ 44 w 48"/>
                <a:gd name="T9" fmla="*/ 2 h 57"/>
                <a:gd name="T10" fmla="*/ 42 w 48"/>
                <a:gd name="T11" fmla="*/ 4 h 57"/>
                <a:gd name="T12" fmla="*/ 42 w 48"/>
                <a:gd name="T13" fmla="*/ 4 h 57"/>
                <a:gd name="T14" fmla="*/ 40 w 48"/>
                <a:gd name="T15" fmla="*/ 4 h 57"/>
                <a:gd name="T16" fmla="*/ 38 w 48"/>
                <a:gd name="T17" fmla="*/ 4 h 57"/>
                <a:gd name="T18" fmla="*/ 36 w 48"/>
                <a:gd name="T19" fmla="*/ 6 h 57"/>
                <a:gd name="T20" fmla="*/ 34 w 48"/>
                <a:gd name="T21" fmla="*/ 6 h 57"/>
                <a:gd name="T22" fmla="*/ 34 w 48"/>
                <a:gd name="T23" fmla="*/ 6 h 57"/>
                <a:gd name="T24" fmla="*/ 32 w 48"/>
                <a:gd name="T25" fmla="*/ 6 h 57"/>
                <a:gd name="T26" fmla="*/ 30 w 48"/>
                <a:gd name="T27" fmla="*/ 6 h 57"/>
                <a:gd name="T28" fmla="*/ 28 w 48"/>
                <a:gd name="T29" fmla="*/ 6 h 57"/>
                <a:gd name="T30" fmla="*/ 26 w 48"/>
                <a:gd name="T31" fmla="*/ 6 h 57"/>
                <a:gd name="T32" fmla="*/ 26 w 48"/>
                <a:gd name="T33" fmla="*/ 8 h 57"/>
                <a:gd name="T34" fmla="*/ 24 w 48"/>
                <a:gd name="T35" fmla="*/ 8 h 57"/>
                <a:gd name="T36" fmla="*/ 23 w 48"/>
                <a:gd name="T37" fmla="*/ 8 h 57"/>
                <a:gd name="T38" fmla="*/ 21 w 48"/>
                <a:gd name="T39" fmla="*/ 8 h 57"/>
                <a:gd name="T40" fmla="*/ 21 w 48"/>
                <a:gd name="T41" fmla="*/ 8 h 57"/>
                <a:gd name="T42" fmla="*/ 19 w 48"/>
                <a:gd name="T43" fmla="*/ 6 h 57"/>
                <a:gd name="T44" fmla="*/ 17 w 48"/>
                <a:gd name="T45" fmla="*/ 6 h 57"/>
                <a:gd name="T46" fmla="*/ 15 w 48"/>
                <a:gd name="T47" fmla="*/ 6 h 57"/>
                <a:gd name="T48" fmla="*/ 13 w 48"/>
                <a:gd name="T49" fmla="*/ 6 h 57"/>
                <a:gd name="T50" fmla="*/ 13 w 48"/>
                <a:gd name="T51" fmla="*/ 6 h 57"/>
                <a:gd name="T52" fmla="*/ 11 w 48"/>
                <a:gd name="T53" fmla="*/ 6 h 57"/>
                <a:gd name="T54" fmla="*/ 9 w 48"/>
                <a:gd name="T55" fmla="*/ 6 h 57"/>
                <a:gd name="T56" fmla="*/ 7 w 48"/>
                <a:gd name="T57" fmla="*/ 4 h 57"/>
                <a:gd name="T58" fmla="*/ 5 w 48"/>
                <a:gd name="T59" fmla="*/ 4 h 57"/>
                <a:gd name="T60" fmla="*/ 5 w 48"/>
                <a:gd name="T61" fmla="*/ 4 h 57"/>
                <a:gd name="T62" fmla="*/ 3 w 48"/>
                <a:gd name="T63" fmla="*/ 4 h 57"/>
                <a:gd name="T64" fmla="*/ 1 w 48"/>
                <a:gd name="T65" fmla="*/ 2 h 57"/>
                <a:gd name="T66" fmla="*/ 0 w 48"/>
                <a:gd name="T67" fmla="*/ 2 h 57"/>
                <a:gd name="T68" fmla="*/ 0 w 48"/>
                <a:gd name="T69" fmla="*/ 0 h 57"/>
                <a:gd name="T70" fmla="*/ 23 w 48"/>
                <a:gd name="T71" fmla="*/ 57 h 57"/>
                <a:gd name="T72" fmla="*/ 23 w 48"/>
                <a:gd name="T7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57">
                  <a:moveTo>
                    <a:pt x="23" y="57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6" y="2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3" y="57"/>
                  </a:lnTo>
                  <a:lnTo>
                    <a:pt x="23" y="57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10" name="Freeform 38"/>
            <p:cNvSpPr>
              <a:spLocks noChangeAspect="1"/>
            </p:cNvSpPr>
            <p:nvPr/>
          </p:nvSpPr>
          <p:spPr bwMode="auto">
            <a:xfrm>
              <a:off x="1816" y="2611"/>
              <a:ext cx="20" cy="542"/>
            </a:xfrm>
            <a:custGeom>
              <a:avLst/>
              <a:gdLst>
                <a:gd name="T0" fmla="*/ 8 w 8"/>
                <a:gd name="T1" fmla="*/ 0 h 216"/>
                <a:gd name="T2" fmla="*/ 0 w 8"/>
                <a:gd name="T3" fmla="*/ 0 h 216"/>
                <a:gd name="T4" fmla="*/ 0 w 8"/>
                <a:gd name="T5" fmla="*/ 216 h 216"/>
                <a:gd name="T6" fmla="*/ 8 w 8"/>
                <a:gd name="T7" fmla="*/ 216 h 216"/>
                <a:gd name="T8" fmla="*/ 8 w 8"/>
                <a:gd name="T9" fmla="*/ 0 h 216"/>
                <a:gd name="T10" fmla="*/ 8 w 8"/>
                <a:gd name="T1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16">
                  <a:moveTo>
                    <a:pt x="8" y="0"/>
                  </a:moveTo>
                  <a:lnTo>
                    <a:pt x="0" y="0"/>
                  </a:lnTo>
                  <a:lnTo>
                    <a:pt x="0" y="216"/>
                  </a:lnTo>
                  <a:lnTo>
                    <a:pt x="8" y="216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11" name="Freeform 39"/>
            <p:cNvSpPr>
              <a:spLocks noChangeAspect="1"/>
            </p:cNvSpPr>
            <p:nvPr/>
          </p:nvSpPr>
          <p:spPr bwMode="auto">
            <a:xfrm>
              <a:off x="1816" y="2129"/>
              <a:ext cx="560" cy="482"/>
            </a:xfrm>
            <a:custGeom>
              <a:avLst/>
              <a:gdLst>
                <a:gd name="T0" fmla="*/ 223 w 223"/>
                <a:gd name="T1" fmla="*/ 0 h 192"/>
                <a:gd name="T2" fmla="*/ 223 w 223"/>
                <a:gd name="T3" fmla="*/ 0 h 192"/>
                <a:gd name="T4" fmla="*/ 200 w 223"/>
                <a:gd name="T5" fmla="*/ 2 h 192"/>
                <a:gd name="T6" fmla="*/ 177 w 223"/>
                <a:gd name="T7" fmla="*/ 6 h 192"/>
                <a:gd name="T8" fmla="*/ 156 w 223"/>
                <a:gd name="T9" fmla="*/ 10 h 192"/>
                <a:gd name="T10" fmla="*/ 136 w 223"/>
                <a:gd name="T11" fmla="*/ 17 h 192"/>
                <a:gd name="T12" fmla="*/ 117 w 223"/>
                <a:gd name="T13" fmla="*/ 27 h 192"/>
                <a:gd name="T14" fmla="*/ 98 w 223"/>
                <a:gd name="T15" fmla="*/ 38 h 192"/>
                <a:gd name="T16" fmla="*/ 81 w 223"/>
                <a:gd name="T17" fmla="*/ 50 h 192"/>
                <a:gd name="T18" fmla="*/ 65 w 223"/>
                <a:gd name="T19" fmla="*/ 63 h 192"/>
                <a:gd name="T20" fmla="*/ 52 w 223"/>
                <a:gd name="T21" fmla="*/ 77 h 192"/>
                <a:gd name="T22" fmla="*/ 38 w 223"/>
                <a:gd name="T23" fmla="*/ 92 h 192"/>
                <a:gd name="T24" fmla="*/ 27 w 223"/>
                <a:gd name="T25" fmla="*/ 107 h 192"/>
                <a:gd name="T26" fmla="*/ 17 w 223"/>
                <a:gd name="T27" fmla="*/ 125 h 192"/>
                <a:gd name="T28" fmla="*/ 9 w 223"/>
                <a:gd name="T29" fmla="*/ 142 h 192"/>
                <a:gd name="T30" fmla="*/ 4 w 223"/>
                <a:gd name="T31" fmla="*/ 157 h 192"/>
                <a:gd name="T32" fmla="*/ 2 w 223"/>
                <a:gd name="T33" fmla="*/ 174 h 192"/>
                <a:gd name="T34" fmla="*/ 0 w 223"/>
                <a:gd name="T35" fmla="*/ 192 h 192"/>
                <a:gd name="T36" fmla="*/ 8 w 223"/>
                <a:gd name="T37" fmla="*/ 192 h 192"/>
                <a:gd name="T38" fmla="*/ 9 w 223"/>
                <a:gd name="T39" fmla="*/ 176 h 192"/>
                <a:gd name="T40" fmla="*/ 11 w 223"/>
                <a:gd name="T41" fmla="*/ 161 h 192"/>
                <a:gd name="T42" fmla="*/ 17 w 223"/>
                <a:gd name="T43" fmla="*/ 144 h 192"/>
                <a:gd name="T44" fmla="*/ 25 w 223"/>
                <a:gd name="T45" fmla="*/ 128 h 192"/>
                <a:gd name="T46" fmla="*/ 34 w 223"/>
                <a:gd name="T47" fmla="*/ 113 h 192"/>
                <a:gd name="T48" fmla="*/ 44 w 223"/>
                <a:gd name="T49" fmla="*/ 98 h 192"/>
                <a:gd name="T50" fmla="*/ 58 w 223"/>
                <a:gd name="T51" fmla="*/ 82 h 192"/>
                <a:gd name="T52" fmla="*/ 71 w 223"/>
                <a:gd name="T53" fmla="*/ 69 h 192"/>
                <a:gd name="T54" fmla="*/ 86 w 223"/>
                <a:gd name="T55" fmla="*/ 56 h 192"/>
                <a:gd name="T56" fmla="*/ 102 w 223"/>
                <a:gd name="T57" fmla="*/ 44 h 192"/>
                <a:gd name="T58" fmla="*/ 121 w 223"/>
                <a:gd name="T59" fmla="*/ 34 h 192"/>
                <a:gd name="T60" fmla="*/ 138 w 223"/>
                <a:gd name="T61" fmla="*/ 25 h 192"/>
                <a:gd name="T62" fmla="*/ 159 w 223"/>
                <a:gd name="T63" fmla="*/ 17 h 192"/>
                <a:gd name="T64" fmla="*/ 179 w 223"/>
                <a:gd name="T65" fmla="*/ 13 h 192"/>
                <a:gd name="T66" fmla="*/ 200 w 223"/>
                <a:gd name="T67" fmla="*/ 10 h 192"/>
                <a:gd name="T68" fmla="*/ 223 w 223"/>
                <a:gd name="T69" fmla="*/ 8 h 192"/>
                <a:gd name="T70" fmla="*/ 223 w 223"/>
                <a:gd name="T71" fmla="*/ 8 h 192"/>
                <a:gd name="T72" fmla="*/ 223 w 223"/>
                <a:gd name="T7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3" h="192">
                  <a:moveTo>
                    <a:pt x="223" y="0"/>
                  </a:moveTo>
                  <a:lnTo>
                    <a:pt x="223" y="0"/>
                  </a:lnTo>
                  <a:lnTo>
                    <a:pt x="200" y="2"/>
                  </a:lnTo>
                  <a:lnTo>
                    <a:pt x="177" y="6"/>
                  </a:lnTo>
                  <a:lnTo>
                    <a:pt x="156" y="10"/>
                  </a:lnTo>
                  <a:lnTo>
                    <a:pt x="136" y="17"/>
                  </a:lnTo>
                  <a:lnTo>
                    <a:pt x="117" y="27"/>
                  </a:lnTo>
                  <a:lnTo>
                    <a:pt x="98" y="38"/>
                  </a:lnTo>
                  <a:lnTo>
                    <a:pt x="81" y="50"/>
                  </a:lnTo>
                  <a:lnTo>
                    <a:pt x="65" y="63"/>
                  </a:lnTo>
                  <a:lnTo>
                    <a:pt x="52" y="77"/>
                  </a:lnTo>
                  <a:lnTo>
                    <a:pt x="38" y="92"/>
                  </a:lnTo>
                  <a:lnTo>
                    <a:pt x="27" y="107"/>
                  </a:lnTo>
                  <a:lnTo>
                    <a:pt x="17" y="125"/>
                  </a:lnTo>
                  <a:lnTo>
                    <a:pt x="9" y="142"/>
                  </a:lnTo>
                  <a:lnTo>
                    <a:pt x="4" y="157"/>
                  </a:lnTo>
                  <a:lnTo>
                    <a:pt x="2" y="174"/>
                  </a:lnTo>
                  <a:lnTo>
                    <a:pt x="0" y="192"/>
                  </a:lnTo>
                  <a:lnTo>
                    <a:pt x="8" y="192"/>
                  </a:lnTo>
                  <a:lnTo>
                    <a:pt x="9" y="176"/>
                  </a:lnTo>
                  <a:lnTo>
                    <a:pt x="11" y="161"/>
                  </a:lnTo>
                  <a:lnTo>
                    <a:pt x="17" y="144"/>
                  </a:lnTo>
                  <a:lnTo>
                    <a:pt x="25" y="128"/>
                  </a:lnTo>
                  <a:lnTo>
                    <a:pt x="34" y="113"/>
                  </a:lnTo>
                  <a:lnTo>
                    <a:pt x="44" y="98"/>
                  </a:lnTo>
                  <a:lnTo>
                    <a:pt x="58" y="82"/>
                  </a:lnTo>
                  <a:lnTo>
                    <a:pt x="71" y="69"/>
                  </a:lnTo>
                  <a:lnTo>
                    <a:pt x="86" y="56"/>
                  </a:lnTo>
                  <a:lnTo>
                    <a:pt x="102" y="44"/>
                  </a:lnTo>
                  <a:lnTo>
                    <a:pt x="121" y="34"/>
                  </a:lnTo>
                  <a:lnTo>
                    <a:pt x="138" y="25"/>
                  </a:lnTo>
                  <a:lnTo>
                    <a:pt x="159" y="17"/>
                  </a:lnTo>
                  <a:lnTo>
                    <a:pt x="179" y="13"/>
                  </a:lnTo>
                  <a:lnTo>
                    <a:pt x="200" y="10"/>
                  </a:lnTo>
                  <a:lnTo>
                    <a:pt x="223" y="8"/>
                  </a:lnTo>
                  <a:lnTo>
                    <a:pt x="223" y="8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12" name="Rectangle 40"/>
            <p:cNvSpPr>
              <a:spLocks noChangeAspect="1" noChangeArrowheads="1"/>
            </p:cNvSpPr>
            <p:nvPr/>
          </p:nvSpPr>
          <p:spPr bwMode="auto">
            <a:xfrm>
              <a:off x="2376" y="2129"/>
              <a:ext cx="445" cy="20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13" name="Freeform 41"/>
            <p:cNvSpPr>
              <a:spLocks noChangeAspect="1"/>
            </p:cNvSpPr>
            <p:nvPr/>
          </p:nvSpPr>
          <p:spPr bwMode="auto">
            <a:xfrm>
              <a:off x="2748" y="2081"/>
              <a:ext cx="143" cy="120"/>
            </a:xfrm>
            <a:custGeom>
              <a:avLst/>
              <a:gdLst>
                <a:gd name="T0" fmla="*/ 57 w 57"/>
                <a:gd name="T1" fmla="*/ 23 h 48"/>
                <a:gd name="T2" fmla="*/ 0 w 57"/>
                <a:gd name="T3" fmla="*/ 0 h 48"/>
                <a:gd name="T4" fmla="*/ 0 w 57"/>
                <a:gd name="T5" fmla="*/ 0 h 48"/>
                <a:gd name="T6" fmla="*/ 2 w 57"/>
                <a:gd name="T7" fmla="*/ 0 h 48"/>
                <a:gd name="T8" fmla="*/ 2 w 57"/>
                <a:gd name="T9" fmla="*/ 2 h 48"/>
                <a:gd name="T10" fmla="*/ 2 w 57"/>
                <a:gd name="T11" fmla="*/ 4 h 48"/>
                <a:gd name="T12" fmla="*/ 4 w 57"/>
                <a:gd name="T13" fmla="*/ 5 h 48"/>
                <a:gd name="T14" fmla="*/ 4 w 57"/>
                <a:gd name="T15" fmla="*/ 7 h 48"/>
                <a:gd name="T16" fmla="*/ 4 w 57"/>
                <a:gd name="T17" fmla="*/ 7 h 48"/>
                <a:gd name="T18" fmla="*/ 4 w 57"/>
                <a:gd name="T19" fmla="*/ 9 h 48"/>
                <a:gd name="T20" fmla="*/ 5 w 57"/>
                <a:gd name="T21" fmla="*/ 11 h 48"/>
                <a:gd name="T22" fmla="*/ 5 w 57"/>
                <a:gd name="T23" fmla="*/ 13 h 48"/>
                <a:gd name="T24" fmla="*/ 5 w 57"/>
                <a:gd name="T25" fmla="*/ 15 h 48"/>
                <a:gd name="T26" fmla="*/ 5 w 57"/>
                <a:gd name="T27" fmla="*/ 15 h 48"/>
                <a:gd name="T28" fmla="*/ 5 w 57"/>
                <a:gd name="T29" fmla="*/ 17 h 48"/>
                <a:gd name="T30" fmla="*/ 5 w 57"/>
                <a:gd name="T31" fmla="*/ 19 h 48"/>
                <a:gd name="T32" fmla="*/ 5 w 57"/>
                <a:gd name="T33" fmla="*/ 21 h 48"/>
                <a:gd name="T34" fmla="*/ 5 w 57"/>
                <a:gd name="T35" fmla="*/ 21 h 48"/>
                <a:gd name="T36" fmla="*/ 5 w 57"/>
                <a:gd name="T37" fmla="*/ 23 h 48"/>
                <a:gd name="T38" fmla="*/ 5 w 57"/>
                <a:gd name="T39" fmla="*/ 25 h 48"/>
                <a:gd name="T40" fmla="*/ 5 w 57"/>
                <a:gd name="T41" fmla="*/ 27 h 48"/>
                <a:gd name="T42" fmla="*/ 5 w 57"/>
                <a:gd name="T43" fmla="*/ 29 h 48"/>
                <a:gd name="T44" fmla="*/ 5 w 57"/>
                <a:gd name="T45" fmla="*/ 29 h 48"/>
                <a:gd name="T46" fmla="*/ 5 w 57"/>
                <a:gd name="T47" fmla="*/ 30 h 48"/>
                <a:gd name="T48" fmla="*/ 5 w 57"/>
                <a:gd name="T49" fmla="*/ 32 h 48"/>
                <a:gd name="T50" fmla="*/ 5 w 57"/>
                <a:gd name="T51" fmla="*/ 34 h 48"/>
                <a:gd name="T52" fmla="*/ 5 w 57"/>
                <a:gd name="T53" fmla="*/ 36 h 48"/>
                <a:gd name="T54" fmla="*/ 4 w 57"/>
                <a:gd name="T55" fmla="*/ 36 h 48"/>
                <a:gd name="T56" fmla="*/ 4 w 57"/>
                <a:gd name="T57" fmla="*/ 38 h 48"/>
                <a:gd name="T58" fmla="*/ 4 w 57"/>
                <a:gd name="T59" fmla="*/ 40 h 48"/>
                <a:gd name="T60" fmla="*/ 4 w 57"/>
                <a:gd name="T61" fmla="*/ 42 h 48"/>
                <a:gd name="T62" fmla="*/ 2 w 57"/>
                <a:gd name="T63" fmla="*/ 42 h 48"/>
                <a:gd name="T64" fmla="*/ 2 w 57"/>
                <a:gd name="T65" fmla="*/ 44 h 48"/>
                <a:gd name="T66" fmla="*/ 2 w 57"/>
                <a:gd name="T67" fmla="*/ 46 h 48"/>
                <a:gd name="T68" fmla="*/ 0 w 57"/>
                <a:gd name="T69" fmla="*/ 48 h 48"/>
                <a:gd name="T70" fmla="*/ 57 w 57"/>
                <a:gd name="T71" fmla="*/ 23 h 48"/>
                <a:gd name="T72" fmla="*/ 57 w 57"/>
                <a:gd name="T73" fmla="*/ 2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" h="48">
                  <a:moveTo>
                    <a:pt x="57" y="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9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30"/>
                  </a:lnTo>
                  <a:lnTo>
                    <a:pt x="5" y="32"/>
                  </a:lnTo>
                  <a:lnTo>
                    <a:pt x="5" y="34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4" y="42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0" y="48"/>
                  </a:lnTo>
                  <a:lnTo>
                    <a:pt x="57" y="23"/>
                  </a:lnTo>
                  <a:lnTo>
                    <a:pt x="57" y="23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14" name="Freeform 42"/>
            <p:cNvSpPr>
              <a:spLocks noChangeAspect="1"/>
            </p:cNvSpPr>
            <p:nvPr/>
          </p:nvSpPr>
          <p:spPr bwMode="auto">
            <a:xfrm>
              <a:off x="1816" y="2438"/>
              <a:ext cx="20" cy="715"/>
            </a:xfrm>
            <a:custGeom>
              <a:avLst/>
              <a:gdLst>
                <a:gd name="T0" fmla="*/ 8 w 8"/>
                <a:gd name="T1" fmla="*/ 0 h 285"/>
                <a:gd name="T2" fmla="*/ 0 w 8"/>
                <a:gd name="T3" fmla="*/ 0 h 285"/>
                <a:gd name="T4" fmla="*/ 0 w 8"/>
                <a:gd name="T5" fmla="*/ 285 h 285"/>
                <a:gd name="T6" fmla="*/ 8 w 8"/>
                <a:gd name="T7" fmla="*/ 285 h 285"/>
                <a:gd name="T8" fmla="*/ 8 w 8"/>
                <a:gd name="T9" fmla="*/ 0 h 285"/>
                <a:gd name="T10" fmla="*/ 8 w 8"/>
                <a:gd name="T11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85">
                  <a:moveTo>
                    <a:pt x="8" y="0"/>
                  </a:moveTo>
                  <a:lnTo>
                    <a:pt x="0" y="0"/>
                  </a:lnTo>
                  <a:lnTo>
                    <a:pt x="0" y="285"/>
                  </a:lnTo>
                  <a:lnTo>
                    <a:pt x="8" y="285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15" name="Freeform 43"/>
            <p:cNvSpPr>
              <a:spLocks noChangeAspect="1"/>
            </p:cNvSpPr>
            <p:nvPr/>
          </p:nvSpPr>
          <p:spPr bwMode="auto">
            <a:xfrm>
              <a:off x="1116" y="1719"/>
              <a:ext cx="720" cy="719"/>
            </a:xfrm>
            <a:custGeom>
              <a:avLst/>
              <a:gdLst>
                <a:gd name="T0" fmla="*/ 0 w 287"/>
                <a:gd name="T1" fmla="*/ 9 h 286"/>
                <a:gd name="T2" fmla="*/ 0 w 287"/>
                <a:gd name="T3" fmla="*/ 9 h 286"/>
                <a:gd name="T4" fmla="*/ 23 w 287"/>
                <a:gd name="T5" fmla="*/ 9 h 286"/>
                <a:gd name="T6" fmla="*/ 48 w 287"/>
                <a:gd name="T7" fmla="*/ 15 h 286"/>
                <a:gd name="T8" fmla="*/ 71 w 287"/>
                <a:gd name="T9" fmla="*/ 21 h 286"/>
                <a:gd name="T10" fmla="*/ 96 w 287"/>
                <a:gd name="T11" fmla="*/ 31 h 286"/>
                <a:gd name="T12" fmla="*/ 119 w 287"/>
                <a:gd name="T13" fmla="*/ 42 h 286"/>
                <a:gd name="T14" fmla="*/ 144 w 287"/>
                <a:gd name="T15" fmla="*/ 57 h 286"/>
                <a:gd name="T16" fmla="*/ 166 w 287"/>
                <a:gd name="T17" fmla="*/ 73 h 286"/>
                <a:gd name="T18" fmla="*/ 187 w 287"/>
                <a:gd name="T19" fmla="*/ 92 h 286"/>
                <a:gd name="T20" fmla="*/ 206 w 287"/>
                <a:gd name="T21" fmla="*/ 111 h 286"/>
                <a:gd name="T22" fmla="*/ 223 w 287"/>
                <a:gd name="T23" fmla="*/ 132 h 286"/>
                <a:gd name="T24" fmla="*/ 240 w 287"/>
                <a:gd name="T25" fmla="*/ 155 h 286"/>
                <a:gd name="T26" fmla="*/ 254 w 287"/>
                <a:gd name="T27" fmla="*/ 180 h 286"/>
                <a:gd name="T28" fmla="*/ 264 w 287"/>
                <a:gd name="T29" fmla="*/ 205 h 286"/>
                <a:gd name="T30" fmla="*/ 271 w 287"/>
                <a:gd name="T31" fmla="*/ 232 h 286"/>
                <a:gd name="T32" fmla="*/ 277 w 287"/>
                <a:gd name="T33" fmla="*/ 259 h 286"/>
                <a:gd name="T34" fmla="*/ 279 w 287"/>
                <a:gd name="T35" fmla="*/ 286 h 286"/>
                <a:gd name="T36" fmla="*/ 287 w 287"/>
                <a:gd name="T37" fmla="*/ 286 h 286"/>
                <a:gd name="T38" fmla="*/ 285 w 287"/>
                <a:gd name="T39" fmla="*/ 257 h 286"/>
                <a:gd name="T40" fmla="*/ 279 w 287"/>
                <a:gd name="T41" fmla="*/ 230 h 286"/>
                <a:gd name="T42" fmla="*/ 271 w 287"/>
                <a:gd name="T43" fmla="*/ 203 h 286"/>
                <a:gd name="T44" fmla="*/ 260 w 287"/>
                <a:gd name="T45" fmla="*/ 176 h 286"/>
                <a:gd name="T46" fmla="*/ 246 w 287"/>
                <a:gd name="T47" fmla="*/ 151 h 286"/>
                <a:gd name="T48" fmla="*/ 231 w 287"/>
                <a:gd name="T49" fmla="*/ 128 h 286"/>
                <a:gd name="T50" fmla="*/ 212 w 287"/>
                <a:gd name="T51" fmla="*/ 105 h 286"/>
                <a:gd name="T52" fmla="*/ 192 w 287"/>
                <a:gd name="T53" fmla="*/ 86 h 286"/>
                <a:gd name="T54" fmla="*/ 171 w 287"/>
                <a:gd name="T55" fmla="*/ 67 h 286"/>
                <a:gd name="T56" fmla="*/ 148 w 287"/>
                <a:gd name="T57" fmla="*/ 50 h 286"/>
                <a:gd name="T58" fmla="*/ 123 w 287"/>
                <a:gd name="T59" fmla="*/ 36 h 286"/>
                <a:gd name="T60" fmla="*/ 100 w 287"/>
                <a:gd name="T61" fmla="*/ 23 h 286"/>
                <a:gd name="T62" fmla="*/ 75 w 287"/>
                <a:gd name="T63" fmla="*/ 13 h 286"/>
                <a:gd name="T64" fmla="*/ 50 w 287"/>
                <a:gd name="T65" fmla="*/ 8 h 286"/>
                <a:gd name="T66" fmla="*/ 25 w 287"/>
                <a:gd name="T67" fmla="*/ 2 h 286"/>
                <a:gd name="T68" fmla="*/ 0 w 287"/>
                <a:gd name="T69" fmla="*/ 0 h 286"/>
                <a:gd name="T70" fmla="*/ 0 w 287"/>
                <a:gd name="T71" fmla="*/ 0 h 286"/>
                <a:gd name="T72" fmla="*/ 0 w 287"/>
                <a:gd name="T73" fmla="*/ 9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7" h="286">
                  <a:moveTo>
                    <a:pt x="0" y="9"/>
                  </a:moveTo>
                  <a:lnTo>
                    <a:pt x="0" y="9"/>
                  </a:lnTo>
                  <a:lnTo>
                    <a:pt x="23" y="9"/>
                  </a:lnTo>
                  <a:lnTo>
                    <a:pt x="48" y="15"/>
                  </a:lnTo>
                  <a:lnTo>
                    <a:pt x="71" y="21"/>
                  </a:lnTo>
                  <a:lnTo>
                    <a:pt x="96" y="31"/>
                  </a:lnTo>
                  <a:lnTo>
                    <a:pt x="119" y="42"/>
                  </a:lnTo>
                  <a:lnTo>
                    <a:pt x="144" y="57"/>
                  </a:lnTo>
                  <a:lnTo>
                    <a:pt x="166" y="73"/>
                  </a:lnTo>
                  <a:lnTo>
                    <a:pt x="187" y="92"/>
                  </a:lnTo>
                  <a:lnTo>
                    <a:pt x="206" y="111"/>
                  </a:lnTo>
                  <a:lnTo>
                    <a:pt x="223" y="132"/>
                  </a:lnTo>
                  <a:lnTo>
                    <a:pt x="240" y="155"/>
                  </a:lnTo>
                  <a:lnTo>
                    <a:pt x="254" y="180"/>
                  </a:lnTo>
                  <a:lnTo>
                    <a:pt x="264" y="205"/>
                  </a:lnTo>
                  <a:lnTo>
                    <a:pt x="271" y="232"/>
                  </a:lnTo>
                  <a:lnTo>
                    <a:pt x="277" y="259"/>
                  </a:lnTo>
                  <a:lnTo>
                    <a:pt x="279" y="286"/>
                  </a:lnTo>
                  <a:lnTo>
                    <a:pt x="287" y="286"/>
                  </a:lnTo>
                  <a:lnTo>
                    <a:pt x="285" y="257"/>
                  </a:lnTo>
                  <a:lnTo>
                    <a:pt x="279" y="230"/>
                  </a:lnTo>
                  <a:lnTo>
                    <a:pt x="271" y="203"/>
                  </a:lnTo>
                  <a:lnTo>
                    <a:pt x="260" y="176"/>
                  </a:lnTo>
                  <a:lnTo>
                    <a:pt x="246" y="151"/>
                  </a:lnTo>
                  <a:lnTo>
                    <a:pt x="231" y="128"/>
                  </a:lnTo>
                  <a:lnTo>
                    <a:pt x="212" y="105"/>
                  </a:lnTo>
                  <a:lnTo>
                    <a:pt x="192" y="86"/>
                  </a:lnTo>
                  <a:lnTo>
                    <a:pt x="171" y="67"/>
                  </a:lnTo>
                  <a:lnTo>
                    <a:pt x="148" y="50"/>
                  </a:lnTo>
                  <a:lnTo>
                    <a:pt x="123" y="36"/>
                  </a:lnTo>
                  <a:lnTo>
                    <a:pt x="100" y="23"/>
                  </a:lnTo>
                  <a:lnTo>
                    <a:pt x="75" y="13"/>
                  </a:lnTo>
                  <a:lnTo>
                    <a:pt x="50" y="8"/>
                  </a:lnTo>
                  <a:lnTo>
                    <a:pt x="25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16" name="Freeform 44"/>
            <p:cNvSpPr>
              <a:spLocks noChangeAspect="1"/>
            </p:cNvSpPr>
            <p:nvPr/>
          </p:nvSpPr>
          <p:spPr bwMode="auto">
            <a:xfrm>
              <a:off x="393" y="1672"/>
              <a:ext cx="146" cy="120"/>
            </a:xfrm>
            <a:custGeom>
              <a:avLst/>
              <a:gdLst>
                <a:gd name="T0" fmla="*/ 0 w 58"/>
                <a:gd name="T1" fmla="*/ 23 h 48"/>
                <a:gd name="T2" fmla="*/ 58 w 58"/>
                <a:gd name="T3" fmla="*/ 48 h 48"/>
                <a:gd name="T4" fmla="*/ 58 w 58"/>
                <a:gd name="T5" fmla="*/ 48 h 48"/>
                <a:gd name="T6" fmla="*/ 58 w 58"/>
                <a:gd name="T7" fmla="*/ 46 h 48"/>
                <a:gd name="T8" fmla="*/ 56 w 58"/>
                <a:gd name="T9" fmla="*/ 44 h 48"/>
                <a:gd name="T10" fmla="*/ 56 w 58"/>
                <a:gd name="T11" fmla="*/ 44 h 48"/>
                <a:gd name="T12" fmla="*/ 56 w 58"/>
                <a:gd name="T13" fmla="*/ 42 h 48"/>
                <a:gd name="T14" fmla="*/ 54 w 58"/>
                <a:gd name="T15" fmla="*/ 40 h 48"/>
                <a:gd name="T16" fmla="*/ 54 w 58"/>
                <a:gd name="T17" fmla="*/ 38 h 48"/>
                <a:gd name="T18" fmla="*/ 54 w 58"/>
                <a:gd name="T19" fmla="*/ 38 h 48"/>
                <a:gd name="T20" fmla="*/ 54 w 58"/>
                <a:gd name="T21" fmla="*/ 36 h 48"/>
                <a:gd name="T22" fmla="*/ 52 w 58"/>
                <a:gd name="T23" fmla="*/ 34 h 48"/>
                <a:gd name="T24" fmla="*/ 52 w 58"/>
                <a:gd name="T25" fmla="*/ 32 h 48"/>
                <a:gd name="T26" fmla="*/ 52 w 58"/>
                <a:gd name="T27" fmla="*/ 30 h 48"/>
                <a:gd name="T28" fmla="*/ 52 w 58"/>
                <a:gd name="T29" fmla="*/ 30 h 48"/>
                <a:gd name="T30" fmla="*/ 52 w 58"/>
                <a:gd name="T31" fmla="*/ 28 h 48"/>
                <a:gd name="T32" fmla="*/ 52 w 58"/>
                <a:gd name="T33" fmla="*/ 27 h 48"/>
                <a:gd name="T34" fmla="*/ 52 w 58"/>
                <a:gd name="T35" fmla="*/ 25 h 48"/>
                <a:gd name="T36" fmla="*/ 52 w 58"/>
                <a:gd name="T37" fmla="*/ 23 h 48"/>
                <a:gd name="T38" fmla="*/ 52 w 58"/>
                <a:gd name="T39" fmla="*/ 23 h 48"/>
                <a:gd name="T40" fmla="*/ 52 w 58"/>
                <a:gd name="T41" fmla="*/ 21 h 48"/>
                <a:gd name="T42" fmla="*/ 52 w 58"/>
                <a:gd name="T43" fmla="*/ 19 h 48"/>
                <a:gd name="T44" fmla="*/ 52 w 58"/>
                <a:gd name="T45" fmla="*/ 17 h 48"/>
                <a:gd name="T46" fmla="*/ 52 w 58"/>
                <a:gd name="T47" fmla="*/ 17 h 48"/>
                <a:gd name="T48" fmla="*/ 52 w 58"/>
                <a:gd name="T49" fmla="*/ 15 h 48"/>
                <a:gd name="T50" fmla="*/ 52 w 58"/>
                <a:gd name="T51" fmla="*/ 13 h 48"/>
                <a:gd name="T52" fmla="*/ 54 w 58"/>
                <a:gd name="T53" fmla="*/ 11 h 48"/>
                <a:gd name="T54" fmla="*/ 54 w 58"/>
                <a:gd name="T55" fmla="*/ 9 h 48"/>
                <a:gd name="T56" fmla="*/ 54 w 58"/>
                <a:gd name="T57" fmla="*/ 9 h 48"/>
                <a:gd name="T58" fmla="*/ 54 w 58"/>
                <a:gd name="T59" fmla="*/ 7 h 48"/>
                <a:gd name="T60" fmla="*/ 56 w 58"/>
                <a:gd name="T61" fmla="*/ 5 h 48"/>
                <a:gd name="T62" fmla="*/ 56 w 58"/>
                <a:gd name="T63" fmla="*/ 4 h 48"/>
                <a:gd name="T64" fmla="*/ 56 w 58"/>
                <a:gd name="T65" fmla="*/ 2 h 48"/>
                <a:gd name="T66" fmla="*/ 58 w 58"/>
                <a:gd name="T67" fmla="*/ 2 h 48"/>
                <a:gd name="T68" fmla="*/ 58 w 58"/>
                <a:gd name="T69" fmla="*/ 0 h 48"/>
                <a:gd name="T70" fmla="*/ 0 w 58"/>
                <a:gd name="T71" fmla="*/ 23 h 48"/>
                <a:gd name="T72" fmla="*/ 0 w 58"/>
                <a:gd name="T73" fmla="*/ 2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" h="48">
                  <a:moveTo>
                    <a:pt x="0" y="23"/>
                  </a:moveTo>
                  <a:lnTo>
                    <a:pt x="58" y="48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4" y="40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4" y="36"/>
                  </a:lnTo>
                  <a:lnTo>
                    <a:pt x="52" y="34"/>
                  </a:lnTo>
                  <a:lnTo>
                    <a:pt x="52" y="32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28"/>
                  </a:lnTo>
                  <a:lnTo>
                    <a:pt x="52" y="27"/>
                  </a:lnTo>
                  <a:lnTo>
                    <a:pt x="52" y="25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2" y="21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2" y="15"/>
                  </a:lnTo>
                  <a:lnTo>
                    <a:pt x="52" y="13"/>
                  </a:lnTo>
                  <a:lnTo>
                    <a:pt x="54" y="11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4" y="7"/>
                  </a:lnTo>
                  <a:lnTo>
                    <a:pt x="56" y="5"/>
                  </a:lnTo>
                  <a:lnTo>
                    <a:pt x="56" y="4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17" name="Rectangle 45"/>
            <p:cNvSpPr>
              <a:spLocks noChangeAspect="1" noChangeArrowheads="1"/>
            </p:cNvSpPr>
            <p:nvPr/>
          </p:nvSpPr>
          <p:spPr bwMode="auto">
            <a:xfrm>
              <a:off x="1816" y="733"/>
              <a:ext cx="20" cy="2420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18" name="Freeform 46"/>
            <p:cNvSpPr>
              <a:spLocks noChangeAspect="1"/>
            </p:cNvSpPr>
            <p:nvPr/>
          </p:nvSpPr>
          <p:spPr bwMode="auto">
            <a:xfrm>
              <a:off x="1763" y="665"/>
              <a:ext cx="126" cy="138"/>
            </a:xfrm>
            <a:custGeom>
              <a:avLst/>
              <a:gdLst>
                <a:gd name="T0" fmla="*/ 25 w 50"/>
                <a:gd name="T1" fmla="*/ 0 h 55"/>
                <a:gd name="T2" fmla="*/ 0 w 50"/>
                <a:gd name="T3" fmla="*/ 55 h 55"/>
                <a:gd name="T4" fmla="*/ 0 w 50"/>
                <a:gd name="T5" fmla="*/ 55 h 55"/>
                <a:gd name="T6" fmla="*/ 2 w 50"/>
                <a:gd name="T7" fmla="*/ 55 h 55"/>
                <a:gd name="T8" fmla="*/ 4 w 50"/>
                <a:gd name="T9" fmla="*/ 54 h 55"/>
                <a:gd name="T10" fmla="*/ 6 w 50"/>
                <a:gd name="T11" fmla="*/ 54 h 55"/>
                <a:gd name="T12" fmla="*/ 7 w 50"/>
                <a:gd name="T13" fmla="*/ 54 h 55"/>
                <a:gd name="T14" fmla="*/ 7 w 50"/>
                <a:gd name="T15" fmla="*/ 52 h 55"/>
                <a:gd name="T16" fmla="*/ 9 w 50"/>
                <a:gd name="T17" fmla="*/ 52 h 55"/>
                <a:gd name="T18" fmla="*/ 11 w 50"/>
                <a:gd name="T19" fmla="*/ 52 h 55"/>
                <a:gd name="T20" fmla="*/ 13 w 50"/>
                <a:gd name="T21" fmla="*/ 52 h 55"/>
                <a:gd name="T22" fmla="*/ 15 w 50"/>
                <a:gd name="T23" fmla="*/ 52 h 55"/>
                <a:gd name="T24" fmla="*/ 15 w 50"/>
                <a:gd name="T25" fmla="*/ 50 h 55"/>
                <a:gd name="T26" fmla="*/ 17 w 50"/>
                <a:gd name="T27" fmla="*/ 50 h 55"/>
                <a:gd name="T28" fmla="*/ 19 w 50"/>
                <a:gd name="T29" fmla="*/ 50 h 55"/>
                <a:gd name="T30" fmla="*/ 21 w 50"/>
                <a:gd name="T31" fmla="*/ 50 h 55"/>
                <a:gd name="T32" fmla="*/ 21 w 50"/>
                <a:gd name="T33" fmla="*/ 50 h 55"/>
                <a:gd name="T34" fmla="*/ 23 w 50"/>
                <a:gd name="T35" fmla="*/ 50 h 55"/>
                <a:gd name="T36" fmla="*/ 25 w 50"/>
                <a:gd name="T37" fmla="*/ 50 h 55"/>
                <a:gd name="T38" fmla="*/ 27 w 50"/>
                <a:gd name="T39" fmla="*/ 50 h 55"/>
                <a:gd name="T40" fmla="*/ 29 w 50"/>
                <a:gd name="T41" fmla="*/ 50 h 55"/>
                <a:gd name="T42" fmla="*/ 29 w 50"/>
                <a:gd name="T43" fmla="*/ 50 h 55"/>
                <a:gd name="T44" fmla="*/ 30 w 50"/>
                <a:gd name="T45" fmla="*/ 50 h 55"/>
                <a:gd name="T46" fmla="*/ 32 w 50"/>
                <a:gd name="T47" fmla="*/ 50 h 55"/>
                <a:gd name="T48" fmla="*/ 34 w 50"/>
                <a:gd name="T49" fmla="*/ 50 h 55"/>
                <a:gd name="T50" fmla="*/ 36 w 50"/>
                <a:gd name="T51" fmla="*/ 52 h 55"/>
                <a:gd name="T52" fmla="*/ 36 w 50"/>
                <a:gd name="T53" fmla="*/ 52 h 55"/>
                <a:gd name="T54" fmla="*/ 38 w 50"/>
                <a:gd name="T55" fmla="*/ 52 h 55"/>
                <a:gd name="T56" fmla="*/ 40 w 50"/>
                <a:gd name="T57" fmla="*/ 52 h 55"/>
                <a:gd name="T58" fmla="*/ 42 w 50"/>
                <a:gd name="T59" fmla="*/ 52 h 55"/>
                <a:gd name="T60" fmla="*/ 44 w 50"/>
                <a:gd name="T61" fmla="*/ 54 h 55"/>
                <a:gd name="T62" fmla="*/ 44 w 50"/>
                <a:gd name="T63" fmla="*/ 54 h 55"/>
                <a:gd name="T64" fmla="*/ 46 w 50"/>
                <a:gd name="T65" fmla="*/ 54 h 55"/>
                <a:gd name="T66" fmla="*/ 48 w 50"/>
                <a:gd name="T67" fmla="*/ 55 h 55"/>
                <a:gd name="T68" fmla="*/ 50 w 50"/>
                <a:gd name="T69" fmla="*/ 55 h 55"/>
                <a:gd name="T70" fmla="*/ 25 w 50"/>
                <a:gd name="T71" fmla="*/ 0 h 55"/>
                <a:gd name="T72" fmla="*/ 25 w 50"/>
                <a:gd name="T7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" h="55">
                  <a:moveTo>
                    <a:pt x="25" y="0"/>
                  </a:moveTo>
                  <a:lnTo>
                    <a:pt x="0" y="55"/>
                  </a:lnTo>
                  <a:lnTo>
                    <a:pt x="0" y="55"/>
                  </a:lnTo>
                  <a:lnTo>
                    <a:pt x="2" y="55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7" y="54"/>
                  </a:lnTo>
                  <a:lnTo>
                    <a:pt x="7" y="52"/>
                  </a:lnTo>
                  <a:lnTo>
                    <a:pt x="9" y="52"/>
                  </a:lnTo>
                  <a:lnTo>
                    <a:pt x="11" y="52"/>
                  </a:lnTo>
                  <a:lnTo>
                    <a:pt x="13" y="52"/>
                  </a:lnTo>
                  <a:lnTo>
                    <a:pt x="15" y="52"/>
                  </a:lnTo>
                  <a:lnTo>
                    <a:pt x="15" y="50"/>
                  </a:lnTo>
                  <a:lnTo>
                    <a:pt x="17" y="50"/>
                  </a:lnTo>
                  <a:lnTo>
                    <a:pt x="19" y="50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3" y="50"/>
                  </a:lnTo>
                  <a:lnTo>
                    <a:pt x="25" y="50"/>
                  </a:lnTo>
                  <a:lnTo>
                    <a:pt x="27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30" y="50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8" y="52"/>
                  </a:lnTo>
                  <a:lnTo>
                    <a:pt x="40" y="52"/>
                  </a:lnTo>
                  <a:lnTo>
                    <a:pt x="42" y="52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6" y="54"/>
                  </a:lnTo>
                  <a:lnTo>
                    <a:pt x="48" y="55"/>
                  </a:lnTo>
                  <a:lnTo>
                    <a:pt x="50" y="55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19" name="Freeform 47"/>
            <p:cNvSpPr>
              <a:spLocks noChangeAspect="1"/>
            </p:cNvSpPr>
            <p:nvPr/>
          </p:nvSpPr>
          <p:spPr bwMode="auto">
            <a:xfrm>
              <a:off x="393" y="2129"/>
              <a:ext cx="738" cy="20"/>
            </a:xfrm>
            <a:custGeom>
              <a:avLst/>
              <a:gdLst>
                <a:gd name="T0" fmla="*/ 294 w 294"/>
                <a:gd name="T1" fmla="*/ 8 h 8"/>
                <a:gd name="T2" fmla="*/ 294 w 294"/>
                <a:gd name="T3" fmla="*/ 0 h 8"/>
                <a:gd name="T4" fmla="*/ 0 w 294"/>
                <a:gd name="T5" fmla="*/ 0 h 8"/>
                <a:gd name="T6" fmla="*/ 0 w 294"/>
                <a:gd name="T7" fmla="*/ 8 h 8"/>
                <a:gd name="T8" fmla="*/ 294 w 294"/>
                <a:gd name="T9" fmla="*/ 8 h 8"/>
                <a:gd name="T10" fmla="*/ 294 w 294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8">
                  <a:moveTo>
                    <a:pt x="294" y="8"/>
                  </a:moveTo>
                  <a:lnTo>
                    <a:pt x="29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294" y="8"/>
                  </a:lnTo>
                  <a:lnTo>
                    <a:pt x="294" y="8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20" name="Freeform 48"/>
            <p:cNvSpPr>
              <a:spLocks noChangeAspect="1"/>
            </p:cNvSpPr>
            <p:nvPr/>
          </p:nvSpPr>
          <p:spPr bwMode="auto">
            <a:xfrm>
              <a:off x="1131" y="1458"/>
              <a:ext cx="705" cy="691"/>
            </a:xfrm>
            <a:custGeom>
              <a:avLst/>
              <a:gdLst>
                <a:gd name="T0" fmla="*/ 273 w 281"/>
                <a:gd name="T1" fmla="*/ 0 h 275"/>
                <a:gd name="T2" fmla="*/ 273 w 281"/>
                <a:gd name="T3" fmla="*/ 0 h 275"/>
                <a:gd name="T4" fmla="*/ 271 w 281"/>
                <a:gd name="T5" fmla="*/ 23 h 275"/>
                <a:gd name="T6" fmla="*/ 265 w 281"/>
                <a:gd name="T7" fmla="*/ 44 h 275"/>
                <a:gd name="T8" fmla="*/ 258 w 281"/>
                <a:gd name="T9" fmla="*/ 67 h 275"/>
                <a:gd name="T10" fmla="*/ 246 w 281"/>
                <a:gd name="T11" fmla="*/ 90 h 275"/>
                <a:gd name="T12" fmla="*/ 231 w 281"/>
                <a:gd name="T13" fmla="*/ 113 h 275"/>
                <a:gd name="T14" fmla="*/ 213 w 281"/>
                <a:gd name="T15" fmla="*/ 136 h 275"/>
                <a:gd name="T16" fmla="*/ 196 w 281"/>
                <a:gd name="T17" fmla="*/ 158 h 275"/>
                <a:gd name="T18" fmla="*/ 175 w 281"/>
                <a:gd name="T19" fmla="*/ 177 h 275"/>
                <a:gd name="T20" fmla="*/ 154 w 281"/>
                <a:gd name="T21" fmla="*/ 196 h 275"/>
                <a:gd name="T22" fmla="*/ 133 w 281"/>
                <a:gd name="T23" fmla="*/ 213 h 275"/>
                <a:gd name="T24" fmla="*/ 110 w 281"/>
                <a:gd name="T25" fmla="*/ 229 h 275"/>
                <a:gd name="T26" fmla="*/ 87 w 281"/>
                <a:gd name="T27" fmla="*/ 242 h 275"/>
                <a:gd name="T28" fmla="*/ 63 w 281"/>
                <a:gd name="T29" fmla="*/ 253 h 275"/>
                <a:gd name="T30" fmla="*/ 40 w 281"/>
                <a:gd name="T31" fmla="*/ 261 h 275"/>
                <a:gd name="T32" fmla="*/ 19 w 281"/>
                <a:gd name="T33" fmla="*/ 265 h 275"/>
                <a:gd name="T34" fmla="*/ 0 w 281"/>
                <a:gd name="T35" fmla="*/ 267 h 275"/>
                <a:gd name="T36" fmla="*/ 0 w 281"/>
                <a:gd name="T37" fmla="*/ 275 h 275"/>
                <a:gd name="T38" fmla="*/ 21 w 281"/>
                <a:gd name="T39" fmla="*/ 273 h 275"/>
                <a:gd name="T40" fmla="*/ 44 w 281"/>
                <a:gd name="T41" fmla="*/ 269 h 275"/>
                <a:gd name="T42" fmla="*/ 67 w 281"/>
                <a:gd name="T43" fmla="*/ 259 h 275"/>
                <a:gd name="T44" fmla="*/ 90 w 281"/>
                <a:gd name="T45" fmla="*/ 250 h 275"/>
                <a:gd name="T46" fmla="*/ 113 w 281"/>
                <a:gd name="T47" fmla="*/ 236 h 275"/>
                <a:gd name="T48" fmla="*/ 136 w 281"/>
                <a:gd name="T49" fmla="*/ 221 h 275"/>
                <a:gd name="T50" fmla="*/ 160 w 281"/>
                <a:gd name="T51" fmla="*/ 202 h 275"/>
                <a:gd name="T52" fmla="*/ 181 w 281"/>
                <a:gd name="T53" fmla="*/ 183 h 275"/>
                <a:gd name="T54" fmla="*/ 202 w 281"/>
                <a:gd name="T55" fmla="*/ 163 h 275"/>
                <a:gd name="T56" fmla="*/ 221 w 281"/>
                <a:gd name="T57" fmla="*/ 140 h 275"/>
                <a:gd name="T58" fmla="*/ 236 w 281"/>
                <a:gd name="T59" fmla="*/ 117 h 275"/>
                <a:gd name="T60" fmla="*/ 252 w 281"/>
                <a:gd name="T61" fmla="*/ 94 h 275"/>
                <a:gd name="T62" fmla="*/ 263 w 281"/>
                <a:gd name="T63" fmla="*/ 71 h 275"/>
                <a:gd name="T64" fmla="*/ 273 w 281"/>
                <a:gd name="T65" fmla="*/ 48 h 275"/>
                <a:gd name="T66" fmla="*/ 279 w 281"/>
                <a:gd name="T67" fmla="*/ 23 h 275"/>
                <a:gd name="T68" fmla="*/ 281 w 281"/>
                <a:gd name="T69" fmla="*/ 0 h 275"/>
                <a:gd name="T70" fmla="*/ 281 w 281"/>
                <a:gd name="T71" fmla="*/ 0 h 275"/>
                <a:gd name="T72" fmla="*/ 273 w 281"/>
                <a:gd name="T73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1" h="275">
                  <a:moveTo>
                    <a:pt x="273" y="0"/>
                  </a:moveTo>
                  <a:lnTo>
                    <a:pt x="273" y="0"/>
                  </a:lnTo>
                  <a:lnTo>
                    <a:pt x="271" y="23"/>
                  </a:lnTo>
                  <a:lnTo>
                    <a:pt x="265" y="44"/>
                  </a:lnTo>
                  <a:lnTo>
                    <a:pt x="258" y="67"/>
                  </a:lnTo>
                  <a:lnTo>
                    <a:pt x="246" y="90"/>
                  </a:lnTo>
                  <a:lnTo>
                    <a:pt x="231" y="113"/>
                  </a:lnTo>
                  <a:lnTo>
                    <a:pt x="213" y="136"/>
                  </a:lnTo>
                  <a:lnTo>
                    <a:pt x="196" y="158"/>
                  </a:lnTo>
                  <a:lnTo>
                    <a:pt x="175" y="177"/>
                  </a:lnTo>
                  <a:lnTo>
                    <a:pt x="154" y="196"/>
                  </a:lnTo>
                  <a:lnTo>
                    <a:pt x="133" y="213"/>
                  </a:lnTo>
                  <a:lnTo>
                    <a:pt x="110" y="229"/>
                  </a:lnTo>
                  <a:lnTo>
                    <a:pt x="87" y="242"/>
                  </a:lnTo>
                  <a:lnTo>
                    <a:pt x="63" y="253"/>
                  </a:lnTo>
                  <a:lnTo>
                    <a:pt x="40" y="261"/>
                  </a:lnTo>
                  <a:lnTo>
                    <a:pt x="19" y="265"/>
                  </a:lnTo>
                  <a:lnTo>
                    <a:pt x="0" y="267"/>
                  </a:lnTo>
                  <a:lnTo>
                    <a:pt x="0" y="275"/>
                  </a:lnTo>
                  <a:lnTo>
                    <a:pt x="21" y="273"/>
                  </a:lnTo>
                  <a:lnTo>
                    <a:pt x="44" y="269"/>
                  </a:lnTo>
                  <a:lnTo>
                    <a:pt x="67" y="259"/>
                  </a:lnTo>
                  <a:lnTo>
                    <a:pt x="90" y="250"/>
                  </a:lnTo>
                  <a:lnTo>
                    <a:pt x="113" y="236"/>
                  </a:lnTo>
                  <a:lnTo>
                    <a:pt x="136" y="221"/>
                  </a:lnTo>
                  <a:lnTo>
                    <a:pt x="160" y="202"/>
                  </a:lnTo>
                  <a:lnTo>
                    <a:pt x="181" y="183"/>
                  </a:lnTo>
                  <a:lnTo>
                    <a:pt x="202" y="163"/>
                  </a:lnTo>
                  <a:lnTo>
                    <a:pt x="221" y="140"/>
                  </a:lnTo>
                  <a:lnTo>
                    <a:pt x="236" y="117"/>
                  </a:lnTo>
                  <a:lnTo>
                    <a:pt x="252" y="94"/>
                  </a:lnTo>
                  <a:lnTo>
                    <a:pt x="263" y="71"/>
                  </a:lnTo>
                  <a:lnTo>
                    <a:pt x="273" y="48"/>
                  </a:lnTo>
                  <a:lnTo>
                    <a:pt x="279" y="23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21" name="Rectangle 49"/>
            <p:cNvSpPr>
              <a:spLocks noChangeAspect="1" noChangeArrowheads="1"/>
            </p:cNvSpPr>
            <p:nvPr/>
          </p:nvSpPr>
          <p:spPr bwMode="auto">
            <a:xfrm>
              <a:off x="1816" y="733"/>
              <a:ext cx="20" cy="725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22" name="Freeform 50"/>
            <p:cNvSpPr>
              <a:spLocks noChangeAspect="1"/>
            </p:cNvSpPr>
            <p:nvPr/>
          </p:nvSpPr>
          <p:spPr bwMode="auto">
            <a:xfrm>
              <a:off x="1763" y="665"/>
              <a:ext cx="126" cy="138"/>
            </a:xfrm>
            <a:custGeom>
              <a:avLst/>
              <a:gdLst>
                <a:gd name="T0" fmla="*/ 25 w 50"/>
                <a:gd name="T1" fmla="*/ 0 h 55"/>
                <a:gd name="T2" fmla="*/ 0 w 50"/>
                <a:gd name="T3" fmla="*/ 55 h 55"/>
                <a:gd name="T4" fmla="*/ 0 w 50"/>
                <a:gd name="T5" fmla="*/ 55 h 55"/>
                <a:gd name="T6" fmla="*/ 2 w 50"/>
                <a:gd name="T7" fmla="*/ 55 h 55"/>
                <a:gd name="T8" fmla="*/ 4 w 50"/>
                <a:gd name="T9" fmla="*/ 54 h 55"/>
                <a:gd name="T10" fmla="*/ 6 w 50"/>
                <a:gd name="T11" fmla="*/ 54 h 55"/>
                <a:gd name="T12" fmla="*/ 7 w 50"/>
                <a:gd name="T13" fmla="*/ 54 h 55"/>
                <a:gd name="T14" fmla="*/ 7 w 50"/>
                <a:gd name="T15" fmla="*/ 52 h 55"/>
                <a:gd name="T16" fmla="*/ 9 w 50"/>
                <a:gd name="T17" fmla="*/ 52 h 55"/>
                <a:gd name="T18" fmla="*/ 11 w 50"/>
                <a:gd name="T19" fmla="*/ 52 h 55"/>
                <a:gd name="T20" fmla="*/ 13 w 50"/>
                <a:gd name="T21" fmla="*/ 52 h 55"/>
                <a:gd name="T22" fmla="*/ 15 w 50"/>
                <a:gd name="T23" fmla="*/ 52 h 55"/>
                <a:gd name="T24" fmla="*/ 15 w 50"/>
                <a:gd name="T25" fmla="*/ 50 h 55"/>
                <a:gd name="T26" fmla="*/ 17 w 50"/>
                <a:gd name="T27" fmla="*/ 50 h 55"/>
                <a:gd name="T28" fmla="*/ 19 w 50"/>
                <a:gd name="T29" fmla="*/ 50 h 55"/>
                <a:gd name="T30" fmla="*/ 21 w 50"/>
                <a:gd name="T31" fmla="*/ 50 h 55"/>
                <a:gd name="T32" fmla="*/ 21 w 50"/>
                <a:gd name="T33" fmla="*/ 50 h 55"/>
                <a:gd name="T34" fmla="*/ 23 w 50"/>
                <a:gd name="T35" fmla="*/ 50 h 55"/>
                <a:gd name="T36" fmla="*/ 25 w 50"/>
                <a:gd name="T37" fmla="*/ 50 h 55"/>
                <a:gd name="T38" fmla="*/ 27 w 50"/>
                <a:gd name="T39" fmla="*/ 50 h 55"/>
                <a:gd name="T40" fmla="*/ 29 w 50"/>
                <a:gd name="T41" fmla="*/ 50 h 55"/>
                <a:gd name="T42" fmla="*/ 29 w 50"/>
                <a:gd name="T43" fmla="*/ 50 h 55"/>
                <a:gd name="T44" fmla="*/ 30 w 50"/>
                <a:gd name="T45" fmla="*/ 50 h 55"/>
                <a:gd name="T46" fmla="*/ 32 w 50"/>
                <a:gd name="T47" fmla="*/ 50 h 55"/>
                <a:gd name="T48" fmla="*/ 34 w 50"/>
                <a:gd name="T49" fmla="*/ 50 h 55"/>
                <a:gd name="T50" fmla="*/ 36 w 50"/>
                <a:gd name="T51" fmla="*/ 52 h 55"/>
                <a:gd name="T52" fmla="*/ 36 w 50"/>
                <a:gd name="T53" fmla="*/ 52 h 55"/>
                <a:gd name="T54" fmla="*/ 38 w 50"/>
                <a:gd name="T55" fmla="*/ 52 h 55"/>
                <a:gd name="T56" fmla="*/ 40 w 50"/>
                <a:gd name="T57" fmla="*/ 52 h 55"/>
                <a:gd name="T58" fmla="*/ 42 w 50"/>
                <a:gd name="T59" fmla="*/ 52 h 55"/>
                <a:gd name="T60" fmla="*/ 42 w 50"/>
                <a:gd name="T61" fmla="*/ 54 h 55"/>
                <a:gd name="T62" fmla="*/ 44 w 50"/>
                <a:gd name="T63" fmla="*/ 54 h 55"/>
                <a:gd name="T64" fmla="*/ 46 w 50"/>
                <a:gd name="T65" fmla="*/ 54 h 55"/>
                <a:gd name="T66" fmla="*/ 48 w 50"/>
                <a:gd name="T67" fmla="*/ 55 h 55"/>
                <a:gd name="T68" fmla="*/ 50 w 50"/>
                <a:gd name="T69" fmla="*/ 55 h 55"/>
                <a:gd name="T70" fmla="*/ 25 w 50"/>
                <a:gd name="T71" fmla="*/ 0 h 55"/>
                <a:gd name="T72" fmla="*/ 25 w 50"/>
                <a:gd name="T7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" h="55">
                  <a:moveTo>
                    <a:pt x="25" y="0"/>
                  </a:moveTo>
                  <a:lnTo>
                    <a:pt x="0" y="55"/>
                  </a:lnTo>
                  <a:lnTo>
                    <a:pt x="0" y="55"/>
                  </a:lnTo>
                  <a:lnTo>
                    <a:pt x="2" y="55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7" y="54"/>
                  </a:lnTo>
                  <a:lnTo>
                    <a:pt x="7" y="52"/>
                  </a:lnTo>
                  <a:lnTo>
                    <a:pt x="9" y="52"/>
                  </a:lnTo>
                  <a:lnTo>
                    <a:pt x="11" y="52"/>
                  </a:lnTo>
                  <a:lnTo>
                    <a:pt x="13" y="52"/>
                  </a:lnTo>
                  <a:lnTo>
                    <a:pt x="15" y="52"/>
                  </a:lnTo>
                  <a:lnTo>
                    <a:pt x="15" y="50"/>
                  </a:lnTo>
                  <a:lnTo>
                    <a:pt x="17" y="50"/>
                  </a:lnTo>
                  <a:lnTo>
                    <a:pt x="19" y="50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3" y="50"/>
                  </a:lnTo>
                  <a:lnTo>
                    <a:pt x="25" y="50"/>
                  </a:lnTo>
                  <a:lnTo>
                    <a:pt x="27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30" y="50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8" y="52"/>
                  </a:lnTo>
                  <a:lnTo>
                    <a:pt x="40" y="52"/>
                  </a:lnTo>
                  <a:lnTo>
                    <a:pt x="42" y="52"/>
                  </a:lnTo>
                  <a:lnTo>
                    <a:pt x="42" y="54"/>
                  </a:lnTo>
                  <a:lnTo>
                    <a:pt x="44" y="54"/>
                  </a:lnTo>
                  <a:lnTo>
                    <a:pt x="46" y="54"/>
                  </a:lnTo>
                  <a:lnTo>
                    <a:pt x="48" y="55"/>
                  </a:lnTo>
                  <a:lnTo>
                    <a:pt x="50" y="55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23" name="Freeform 51"/>
            <p:cNvSpPr>
              <a:spLocks noChangeAspect="1"/>
            </p:cNvSpPr>
            <p:nvPr/>
          </p:nvSpPr>
          <p:spPr bwMode="auto">
            <a:xfrm>
              <a:off x="245" y="2327"/>
              <a:ext cx="728" cy="38"/>
            </a:xfrm>
            <a:custGeom>
              <a:avLst/>
              <a:gdLst>
                <a:gd name="T0" fmla="*/ 290 w 290"/>
                <a:gd name="T1" fmla="*/ 15 h 15"/>
                <a:gd name="T2" fmla="*/ 290 w 290"/>
                <a:gd name="T3" fmla="*/ 0 h 15"/>
                <a:gd name="T4" fmla="*/ 0 w 290"/>
                <a:gd name="T5" fmla="*/ 0 h 15"/>
                <a:gd name="T6" fmla="*/ 0 w 290"/>
                <a:gd name="T7" fmla="*/ 15 h 15"/>
                <a:gd name="T8" fmla="*/ 290 w 290"/>
                <a:gd name="T9" fmla="*/ 15 h 15"/>
                <a:gd name="T10" fmla="*/ 290 w 290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0" h="15">
                  <a:moveTo>
                    <a:pt x="290" y="15"/>
                  </a:moveTo>
                  <a:lnTo>
                    <a:pt x="290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290" y="15"/>
                  </a:lnTo>
                  <a:lnTo>
                    <a:pt x="290" y="15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24" name="Freeform 52"/>
            <p:cNvSpPr>
              <a:spLocks noChangeAspect="1"/>
            </p:cNvSpPr>
            <p:nvPr/>
          </p:nvSpPr>
          <p:spPr bwMode="auto">
            <a:xfrm>
              <a:off x="973" y="2327"/>
              <a:ext cx="264" cy="263"/>
            </a:xfrm>
            <a:custGeom>
              <a:avLst/>
              <a:gdLst>
                <a:gd name="T0" fmla="*/ 105 w 105"/>
                <a:gd name="T1" fmla="*/ 105 h 105"/>
                <a:gd name="T2" fmla="*/ 105 w 105"/>
                <a:gd name="T3" fmla="*/ 105 h 105"/>
                <a:gd name="T4" fmla="*/ 105 w 105"/>
                <a:gd name="T5" fmla="*/ 94 h 105"/>
                <a:gd name="T6" fmla="*/ 103 w 105"/>
                <a:gd name="T7" fmla="*/ 84 h 105"/>
                <a:gd name="T8" fmla="*/ 101 w 105"/>
                <a:gd name="T9" fmla="*/ 72 h 105"/>
                <a:gd name="T10" fmla="*/ 98 w 105"/>
                <a:gd name="T11" fmla="*/ 63 h 105"/>
                <a:gd name="T12" fmla="*/ 88 w 105"/>
                <a:gd name="T13" fmla="*/ 46 h 105"/>
                <a:gd name="T14" fmla="*/ 75 w 105"/>
                <a:gd name="T15" fmla="*/ 30 h 105"/>
                <a:gd name="T16" fmla="*/ 59 w 105"/>
                <a:gd name="T17" fmla="*/ 17 h 105"/>
                <a:gd name="T18" fmla="*/ 42 w 105"/>
                <a:gd name="T19" fmla="*/ 7 h 105"/>
                <a:gd name="T20" fmla="*/ 32 w 105"/>
                <a:gd name="T21" fmla="*/ 3 h 105"/>
                <a:gd name="T22" fmla="*/ 21 w 105"/>
                <a:gd name="T23" fmla="*/ 1 h 105"/>
                <a:gd name="T24" fmla="*/ 11 w 105"/>
                <a:gd name="T25" fmla="*/ 0 h 105"/>
                <a:gd name="T26" fmla="*/ 0 w 105"/>
                <a:gd name="T27" fmla="*/ 0 h 105"/>
                <a:gd name="T28" fmla="*/ 0 w 105"/>
                <a:gd name="T29" fmla="*/ 15 h 105"/>
                <a:gd name="T30" fmla="*/ 9 w 105"/>
                <a:gd name="T31" fmla="*/ 15 h 105"/>
                <a:gd name="T32" fmla="*/ 19 w 105"/>
                <a:gd name="T33" fmla="*/ 17 h 105"/>
                <a:gd name="T34" fmla="*/ 27 w 105"/>
                <a:gd name="T35" fmla="*/ 19 h 105"/>
                <a:gd name="T36" fmla="*/ 34 w 105"/>
                <a:gd name="T37" fmla="*/ 23 h 105"/>
                <a:gd name="T38" fmla="*/ 50 w 105"/>
                <a:gd name="T39" fmla="*/ 30 h 105"/>
                <a:gd name="T40" fmla="*/ 63 w 105"/>
                <a:gd name="T41" fmla="*/ 42 h 105"/>
                <a:gd name="T42" fmla="*/ 75 w 105"/>
                <a:gd name="T43" fmla="*/ 55 h 105"/>
                <a:gd name="T44" fmla="*/ 82 w 105"/>
                <a:gd name="T45" fmla="*/ 71 h 105"/>
                <a:gd name="T46" fmla="*/ 86 w 105"/>
                <a:gd name="T47" fmla="*/ 78 h 105"/>
                <a:gd name="T48" fmla="*/ 88 w 105"/>
                <a:gd name="T49" fmla="*/ 86 h 105"/>
                <a:gd name="T50" fmla="*/ 90 w 105"/>
                <a:gd name="T51" fmla="*/ 95 h 105"/>
                <a:gd name="T52" fmla="*/ 90 w 105"/>
                <a:gd name="T53" fmla="*/ 105 h 105"/>
                <a:gd name="T54" fmla="*/ 90 w 105"/>
                <a:gd name="T55" fmla="*/ 105 h 105"/>
                <a:gd name="T56" fmla="*/ 105 w 105"/>
                <a:gd name="T5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5" h="105">
                  <a:moveTo>
                    <a:pt x="105" y="105"/>
                  </a:moveTo>
                  <a:lnTo>
                    <a:pt x="105" y="105"/>
                  </a:lnTo>
                  <a:lnTo>
                    <a:pt x="105" y="94"/>
                  </a:lnTo>
                  <a:lnTo>
                    <a:pt x="103" y="84"/>
                  </a:lnTo>
                  <a:lnTo>
                    <a:pt x="101" y="72"/>
                  </a:lnTo>
                  <a:lnTo>
                    <a:pt x="98" y="63"/>
                  </a:lnTo>
                  <a:lnTo>
                    <a:pt x="88" y="46"/>
                  </a:lnTo>
                  <a:lnTo>
                    <a:pt x="75" y="30"/>
                  </a:lnTo>
                  <a:lnTo>
                    <a:pt x="59" y="17"/>
                  </a:lnTo>
                  <a:lnTo>
                    <a:pt x="42" y="7"/>
                  </a:lnTo>
                  <a:lnTo>
                    <a:pt x="32" y="3"/>
                  </a:lnTo>
                  <a:lnTo>
                    <a:pt x="21" y="1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9" y="15"/>
                  </a:lnTo>
                  <a:lnTo>
                    <a:pt x="19" y="17"/>
                  </a:lnTo>
                  <a:lnTo>
                    <a:pt x="27" y="19"/>
                  </a:lnTo>
                  <a:lnTo>
                    <a:pt x="34" y="23"/>
                  </a:lnTo>
                  <a:lnTo>
                    <a:pt x="50" y="30"/>
                  </a:lnTo>
                  <a:lnTo>
                    <a:pt x="63" y="42"/>
                  </a:lnTo>
                  <a:lnTo>
                    <a:pt x="75" y="55"/>
                  </a:lnTo>
                  <a:lnTo>
                    <a:pt x="82" y="71"/>
                  </a:lnTo>
                  <a:lnTo>
                    <a:pt x="86" y="78"/>
                  </a:lnTo>
                  <a:lnTo>
                    <a:pt x="88" y="86"/>
                  </a:lnTo>
                  <a:lnTo>
                    <a:pt x="90" y="95"/>
                  </a:lnTo>
                  <a:lnTo>
                    <a:pt x="90" y="105"/>
                  </a:lnTo>
                  <a:lnTo>
                    <a:pt x="90" y="105"/>
                  </a:lnTo>
                  <a:lnTo>
                    <a:pt x="105" y="105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25" name="Rectangle 53"/>
            <p:cNvSpPr>
              <a:spLocks noChangeAspect="1" noChangeArrowheads="1"/>
            </p:cNvSpPr>
            <p:nvPr/>
          </p:nvSpPr>
          <p:spPr bwMode="auto">
            <a:xfrm>
              <a:off x="1199" y="2590"/>
              <a:ext cx="38" cy="563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26" name="Freeform 54"/>
            <p:cNvSpPr>
              <a:spLocks noChangeAspect="1"/>
            </p:cNvSpPr>
            <p:nvPr/>
          </p:nvSpPr>
          <p:spPr bwMode="auto">
            <a:xfrm>
              <a:off x="2245" y="2327"/>
              <a:ext cx="728" cy="38"/>
            </a:xfrm>
            <a:custGeom>
              <a:avLst/>
              <a:gdLst>
                <a:gd name="T0" fmla="*/ 0 w 290"/>
                <a:gd name="T1" fmla="*/ 0 h 15"/>
                <a:gd name="T2" fmla="*/ 0 w 290"/>
                <a:gd name="T3" fmla="*/ 15 h 15"/>
                <a:gd name="T4" fmla="*/ 290 w 290"/>
                <a:gd name="T5" fmla="*/ 15 h 15"/>
                <a:gd name="T6" fmla="*/ 290 w 290"/>
                <a:gd name="T7" fmla="*/ 0 h 15"/>
                <a:gd name="T8" fmla="*/ 0 w 290"/>
                <a:gd name="T9" fmla="*/ 0 h 15"/>
                <a:gd name="T10" fmla="*/ 0 w 290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0" h="15">
                  <a:moveTo>
                    <a:pt x="0" y="0"/>
                  </a:moveTo>
                  <a:lnTo>
                    <a:pt x="0" y="15"/>
                  </a:lnTo>
                  <a:lnTo>
                    <a:pt x="290" y="15"/>
                  </a:lnTo>
                  <a:lnTo>
                    <a:pt x="29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27" name="Freeform 55"/>
            <p:cNvSpPr>
              <a:spLocks noChangeAspect="1"/>
            </p:cNvSpPr>
            <p:nvPr/>
          </p:nvSpPr>
          <p:spPr bwMode="auto">
            <a:xfrm>
              <a:off x="1984" y="2327"/>
              <a:ext cx="261" cy="263"/>
            </a:xfrm>
            <a:custGeom>
              <a:avLst/>
              <a:gdLst>
                <a:gd name="T0" fmla="*/ 15 w 104"/>
                <a:gd name="T1" fmla="*/ 105 h 105"/>
                <a:gd name="T2" fmla="*/ 15 w 104"/>
                <a:gd name="T3" fmla="*/ 105 h 105"/>
                <a:gd name="T4" fmla="*/ 15 w 104"/>
                <a:gd name="T5" fmla="*/ 95 h 105"/>
                <a:gd name="T6" fmla="*/ 17 w 104"/>
                <a:gd name="T7" fmla="*/ 86 h 105"/>
                <a:gd name="T8" fmla="*/ 19 w 104"/>
                <a:gd name="T9" fmla="*/ 78 h 105"/>
                <a:gd name="T10" fmla="*/ 23 w 104"/>
                <a:gd name="T11" fmla="*/ 71 h 105"/>
                <a:gd name="T12" fmla="*/ 31 w 104"/>
                <a:gd name="T13" fmla="*/ 55 h 105"/>
                <a:gd name="T14" fmla="*/ 42 w 104"/>
                <a:gd name="T15" fmla="*/ 42 h 105"/>
                <a:gd name="T16" fmla="*/ 56 w 104"/>
                <a:gd name="T17" fmla="*/ 30 h 105"/>
                <a:gd name="T18" fmla="*/ 71 w 104"/>
                <a:gd name="T19" fmla="*/ 23 h 105"/>
                <a:gd name="T20" fmla="*/ 79 w 104"/>
                <a:gd name="T21" fmla="*/ 19 h 105"/>
                <a:gd name="T22" fmla="*/ 87 w 104"/>
                <a:gd name="T23" fmla="*/ 17 h 105"/>
                <a:gd name="T24" fmla="*/ 96 w 104"/>
                <a:gd name="T25" fmla="*/ 15 h 105"/>
                <a:gd name="T26" fmla="*/ 104 w 104"/>
                <a:gd name="T27" fmla="*/ 15 h 105"/>
                <a:gd name="T28" fmla="*/ 104 w 104"/>
                <a:gd name="T29" fmla="*/ 0 h 105"/>
                <a:gd name="T30" fmla="*/ 94 w 104"/>
                <a:gd name="T31" fmla="*/ 0 h 105"/>
                <a:gd name="T32" fmla="*/ 83 w 104"/>
                <a:gd name="T33" fmla="*/ 1 h 105"/>
                <a:gd name="T34" fmla="*/ 73 w 104"/>
                <a:gd name="T35" fmla="*/ 3 h 105"/>
                <a:gd name="T36" fmla="*/ 64 w 104"/>
                <a:gd name="T37" fmla="*/ 7 h 105"/>
                <a:gd name="T38" fmla="*/ 46 w 104"/>
                <a:gd name="T39" fmla="*/ 17 h 105"/>
                <a:gd name="T40" fmla="*/ 31 w 104"/>
                <a:gd name="T41" fmla="*/ 30 h 105"/>
                <a:gd name="T42" fmla="*/ 17 w 104"/>
                <a:gd name="T43" fmla="*/ 46 h 105"/>
                <a:gd name="T44" fmla="*/ 8 w 104"/>
                <a:gd name="T45" fmla="*/ 63 h 105"/>
                <a:gd name="T46" fmla="*/ 4 w 104"/>
                <a:gd name="T47" fmla="*/ 72 h 105"/>
                <a:gd name="T48" fmla="*/ 2 w 104"/>
                <a:gd name="T49" fmla="*/ 84 h 105"/>
                <a:gd name="T50" fmla="*/ 0 w 104"/>
                <a:gd name="T51" fmla="*/ 94 h 105"/>
                <a:gd name="T52" fmla="*/ 0 w 104"/>
                <a:gd name="T53" fmla="*/ 105 h 105"/>
                <a:gd name="T54" fmla="*/ 0 w 104"/>
                <a:gd name="T55" fmla="*/ 105 h 105"/>
                <a:gd name="T56" fmla="*/ 15 w 104"/>
                <a:gd name="T5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4" h="105">
                  <a:moveTo>
                    <a:pt x="15" y="105"/>
                  </a:moveTo>
                  <a:lnTo>
                    <a:pt x="15" y="105"/>
                  </a:lnTo>
                  <a:lnTo>
                    <a:pt x="15" y="95"/>
                  </a:lnTo>
                  <a:lnTo>
                    <a:pt x="17" y="86"/>
                  </a:lnTo>
                  <a:lnTo>
                    <a:pt x="19" y="78"/>
                  </a:lnTo>
                  <a:lnTo>
                    <a:pt x="23" y="71"/>
                  </a:lnTo>
                  <a:lnTo>
                    <a:pt x="31" y="55"/>
                  </a:lnTo>
                  <a:lnTo>
                    <a:pt x="42" y="42"/>
                  </a:lnTo>
                  <a:lnTo>
                    <a:pt x="56" y="30"/>
                  </a:lnTo>
                  <a:lnTo>
                    <a:pt x="71" y="23"/>
                  </a:lnTo>
                  <a:lnTo>
                    <a:pt x="79" y="19"/>
                  </a:lnTo>
                  <a:lnTo>
                    <a:pt x="87" y="17"/>
                  </a:lnTo>
                  <a:lnTo>
                    <a:pt x="96" y="15"/>
                  </a:lnTo>
                  <a:lnTo>
                    <a:pt x="104" y="15"/>
                  </a:lnTo>
                  <a:lnTo>
                    <a:pt x="104" y="0"/>
                  </a:lnTo>
                  <a:lnTo>
                    <a:pt x="94" y="0"/>
                  </a:lnTo>
                  <a:lnTo>
                    <a:pt x="83" y="1"/>
                  </a:lnTo>
                  <a:lnTo>
                    <a:pt x="73" y="3"/>
                  </a:lnTo>
                  <a:lnTo>
                    <a:pt x="64" y="7"/>
                  </a:lnTo>
                  <a:lnTo>
                    <a:pt x="46" y="17"/>
                  </a:lnTo>
                  <a:lnTo>
                    <a:pt x="31" y="30"/>
                  </a:lnTo>
                  <a:lnTo>
                    <a:pt x="17" y="46"/>
                  </a:lnTo>
                  <a:lnTo>
                    <a:pt x="8" y="63"/>
                  </a:lnTo>
                  <a:lnTo>
                    <a:pt x="4" y="72"/>
                  </a:lnTo>
                  <a:lnTo>
                    <a:pt x="2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5" y="105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28" name="Rectangle 56"/>
            <p:cNvSpPr>
              <a:spLocks noChangeAspect="1" noChangeArrowheads="1"/>
            </p:cNvSpPr>
            <p:nvPr/>
          </p:nvSpPr>
          <p:spPr bwMode="auto">
            <a:xfrm>
              <a:off x="1984" y="2590"/>
              <a:ext cx="38" cy="563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29" name="Freeform 57"/>
            <p:cNvSpPr>
              <a:spLocks noChangeAspect="1"/>
            </p:cNvSpPr>
            <p:nvPr/>
          </p:nvSpPr>
          <p:spPr bwMode="auto">
            <a:xfrm>
              <a:off x="2245" y="1569"/>
              <a:ext cx="728" cy="40"/>
            </a:xfrm>
            <a:custGeom>
              <a:avLst/>
              <a:gdLst>
                <a:gd name="T0" fmla="*/ 0 w 290"/>
                <a:gd name="T1" fmla="*/ 0 h 16"/>
                <a:gd name="T2" fmla="*/ 0 w 290"/>
                <a:gd name="T3" fmla="*/ 16 h 16"/>
                <a:gd name="T4" fmla="*/ 290 w 290"/>
                <a:gd name="T5" fmla="*/ 16 h 16"/>
                <a:gd name="T6" fmla="*/ 290 w 290"/>
                <a:gd name="T7" fmla="*/ 0 h 16"/>
                <a:gd name="T8" fmla="*/ 0 w 290"/>
                <a:gd name="T9" fmla="*/ 0 h 16"/>
                <a:gd name="T10" fmla="*/ 0 w 29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0" h="16">
                  <a:moveTo>
                    <a:pt x="0" y="0"/>
                  </a:moveTo>
                  <a:lnTo>
                    <a:pt x="0" y="16"/>
                  </a:lnTo>
                  <a:lnTo>
                    <a:pt x="290" y="16"/>
                  </a:lnTo>
                  <a:lnTo>
                    <a:pt x="29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30" name="Freeform 58"/>
            <p:cNvSpPr>
              <a:spLocks noChangeAspect="1"/>
            </p:cNvSpPr>
            <p:nvPr/>
          </p:nvSpPr>
          <p:spPr bwMode="auto">
            <a:xfrm>
              <a:off x="1984" y="1343"/>
              <a:ext cx="261" cy="266"/>
            </a:xfrm>
            <a:custGeom>
              <a:avLst/>
              <a:gdLst>
                <a:gd name="T0" fmla="*/ 0 w 104"/>
                <a:gd name="T1" fmla="*/ 0 h 106"/>
                <a:gd name="T2" fmla="*/ 0 w 104"/>
                <a:gd name="T3" fmla="*/ 0 h 106"/>
                <a:gd name="T4" fmla="*/ 0 w 104"/>
                <a:gd name="T5" fmla="*/ 12 h 106"/>
                <a:gd name="T6" fmla="*/ 2 w 104"/>
                <a:gd name="T7" fmla="*/ 21 h 106"/>
                <a:gd name="T8" fmla="*/ 4 w 104"/>
                <a:gd name="T9" fmla="*/ 31 h 106"/>
                <a:gd name="T10" fmla="*/ 8 w 104"/>
                <a:gd name="T11" fmla="*/ 42 h 106"/>
                <a:gd name="T12" fmla="*/ 17 w 104"/>
                <a:gd name="T13" fmla="*/ 60 h 106"/>
                <a:gd name="T14" fmla="*/ 31 w 104"/>
                <a:gd name="T15" fmla="*/ 75 h 106"/>
                <a:gd name="T16" fmla="*/ 46 w 104"/>
                <a:gd name="T17" fmla="*/ 89 h 106"/>
                <a:gd name="T18" fmla="*/ 64 w 104"/>
                <a:gd name="T19" fmla="*/ 98 h 106"/>
                <a:gd name="T20" fmla="*/ 73 w 104"/>
                <a:gd name="T21" fmla="*/ 100 h 106"/>
                <a:gd name="T22" fmla="*/ 83 w 104"/>
                <a:gd name="T23" fmla="*/ 104 h 106"/>
                <a:gd name="T24" fmla="*/ 94 w 104"/>
                <a:gd name="T25" fmla="*/ 106 h 106"/>
                <a:gd name="T26" fmla="*/ 104 w 104"/>
                <a:gd name="T27" fmla="*/ 106 h 106"/>
                <a:gd name="T28" fmla="*/ 104 w 104"/>
                <a:gd name="T29" fmla="*/ 90 h 106"/>
                <a:gd name="T30" fmla="*/ 96 w 104"/>
                <a:gd name="T31" fmla="*/ 89 h 106"/>
                <a:gd name="T32" fmla="*/ 87 w 104"/>
                <a:gd name="T33" fmla="*/ 89 h 106"/>
                <a:gd name="T34" fmla="*/ 79 w 104"/>
                <a:gd name="T35" fmla="*/ 87 h 106"/>
                <a:gd name="T36" fmla="*/ 71 w 104"/>
                <a:gd name="T37" fmla="*/ 83 h 106"/>
                <a:gd name="T38" fmla="*/ 56 w 104"/>
                <a:gd name="T39" fmla="*/ 75 h 106"/>
                <a:gd name="T40" fmla="*/ 42 w 104"/>
                <a:gd name="T41" fmla="*/ 64 h 106"/>
                <a:gd name="T42" fmla="*/ 31 w 104"/>
                <a:gd name="T43" fmla="*/ 50 h 106"/>
                <a:gd name="T44" fmla="*/ 23 w 104"/>
                <a:gd name="T45" fmla="*/ 35 h 106"/>
                <a:gd name="T46" fmla="*/ 19 w 104"/>
                <a:gd name="T47" fmla="*/ 27 h 106"/>
                <a:gd name="T48" fmla="*/ 17 w 104"/>
                <a:gd name="T49" fmla="*/ 19 h 106"/>
                <a:gd name="T50" fmla="*/ 15 w 104"/>
                <a:gd name="T51" fmla="*/ 10 h 106"/>
                <a:gd name="T52" fmla="*/ 15 w 104"/>
                <a:gd name="T53" fmla="*/ 0 h 106"/>
                <a:gd name="T54" fmla="*/ 15 w 104"/>
                <a:gd name="T55" fmla="*/ 0 h 106"/>
                <a:gd name="T56" fmla="*/ 0 w 104"/>
                <a:gd name="T5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4" h="106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" y="21"/>
                  </a:lnTo>
                  <a:lnTo>
                    <a:pt x="4" y="31"/>
                  </a:lnTo>
                  <a:lnTo>
                    <a:pt x="8" y="42"/>
                  </a:lnTo>
                  <a:lnTo>
                    <a:pt x="17" y="60"/>
                  </a:lnTo>
                  <a:lnTo>
                    <a:pt x="31" y="75"/>
                  </a:lnTo>
                  <a:lnTo>
                    <a:pt x="46" y="89"/>
                  </a:lnTo>
                  <a:lnTo>
                    <a:pt x="64" y="98"/>
                  </a:lnTo>
                  <a:lnTo>
                    <a:pt x="73" y="100"/>
                  </a:lnTo>
                  <a:lnTo>
                    <a:pt x="83" y="104"/>
                  </a:lnTo>
                  <a:lnTo>
                    <a:pt x="94" y="106"/>
                  </a:lnTo>
                  <a:lnTo>
                    <a:pt x="104" y="106"/>
                  </a:lnTo>
                  <a:lnTo>
                    <a:pt x="104" y="90"/>
                  </a:lnTo>
                  <a:lnTo>
                    <a:pt x="96" y="89"/>
                  </a:lnTo>
                  <a:lnTo>
                    <a:pt x="87" y="89"/>
                  </a:lnTo>
                  <a:lnTo>
                    <a:pt x="79" y="87"/>
                  </a:lnTo>
                  <a:lnTo>
                    <a:pt x="71" y="83"/>
                  </a:lnTo>
                  <a:lnTo>
                    <a:pt x="56" y="75"/>
                  </a:lnTo>
                  <a:lnTo>
                    <a:pt x="42" y="64"/>
                  </a:lnTo>
                  <a:lnTo>
                    <a:pt x="31" y="50"/>
                  </a:lnTo>
                  <a:lnTo>
                    <a:pt x="23" y="35"/>
                  </a:lnTo>
                  <a:lnTo>
                    <a:pt x="19" y="27"/>
                  </a:lnTo>
                  <a:lnTo>
                    <a:pt x="17" y="19"/>
                  </a:lnTo>
                  <a:lnTo>
                    <a:pt x="15" y="1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31" name="Rectangle 59"/>
            <p:cNvSpPr>
              <a:spLocks noChangeAspect="1" noChangeArrowheads="1"/>
            </p:cNvSpPr>
            <p:nvPr/>
          </p:nvSpPr>
          <p:spPr bwMode="auto">
            <a:xfrm>
              <a:off x="1984" y="665"/>
              <a:ext cx="38" cy="678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32" name="Freeform 60"/>
            <p:cNvSpPr>
              <a:spLocks noChangeAspect="1"/>
            </p:cNvSpPr>
            <p:nvPr/>
          </p:nvSpPr>
          <p:spPr bwMode="auto">
            <a:xfrm>
              <a:off x="245" y="1569"/>
              <a:ext cx="728" cy="40"/>
            </a:xfrm>
            <a:custGeom>
              <a:avLst/>
              <a:gdLst>
                <a:gd name="T0" fmla="*/ 290 w 290"/>
                <a:gd name="T1" fmla="*/ 16 h 16"/>
                <a:gd name="T2" fmla="*/ 290 w 290"/>
                <a:gd name="T3" fmla="*/ 0 h 16"/>
                <a:gd name="T4" fmla="*/ 0 w 290"/>
                <a:gd name="T5" fmla="*/ 0 h 16"/>
                <a:gd name="T6" fmla="*/ 0 w 290"/>
                <a:gd name="T7" fmla="*/ 16 h 16"/>
                <a:gd name="T8" fmla="*/ 290 w 290"/>
                <a:gd name="T9" fmla="*/ 16 h 16"/>
                <a:gd name="T10" fmla="*/ 290 w 290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0" h="16">
                  <a:moveTo>
                    <a:pt x="290" y="16"/>
                  </a:moveTo>
                  <a:lnTo>
                    <a:pt x="290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290" y="16"/>
                  </a:lnTo>
                  <a:lnTo>
                    <a:pt x="290" y="16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33" name="Freeform 61"/>
            <p:cNvSpPr>
              <a:spLocks noChangeAspect="1"/>
            </p:cNvSpPr>
            <p:nvPr/>
          </p:nvSpPr>
          <p:spPr bwMode="auto">
            <a:xfrm>
              <a:off x="973" y="1343"/>
              <a:ext cx="264" cy="266"/>
            </a:xfrm>
            <a:custGeom>
              <a:avLst/>
              <a:gdLst>
                <a:gd name="T0" fmla="*/ 90 w 105"/>
                <a:gd name="T1" fmla="*/ 0 h 106"/>
                <a:gd name="T2" fmla="*/ 90 w 105"/>
                <a:gd name="T3" fmla="*/ 0 h 106"/>
                <a:gd name="T4" fmla="*/ 90 w 105"/>
                <a:gd name="T5" fmla="*/ 10 h 106"/>
                <a:gd name="T6" fmla="*/ 88 w 105"/>
                <a:gd name="T7" fmla="*/ 19 h 106"/>
                <a:gd name="T8" fmla="*/ 86 w 105"/>
                <a:gd name="T9" fmla="*/ 27 h 106"/>
                <a:gd name="T10" fmla="*/ 82 w 105"/>
                <a:gd name="T11" fmla="*/ 35 h 106"/>
                <a:gd name="T12" fmla="*/ 75 w 105"/>
                <a:gd name="T13" fmla="*/ 50 h 106"/>
                <a:gd name="T14" fmla="*/ 63 w 105"/>
                <a:gd name="T15" fmla="*/ 64 h 106"/>
                <a:gd name="T16" fmla="*/ 50 w 105"/>
                <a:gd name="T17" fmla="*/ 75 h 106"/>
                <a:gd name="T18" fmla="*/ 34 w 105"/>
                <a:gd name="T19" fmla="*/ 83 h 106"/>
                <a:gd name="T20" fmla="*/ 27 w 105"/>
                <a:gd name="T21" fmla="*/ 87 h 106"/>
                <a:gd name="T22" fmla="*/ 19 w 105"/>
                <a:gd name="T23" fmla="*/ 89 h 106"/>
                <a:gd name="T24" fmla="*/ 9 w 105"/>
                <a:gd name="T25" fmla="*/ 89 h 106"/>
                <a:gd name="T26" fmla="*/ 0 w 105"/>
                <a:gd name="T27" fmla="*/ 90 h 106"/>
                <a:gd name="T28" fmla="*/ 0 w 105"/>
                <a:gd name="T29" fmla="*/ 106 h 106"/>
                <a:gd name="T30" fmla="*/ 11 w 105"/>
                <a:gd name="T31" fmla="*/ 106 h 106"/>
                <a:gd name="T32" fmla="*/ 21 w 105"/>
                <a:gd name="T33" fmla="*/ 104 h 106"/>
                <a:gd name="T34" fmla="*/ 32 w 105"/>
                <a:gd name="T35" fmla="*/ 100 h 106"/>
                <a:gd name="T36" fmla="*/ 42 w 105"/>
                <a:gd name="T37" fmla="*/ 98 h 106"/>
                <a:gd name="T38" fmla="*/ 59 w 105"/>
                <a:gd name="T39" fmla="*/ 89 h 106"/>
                <a:gd name="T40" fmla="*/ 75 w 105"/>
                <a:gd name="T41" fmla="*/ 75 h 106"/>
                <a:gd name="T42" fmla="*/ 88 w 105"/>
                <a:gd name="T43" fmla="*/ 60 h 106"/>
                <a:gd name="T44" fmla="*/ 98 w 105"/>
                <a:gd name="T45" fmla="*/ 42 h 106"/>
                <a:gd name="T46" fmla="*/ 101 w 105"/>
                <a:gd name="T47" fmla="*/ 31 h 106"/>
                <a:gd name="T48" fmla="*/ 103 w 105"/>
                <a:gd name="T49" fmla="*/ 21 h 106"/>
                <a:gd name="T50" fmla="*/ 105 w 105"/>
                <a:gd name="T51" fmla="*/ 12 h 106"/>
                <a:gd name="T52" fmla="*/ 105 w 105"/>
                <a:gd name="T53" fmla="*/ 0 h 106"/>
                <a:gd name="T54" fmla="*/ 105 w 105"/>
                <a:gd name="T55" fmla="*/ 0 h 106"/>
                <a:gd name="T56" fmla="*/ 90 w 105"/>
                <a:gd name="T5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5" h="106">
                  <a:moveTo>
                    <a:pt x="90" y="0"/>
                  </a:moveTo>
                  <a:lnTo>
                    <a:pt x="90" y="0"/>
                  </a:lnTo>
                  <a:lnTo>
                    <a:pt x="90" y="10"/>
                  </a:lnTo>
                  <a:lnTo>
                    <a:pt x="88" y="19"/>
                  </a:lnTo>
                  <a:lnTo>
                    <a:pt x="86" y="27"/>
                  </a:lnTo>
                  <a:lnTo>
                    <a:pt x="82" y="35"/>
                  </a:lnTo>
                  <a:lnTo>
                    <a:pt x="75" y="50"/>
                  </a:lnTo>
                  <a:lnTo>
                    <a:pt x="63" y="64"/>
                  </a:lnTo>
                  <a:lnTo>
                    <a:pt x="50" y="75"/>
                  </a:lnTo>
                  <a:lnTo>
                    <a:pt x="34" y="83"/>
                  </a:lnTo>
                  <a:lnTo>
                    <a:pt x="27" y="87"/>
                  </a:lnTo>
                  <a:lnTo>
                    <a:pt x="19" y="89"/>
                  </a:lnTo>
                  <a:lnTo>
                    <a:pt x="9" y="89"/>
                  </a:lnTo>
                  <a:lnTo>
                    <a:pt x="0" y="90"/>
                  </a:lnTo>
                  <a:lnTo>
                    <a:pt x="0" y="106"/>
                  </a:lnTo>
                  <a:lnTo>
                    <a:pt x="11" y="106"/>
                  </a:lnTo>
                  <a:lnTo>
                    <a:pt x="21" y="104"/>
                  </a:lnTo>
                  <a:lnTo>
                    <a:pt x="32" y="100"/>
                  </a:lnTo>
                  <a:lnTo>
                    <a:pt x="42" y="98"/>
                  </a:lnTo>
                  <a:lnTo>
                    <a:pt x="59" y="89"/>
                  </a:lnTo>
                  <a:lnTo>
                    <a:pt x="75" y="75"/>
                  </a:lnTo>
                  <a:lnTo>
                    <a:pt x="88" y="60"/>
                  </a:lnTo>
                  <a:lnTo>
                    <a:pt x="98" y="42"/>
                  </a:lnTo>
                  <a:lnTo>
                    <a:pt x="101" y="31"/>
                  </a:lnTo>
                  <a:lnTo>
                    <a:pt x="103" y="21"/>
                  </a:lnTo>
                  <a:lnTo>
                    <a:pt x="105" y="12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34" name="Rectangle 62"/>
            <p:cNvSpPr>
              <a:spLocks noChangeAspect="1" noChangeArrowheads="1"/>
            </p:cNvSpPr>
            <p:nvPr/>
          </p:nvSpPr>
          <p:spPr bwMode="auto">
            <a:xfrm>
              <a:off x="1199" y="665"/>
              <a:ext cx="38" cy="678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35" name="Rectangle 63"/>
            <p:cNvSpPr>
              <a:spLocks noChangeAspect="1" noChangeArrowheads="1"/>
            </p:cNvSpPr>
            <p:nvPr/>
          </p:nvSpPr>
          <p:spPr bwMode="auto">
            <a:xfrm>
              <a:off x="240" y="1950"/>
              <a:ext cx="196" cy="21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36" name="Rectangle 64"/>
            <p:cNvSpPr>
              <a:spLocks noChangeAspect="1" noChangeArrowheads="1"/>
            </p:cNvSpPr>
            <p:nvPr/>
          </p:nvSpPr>
          <p:spPr bwMode="auto">
            <a:xfrm>
              <a:off x="539" y="1950"/>
              <a:ext cx="200" cy="21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37" name="Rectangle 65"/>
            <p:cNvSpPr>
              <a:spLocks noChangeAspect="1" noChangeArrowheads="1"/>
            </p:cNvSpPr>
            <p:nvPr/>
          </p:nvSpPr>
          <p:spPr bwMode="auto">
            <a:xfrm>
              <a:off x="843" y="1950"/>
              <a:ext cx="197" cy="21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38" name="Rectangle 66"/>
            <p:cNvSpPr>
              <a:spLocks noChangeAspect="1" noChangeArrowheads="1"/>
            </p:cNvSpPr>
            <p:nvPr/>
          </p:nvSpPr>
          <p:spPr bwMode="auto">
            <a:xfrm>
              <a:off x="2152" y="1950"/>
              <a:ext cx="204" cy="21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39" name="Rectangle 67"/>
            <p:cNvSpPr>
              <a:spLocks noChangeAspect="1" noChangeArrowheads="1"/>
            </p:cNvSpPr>
            <p:nvPr/>
          </p:nvSpPr>
          <p:spPr bwMode="auto">
            <a:xfrm>
              <a:off x="2451" y="1950"/>
              <a:ext cx="204" cy="21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40" name="Rectangle 68"/>
            <p:cNvSpPr>
              <a:spLocks noChangeAspect="1" noChangeArrowheads="1"/>
            </p:cNvSpPr>
            <p:nvPr/>
          </p:nvSpPr>
          <p:spPr bwMode="auto">
            <a:xfrm>
              <a:off x="2758" y="1950"/>
              <a:ext cx="200" cy="21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41" name="Rectangle 69"/>
            <p:cNvSpPr>
              <a:spLocks noChangeAspect="1" noChangeArrowheads="1"/>
            </p:cNvSpPr>
            <p:nvPr/>
          </p:nvSpPr>
          <p:spPr bwMode="auto">
            <a:xfrm>
              <a:off x="1593" y="1242"/>
              <a:ext cx="20" cy="199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42" name="Rectangle 70"/>
            <p:cNvSpPr>
              <a:spLocks noChangeAspect="1" noChangeArrowheads="1"/>
            </p:cNvSpPr>
            <p:nvPr/>
          </p:nvSpPr>
          <p:spPr bwMode="auto">
            <a:xfrm>
              <a:off x="1593" y="939"/>
              <a:ext cx="20" cy="203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43" name="Rectangle 71"/>
            <p:cNvSpPr>
              <a:spLocks noChangeAspect="1" noChangeArrowheads="1"/>
            </p:cNvSpPr>
            <p:nvPr/>
          </p:nvSpPr>
          <p:spPr bwMode="auto">
            <a:xfrm>
              <a:off x="1593" y="665"/>
              <a:ext cx="20" cy="173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44" name="Rectangle 72"/>
            <p:cNvSpPr>
              <a:spLocks noChangeAspect="1" noChangeArrowheads="1"/>
            </p:cNvSpPr>
            <p:nvPr/>
          </p:nvSpPr>
          <p:spPr bwMode="auto">
            <a:xfrm>
              <a:off x="1593" y="2952"/>
              <a:ext cx="20" cy="201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45" name="Rectangle 73"/>
            <p:cNvSpPr>
              <a:spLocks noChangeAspect="1" noChangeArrowheads="1"/>
            </p:cNvSpPr>
            <p:nvPr/>
          </p:nvSpPr>
          <p:spPr bwMode="auto">
            <a:xfrm>
              <a:off x="1593" y="2653"/>
              <a:ext cx="20" cy="199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46" name="Rectangle 74"/>
            <p:cNvSpPr>
              <a:spLocks noChangeAspect="1" noChangeArrowheads="1"/>
            </p:cNvSpPr>
            <p:nvPr/>
          </p:nvSpPr>
          <p:spPr bwMode="auto">
            <a:xfrm>
              <a:off x="1593" y="2518"/>
              <a:ext cx="20" cy="35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47" name="Rectangle 75"/>
            <p:cNvSpPr>
              <a:spLocks noChangeAspect="1" noChangeArrowheads="1"/>
            </p:cNvSpPr>
            <p:nvPr/>
          </p:nvSpPr>
          <p:spPr bwMode="auto">
            <a:xfrm>
              <a:off x="393" y="2129"/>
              <a:ext cx="2428" cy="20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48" name="Freeform 76"/>
            <p:cNvSpPr>
              <a:spLocks noChangeAspect="1"/>
            </p:cNvSpPr>
            <p:nvPr/>
          </p:nvSpPr>
          <p:spPr bwMode="auto">
            <a:xfrm>
              <a:off x="2748" y="2081"/>
              <a:ext cx="143" cy="120"/>
            </a:xfrm>
            <a:custGeom>
              <a:avLst/>
              <a:gdLst>
                <a:gd name="T0" fmla="*/ 57 w 57"/>
                <a:gd name="T1" fmla="*/ 23 h 48"/>
                <a:gd name="T2" fmla="*/ 0 w 57"/>
                <a:gd name="T3" fmla="*/ 0 h 48"/>
                <a:gd name="T4" fmla="*/ 0 w 57"/>
                <a:gd name="T5" fmla="*/ 0 h 48"/>
                <a:gd name="T6" fmla="*/ 2 w 57"/>
                <a:gd name="T7" fmla="*/ 0 h 48"/>
                <a:gd name="T8" fmla="*/ 2 w 57"/>
                <a:gd name="T9" fmla="*/ 2 h 48"/>
                <a:gd name="T10" fmla="*/ 2 w 57"/>
                <a:gd name="T11" fmla="*/ 4 h 48"/>
                <a:gd name="T12" fmla="*/ 4 w 57"/>
                <a:gd name="T13" fmla="*/ 5 h 48"/>
                <a:gd name="T14" fmla="*/ 4 w 57"/>
                <a:gd name="T15" fmla="*/ 7 h 48"/>
                <a:gd name="T16" fmla="*/ 4 w 57"/>
                <a:gd name="T17" fmla="*/ 7 h 48"/>
                <a:gd name="T18" fmla="*/ 4 w 57"/>
                <a:gd name="T19" fmla="*/ 9 h 48"/>
                <a:gd name="T20" fmla="*/ 5 w 57"/>
                <a:gd name="T21" fmla="*/ 11 h 48"/>
                <a:gd name="T22" fmla="*/ 5 w 57"/>
                <a:gd name="T23" fmla="*/ 13 h 48"/>
                <a:gd name="T24" fmla="*/ 5 w 57"/>
                <a:gd name="T25" fmla="*/ 15 h 48"/>
                <a:gd name="T26" fmla="*/ 5 w 57"/>
                <a:gd name="T27" fmla="*/ 15 h 48"/>
                <a:gd name="T28" fmla="*/ 5 w 57"/>
                <a:gd name="T29" fmla="*/ 17 h 48"/>
                <a:gd name="T30" fmla="*/ 5 w 57"/>
                <a:gd name="T31" fmla="*/ 19 h 48"/>
                <a:gd name="T32" fmla="*/ 5 w 57"/>
                <a:gd name="T33" fmla="*/ 21 h 48"/>
                <a:gd name="T34" fmla="*/ 5 w 57"/>
                <a:gd name="T35" fmla="*/ 21 h 48"/>
                <a:gd name="T36" fmla="*/ 5 w 57"/>
                <a:gd name="T37" fmla="*/ 23 h 48"/>
                <a:gd name="T38" fmla="*/ 5 w 57"/>
                <a:gd name="T39" fmla="*/ 25 h 48"/>
                <a:gd name="T40" fmla="*/ 5 w 57"/>
                <a:gd name="T41" fmla="*/ 27 h 48"/>
                <a:gd name="T42" fmla="*/ 5 w 57"/>
                <a:gd name="T43" fmla="*/ 29 h 48"/>
                <a:gd name="T44" fmla="*/ 5 w 57"/>
                <a:gd name="T45" fmla="*/ 29 h 48"/>
                <a:gd name="T46" fmla="*/ 5 w 57"/>
                <a:gd name="T47" fmla="*/ 30 h 48"/>
                <a:gd name="T48" fmla="*/ 5 w 57"/>
                <a:gd name="T49" fmla="*/ 32 h 48"/>
                <a:gd name="T50" fmla="*/ 5 w 57"/>
                <a:gd name="T51" fmla="*/ 34 h 48"/>
                <a:gd name="T52" fmla="*/ 5 w 57"/>
                <a:gd name="T53" fmla="*/ 36 h 48"/>
                <a:gd name="T54" fmla="*/ 4 w 57"/>
                <a:gd name="T55" fmla="*/ 36 h 48"/>
                <a:gd name="T56" fmla="*/ 4 w 57"/>
                <a:gd name="T57" fmla="*/ 38 h 48"/>
                <a:gd name="T58" fmla="*/ 4 w 57"/>
                <a:gd name="T59" fmla="*/ 40 h 48"/>
                <a:gd name="T60" fmla="*/ 4 w 57"/>
                <a:gd name="T61" fmla="*/ 42 h 48"/>
                <a:gd name="T62" fmla="*/ 2 w 57"/>
                <a:gd name="T63" fmla="*/ 42 h 48"/>
                <a:gd name="T64" fmla="*/ 2 w 57"/>
                <a:gd name="T65" fmla="*/ 44 h 48"/>
                <a:gd name="T66" fmla="*/ 2 w 57"/>
                <a:gd name="T67" fmla="*/ 46 h 48"/>
                <a:gd name="T68" fmla="*/ 0 w 57"/>
                <a:gd name="T69" fmla="*/ 48 h 48"/>
                <a:gd name="T70" fmla="*/ 57 w 57"/>
                <a:gd name="T71" fmla="*/ 23 h 48"/>
                <a:gd name="T72" fmla="*/ 57 w 57"/>
                <a:gd name="T73" fmla="*/ 2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" h="48">
                  <a:moveTo>
                    <a:pt x="57" y="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9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30"/>
                  </a:lnTo>
                  <a:lnTo>
                    <a:pt x="5" y="32"/>
                  </a:lnTo>
                  <a:lnTo>
                    <a:pt x="5" y="34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4" y="42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0" y="48"/>
                  </a:lnTo>
                  <a:lnTo>
                    <a:pt x="57" y="23"/>
                  </a:lnTo>
                  <a:lnTo>
                    <a:pt x="57" y="23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49" name="Freeform 77"/>
            <p:cNvSpPr>
              <a:spLocks noChangeAspect="1"/>
            </p:cNvSpPr>
            <p:nvPr/>
          </p:nvSpPr>
          <p:spPr bwMode="auto">
            <a:xfrm>
              <a:off x="1397" y="660"/>
              <a:ext cx="17" cy="698"/>
            </a:xfrm>
            <a:custGeom>
              <a:avLst/>
              <a:gdLst>
                <a:gd name="T0" fmla="*/ 0 w 7"/>
                <a:gd name="T1" fmla="*/ 278 h 278"/>
                <a:gd name="T2" fmla="*/ 7 w 7"/>
                <a:gd name="T3" fmla="*/ 278 h 278"/>
                <a:gd name="T4" fmla="*/ 7 w 7"/>
                <a:gd name="T5" fmla="*/ 0 h 278"/>
                <a:gd name="T6" fmla="*/ 0 w 7"/>
                <a:gd name="T7" fmla="*/ 0 h 278"/>
                <a:gd name="T8" fmla="*/ 0 w 7"/>
                <a:gd name="T9" fmla="*/ 278 h 278"/>
                <a:gd name="T10" fmla="*/ 0 w 7"/>
                <a:gd name="T11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78">
                  <a:moveTo>
                    <a:pt x="0" y="278"/>
                  </a:moveTo>
                  <a:lnTo>
                    <a:pt x="7" y="278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27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50" name="Freeform 78"/>
            <p:cNvSpPr>
              <a:spLocks noChangeAspect="1"/>
            </p:cNvSpPr>
            <p:nvPr/>
          </p:nvSpPr>
          <p:spPr bwMode="auto">
            <a:xfrm>
              <a:off x="1397" y="1358"/>
              <a:ext cx="781" cy="791"/>
            </a:xfrm>
            <a:custGeom>
              <a:avLst/>
              <a:gdLst>
                <a:gd name="T0" fmla="*/ 311 w 311"/>
                <a:gd name="T1" fmla="*/ 307 h 315"/>
                <a:gd name="T2" fmla="*/ 311 w 311"/>
                <a:gd name="T3" fmla="*/ 307 h 315"/>
                <a:gd name="T4" fmla="*/ 284 w 311"/>
                <a:gd name="T5" fmla="*/ 305 h 315"/>
                <a:gd name="T6" fmla="*/ 259 w 311"/>
                <a:gd name="T7" fmla="*/ 299 h 315"/>
                <a:gd name="T8" fmla="*/ 232 w 311"/>
                <a:gd name="T9" fmla="*/ 292 h 315"/>
                <a:gd name="T10" fmla="*/ 205 w 311"/>
                <a:gd name="T11" fmla="*/ 278 h 315"/>
                <a:gd name="T12" fmla="*/ 180 w 311"/>
                <a:gd name="T13" fmla="*/ 265 h 315"/>
                <a:gd name="T14" fmla="*/ 155 w 311"/>
                <a:gd name="T15" fmla="*/ 247 h 315"/>
                <a:gd name="T16" fmla="*/ 130 w 311"/>
                <a:gd name="T17" fmla="*/ 226 h 315"/>
                <a:gd name="T18" fmla="*/ 107 w 311"/>
                <a:gd name="T19" fmla="*/ 205 h 315"/>
                <a:gd name="T20" fmla="*/ 86 w 311"/>
                <a:gd name="T21" fmla="*/ 182 h 315"/>
                <a:gd name="T22" fmla="*/ 67 w 311"/>
                <a:gd name="T23" fmla="*/ 157 h 315"/>
                <a:gd name="T24" fmla="*/ 50 w 311"/>
                <a:gd name="T25" fmla="*/ 132 h 315"/>
                <a:gd name="T26" fmla="*/ 36 w 311"/>
                <a:gd name="T27" fmla="*/ 106 h 315"/>
                <a:gd name="T28" fmla="*/ 25 w 311"/>
                <a:gd name="T29" fmla="*/ 79 h 315"/>
                <a:gd name="T30" fmla="*/ 15 w 311"/>
                <a:gd name="T31" fmla="*/ 52 h 315"/>
                <a:gd name="T32" fmla="*/ 9 w 311"/>
                <a:gd name="T33" fmla="*/ 25 h 315"/>
                <a:gd name="T34" fmla="*/ 7 w 311"/>
                <a:gd name="T35" fmla="*/ 0 h 315"/>
                <a:gd name="T36" fmla="*/ 0 w 311"/>
                <a:gd name="T37" fmla="*/ 0 h 315"/>
                <a:gd name="T38" fmla="*/ 2 w 311"/>
                <a:gd name="T39" fmla="*/ 27 h 315"/>
                <a:gd name="T40" fmla="*/ 7 w 311"/>
                <a:gd name="T41" fmla="*/ 54 h 315"/>
                <a:gd name="T42" fmla="*/ 17 w 311"/>
                <a:gd name="T43" fmla="*/ 83 h 315"/>
                <a:gd name="T44" fmla="*/ 29 w 311"/>
                <a:gd name="T45" fmla="*/ 109 h 315"/>
                <a:gd name="T46" fmla="*/ 44 w 311"/>
                <a:gd name="T47" fmla="*/ 136 h 315"/>
                <a:gd name="T48" fmla="*/ 61 w 311"/>
                <a:gd name="T49" fmla="*/ 163 h 315"/>
                <a:gd name="T50" fmla="*/ 80 w 311"/>
                <a:gd name="T51" fmla="*/ 188 h 315"/>
                <a:gd name="T52" fmla="*/ 102 w 311"/>
                <a:gd name="T53" fmla="*/ 211 h 315"/>
                <a:gd name="T54" fmla="*/ 125 w 311"/>
                <a:gd name="T55" fmla="*/ 234 h 315"/>
                <a:gd name="T56" fmla="*/ 150 w 311"/>
                <a:gd name="T57" fmla="*/ 253 h 315"/>
                <a:gd name="T58" fmla="*/ 176 w 311"/>
                <a:gd name="T59" fmla="*/ 270 h 315"/>
                <a:gd name="T60" fmla="*/ 201 w 311"/>
                <a:gd name="T61" fmla="*/ 286 h 315"/>
                <a:gd name="T62" fmla="*/ 228 w 311"/>
                <a:gd name="T63" fmla="*/ 297 h 315"/>
                <a:gd name="T64" fmla="*/ 257 w 311"/>
                <a:gd name="T65" fmla="*/ 307 h 315"/>
                <a:gd name="T66" fmla="*/ 284 w 311"/>
                <a:gd name="T67" fmla="*/ 313 h 315"/>
                <a:gd name="T68" fmla="*/ 311 w 311"/>
                <a:gd name="T69" fmla="*/ 315 h 315"/>
                <a:gd name="T70" fmla="*/ 311 w 311"/>
                <a:gd name="T71" fmla="*/ 315 h 315"/>
                <a:gd name="T72" fmla="*/ 311 w 311"/>
                <a:gd name="T73" fmla="*/ 307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1" h="315">
                  <a:moveTo>
                    <a:pt x="311" y="307"/>
                  </a:moveTo>
                  <a:lnTo>
                    <a:pt x="311" y="307"/>
                  </a:lnTo>
                  <a:lnTo>
                    <a:pt x="284" y="305"/>
                  </a:lnTo>
                  <a:lnTo>
                    <a:pt x="259" y="299"/>
                  </a:lnTo>
                  <a:lnTo>
                    <a:pt x="232" y="292"/>
                  </a:lnTo>
                  <a:lnTo>
                    <a:pt x="205" y="278"/>
                  </a:lnTo>
                  <a:lnTo>
                    <a:pt x="180" y="265"/>
                  </a:lnTo>
                  <a:lnTo>
                    <a:pt x="155" y="247"/>
                  </a:lnTo>
                  <a:lnTo>
                    <a:pt x="130" y="226"/>
                  </a:lnTo>
                  <a:lnTo>
                    <a:pt x="107" y="205"/>
                  </a:lnTo>
                  <a:lnTo>
                    <a:pt x="86" y="182"/>
                  </a:lnTo>
                  <a:lnTo>
                    <a:pt x="67" y="157"/>
                  </a:lnTo>
                  <a:lnTo>
                    <a:pt x="50" y="132"/>
                  </a:lnTo>
                  <a:lnTo>
                    <a:pt x="36" y="106"/>
                  </a:lnTo>
                  <a:lnTo>
                    <a:pt x="25" y="79"/>
                  </a:lnTo>
                  <a:lnTo>
                    <a:pt x="15" y="52"/>
                  </a:lnTo>
                  <a:lnTo>
                    <a:pt x="9" y="25"/>
                  </a:lnTo>
                  <a:lnTo>
                    <a:pt x="7" y="0"/>
                  </a:lnTo>
                  <a:lnTo>
                    <a:pt x="0" y="0"/>
                  </a:lnTo>
                  <a:lnTo>
                    <a:pt x="2" y="27"/>
                  </a:lnTo>
                  <a:lnTo>
                    <a:pt x="7" y="54"/>
                  </a:lnTo>
                  <a:lnTo>
                    <a:pt x="17" y="83"/>
                  </a:lnTo>
                  <a:lnTo>
                    <a:pt x="29" y="109"/>
                  </a:lnTo>
                  <a:lnTo>
                    <a:pt x="44" y="136"/>
                  </a:lnTo>
                  <a:lnTo>
                    <a:pt x="61" y="163"/>
                  </a:lnTo>
                  <a:lnTo>
                    <a:pt x="80" y="188"/>
                  </a:lnTo>
                  <a:lnTo>
                    <a:pt x="102" y="211"/>
                  </a:lnTo>
                  <a:lnTo>
                    <a:pt x="125" y="234"/>
                  </a:lnTo>
                  <a:lnTo>
                    <a:pt x="150" y="253"/>
                  </a:lnTo>
                  <a:lnTo>
                    <a:pt x="176" y="270"/>
                  </a:lnTo>
                  <a:lnTo>
                    <a:pt x="201" y="286"/>
                  </a:lnTo>
                  <a:lnTo>
                    <a:pt x="228" y="297"/>
                  </a:lnTo>
                  <a:lnTo>
                    <a:pt x="257" y="307"/>
                  </a:lnTo>
                  <a:lnTo>
                    <a:pt x="284" y="313"/>
                  </a:lnTo>
                  <a:lnTo>
                    <a:pt x="311" y="315"/>
                  </a:lnTo>
                  <a:lnTo>
                    <a:pt x="311" y="315"/>
                  </a:lnTo>
                  <a:lnTo>
                    <a:pt x="311" y="307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51" name="Rectangle 79"/>
            <p:cNvSpPr>
              <a:spLocks noChangeAspect="1" noChangeArrowheads="1"/>
            </p:cNvSpPr>
            <p:nvPr/>
          </p:nvSpPr>
          <p:spPr bwMode="auto">
            <a:xfrm>
              <a:off x="2178" y="2129"/>
              <a:ext cx="643" cy="20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52" name="Freeform 80"/>
            <p:cNvSpPr>
              <a:spLocks noChangeAspect="1"/>
            </p:cNvSpPr>
            <p:nvPr/>
          </p:nvSpPr>
          <p:spPr bwMode="auto">
            <a:xfrm>
              <a:off x="2748" y="2081"/>
              <a:ext cx="143" cy="120"/>
            </a:xfrm>
            <a:custGeom>
              <a:avLst/>
              <a:gdLst>
                <a:gd name="T0" fmla="*/ 57 w 57"/>
                <a:gd name="T1" fmla="*/ 23 h 48"/>
                <a:gd name="T2" fmla="*/ 0 w 57"/>
                <a:gd name="T3" fmla="*/ 0 h 48"/>
                <a:gd name="T4" fmla="*/ 0 w 57"/>
                <a:gd name="T5" fmla="*/ 0 h 48"/>
                <a:gd name="T6" fmla="*/ 2 w 57"/>
                <a:gd name="T7" fmla="*/ 0 h 48"/>
                <a:gd name="T8" fmla="*/ 2 w 57"/>
                <a:gd name="T9" fmla="*/ 2 h 48"/>
                <a:gd name="T10" fmla="*/ 2 w 57"/>
                <a:gd name="T11" fmla="*/ 4 h 48"/>
                <a:gd name="T12" fmla="*/ 4 w 57"/>
                <a:gd name="T13" fmla="*/ 5 h 48"/>
                <a:gd name="T14" fmla="*/ 4 w 57"/>
                <a:gd name="T15" fmla="*/ 7 h 48"/>
                <a:gd name="T16" fmla="*/ 4 w 57"/>
                <a:gd name="T17" fmla="*/ 7 h 48"/>
                <a:gd name="T18" fmla="*/ 4 w 57"/>
                <a:gd name="T19" fmla="*/ 9 h 48"/>
                <a:gd name="T20" fmla="*/ 5 w 57"/>
                <a:gd name="T21" fmla="*/ 11 h 48"/>
                <a:gd name="T22" fmla="*/ 5 w 57"/>
                <a:gd name="T23" fmla="*/ 13 h 48"/>
                <a:gd name="T24" fmla="*/ 5 w 57"/>
                <a:gd name="T25" fmla="*/ 15 h 48"/>
                <a:gd name="T26" fmla="*/ 5 w 57"/>
                <a:gd name="T27" fmla="*/ 15 h 48"/>
                <a:gd name="T28" fmla="*/ 5 w 57"/>
                <a:gd name="T29" fmla="*/ 17 h 48"/>
                <a:gd name="T30" fmla="*/ 5 w 57"/>
                <a:gd name="T31" fmla="*/ 19 h 48"/>
                <a:gd name="T32" fmla="*/ 5 w 57"/>
                <a:gd name="T33" fmla="*/ 21 h 48"/>
                <a:gd name="T34" fmla="*/ 5 w 57"/>
                <a:gd name="T35" fmla="*/ 21 h 48"/>
                <a:gd name="T36" fmla="*/ 5 w 57"/>
                <a:gd name="T37" fmla="*/ 23 h 48"/>
                <a:gd name="T38" fmla="*/ 5 w 57"/>
                <a:gd name="T39" fmla="*/ 25 h 48"/>
                <a:gd name="T40" fmla="*/ 5 w 57"/>
                <a:gd name="T41" fmla="*/ 27 h 48"/>
                <a:gd name="T42" fmla="*/ 5 w 57"/>
                <a:gd name="T43" fmla="*/ 29 h 48"/>
                <a:gd name="T44" fmla="*/ 5 w 57"/>
                <a:gd name="T45" fmla="*/ 29 h 48"/>
                <a:gd name="T46" fmla="*/ 5 w 57"/>
                <a:gd name="T47" fmla="*/ 30 h 48"/>
                <a:gd name="T48" fmla="*/ 5 w 57"/>
                <a:gd name="T49" fmla="*/ 32 h 48"/>
                <a:gd name="T50" fmla="*/ 5 w 57"/>
                <a:gd name="T51" fmla="*/ 34 h 48"/>
                <a:gd name="T52" fmla="*/ 5 w 57"/>
                <a:gd name="T53" fmla="*/ 36 h 48"/>
                <a:gd name="T54" fmla="*/ 4 w 57"/>
                <a:gd name="T55" fmla="*/ 36 h 48"/>
                <a:gd name="T56" fmla="*/ 4 w 57"/>
                <a:gd name="T57" fmla="*/ 38 h 48"/>
                <a:gd name="T58" fmla="*/ 4 w 57"/>
                <a:gd name="T59" fmla="*/ 40 h 48"/>
                <a:gd name="T60" fmla="*/ 4 w 57"/>
                <a:gd name="T61" fmla="*/ 42 h 48"/>
                <a:gd name="T62" fmla="*/ 2 w 57"/>
                <a:gd name="T63" fmla="*/ 42 h 48"/>
                <a:gd name="T64" fmla="*/ 2 w 57"/>
                <a:gd name="T65" fmla="*/ 44 h 48"/>
                <a:gd name="T66" fmla="*/ 2 w 57"/>
                <a:gd name="T67" fmla="*/ 46 h 48"/>
                <a:gd name="T68" fmla="*/ 0 w 57"/>
                <a:gd name="T69" fmla="*/ 48 h 48"/>
                <a:gd name="T70" fmla="*/ 57 w 57"/>
                <a:gd name="T71" fmla="*/ 23 h 48"/>
                <a:gd name="T72" fmla="*/ 57 w 57"/>
                <a:gd name="T73" fmla="*/ 2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" h="48">
                  <a:moveTo>
                    <a:pt x="57" y="2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9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30"/>
                  </a:lnTo>
                  <a:lnTo>
                    <a:pt x="5" y="32"/>
                  </a:lnTo>
                  <a:lnTo>
                    <a:pt x="5" y="34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4" y="42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0" y="48"/>
                  </a:lnTo>
                  <a:lnTo>
                    <a:pt x="57" y="23"/>
                  </a:lnTo>
                  <a:lnTo>
                    <a:pt x="57" y="23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53" name="Freeform 81"/>
            <p:cNvSpPr>
              <a:spLocks noChangeAspect="1"/>
            </p:cNvSpPr>
            <p:nvPr/>
          </p:nvSpPr>
          <p:spPr bwMode="auto">
            <a:xfrm>
              <a:off x="2135" y="1719"/>
              <a:ext cx="775" cy="23"/>
            </a:xfrm>
            <a:custGeom>
              <a:avLst/>
              <a:gdLst>
                <a:gd name="T0" fmla="*/ 0 w 309"/>
                <a:gd name="T1" fmla="*/ 0 h 9"/>
                <a:gd name="T2" fmla="*/ 0 w 309"/>
                <a:gd name="T3" fmla="*/ 9 h 9"/>
                <a:gd name="T4" fmla="*/ 309 w 309"/>
                <a:gd name="T5" fmla="*/ 9 h 9"/>
                <a:gd name="T6" fmla="*/ 309 w 309"/>
                <a:gd name="T7" fmla="*/ 0 h 9"/>
                <a:gd name="T8" fmla="*/ 0 w 309"/>
                <a:gd name="T9" fmla="*/ 0 h 9"/>
                <a:gd name="T10" fmla="*/ 0 w 30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9" h="9">
                  <a:moveTo>
                    <a:pt x="0" y="0"/>
                  </a:moveTo>
                  <a:lnTo>
                    <a:pt x="0" y="9"/>
                  </a:lnTo>
                  <a:lnTo>
                    <a:pt x="309" y="9"/>
                  </a:lnTo>
                  <a:lnTo>
                    <a:pt x="30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54" name="Freeform 82"/>
            <p:cNvSpPr>
              <a:spLocks noChangeAspect="1"/>
            </p:cNvSpPr>
            <p:nvPr/>
          </p:nvSpPr>
          <p:spPr bwMode="auto">
            <a:xfrm>
              <a:off x="1397" y="1719"/>
              <a:ext cx="738" cy="724"/>
            </a:xfrm>
            <a:custGeom>
              <a:avLst/>
              <a:gdLst>
                <a:gd name="T0" fmla="*/ 7 w 294"/>
                <a:gd name="T1" fmla="*/ 288 h 288"/>
                <a:gd name="T2" fmla="*/ 7 w 294"/>
                <a:gd name="T3" fmla="*/ 288 h 288"/>
                <a:gd name="T4" fmla="*/ 9 w 294"/>
                <a:gd name="T5" fmla="*/ 263 h 288"/>
                <a:gd name="T6" fmla="*/ 15 w 294"/>
                <a:gd name="T7" fmla="*/ 238 h 288"/>
                <a:gd name="T8" fmla="*/ 23 w 294"/>
                <a:gd name="T9" fmla="*/ 213 h 288"/>
                <a:gd name="T10" fmla="*/ 34 w 294"/>
                <a:gd name="T11" fmla="*/ 190 h 288"/>
                <a:gd name="T12" fmla="*/ 48 w 294"/>
                <a:gd name="T13" fmla="*/ 165 h 288"/>
                <a:gd name="T14" fmla="*/ 63 w 294"/>
                <a:gd name="T15" fmla="*/ 142 h 288"/>
                <a:gd name="T16" fmla="*/ 80 w 294"/>
                <a:gd name="T17" fmla="*/ 121 h 288"/>
                <a:gd name="T18" fmla="*/ 100 w 294"/>
                <a:gd name="T19" fmla="*/ 100 h 288"/>
                <a:gd name="T20" fmla="*/ 123 w 294"/>
                <a:gd name="T21" fmla="*/ 80 h 288"/>
                <a:gd name="T22" fmla="*/ 144 w 294"/>
                <a:gd name="T23" fmla="*/ 63 h 288"/>
                <a:gd name="T24" fmla="*/ 169 w 294"/>
                <a:gd name="T25" fmla="*/ 48 h 288"/>
                <a:gd name="T26" fmla="*/ 194 w 294"/>
                <a:gd name="T27" fmla="*/ 34 h 288"/>
                <a:gd name="T28" fmla="*/ 219 w 294"/>
                <a:gd name="T29" fmla="*/ 23 h 288"/>
                <a:gd name="T30" fmla="*/ 244 w 294"/>
                <a:gd name="T31" fmla="*/ 15 h 288"/>
                <a:gd name="T32" fmla="*/ 269 w 294"/>
                <a:gd name="T33" fmla="*/ 9 h 288"/>
                <a:gd name="T34" fmla="*/ 294 w 294"/>
                <a:gd name="T35" fmla="*/ 9 h 288"/>
                <a:gd name="T36" fmla="*/ 294 w 294"/>
                <a:gd name="T37" fmla="*/ 0 h 288"/>
                <a:gd name="T38" fmla="*/ 269 w 294"/>
                <a:gd name="T39" fmla="*/ 2 h 288"/>
                <a:gd name="T40" fmla="*/ 242 w 294"/>
                <a:gd name="T41" fmla="*/ 8 h 288"/>
                <a:gd name="T42" fmla="*/ 215 w 294"/>
                <a:gd name="T43" fmla="*/ 15 h 288"/>
                <a:gd name="T44" fmla="*/ 190 w 294"/>
                <a:gd name="T45" fmla="*/ 27 h 288"/>
                <a:gd name="T46" fmla="*/ 165 w 294"/>
                <a:gd name="T47" fmla="*/ 40 h 288"/>
                <a:gd name="T48" fmla="*/ 140 w 294"/>
                <a:gd name="T49" fmla="*/ 56 h 288"/>
                <a:gd name="T50" fmla="*/ 117 w 294"/>
                <a:gd name="T51" fmla="*/ 75 h 288"/>
                <a:gd name="T52" fmla="*/ 96 w 294"/>
                <a:gd name="T53" fmla="*/ 94 h 288"/>
                <a:gd name="T54" fmla="*/ 75 w 294"/>
                <a:gd name="T55" fmla="*/ 115 h 288"/>
                <a:gd name="T56" fmla="*/ 57 w 294"/>
                <a:gd name="T57" fmla="*/ 138 h 288"/>
                <a:gd name="T58" fmla="*/ 40 w 294"/>
                <a:gd name="T59" fmla="*/ 161 h 288"/>
                <a:gd name="T60" fmla="*/ 27 w 294"/>
                <a:gd name="T61" fmla="*/ 186 h 288"/>
                <a:gd name="T62" fmla="*/ 15 w 294"/>
                <a:gd name="T63" fmla="*/ 211 h 288"/>
                <a:gd name="T64" fmla="*/ 7 w 294"/>
                <a:gd name="T65" fmla="*/ 236 h 288"/>
                <a:gd name="T66" fmla="*/ 2 w 294"/>
                <a:gd name="T67" fmla="*/ 261 h 288"/>
                <a:gd name="T68" fmla="*/ 0 w 294"/>
                <a:gd name="T69" fmla="*/ 288 h 288"/>
                <a:gd name="T70" fmla="*/ 0 w 294"/>
                <a:gd name="T71" fmla="*/ 288 h 288"/>
                <a:gd name="T72" fmla="*/ 7 w 294"/>
                <a:gd name="T73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4" h="288">
                  <a:moveTo>
                    <a:pt x="7" y="288"/>
                  </a:moveTo>
                  <a:lnTo>
                    <a:pt x="7" y="288"/>
                  </a:lnTo>
                  <a:lnTo>
                    <a:pt x="9" y="263"/>
                  </a:lnTo>
                  <a:lnTo>
                    <a:pt x="15" y="238"/>
                  </a:lnTo>
                  <a:lnTo>
                    <a:pt x="23" y="213"/>
                  </a:lnTo>
                  <a:lnTo>
                    <a:pt x="34" y="190"/>
                  </a:lnTo>
                  <a:lnTo>
                    <a:pt x="48" y="165"/>
                  </a:lnTo>
                  <a:lnTo>
                    <a:pt x="63" y="142"/>
                  </a:lnTo>
                  <a:lnTo>
                    <a:pt x="80" y="121"/>
                  </a:lnTo>
                  <a:lnTo>
                    <a:pt x="100" y="100"/>
                  </a:lnTo>
                  <a:lnTo>
                    <a:pt x="123" y="80"/>
                  </a:lnTo>
                  <a:lnTo>
                    <a:pt x="144" y="63"/>
                  </a:lnTo>
                  <a:lnTo>
                    <a:pt x="169" y="48"/>
                  </a:lnTo>
                  <a:lnTo>
                    <a:pt x="194" y="34"/>
                  </a:lnTo>
                  <a:lnTo>
                    <a:pt x="219" y="23"/>
                  </a:lnTo>
                  <a:lnTo>
                    <a:pt x="244" y="15"/>
                  </a:lnTo>
                  <a:lnTo>
                    <a:pt x="269" y="9"/>
                  </a:lnTo>
                  <a:lnTo>
                    <a:pt x="294" y="9"/>
                  </a:lnTo>
                  <a:lnTo>
                    <a:pt x="294" y="0"/>
                  </a:lnTo>
                  <a:lnTo>
                    <a:pt x="269" y="2"/>
                  </a:lnTo>
                  <a:lnTo>
                    <a:pt x="242" y="8"/>
                  </a:lnTo>
                  <a:lnTo>
                    <a:pt x="215" y="15"/>
                  </a:lnTo>
                  <a:lnTo>
                    <a:pt x="190" y="27"/>
                  </a:lnTo>
                  <a:lnTo>
                    <a:pt x="165" y="40"/>
                  </a:lnTo>
                  <a:lnTo>
                    <a:pt x="140" y="56"/>
                  </a:lnTo>
                  <a:lnTo>
                    <a:pt x="117" y="75"/>
                  </a:lnTo>
                  <a:lnTo>
                    <a:pt x="96" y="94"/>
                  </a:lnTo>
                  <a:lnTo>
                    <a:pt x="75" y="115"/>
                  </a:lnTo>
                  <a:lnTo>
                    <a:pt x="57" y="138"/>
                  </a:lnTo>
                  <a:lnTo>
                    <a:pt x="40" y="161"/>
                  </a:lnTo>
                  <a:lnTo>
                    <a:pt x="27" y="186"/>
                  </a:lnTo>
                  <a:lnTo>
                    <a:pt x="15" y="211"/>
                  </a:lnTo>
                  <a:lnTo>
                    <a:pt x="7" y="236"/>
                  </a:lnTo>
                  <a:lnTo>
                    <a:pt x="2" y="261"/>
                  </a:lnTo>
                  <a:lnTo>
                    <a:pt x="0" y="288"/>
                  </a:lnTo>
                  <a:lnTo>
                    <a:pt x="0" y="288"/>
                  </a:lnTo>
                  <a:lnTo>
                    <a:pt x="7" y="288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55" name="Rectangle 83"/>
            <p:cNvSpPr>
              <a:spLocks noChangeAspect="1" noChangeArrowheads="1"/>
            </p:cNvSpPr>
            <p:nvPr/>
          </p:nvSpPr>
          <p:spPr bwMode="auto">
            <a:xfrm>
              <a:off x="1397" y="2443"/>
              <a:ext cx="17" cy="640"/>
            </a:xfrm>
            <a:prstGeom prst="rect">
              <a:avLst/>
            </a:prstGeom>
            <a:solidFill>
              <a:srgbClr val="1F1A1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56" name="Freeform 84"/>
            <p:cNvSpPr>
              <a:spLocks noChangeAspect="1"/>
            </p:cNvSpPr>
            <p:nvPr/>
          </p:nvSpPr>
          <p:spPr bwMode="auto">
            <a:xfrm>
              <a:off x="1344" y="3010"/>
              <a:ext cx="126" cy="143"/>
            </a:xfrm>
            <a:custGeom>
              <a:avLst/>
              <a:gdLst>
                <a:gd name="T0" fmla="*/ 25 w 50"/>
                <a:gd name="T1" fmla="*/ 57 h 57"/>
                <a:gd name="T2" fmla="*/ 50 w 50"/>
                <a:gd name="T3" fmla="*/ 0 h 57"/>
                <a:gd name="T4" fmla="*/ 50 w 50"/>
                <a:gd name="T5" fmla="*/ 0 h 57"/>
                <a:gd name="T6" fmla="*/ 48 w 50"/>
                <a:gd name="T7" fmla="*/ 2 h 57"/>
                <a:gd name="T8" fmla="*/ 46 w 50"/>
                <a:gd name="T9" fmla="*/ 2 h 57"/>
                <a:gd name="T10" fmla="*/ 44 w 50"/>
                <a:gd name="T11" fmla="*/ 4 h 57"/>
                <a:gd name="T12" fmla="*/ 42 w 50"/>
                <a:gd name="T13" fmla="*/ 4 h 57"/>
                <a:gd name="T14" fmla="*/ 42 w 50"/>
                <a:gd name="T15" fmla="*/ 4 h 57"/>
                <a:gd name="T16" fmla="*/ 40 w 50"/>
                <a:gd name="T17" fmla="*/ 4 h 57"/>
                <a:gd name="T18" fmla="*/ 38 w 50"/>
                <a:gd name="T19" fmla="*/ 6 h 57"/>
                <a:gd name="T20" fmla="*/ 36 w 50"/>
                <a:gd name="T21" fmla="*/ 6 h 57"/>
                <a:gd name="T22" fmla="*/ 36 w 50"/>
                <a:gd name="T23" fmla="*/ 6 h 57"/>
                <a:gd name="T24" fmla="*/ 34 w 50"/>
                <a:gd name="T25" fmla="*/ 6 h 57"/>
                <a:gd name="T26" fmla="*/ 32 w 50"/>
                <a:gd name="T27" fmla="*/ 6 h 57"/>
                <a:gd name="T28" fmla="*/ 30 w 50"/>
                <a:gd name="T29" fmla="*/ 6 h 57"/>
                <a:gd name="T30" fmla="*/ 28 w 50"/>
                <a:gd name="T31" fmla="*/ 6 h 57"/>
                <a:gd name="T32" fmla="*/ 28 w 50"/>
                <a:gd name="T33" fmla="*/ 8 h 57"/>
                <a:gd name="T34" fmla="*/ 26 w 50"/>
                <a:gd name="T35" fmla="*/ 8 h 57"/>
                <a:gd name="T36" fmla="*/ 25 w 50"/>
                <a:gd name="T37" fmla="*/ 8 h 57"/>
                <a:gd name="T38" fmla="*/ 23 w 50"/>
                <a:gd name="T39" fmla="*/ 8 h 57"/>
                <a:gd name="T40" fmla="*/ 21 w 50"/>
                <a:gd name="T41" fmla="*/ 8 h 57"/>
                <a:gd name="T42" fmla="*/ 21 w 50"/>
                <a:gd name="T43" fmla="*/ 6 h 57"/>
                <a:gd name="T44" fmla="*/ 19 w 50"/>
                <a:gd name="T45" fmla="*/ 6 h 57"/>
                <a:gd name="T46" fmla="*/ 17 w 50"/>
                <a:gd name="T47" fmla="*/ 6 h 57"/>
                <a:gd name="T48" fmla="*/ 15 w 50"/>
                <a:gd name="T49" fmla="*/ 6 h 57"/>
                <a:gd name="T50" fmla="*/ 15 w 50"/>
                <a:gd name="T51" fmla="*/ 6 h 57"/>
                <a:gd name="T52" fmla="*/ 13 w 50"/>
                <a:gd name="T53" fmla="*/ 6 h 57"/>
                <a:gd name="T54" fmla="*/ 11 w 50"/>
                <a:gd name="T55" fmla="*/ 6 h 57"/>
                <a:gd name="T56" fmla="*/ 9 w 50"/>
                <a:gd name="T57" fmla="*/ 4 h 57"/>
                <a:gd name="T58" fmla="*/ 7 w 50"/>
                <a:gd name="T59" fmla="*/ 4 h 57"/>
                <a:gd name="T60" fmla="*/ 7 w 50"/>
                <a:gd name="T61" fmla="*/ 4 h 57"/>
                <a:gd name="T62" fmla="*/ 5 w 50"/>
                <a:gd name="T63" fmla="*/ 4 h 57"/>
                <a:gd name="T64" fmla="*/ 3 w 50"/>
                <a:gd name="T65" fmla="*/ 2 h 57"/>
                <a:gd name="T66" fmla="*/ 2 w 50"/>
                <a:gd name="T67" fmla="*/ 2 h 57"/>
                <a:gd name="T68" fmla="*/ 0 w 50"/>
                <a:gd name="T69" fmla="*/ 0 h 57"/>
                <a:gd name="T70" fmla="*/ 25 w 50"/>
                <a:gd name="T71" fmla="*/ 57 h 57"/>
                <a:gd name="T72" fmla="*/ 25 w 50"/>
                <a:gd name="T7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" h="57">
                  <a:moveTo>
                    <a:pt x="25" y="57"/>
                  </a:moveTo>
                  <a:lnTo>
                    <a:pt x="50" y="0"/>
                  </a:lnTo>
                  <a:lnTo>
                    <a:pt x="50" y="0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8" y="6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9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25" y="57"/>
                  </a:lnTo>
                  <a:lnTo>
                    <a:pt x="25" y="57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57" name="Freeform 85"/>
            <p:cNvSpPr>
              <a:spLocks noChangeAspect="1"/>
            </p:cNvSpPr>
            <p:nvPr/>
          </p:nvSpPr>
          <p:spPr bwMode="auto">
            <a:xfrm>
              <a:off x="1769" y="2287"/>
              <a:ext cx="115" cy="116"/>
            </a:xfrm>
            <a:custGeom>
              <a:avLst/>
              <a:gdLst>
                <a:gd name="T0" fmla="*/ 23 w 46"/>
                <a:gd name="T1" fmla="*/ 46 h 46"/>
                <a:gd name="T2" fmla="*/ 17 w 46"/>
                <a:gd name="T3" fmla="*/ 46 h 46"/>
                <a:gd name="T4" fmla="*/ 13 w 46"/>
                <a:gd name="T5" fmla="*/ 44 h 46"/>
                <a:gd name="T6" fmla="*/ 9 w 46"/>
                <a:gd name="T7" fmla="*/ 42 h 46"/>
                <a:gd name="T8" fmla="*/ 5 w 46"/>
                <a:gd name="T9" fmla="*/ 41 h 46"/>
                <a:gd name="T10" fmla="*/ 4 w 46"/>
                <a:gd name="T11" fmla="*/ 37 h 46"/>
                <a:gd name="T12" fmla="*/ 2 w 46"/>
                <a:gd name="T13" fmla="*/ 33 h 46"/>
                <a:gd name="T14" fmla="*/ 0 w 46"/>
                <a:gd name="T15" fmla="*/ 29 h 46"/>
                <a:gd name="T16" fmla="*/ 0 w 46"/>
                <a:gd name="T17" fmla="*/ 23 h 46"/>
                <a:gd name="T18" fmla="*/ 0 w 46"/>
                <a:gd name="T19" fmla="*/ 19 h 46"/>
                <a:gd name="T20" fmla="*/ 2 w 46"/>
                <a:gd name="T21" fmla="*/ 16 h 46"/>
                <a:gd name="T22" fmla="*/ 4 w 46"/>
                <a:gd name="T23" fmla="*/ 12 h 46"/>
                <a:gd name="T24" fmla="*/ 5 w 46"/>
                <a:gd name="T25" fmla="*/ 8 h 46"/>
                <a:gd name="T26" fmla="*/ 9 w 46"/>
                <a:gd name="T27" fmla="*/ 4 h 46"/>
                <a:gd name="T28" fmla="*/ 13 w 46"/>
                <a:gd name="T29" fmla="*/ 2 h 46"/>
                <a:gd name="T30" fmla="*/ 17 w 46"/>
                <a:gd name="T31" fmla="*/ 2 h 46"/>
                <a:gd name="T32" fmla="*/ 23 w 46"/>
                <a:gd name="T33" fmla="*/ 0 h 46"/>
                <a:gd name="T34" fmla="*/ 27 w 46"/>
                <a:gd name="T35" fmla="*/ 2 h 46"/>
                <a:gd name="T36" fmla="*/ 30 w 46"/>
                <a:gd name="T37" fmla="*/ 2 h 46"/>
                <a:gd name="T38" fmla="*/ 34 w 46"/>
                <a:gd name="T39" fmla="*/ 4 h 46"/>
                <a:gd name="T40" fmla="*/ 38 w 46"/>
                <a:gd name="T41" fmla="*/ 8 h 46"/>
                <a:gd name="T42" fmla="*/ 42 w 46"/>
                <a:gd name="T43" fmla="*/ 12 h 46"/>
                <a:gd name="T44" fmla="*/ 44 w 46"/>
                <a:gd name="T45" fmla="*/ 16 h 46"/>
                <a:gd name="T46" fmla="*/ 44 w 46"/>
                <a:gd name="T47" fmla="*/ 19 h 46"/>
                <a:gd name="T48" fmla="*/ 46 w 46"/>
                <a:gd name="T49" fmla="*/ 23 h 46"/>
                <a:gd name="T50" fmla="*/ 44 w 46"/>
                <a:gd name="T51" fmla="*/ 29 h 46"/>
                <a:gd name="T52" fmla="*/ 44 w 46"/>
                <a:gd name="T53" fmla="*/ 33 h 46"/>
                <a:gd name="T54" fmla="*/ 42 w 46"/>
                <a:gd name="T55" fmla="*/ 37 h 46"/>
                <a:gd name="T56" fmla="*/ 38 w 46"/>
                <a:gd name="T57" fmla="*/ 41 h 46"/>
                <a:gd name="T58" fmla="*/ 34 w 46"/>
                <a:gd name="T59" fmla="*/ 42 h 46"/>
                <a:gd name="T60" fmla="*/ 30 w 46"/>
                <a:gd name="T61" fmla="*/ 44 h 46"/>
                <a:gd name="T62" fmla="*/ 27 w 46"/>
                <a:gd name="T63" fmla="*/ 46 h 46"/>
                <a:gd name="T64" fmla="*/ 23 w 46"/>
                <a:gd name="T6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" h="46">
                  <a:moveTo>
                    <a:pt x="23" y="46"/>
                  </a:moveTo>
                  <a:lnTo>
                    <a:pt x="17" y="46"/>
                  </a:lnTo>
                  <a:lnTo>
                    <a:pt x="13" y="44"/>
                  </a:lnTo>
                  <a:lnTo>
                    <a:pt x="9" y="42"/>
                  </a:lnTo>
                  <a:lnTo>
                    <a:pt x="5" y="41"/>
                  </a:lnTo>
                  <a:lnTo>
                    <a:pt x="4" y="37"/>
                  </a:lnTo>
                  <a:lnTo>
                    <a:pt x="2" y="33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5" y="8"/>
                  </a:lnTo>
                  <a:lnTo>
                    <a:pt x="9" y="4"/>
                  </a:lnTo>
                  <a:lnTo>
                    <a:pt x="13" y="2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8" y="8"/>
                  </a:lnTo>
                  <a:lnTo>
                    <a:pt x="42" y="12"/>
                  </a:lnTo>
                  <a:lnTo>
                    <a:pt x="44" y="16"/>
                  </a:lnTo>
                  <a:lnTo>
                    <a:pt x="44" y="19"/>
                  </a:lnTo>
                  <a:lnTo>
                    <a:pt x="46" y="23"/>
                  </a:lnTo>
                  <a:lnTo>
                    <a:pt x="44" y="29"/>
                  </a:lnTo>
                  <a:lnTo>
                    <a:pt x="44" y="33"/>
                  </a:lnTo>
                  <a:lnTo>
                    <a:pt x="42" y="37"/>
                  </a:lnTo>
                  <a:lnTo>
                    <a:pt x="38" y="41"/>
                  </a:lnTo>
                  <a:lnTo>
                    <a:pt x="34" y="42"/>
                  </a:lnTo>
                  <a:lnTo>
                    <a:pt x="30" y="44"/>
                  </a:lnTo>
                  <a:lnTo>
                    <a:pt x="27" y="46"/>
                  </a:lnTo>
                  <a:lnTo>
                    <a:pt x="23" y="46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58" name="Freeform 86"/>
            <p:cNvSpPr>
              <a:spLocks noChangeAspect="1"/>
            </p:cNvSpPr>
            <p:nvPr/>
          </p:nvSpPr>
          <p:spPr bwMode="auto">
            <a:xfrm>
              <a:off x="1769" y="2287"/>
              <a:ext cx="115" cy="116"/>
            </a:xfrm>
            <a:custGeom>
              <a:avLst/>
              <a:gdLst>
                <a:gd name="T0" fmla="*/ 23 w 46"/>
                <a:gd name="T1" fmla="*/ 46 h 46"/>
                <a:gd name="T2" fmla="*/ 17 w 46"/>
                <a:gd name="T3" fmla="*/ 46 h 46"/>
                <a:gd name="T4" fmla="*/ 13 w 46"/>
                <a:gd name="T5" fmla="*/ 44 h 46"/>
                <a:gd name="T6" fmla="*/ 9 w 46"/>
                <a:gd name="T7" fmla="*/ 42 h 46"/>
                <a:gd name="T8" fmla="*/ 5 w 46"/>
                <a:gd name="T9" fmla="*/ 41 h 46"/>
                <a:gd name="T10" fmla="*/ 4 w 46"/>
                <a:gd name="T11" fmla="*/ 37 h 46"/>
                <a:gd name="T12" fmla="*/ 2 w 46"/>
                <a:gd name="T13" fmla="*/ 33 h 46"/>
                <a:gd name="T14" fmla="*/ 0 w 46"/>
                <a:gd name="T15" fmla="*/ 29 h 46"/>
                <a:gd name="T16" fmla="*/ 0 w 46"/>
                <a:gd name="T17" fmla="*/ 23 h 46"/>
                <a:gd name="T18" fmla="*/ 0 w 46"/>
                <a:gd name="T19" fmla="*/ 19 h 46"/>
                <a:gd name="T20" fmla="*/ 2 w 46"/>
                <a:gd name="T21" fmla="*/ 16 h 46"/>
                <a:gd name="T22" fmla="*/ 4 w 46"/>
                <a:gd name="T23" fmla="*/ 12 h 46"/>
                <a:gd name="T24" fmla="*/ 5 w 46"/>
                <a:gd name="T25" fmla="*/ 8 h 46"/>
                <a:gd name="T26" fmla="*/ 9 w 46"/>
                <a:gd name="T27" fmla="*/ 4 h 46"/>
                <a:gd name="T28" fmla="*/ 13 w 46"/>
                <a:gd name="T29" fmla="*/ 2 h 46"/>
                <a:gd name="T30" fmla="*/ 17 w 46"/>
                <a:gd name="T31" fmla="*/ 2 h 46"/>
                <a:gd name="T32" fmla="*/ 23 w 46"/>
                <a:gd name="T33" fmla="*/ 0 h 46"/>
                <a:gd name="T34" fmla="*/ 27 w 46"/>
                <a:gd name="T35" fmla="*/ 2 h 46"/>
                <a:gd name="T36" fmla="*/ 30 w 46"/>
                <a:gd name="T37" fmla="*/ 2 h 46"/>
                <a:gd name="T38" fmla="*/ 34 w 46"/>
                <a:gd name="T39" fmla="*/ 4 h 46"/>
                <a:gd name="T40" fmla="*/ 38 w 46"/>
                <a:gd name="T41" fmla="*/ 8 h 46"/>
                <a:gd name="T42" fmla="*/ 42 w 46"/>
                <a:gd name="T43" fmla="*/ 12 h 46"/>
                <a:gd name="T44" fmla="*/ 44 w 46"/>
                <a:gd name="T45" fmla="*/ 16 h 46"/>
                <a:gd name="T46" fmla="*/ 44 w 46"/>
                <a:gd name="T47" fmla="*/ 19 h 46"/>
                <a:gd name="T48" fmla="*/ 46 w 46"/>
                <a:gd name="T49" fmla="*/ 23 h 46"/>
                <a:gd name="T50" fmla="*/ 44 w 46"/>
                <a:gd name="T51" fmla="*/ 29 h 46"/>
                <a:gd name="T52" fmla="*/ 44 w 46"/>
                <a:gd name="T53" fmla="*/ 33 h 46"/>
                <a:gd name="T54" fmla="*/ 42 w 46"/>
                <a:gd name="T55" fmla="*/ 37 h 46"/>
                <a:gd name="T56" fmla="*/ 38 w 46"/>
                <a:gd name="T57" fmla="*/ 41 h 46"/>
                <a:gd name="T58" fmla="*/ 34 w 46"/>
                <a:gd name="T59" fmla="*/ 42 h 46"/>
                <a:gd name="T60" fmla="*/ 30 w 46"/>
                <a:gd name="T61" fmla="*/ 44 h 46"/>
                <a:gd name="T62" fmla="*/ 27 w 46"/>
                <a:gd name="T63" fmla="*/ 46 h 46"/>
                <a:gd name="T64" fmla="*/ 23 w 46"/>
                <a:gd name="T6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" h="46">
                  <a:moveTo>
                    <a:pt x="23" y="46"/>
                  </a:moveTo>
                  <a:lnTo>
                    <a:pt x="17" y="46"/>
                  </a:lnTo>
                  <a:lnTo>
                    <a:pt x="13" y="44"/>
                  </a:lnTo>
                  <a:lnTo>
                    <a:pt x="9" y="42"/>
                  </a:lnTo>
                  <a:lnTo>
                    <a:pt x="5" y="41"/>
                  </a:lnTo>
                  <a:lnTo>
                    <a:pt x="4" y="37"/>
                  </a:lnTo>
                  <a:lnTo>
                    <a:pt x="2" y="33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5" y="8"/>
                  </a:lnTo>
                  <a:lnTo>
                    <a:pt x="9" y="4"/>
                  </a:lnTo>
                  <a:lnTo>
                    <a:pt x="13" y="2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8" y="8"/>
                  </a:lnTo>
                  <a:lnTo>
                    <a:pt x="42" y="12"/>
                  </a:lnTo>
                  <a:lnTo>
                    <a:pt x="44" y="16"/>
                  </a:lnTo>
                  <a:lnTo>
                    <a:pt x="44" y="19"/>
                  </a:lnTo>
                  <a:lnTo>
                    <a:pt x="46" y="23"/>
                  </a:lnTo>
                  <a:lnTo>
                    <a:pt x="44" y="29"/>
                  </a:lnTo>
                  <a:lnTo>
                    <a:pt x="44" y="33"/>
                  </a:lnTo>
                  <a:lnTo>
                    <a:pt x="42" y="37"/>
                  </a:lnTo>
                  <a:lnTo>
                    <a:pt x="38" y="41"/>
                  </a:lnTo>
                  <a:lnTo>
                    <a:pt x="34" y="42"/>
                  </a:lnTo>
                  <a:lnTo>
                    <a:pt x="30" y="44"/>
                  </a:lnTo>
                  <a:lnTo>
                    <a:pt x="27" y="46"/>
                  </a:lnTo>
                  <a:lnTo>
                    <a:pt x="23" y="4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159" name="Freeform 87"/>
            <p:cNvSpPr>
              <a:spLocks noChangeAspect="1"/>
            </p:cNvSpPr>
            <p:nvPr/>
          </p:nvSpPr>
          <p:spPr bwMode="auto">
            <a:xfrm>
              <a:off x="1352" y="1448"/>
              <a:ext cx="118" cy="113"/>
            </a:xfrm>
            <a:custGeom>
              <a:avLst/>
              <a:gdLst>
                <a:gd name="T0" fmla="*/ 23 w 47"/>
                <a:gd name="T1" fmla="*/ 45 h 45"/>
                <a:gd name="T2" fmla="*/ 20 w 47"/>
                <a:gd name="T3" fmla="*/ 45 h 45"/>
                <a:gd name="T4" fmla="*/ 14 w 47"/>
                <a:gd name="T5" fmla="*/ 43 h 45"/>
                <a:gd name="T6" fmla="*/ 10 w 47"/>
                <a:gd name="T7" fmla="*/ 41 h 45"/>
                <a:gd name="T8" fmla="*/ 8 w 47"/>
                <a:gd name="T9" fmla="*/ 39 h 45"/>
                <a:gd name="T10" fmla="*/ 4 w 47"/>
                <a:gd name="T11" fmla="*/ 35 h 45"/>
                <a:gd name="T12" fmla="*/ 2 w 47"/>
                <a:gd name="T13" fmla="*/ 31 h 45"/>
                <a:gd name="T14" fmla="*/ 0 w 47"/>
                <a:gd name="T15" fmla="*/ 27 h 45"/>
                <a:gd name="T16" fmla="*/ 0 w 47"/>
                <a:gd name="T17" fmla="*/ 22 h 45"/>
                <a:gd name="T18" fmla="*/ 0 w 47"/>
                <a:gd name="T19" fmla="*/ 18 h 45"/>
                <a:gd name="T20" fmla="*/ 2 w 47"/>
                <a:gd name="T21" fmla="*/ 14 h 45"/>
                <a:gd name="T22" fmla="*/ 4 w 47"/>
                <a:gd name="T23" fmla="*/ 10 h 45"/>
                <a:gd name="T24" fmla="*/ 8 w 47"/>
                <a:gd name="T25" fmla="*/ 6 h 45"/>
                <a:gd name="T26" fmla="*/ 10 w 47"/>
                <a:gd name="T27" fmla="*/ 4 h 45"/>
                <a:gd name="T28" fmla="*/ 14 w 47"/>
                <a:gd name="T29" fmla="*/ 0 h 45"/>
                <a:gd name="T30" fmla="*/ 20 w 47"/>
                <a:gd name="T31" fmla="*/ 0 h 45"/>
                <a:gd name="T32" fmla="*/ 23 w 47"/>
                <a:gd name="T33" fmla="*/ 0 h 45"/>
                <a:gd name="T34" fmla="*/ 27 w 47"/>
                <a:gd name="T35" fmla="*/ 0 h 45"/>
                <a:gd name="T36" fmla="*/ 33 w 47"/>
                <a:gd name="T37" fmla="*/ 0 h 45"/>
                <a:gd name="T38" fmla="*/ 37 w 47"/>
                <a:gd name="T39" fmla="*/ 4 h 45"/>
                <a:gd name="T40" fmla="*/ 39 w 47"/>
                <a:gd name="T41" fmla="*/ 6 h 45"/>
                <a:gd name="T42" fmla="*/ 43 w 47"/>
                <a:gd name="T43" fmla="*/ 10 h 45"/>
                <a:gd name="T44" fmla="*/ 45 w 47"/>
                <a:gd name="T45" fmla="*/ 14 h 45"/>
                <a:gd name="T46" fmla="*/ 47 w 47"/>
                <a:gd name="T47" fmla="*/ 18 h 45"/>
                <a:gd name="T48" fmla="*/ 47 w 47"/>
                <a:gd name="T49" fmla="*/ 22 h 45"/>
                <a:gd name="T50" fmla="*/ 47 w 47"/>
                <a:gd name="T51" fmla="*/ 27 h 45"/>
                <a:gd name="T52" fmla="*/ 45 w 47"/>
                <a:gd name="T53" fmla="*/ 31 h 45"/>
                <a:gd name="T54" fmla="*/ 43 w 47"/>
                <a:gd name="T55" fmla="*/ 35 h 45"/>
                <a:gd name="T56" fmla="*/ 39 w 47"/>
                <a:gd name="T57" fmla="*/ 39 h 45"/>
                <a:gd name="T58" fmla="*/ 37 w 47"/>
                <a:gd name="T59" fmla="*/ 41 h 45"/>
                <a:gd name="T60" fmla="*/ 33 w 47"/>
                <a:gd name="T61" fmla="*/ 43 h 45"/>
                <a:gd name="T62" fmla="*/ 27 w 47"/>
                <a:gd name="T63" fmla="*/ 45 h 45"/>
                <a:gd name="T64" fmla="*/ 23 w 47"/>
                <a:gd name="T6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45">
                  <a:moveTo>
                    <a:pt x="23" y="45"/>
                  </a:moveTo>
                  <a:lnTo>
                    <a:pt x="20" y="45"/>
                  </a:lnTo>
                  <a:lnTo>
                    <a:pt x="14" y="43"/>
                  </a:lnTo>
                  <a:lnTo>
                    <a:pt x="10" y="41"/>
                  </a:lnTo>
                  <a:lnTo>
                    <a:pt x="8" y="39"/>
                  </a:lnTo>
                  <a:lnTo>
                    <a:pt x="4" y="35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7" y="4"/>
                  </a:lnTo>
                  <a:lnTo>
                    <a:pt x="39" y="6"/>
                  </a:lnTo>
                  <a:lnTo>
                    <a:pt x="43" y="10"/>
                  </a:lnTo>
                  <a:lnTo>
                    <a:pt x="45" y="14"/>
                  </a:lnTo>
                  <a:lnTo>
                    <a:pt x="47" y="18"/>
                  </a:lnTo>
                  <a:lnTo>
                    <a:pt x="47" y="22"/>
                  </a:lnTo>
                  <a:lnTo>
                    <a:pt x="47" y="27"/>
                  </a:lnTo>
                  <a:lnTo>
                    <a:pt x="45" y="31"/>
                  </a:lnTo>
                  <a:lnTo>
                    <a:pt x="43" y="35"/>
                  </a:lnTo>
                  <a:lnTo>
                    <a:pt x="39" y="39"/>
                  </a:lnTo>
                  <a:lnTo>
                    <a:pt x="37" y="41"/>
                  </a:lnTo>
                  <a:lnTo>
                    <a:pt x="33" y="43"/>
                  </a:lnTo>
                  <a:lnTo>
                    <a:pt x="27" y="45"/>
                  </a:lnTo>
                  <a:lnTo>
                    <a:pt x="23" y="45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60" name="Freeform 88"/>
            <p:cNvSpPr>
              <a:spLocks noChangeAspect="1"/>
            </p:cNvSpPr>
            <p:nvPr/>
          </p:nvSpPr>
          <p:spPr bwMode="auto">
            <a:xfrm>
              <a:off x="1352" y="1448"/>
              <a:ext cx="118" cy="113"/>
            </a:xfrm>
            <a:custGeom>
              <a:avLst/>
              <a:gdLst>
                <a:gd name="T0" fmla="*/ 23 w 47"/>
                <a:gd name="T1" fmla="*/ 45 h 45"/>
                <a:gd name="T2" fmla="*/ 20 w 47"/>
                <a:gd name="T3" fmla="*/ 45 h 45"/>
                <a:gd name="T4" fmla="*/ 14 w 47"/>
                <a:gd name="T5" fmla="*/ 43 h 45"/>
                <a:gd name="T6" fmla="*/ 10 w 47"/>
                <a:gd name="T7" fmla="*/ 41 h 45"/>
                <a:gd name="T8" fmla="*/ 8 w 47"/>
                <a:gd name="T9" fmla="*/ 39 h 45"/>
                <a:gd name="T10" fmla="*/ 4 w 47"/>
                <a:gd name="T11" fmla="*/ 35 h 45"/>
                <a:gd name="T12" fmla="*/ 2 w 47"/>
                <a:gd name="T13" fmla="*/ 31 h 45"/>
                <a:gd name="T14" fmla="*/ 0 w 47"/>
                <a:gd name="T15" fmla="*/ 27 h 45"/>
                <a:gd name="T16" fmla="*/ 0 w 47"/>
                <a:gd name="T17" fmla="*/ 22 h 45"/>
                <a:gd name="T18" fmla="*/ 0 w 47"/>
                <a:gd name="T19" fmla="*/ 18 h 45"/>
                <a:gd name="T20" fmla="*/ 2 w 47"/>
                <a:gd name="T21" fmla="*/ 14 h 45"/>
                <a:gd name="T22" fmla="*/ 4 w 47"/>
                <a:gd name="T23" fmla="*/ 10 h 45"/>
                <a:gd name="T24" fmla="*/ 8 w 47"/>
                <a:gd name="T25" fmla="*/ 6 h 45"/>
                <a:gd name="T26" fmla="*/ 10 w 47"/>
                <a:gd name="T27" fmla="*/ 4 h 45"/>
                <a:gd name="T28" fmla="*/ 14 w 47"/>
                <a:gd name="T29" fmla="*/ 0 h 45"/>
                <a:gd name="T30" fmla="*/ 20 w 47"/>
                <a:gd name="T31" fmla="*/ 0 h 45"/>
                <a:gd name="T32" fmla="*/ 23 w 47"/>
                <a:gd name="T33" fmla="*/ 0 h 45"/>
                <a:gd name="T34" fmla="*/ 27 w 47"/>
                <a:gd name="T35" fmla="*/ 0 h 45"/>
                <a:gd name="T36" fmla="*/ 33 w 47"/>
                <a:gd name="T37" fmla="*/ 0 h 45"/>
                <a:gd name="T38" fmla="*/ 37 w 47"/>
                <a:gd name="T39" fmla="*/ 4 h 45"/>
                <a:gd name="T40" fmla="*/ 39 w 47"/>
                <a:gd name="T41" fmla="*/ 6 h 45"/>
                <a:gd name="T42" fmla="*/ 43 w 47"/>
                <a:gd name="T43" fmla="*/ 10 h 45"/>
                <a:gd name="T44" fmla="*/ 45 w 47"/>
                <a:gd name="T45" fmla="*/ 14 h 45"/>
                <a:gd name="T46" fmla="*/ 47 w 47"/>
                <a:gd name="T47" fmla="*/ 18 h 45"/>
                <a:gd name="T48" fmla="*/ 47 w 47"/>
                <a:gd name="T49" fmla="*/ 22 h 45"/>
                <a:gd name="T50" fmla="*/ 47 w 47"/>
                <a:gd name="T51" fmla="*/ 27 h 45"/>
                <a:gd name="T52" fmla="*/ 45 w 47"/>
                <a:gd name="T53" fmla="*/ 31 h 45"/>
                <a:gd name="T54" fmla="*/ 43 w 47"/>
                <a:gd name="T55" fmla="*/ 35 h 45"/>
                <a:gd name="T56" fmla="*/ 39 w 47"/>
                <a:gd name="T57" fmla="*/ 39 h 45"/>
                <a:gd name="T58" fmla="*/ 37 w 47"/>
                <a:gd name="T59" fmla="*/ 41 h 45"/>
                <a:gd name="T60" fmla="*/ 33 w 47"/>
                <a:gd name="T61" fmla="*/ 43 h 45"/>
                <a:gd name="T62" fmla="*/ 27 w 47"/>
                <a:gd name="T63" fmla="*/ 45 h 45"/>
                <a:gd name="T64" fmla="*/ 23 w 47"/>
                <a:gd name="T6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45">
                  <a:moveTo>
                    <a:pt x="23" y="45"/>
                  </a:moveTo>
                  <a:lnTo>
                    <a:pt x="20" y="45"/>
                  </a:lnTo>
                  <a:lnTo>
                    <a:pt x="14" y="43"/>
                  </a:lnTo>
                  <a:lnTo>
                    <a:pt x="10" y="41"/>
                  </a:lnTo>
                  <a:lnTo>
                    <a:pt x="8" y="39"/>
                  </a:lnTo>
                  <a:lnTo>
                    <a:pt x="4" y="35"/>
                  </a:lnTo>
                  <a:lnTo>
                    <a:pt x="2" y="31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7" y="4"/>
                  </a:lnTo>
                  <a:lnTo>
                    <a:pt x="39" y="6"/>
                  </a:lnTo>
                  <a:lnTo>
                    <a:pt x="43" y="10"/>
                  </a:lnTo>
                  <a:lnTo>
                    <a:pt x="45" y="14"/>
                  </a:lnTo>
                  <a:lnTo>
                    <a:pt x="47" y="18"/>
                  </a:lnTo>
                  <a:lnTo>
                    <a:pt x="47" y="22"/>
                  </a:lnTo>
                  <a:lnTo>
                    <a:pt x="47" y="27"/>
                  </a:lnTo>
                  <a:lnTo>
                    <a:pt x="45" y="31"/>
                  </a:lnTo>
                  <a:lnTo>
                    <a:pt x="43" y="35"/>
                  </a:lnTo>
                  <a:lnTo>
                    <a:pt x="39" y="39"/>
                  </a:lnTo>
                  <a:lnTo>
                    <a:pt x="37" y="41"/>
                  </a:lnTo>
                  <a:lnTo>
                    <a:pt x="33" y="43"/>
                  </a:lnTo>
                  <a:lnTo>
                    <a:pt x="27" y="45"/>
                  </a:lnTo>
                  <a:lnTo>
                    <a:pt x="23" y="45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161" name="Freeform 89"/>
            <p:cNvSpPr>
              <a:spLocks noChangeAspect="1"/>
            </p:cNvSpPr>
            <p:nvPr/>
          </p:nvSpPr>
          <p:spPr bwMode="auto">
            <a:xfrm>
              <a:off x="1146" y="2086"/>
              <a:ext cx="116" cy="111"/>
            </a:xfrm>
            <a:custGeom>
              <a:avLst/>
              <a:gdLst>
                <a:gd name="T0" fmla="*/ 23 w 46"/>
                <a:gd name="T1" fmla="*/ 44 h 44"/>
                <a:gd name="T2" fmla="*/ 19 w 46"/>
                <a:gd name="T3" fmla="*/ 44 h 44"/>
                <a:gd name="T4" fmla="*/ 13 w 46"/>
                <a:gd name="T5" fmla="*/ 44 h 44"/>
                <a:gd name="T6" fmla="*/ 9 w 46"/>
                <a:gd name="T7" fmla="*/ 40 h 44"/>
                <a:gd name="T8" fmla="*/ 8 w 46"/>
                <a:gd name="T9" fmla="*/ 38 h 44"/>
                <a:gd name="T10" fmla="*/ 4 w 46"/>
                <a:gd name="T11" fmla="*/ 34 h 44"/>
                <a:gd name="T12" fmla="*/ 2 w 46"/>
                <a:gd name="T13" fmla="*/ 30 h 44"/>
                <a:gd name="T14" fmla="*/ 0 w 46"/>
                <a:gd name="T15" fmla="*/ 27 h 44"/>
                <a:gd name="T16" fmla="*/ 0 w 46"/>
                <a:gd name="T17" fmla="*/ 23 h 44"/>
                <a:gd name="T18" fmla="*/ 0 w 46"/>
                <a:gd name="T19" fmla="*/ 17 h 44"/>
                <a:gd name="T20" fmla="*/ 2 w 46"/>
                <a:gd name="T21" fmla="*/ 13 h 44"/>
                <a:gd name="T22" fmla="*/ 4 w 46"/>
                <a:gd name="T23" fmla="*/ 9 h 44"/>
                <a:gd name="T24" fmla="*/ 8 w 46"/>
                <a:gd name="T25" fmla="*/ 5 h 44"/>
                <a:gd name="T26" fmla="*/ 9 w 46"/>
                <a:gd name="T27" fmla="*/ 3 h 44"/>
                <a:gd name="T28" fmla="*/ 13 w 46"/>
                <a:gd name="T29" fmla="*/ 2 h 44"/>
                <a:gd name="T30" fmla="*/ 19 w 46"/>
                <a:gd name="T31" fmla="*/ 0 h 44"/>
                <a:gd name="T32" fmla="*/ 23 w 46"/>
                <a:gd name="T33" fmla="*/ 0 h 44"/>
                <a:gd name="T34" fmla="*/ 27 w 46"/>
                <a:gd name="T35" fmla="*/ 0 h 44"/>
                <a:gd name="T36" fmla="*/ 32 w 46"/>
                <a:gd name="T37" fmla="*/ 2 h 44"/>
                <a:gd name="T38" fmla="*/ 36 w 46"/>
                <a:gd name="T39" fmla="*/ 3 h 44"/>
                <a:gd name="T40" fmla="*/ 38 w 46"/>
                <a:gd name="T41" fmla="*/ 5 h 44"/>
                <a:gd name="T42" fmla="*/ 42 w 46"/>
                <a:gd name="T43" fmla="*/ 9 h 44"/>
                <a:gd name="T44" fmla="*/ 44 w 46"/>
                <a:gd name="T45" fmla="*/ 13 h 44"/>
                <a:gd name="T46" fmla="*/ 46 w 46"/>
                <a:gd name="T47" fmla="*/ 17 h 44"/>
                <a:gd name="T48" fmla="*/ 46 w 46"/>
                <a:gd name="T49" fmla="*/ 23 h 44"/>
                <a:gd name="T50" fmla="*/ 46 w 46"/>
                <a:gd name="T51" fmla="*/ 27 h 44"/>
                <a:gd name="T52" fmla="*/ 44 w 46"/>
                <a:gd name="T53" fmla="*/ 30 h 44"/>
                <a:gd name="T54" fmla="*/ 42 w 46"/>
                <a:gd name="T55" fmla="*/ 34 h 44"/>
                <a:gd name="T56" fmla="*/ 38 w 46"/>
                <a:gd name="T57" fmla="*/ 38 h 44"/>
                <a:gd name="T58" fmla="*/ 36 w 46"/>
                <a:gd name="T59" fmla="*/ 40 h 44"/>
                <a:gd name="T60" fmla="*/ 32 w 46"/>
                <a:gd name="T61" fmla="*/ 44 h 44"/>
                <a:gd name="T62" fmla="*/ 27 w 46"/>
                <a:gd name="T63" fmla="*/ 44 h 44"/>
                <a:gd name="T64" fmla="*/ 23 w 46"/>
                <a:gd name="T6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" h="44">
                  <a:moveTo>
                    <a:pt x="23" y="44"/>
                  </a:moveTo>
                  <a:lnTo>
                    <a:pt x="19" y="44"/>
                  </a:lnTo>
                  <a:lnTo>
                    <a:pt x="13" y="44"/>
                  </a:lnTo>
                  <a:lnTo>
                    <a:pt x="9" y="40"/>
                  </a:lnTo>
                  <a:lnTo>
                    <a:pt x="8" y="38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4" y="9"/>
                  </a:lnTo>
                  <a:lnTo>
                    <a:pt x="8" y="5"/>
                  </a:lnTo>
                  <a:lnTo>
                    <a:pt x="9" y="3"/>
                  </a:lnTo>
                  <a:lnTo>
                    <a:pt x="13" y="2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6" y="3"/>
                  </a:lnTo>
                  <a:lnTo>
                    <a:pt x="38" y="5"/>
                  </a:lnTo>
                  <a:lnTo>
                    <a:pt x="42" y="9"/>
                  </a:lnTo>
                  <a:lnTo>
                    <a:pt x="44" y="13"/>
                  </a:lnTo>
                  <a:lnTo>
                    <a:pt x="46" y="17"/>
                  </a:lnTo>
                  <a:lnTo>
                    <a:pt x="46" y="23"/>
                  </a:lnTo>
                  <a:lnTo>
                    <a:pt x="46" y="27"/>
                  </a:lnTo>
                  <a:lnTo>
                    <a:pt x="44" y="30"/>
                  </a:lnTo>
                  <a:lnTo>
                    <a:pt x="42" y="34"/>
                  </a:lnTo>
                  <a:lnTo>
                    <a:pt x="38" y="38"/>
                  </a:lnTo>
                  <a:lnTo>
                    <a:pt x="36" y="40"/>
                  </a:lnTo>
                  <a:lnTo>
                    <a:pt x="32" y="44"/>
                  </a:lnTo>
                  <a:lnTo>
                    <a:pt x="27" y="44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62" name="Freeform 90"/>
            <p:cNvSpPr>
              <a:spLocks noChangeAspect="1"/>
            </p:cNvSpPr>
            <p:nvPr/>
          </p:nvSpPr>
          <p:spPr bwMode="auto">
            <a:xfrm>
              <a:off x="1146" y="2086"/>
              <a:ext cx="116" cy="111"/>
            </a:xfrm>
            <a:custGeom>
              <a:avLst/>
              <a:gdLst>
                <a:gd name="T0" fmla="*/ 23 w 46"/>
                <a:gd name="T1" fmla="*/ 44 h 44"/>
                <a:gd name="T2" fmla="*/ 19 w 46"/>
                <a:gd name="T3" fmla="*/ 44 h 44"/>
                <a:gd name="T4" fmla="*/ 13 w 46"/>
                <a:gd name="T5" fmla="*/ 44 h 44"/>
                <a:gd name="T6" fmla="*/ 9 w 46"/>
                <a:gd name="T7" fmla="*/ 40 h 44"/>
                <a:gd name="T8" fmla="*/ 8 w 46"/>
                <a:gd name="T9" fmla="*/ 38 h 44"/>
                <a:gd name="T10" fmla="*/ 4 w 46"/>
                <a:gd name="T11" fmla="*/ 34 h 44"/>
                <a:gd name="T12" fmla="*/ 2 w 46"/>
                <a:gd name="T13" fmla="*/ 30 h 44"/>
                <a:gd name="T14" fmla="*/ 0 w 46"/>
                <a:gd name="T15" fmla="*/ 27 h 44"/>
                <a:gd name="T16" fmla="*/ 0 w 46"/>
                <a:gd name="T17" fmla="*/ 23 h 44"/>
                <a:gd name="T18" fmla="*/ 0 w 46"/>
                <a:gd name="T19" fmla="*/ 17 h 44"/>
                <a:gd name="T20" fmla="*/ 2 w 46"/>
                <a:gd name="T21" fmla="*/ 13 h 44"/>
                <a:gd name="T22" fmla="*/ 4 w 46"/>
                <a:gd name="T23" fmla="*/ 9 h 44"/>
                <a:gd name="T24" fmla="*/ 8 w 46"/>
                <a:gd name="T25" fmla="*/ 5 h 44"/>
                <a:gd name="T26" fmla="*/ 9 w 46"/>
                <a:gd name="T27" fmla="*/ 3 h 44"/>
                <a:gd name="T28" fmla="*/ 13 w 46"/>
                <a:gd name="T29" fmla="*/ 2 h 44"/>
                <a:gd name="T30" fmla="*/ 19 w 46"/>
                <a:gd name="T31" fmla="*/ 0 h 44"/>
                <a:gd name="T32" fmla="*/ 23 w 46"/>
                <a:gd name="T33" fmla="*/ 0 h 44"/>
                <a:gd name="T34" fmla="*/ 27 w 46"/>
                <a:gd name="T35" fmla="*/ 0 h 44"/>
                <a:gd name="T36" fmla="*/ 32 w 46"/>
                <a:gd name="T37" fmla="*/ 2 h 44"/>
                <a:gd name="T38" fmla="*/ 36 w 46"/>
                <a:gd name="T39" fmla="*/ 3 h 44"/>
                <a:gd name="T40" fmla="*/ 38 w 46"/>
                <a:gd name="T41" fmla="*/ 5 h 44"/>
                <a:gd name="T42" fmla="*/ 42 w 46"/>
                <a:gd name="T43" fmla="*/ 9 h 44"/>
                <a:gd name="T44" fmla="*/ 44 w 46"/>
                <a:gd name="T45" fmla="*/ 13 h 44"/>
                <a:gd name="T46" fmla="*/ 46 w 46"/>
                <a:gd name="T47" fmla="*/ 17 h 44"/>
                <a:gd name="T48" fmla="*/ 46 w 46"/>
                <a:gd name="T49" fmla="*/ 23 h 44"/>
                <a:gd name="T50" fmla="*/ 46 w 46"/>
                <a:gd name="T51" fmla="*/ 27 h 44"/>
                <a:gd name="T52" fmla="*/ 44 w 46"/>
                <a:gd name="T53" fmla="*/ 30 h 44"/>
                <a:gd name="T54" fmla="*/ 42 w 46"/>
                <a:gd name="T55" fmla="*/ 34 h 44"/>
                <a:gd name="T56" fmla="*/ 38 w 46"/>
                <a:gd name="T57" fmla="*/ 38 h 44"/>
                <a:gd name="T58" fmla="*/ 36 w 46"/>
                <a:gd name="T59" fmla="*/ 40 h 44"/>
                <a:gd name="T60" fmla="*/ 32 w 46"/>
                <a:gd name="T61" fmla="*/ 44 h 44"/>
                <a:gd name="T62" fmla="*/ 27 w 46"/>
                <a:gd name="T63" fmla="*/ 44 h 44"/>
                <a:gd name="T64" fmla="*/ 23 w 46"/>
                <a:gd name="T6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" h="44">
                  <a:moveTo>
                    <a:pt x="23" y="44"/>
                  </a:moveTo>
                  <a:lnTo>
                    <a:pt x="19" y="44"/>
                  </a:lnTo>
                  <a:lnTo>
                    <a:pt x="13" y="44"/>
                  </a:lnTo>
                  <a:lnTo>
                    <a:pt x="9" y="40"/>
                  </a:lnTo>
                  <a:lnTo>
                    <a:pt x="8" y="38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4" y="9"/>
                  </a:lnTo>
                  <a:lnTo>
                    <a:pt x="8" y="5"/>
                  </a:lnTo>
                  <a:lnTo>
                    <a:pt x="9" y="3"/>
                  </a:lnTo>
                  <a:lnTo>
                    <a:pt x="13" y="2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6" y="3"/>
                  </a:lnTo>
                  <a:lnTo>
                    <a:pt x="38" y="5"/>
                  </a:lnTo>
                  <a:lnTo>
                    <a:pt x="42" y="9"/>
                  </a:lnTo>
                  <a:lnTo>
                    <a:pt x="44" y="13"/>
                  </a:lnTo>
                  <a:lnTo>
                    <a:pt x="46" y="17"/>
                  </a:lnTo>
                  <a:lnTo>
                    <a:pt x="46" y="23"/>
                  </a:lnTo>
                  <a:lnTo>
                    <a:pt x="46" y="27"/>
                  </a:lnTo>
                  <a:lnTo>
                    <a:pt x="44" y="30"/>
                  </a:lnTo>
                  <a:lnTo>
                    <a:pt x="42" y="34"/>
                  </a:lnTo>
                  <a:lnTo>
                    <a:pt x="38" y="38"/>
                  </a:lnTo>
                  <a:lnTo>
                    <a:pt x="36" y="40"/>
                  </a:lnTo>
                  <a:lnTo>
                    <a:pt x="32" y="44"/>
                  </a:lnTo>
                  <a:lnTo>
                    <a:pt x="27" y="44"/>
                  </a:lnTo>
                  <a:lnTo>
                    <a:pt x="23" y="44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163" name="Freeform 91"/>
            <p:cNvSpPr>
              <a:spLocks noChangeAspect="1"/>
            </p:cNvSpPr>
            <p:nvPr/>
          </p:nvSpPr>
          <p:spPr bwMode="auto">
            <a:xfrm>
              <a:off x="958" y="2086"/>
              <a:ext cx="115" cy="111"/>
            </a:xfrm>
            <a:custGeom>
              <a:avLst/>
              <a:gdLst>
                <a:gd name="T0" fmla="*/ 23 w 46"/>
                <a:gd name="T1" fmla="*/ 44 h 44"/>
                <a:gd name="T2" fmla="*/ 17 w 46"/>
                <a:gd name="T3" fmla="*/ 44 h 44"/>
                <a:gd name="T4" fmla="*/ 13 w 46"/>
                <a:gd name="T5" fmla="*/ 44 h 44"/>
                <a:gd name="T6" fmla="*/ 9 w 46"/>
                <a:gd name="T7" fmla="*/ 40 h 44"/>
                <a:gd name="T8" fmla="*/ 6 w 46"/>
                <a:gd name="T9" fmla="*/ 38 h 44"/>
                <a:gd name="T10" fmla="*/ 4 w 46"/>
                <a:gd name="T11" fmla="*/ 34 h 44"/>
                <a:gd name="T12" fmla="*/ 2 w 46"/>
                <a:gd name="T13" fmla="*/ 30 h 44"/>
                <a:gd name="T14" fmla="*/ 0 w 46"/>
                <a:gd name="T15" fmla="*/ 27 h 44"/>
                <a:gd name="T16" fmla="*/ 0 w 46"/>
                <a:gd name="T17" fmla="*/ 23 h 44"/>
                <a:gd name="T18" fmla="*/ 0 w 46"/>
                <a:gd name="T19" fmla="*/ 17 h 44"/>
                <a:gd name="T20" fmla="*/ 2 w 46"/>
                <a:gd name="T21" fmla="*/ 13 h 44"/>
                <a:gd name="T22" fmla="*/ 4 w 46"/>
                <a:gd name="T23" fmla="*/ 9 h 44"/>
                <a:gd name="T24" fmla="*/ 6 w 46"/>
                <a:gd name="T25" fmla="*/ 5 h 44"/>
                <a:gd name="T26" fmla="*/ 9 w 46"/>
                <a:gd name="T27" fmla="*/ 3 h 44"/>
                <a:gd name="T28" fmla="*/ 13 w 46"/>
                <a:gd name="T29" fmla="*/ 2 h 44"/>
                <a:gd name="T30" fmla="*/ 17 w 46"/>
                <a:gd name="T31" fmla="*/ 0 h 44"/>
                <a:gd name="T32" fmla="*/ 23 w 46"/>
                <a:gd name="T33" fmla="*/ 0 h 44"/>
                <a:gd name="T34" fmla="*/ 27 w 46"/>
                <a:gd name="T35" fmla="*/ 0 h 44"/>
                <a:gd name="T36" fmla="*/ 31 w 46"/>
                <a:gd name="T37" fmla="*/ 2 h 44"/>
                <a:gd name="T38" fmla="*/ 34 w 46"/>
                <a:gd name="T39" fmla="*/ 3 h 44"/>
                <a:gd name="T40" fmla="*/ 38 w 46"/>
                <a:gd name="T41" fmla="*/ 5 h 44"/>
                <a:gd name="T42" fmla="*/ 42 w 46"/>
                <a:gd name="T43" fmla="*/ 9 h 44"/>
                <a:gd name="T44" fmla="*/ 44 w 46"/>
                <a:gd name="T45" fmla="*/ 13 h 44"/>
                <a:gd name="T46" fmla="*/ 44 w 46"/>
                <a:gd name="T47" fmla="*/ 17 h 44"/>
                <a:gd name="T48" fmla="*/ 46 w 46"/>
                <a:gd name="T49" fmla="*/ 23 h 44"/>
                <a:gd name="T50" fmla="*/ 44 w 46"/>
                <a:gd name="T51" fmla="*/ 27 h 44"/>
                <a:gd name="T52" fmla="*/ 44 w 46"/>
                <a:gd name="T53" fmla="*/ 30 h 44"/>
                <a:gd name="T54" fmla="*/ 42 w 46"/>
                <a:gd name="T55" fmla="*/ 34 h 44"/>
                <a:gd name="T56" fmla="*/ 38 w 46"/>
                <a:gd name="T57" fmla="*/ 38 h 44"/>
                <a:gd name="T58" fmla="*/ 34 w 46"/>
                <a:gd name="T59" fmla="*/ 40 h 44"/>
                <a:gd name="T60" fmla="*/ 31 w 46"/>
                <a:gd name="T61" fmla="*/ 44 h 44"/>
                <a:gd name="T62" fmla="*/ 27 w 46"/>
                <a:gd name="T63" fmla="*/ 44 h 44"/>
                <a:gd name="T64" fmla="*/ 23 w 46"/>
                <a:gd name="T6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" h="44">
                  <a:moveTo>
                    <a:pt x="23" y="44"/>
                  </a:moveTo>
                  <a:lnTo>
                    <a:pt x="17" y="44"/>
                  </a:lnTo>
                  <a:lnTo>
                    <a:pt x="13" y="44"/>
                  </a:lnTo>
                  <a:lnTo>
                    <a:pt x="9" y="40"/>
                  </a:lnTo>
                  <a:lnTo>
                    <a:pt x="6" y="38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4" y="9"/>
                  </a:lnTo>
                  <a:lnTo>
                    <a:pt x="6" y="5"/>
                  </a:lnTo>
                  <a:lnTo>
                    <a:pt x="9" y="3"/>
                  </a:lnTo>
                  <a:lnTo>
                    <a:pt x="13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1" y="2"/>
                  </a:lnTo>
                  <a:lnTo>
                    <a:pt x="34" y="3"/>
                  </a:lnTo>
                  <a:lnTo>
                    <a:pt x="38" y="5"/>
                  </a:lnTo>
                  <a:lnTo>
                    <a:pt x="42" y="9"/>
                  </a:lnTo>
                  <a:lnTo>
                    <a:pt x="44" y="13"/>
                  </a:lnTo>
                  <a:lnTo>
                    <a:pt x="44" y="17"/>
                  </a:lnTo>
                  <a:lnTo>
                    <a:pt x="46" y="23"/>
                  </a:lnTo>
                  <a:lnTo>
                    <a:pt x="44" y="27"/>
                  </a:lnTo>
                  <a:lnTo>
                    <a:pt x="44" y="30"/>
                  </a:lnTo>
                  <a:lnTo>
                    <a:pt x="42" y="34"/>
                  </a:lnTo>
                  <a:lnTo>
                    <a:pt x="38" y="38"/>
                  </a:lnTo>
                  <a:lnTo>
                    <a:pt x="34" y="40"/>
                  </a:lnTo>
                  <a:lnTo>
                    <a:pt x="31" y="44"/>
                  </a:lnTo>
                  <a:lnTo>
                    <a:pt x="27" y="44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64" name="Freeform 92"/>
            <p:cNvSpPr>
              <a:spLocks noChangeAspect="1"/>
            </p:cNvSpPr>
            <p:nvPr/>
          </p:nvSpPr>
          <p:spPr bwMode="auto">
            <a:xfrm>
              <a:off x="958" y="2086"/>
              <a:ext cx="115" cy="111"/>
            </a:xfrm>
            <a:custGeom>
              <a:avLst/>
              <a:gdLst>
                <a:gd name="T0" fmla="*/ 23 w 46"/>
                <a:gd name="T1" fmla="*/ 44 h 44"/>
                <a:gd name="T2" fmla="*/ 17 w 46"/>
                <a:gd name="T3" fmla="*/ 44 h 44"/>
                <a:gd name="T4" fmla="*/ 13 w 46"/>
                <a:gd name="T5" fmla="*/ 44 h 44"/>
                <a:gd name="T6" fmla="*/ 9 w 46"/>
                <a:gd name="T7" fmla="*/ 40 h 44"/>
                <a:gd name="T8" fmla="*/ 6 w 46"/>
                <a:gd name="T9" fmla="*/ 38 h 44"/>
                <a:gd name="T10" fmla="*/ 4 w 46"/>
                <a:gd name="T11" fmla="*/ 34 h 44"/>
                <a:gd name="T12" fmla="*/ 2 w 46"/>
                <a:gd name="T13" fmla="*/ 30 h 44"/>
                <a:gd name="T14" fmla="*/ 0 w 46"/>
                <a:gd name="T15" fmla="*/ 27 h 44"/>
                <a:gd name="T16" fmla="*/ 0 w 46"/>
                <a:gd name="T17" fmla="*/ 23 h 44"/>
                <a:gd name="T18" fmla="*/ 0 w 46"/>
                <a:gd name="T19" fmla="*/ 17 h 44"/>
                <a:gd name="T20" fmla="*/ 2 w 46"/>
                <a:gd name="T21" fmla="*/ 13 h 44"/>
                <a:gd name="T22" fmla="*/ 4 w 46"/>
                <a:gd name="T23" fmla="*/ 9 h 44"/>
                <a:gd name="T24" fmla="*/ 6 w 46"/>
                <a:gd name="T25" fmla="*/ 5 h 44"/>
                <a:gd name="T26" fmla="*/ 9 w 46"/>
                <a:gd name="T27" fmla="*/ 3 h 44"/>
                <a:gd name="T28" fmla="*/ 13 w 46"/>
                <a:gd name="T29" fmla="*/ 2 h 44"/>
                <a:gd name="T30" fmla="*/ 17 w 46"/>
                <a:gd name="T31" fmla="*/ 0 h 44"/>
                <a:gd name="T32" fmla="*/ 23 w 46"/>
                <a:gd name="T33" fmla="*/ 0 h 44"/>
                <a:gd name="T34" fmla="*/ 27 w 46"/>
                <a:gd name="T35" fmla="*/ 0 h 44"/>
                <a:gd name="T36" fmla="*/ 31 w 46"/>
                <a:gd name="T37" fmla="*/ 2 h 44"/>
                <a:gd name="T38" fmla="*/ 34 w 46"/>
                <a:gd name="T39" fmla="*/ 3 h 44"/>
                <a:gd name="T40" fmla="*/ 38 w 46"/>
                <a:gd name="T41" fmla="*/ 5 h 44"/>
                <a:gd name="T42" fmla="*/ 42 w 46"/>
                <a:gd name="T43" fmla="*/ 9 h 44"/>
                <a:gd name="T44" fmla="*/ 44 w 46"/>
                <a:gd name="T45" fmla="*/ 13 h 44"/>
                <a:gd name="T46" fmla="*/ 44 w 46"/>
                <a:gd name="T47" fmla="*/ 17 h 44"/>
                <a:gd name="T48" fmla="*/ 46 w 46"/>
                <a:gd name="T49" fmla="*/ 23 h 44"/>
                <a:gd name="T50" fmla="*/ 44 w 46"/>
                <a:gd name="T51" fmla="*/ 27 h 44"/>
                <a:gd name="T52" fmla="*/ 44 w 46"/>
                <a:gd name="T53" fmla="*/ 30 h 44"/>
                <a:gd name="T54" fmla="*/ 42 w 46"/>
                <a:gd name="T55" fmla="*/ 34 h 44"/>
                <a:gd name="T56" fmla="*/ 38 w 46"/>
                <a:gd name="T57" fmla="*/ 38 h 44"/>
                <a:gd name="T58" fmla="*/ 34 w 46"/>
                <a:gd name="T59" fmla="*/ 40 h 44"/>
                <a:gd name="T60" fmla="*/ 31 w 46"/>
                <a:gd name="T61" fmla="*/ 44 h 44"/>
                <a:gd name="T62" fmla="*/ 27 w 46"/>
                <a:gd name="T63" fmla="*/ 44 h 44"/>
                <a:gd name="T64" fmla="*/ 23 w 46"/>
                <a:gd name="T6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" h="44">
                  <a:moveTo>
                    <a:pt x="23" y="44"/>
                  </a:moveTo>
                  <a:lnTo>
                    <a:pt x="17" y="44"/>
                  </a:lnTo>
                  <a:lnTo>
                    <a:pt x="13" y="44"/>
                  </a:lnTo>
                  <a:lnTo>
                    <a:pt x="9" y="40"/>
                  </a:lnTo>
                  <a:lnTo>
                    <a:pt x="6" y="38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4" y="9"/>
                  </a:lnTo>
                  <a:lnTo>
                    <a:pt x="6" y="5"/>
                  </a:lnTo>
                  <a:lnTo>
                    <a:pt x="9" y="3"/>
                  </a:lnTo>
                  <a:lnTo>
                    <a:pt x="13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1" y="2"/>
                  </a:lnTo>
                  <a:lnTo>
                    <a:pt x="34" y="3"/>
                  </a:lnTo>
                  <a:lnTo>
                    <a:pt x="38" y="5"/>
                  </a:lnTo>
                  <a:lnTo>
                    <a:pt x="42" y="9"/>
                  </a:lnTo>
                  <a:lnTo>
                    <a:pt x="44" y="13"/>
                  </a:lnTo>
                  <a:lnTo>
                    <a:pt x="44" y="17"/>
                  </a:lnTo>
                  <a:lnTo>
                    <a:pt x="46" y="23"/>
                  </a:lnTo>
                  <a:lnTo>
                    <a:pt x="44" y="27"/>
                  </a:lnTo>
                  <a:lnTo>
                    <a:pt x="44" y="30"/>
                  </a:lnTo>
                  <a:lnTo>
                    <a:pt x="42" y="34"/>
                  </a:lnTo>
                  <a:lnTo>
                    <a:pt x="38" y="38"/>
                  </a:lnTo>
                  <a:lnTo>
                    <a:pt x="34" y="40"/>
                  </a:lnTo>
                  <a:lnTo>
                    <a:pt x="31" y="44"/>
                  </a:lnTo>
                  <a:lnTo>
                    <a:pt x="27" y="44"/>
                  </a:lnTo>
                  <a:lnTo>
                    <a:pt x="23" y="44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165" name="Freeform 93"/>
            <p:cNvSpPr>
              <a:spLocks noChangeAspect="1"/>
            </p:cNvSpPr>
            <p:nvPr/>
          </p:nvSpPr>
          <p:spPr bwMode="auto">
            <a:xfrm>
              <a:off x="1769" y="2460"/>
              <a:ext cx="115" cy="116"/>
            </a:xfrm>
            <a:custGeom>
              <a:avLst/>
              <a:gdLst>
                <a:gd name="T0" fmla="*/ 23 w 46"/>
                <a:gd name="T1" fmla="*/ 46 h 46"/>
                <a:gd name="T2" fmla="*/ 19 w 46"/>
                <a:gd name="T3" fmla="*/ 44 h 46"/>
                <a:gd name="T4" fmla="*/ 15 w 46"/>
                <a:gd name="T5" fmla="*/ 44 h 46"/>
                <a:gd name="T6" fmla="*/ 11 w 46"/>
                <a:gd name="T7" fmla="*/ 42 h 46"/>
                <a:gd name="T8" fmla="*/ 7 w 46"/>
                <a:gd name="T9" fmla="*/ 39 h 46"/>
                <a:gd name="T10" fmla="*/ 4 w 46"/>
                <a:gd name="T11" fmla="*/ 35 h 46"/>
                <a:gd name="T12" fmla="*/ 2 w 46"/>
                <a:gd name="T13" fmla="*/ 31 h 46"/>
                <a:gd name="T14" fmla="*/ 2 w 46"/>
                <a:gd name="T15" fmla="*/ 27 h 46"/>
                <a:gd name="T16" fmla="*/ 0 w 46"/>
                <a:gd name="T17" fmla="*/ 23 h 46"/>
                <a:gd name="T18" fmla="*/ 2 w 46"/>
                <a:gd name="T19" fmla="*/ 18 h 46"/>
                <a:gd name="T20" fmla="*/ 2 w 46"/>
                <a:gd name="T21" fmla="*/ 14 h 46"/>
                <a:gd name="T22" fmla="*/ 4 w 46"/>
                <a:gd name="T23" fmla="*/ 10 h 46"/>
                <a:gd name="T24" fmla="*/ 7 w 46"/>
                <a:gd name="T25" fmla="*/ 6 h 46"/>
                <a:gd name="T26" fmla="*/ 11 w 46"/>
                <a:gd name="T27" fmla="*/ 4 h 46"/>
                <a:gd name="T28" fmla="*/ 15 w 46"/>
                <a:gd name="T29" fmla="*/ 2 h 46"/>
                <a:gd name="T30" fmla="*/ 19 w 46"/>
                <a:gd name="T31" fmla="*/ 0 h 46"/>
                <a:gd name="T32" fmla="*/ 23 w 46"/>
                <a:gd name="T33" fmla="*/ 0 h 46"/>
                <a:gd name="T34" fmla="*/ 28 w 46"/>
                <a:gd name="T35" fmla="*/ 0 h 46"/>
                <a:gd name="T36" fmla="*/ 32 w 46"/>
                <a:gd name="T37" fmla="*/ 2 h 46"/>
                <a:gd name="T38" fmla="*/ 36 w 46"/>
                <a:gd name="T39" fmla="*/ 4 h 46"/>
                <a:gd name="T40" fmla="*/ 40 w 46"/>
                <a:gd name="T41" fmla="*/ 6 h 46"/>
                <a:gd name="T42" fmla="*/ 42 w 46"/>
                <a:gd name="T43" fmla="*/ 10 h 46"/>
                <a:gd name="T44" fmla="*/ 44 w 46"/>
                <a:gd name="T45" fmla="*/ 14 h 46"/>
                <a:gd name="T46" fmla="*/ 46 w 46"/>
                <a:gd name="T47" fmla="*/ 18 h 46"/>
                <a:gd name="T48" fmla="*/ 46 w 46"/>
                <a:gd name="T49" fmla="*/ 23 h 46"/>
                <a:gd name="T50" fmla="*/ 46 w 46"/>
                <a:gd name="T51" fmla="*/ 27 h 46"/>
                <a:gd name="T52" fmla="*/ 44 w 46"/>
                <a:gd name="T53" fmla="*/ 31 h 46"/>
                <a:gd name="T54" fmla="*/ 42 w 46"/>
                <a:gd name="T55" fmla="*/ 35 h 46"/>
                <a:gd name="T56" fmla="*/ 40 w 46"/>
                <a:gd name="T57" fmla="*/ 39 h 46"/>
                <a:gd name="T58" fmla="*/ 36 w 46"/>
                <a:gd name="T59" fmla="*/ 42 h 46"/>
                <a:gd name="T60" fmla="*/ 32 w 46"/>
                <a:gd name="T61" fmla="*/ 44 h 46"/>
                <a:gd name="T62" fmla="*/ 28 w 46"/>
                <a:gd name="T63" fmla="*/ 44 h 46"/>
                <a:gd name="T64" fmla="*/ 23 w 46"/>
                <a:gd name="T6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" h="46">
                  <a:moveTo>
                    <a:pt x="23" y="46"/>
                  </a:moveTo>
                  <a:lnTo>
                    <a:pt x="19" y="44"/>
                  </a:lnTo>
                  <a:lnTo>
                    <a:pt x="15" y="44"/>
                  </a:lnTo>
                  <a:lnTo>
                    <a:pt x="11" y="42"/>
                  </a:lnTo>
                  <a:lnTo>
                    <a:pt x="7" y="39"/>
                  </a:lnTo>
                  <a:lnTo>
                    <a:pt x="4" y="35"/>
                  </a:lnTo>
                  <a:lnTo>
                    <a:pt x="2" y="31"/>
                  </a:lnTo>
                  <a:lnTo>
                    <a:pt x="2" y="27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7" y="6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40" y="6"/>
                  </a:lnTo>
                  <a:lnTo>
                    <a:pt x="42" y="10"/>
                  </a:lnTo>
                  <a:lnTo>
                    <a:pt x="44" y="14"/>
                  </a:lnTo>
                  <a:lnTo>
                    <a:pt x="46" y="18"/>
                  </a:lnTo>
                  <a:lnTo>
                    <a:pt x="46" y="23"/>
                  </a:lnTo>
                  <a:lnTo>
                    <a:pt x="46" y="27"/>
                  </a:lnTo>
                  <a:lnTo>
                    <a:pt x="44" y="31"/>
                  </a:lnTo>
                  <a:lnTo>
                    <a:pt x="42" y="35"/>
                  </a:lnTo>
                  <a:lnTo>
                    <a:pt x="40" y="39"/>
                  </a:lnTo>
                  <a:lnTo>
                    <a:pt x="36" y="42"/>
                  </a:lnTo>
                  <a:lnTo>
                    <a:pt x="32" y="44"/>
                  </a:lnTo>
                  <a:lnTo>
                    <a:pt x="28" y="44"/>
                  </a:lnTo>
                  <a:lnTo>
                    <a:pt x="23" y="46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66" name="Freeform 94"/>
            <p:cNvSpPr>
              <a:spLocks noChangeAspect="1"/>
            </p:cNvSpPr>
            <p:nvPr/>
          </p:nvSpPr>
          <p:spPr bwMode="auto">
            <a:xfrm>
              <a:off x="1769" y="2460"/>
              <a:ext cx="115" cy="116"/>
            </a:xfrm>
            <a:custGeom>
              <a:avLst/>
              <a:gdLst>
                <a:gd name="T0" fmla="*/ 23 w 46"/>
                <a:gd name="T1" fmla="*/ 46 h 46"/>
                <a:gd name="T2" fmla="*/ 19 w 46"/>
                <a:gd name="T3" fmla="*/ 44 h 46"/>
                <a:gd name="T4" fmla="*/ 15 w 46"/>
                <a:gd name="T5" fmla="*/ 44 h 46"/>
                <a:gd name="T6" fmla="*/ 11 w 46"/>
                <a:gd name="T7" fmla="*/ 42 h 46"/>
                <a:gd name="T8" fmla="*/ 7 w 46"/>
                <a:gd name="T9" fmla="*/ 39 h 46"/>
                <a:gd name="T10" fmla="*/ 4 w 46"/>
                <a:gd name="T11" fmla="*/ 35 h 46"/>
                <a:gd name="T12" fmla="*/ 2 w 46"/>
                <a:gd name="T13" fmla="*/ 31 h 46"/>
                <a:gd name="T14" fmla="*/ 2 w 46"/>
                <a:gd name="T15" fmla="*/ 27 h 46"/>
                <a:gd name="T16" fmla="*/ 0 w 46"/>
                <a:gd name="T17" fmla="*/ 23 h 46"/>
                <a:gd name="T18" fmla="*/ 2 w 46"/>
                <a:gd name="T19" fmla="*/ 18 h 46"/>
                <a:gd name="T20" fmla="*/ 2 w 46"/>
                <a:gd name="T21" fmla="*/ 14 h 46"/>
                <a:gd name="T22" fmla="*/ 4 w 46"/>
                <a:gd name="T23" fmla="*/ 10 h 46"/>
                <a:gd name="T24" fmla="*/ 7 w 46"/>
                <a:gd name="T25" fmla="*/ 6 h 46"/>
                <a:gd name="T26" fmla="*/ 11 w 46"/>
                <a:gd name="T27" fmla="*/ 4 h 46"/>
                <a:gd name="T28" fmla="*/ 15 w 46"/>
                <a:gd name="T29" fmla="*/ 2 h 46"/>
                <a:gd name="T30" fmla="*/ 19 w 46"/>
                <a:gd name="T31" fmla="*/ 0 h 46"/>
                <a:gd name="T32" fmla="*/ 23 w 46"/>
                <a:gd name="T33" fmla="*/ 0 h 46"/>
                <a:gd name="T34" fmla="*/ 28 w 46"/>
                <a:gd name="T35" fmla="*/ 0 h 46"/>
                <a:gd name="T36" fmla="*/ 32 w 46"/>
                <a:gd name="T37" fmla="*/ 2 h 46"/>
                <a:gd name="T38" fmla="*/ 36 w 46"/>
                <a:gd name="T39" fmla="*/ 4 h 46"/>
                <a:gd name="T40" fmla="*/ 40 w 46"/>
                <a:gd name="T41" fmla="*/ 6 h 46"/>
                <a:gd name="T42" fmla="*/ 42 w 46"/>
                <a:gd name="T43" fmla="*/ 10 h 46"/>
                <a:gd name="T44" fmla="*/ 44 w 46"/>
                <a:gd name="T45" fmla="*/ 14 h 46"/>
                <a:gd name="T46" fmla="*/ 46 w 46"/>
                <a:gd name="T47" fmla="*/ 18 h 46"/>
                <a:gd name="T48" fmla="*/ 46 w 46"/>
                <a:gd name="T49" fmla="*/ 23 h 46"/>
                <a:gd name="T50" fmla="*/ 46 w 46"/>
                <a:gd name="T51" fmla="*/ 27 h 46"/>
                <a:gd name="T52" fmla="*/ 44 w 46"/>
                <a:gd name="T53" fmla="*/ 31 h 46"/>
                <a:gd name="T54" fmla="*/ 42 w 46"/>
                <a:gd name="T55" fmla="*/ 35 h 46"/>
                <a:gd name="T56" fmla="*/ 40 w 46"/>
                <a:gd name="T57" fmla="*/ 39 h 46"/>
                <a:gd name="T58" fmla="*/ 36 w 46"/>
                <a:gd name="T59" fmla="*/ 42 h 46"/>
                <a:gd name="T60" fmla="*/ 32 w 46"/>
                <a:gd name="T61" fmla="*/ 44 h 46"/>
                <a:gd name="T62" fmla="*/ 28 w 46"/>
                <a:gd name="T63" fmla="*/ 44 h 46"/>
                <a:gd name="T64" fmla="*/ 23 w 46"/>
                <a:gd name="T6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" h="46">
                  <a:moveTo>
                    <a:pt x="23" y="46"/>
                  </a:moveTo>
                  <a:lnTo>
                    <a:pt x="19" y="44"/>
                  </a:lnTo>
                  <a:lnTo>
                    <a:pt x="15" y="44"/>
                  </a:lnTo>
                  <a:lnTo>
                    <a:pt x="11" y="42"/>
                  </a:lnTo>
                  <a:lnTo>
                    <a:pt x="7" y="39"/>
                  </a:lnTo>
                  <a:lnTo>
                    <a:pt x="4" y="35"/>
                  </a:lnTo>
                  <a:lnTo>
                    <a:pt x="2" y="31"/>
                  </a:lnTo>
                  <a:lnTo>
                    <a:pt x="2" y="27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7" y="6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40" y="6"/>
                  </a:lnTo>
                  <a:lnTo>
                    <a:pt x="42" y="10"/>
                  </a:lnTo>
                  <a:lnTo>
                    <a:pt x="44" y="14"/>
                  </a:lnTo>
                  <a:lnTo>
                    <a:pt x="46" y="18"/>
                  </a:lnTo>
                  <a:lnTo>
                    <a:pt x="46" y="23"/>
                  </a:lnTo>
                  <a:lnTo>
                    <a:pt x="46" y="27"/>
                  </a:lnTo>
                  <a:lnTo>
                    <a:pt x="44" y="31"/>
                  </a:lnTo>
                  <a:lnTo>
                    <a:pt x="42" y="35"/>
                  </a:lnTo>
                  <a:lnTo>
                    <a:pt x="40" y="39"/>
                  </a:lnTo>
                  <a:lnTo>
                    <a:pt x="36" y="42"/>
                  </a:lnTo>
                  <a:lnTo>
                    <a:pt x="32" y="44"/>
                  </a:lnTo>
                  <a:lnTo>
                    <a:pt x="28" y="44"/>
                  </a:lnTo>
                  <a:lnTo>
                    <a:pt x="23" y="4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167" name="Freeform 95"/>
            <p:cNvSpPr>
              <a:spLocks noChangeAspect="1"/>
            </p:cNvSpPr>
            <p:nvPr/>
          </p:nvSpPr>
          <p:spPr bwMode="auto">
            <a:xfrm>
              <a:off x="1352" y="1263"/>
              <a:ext cx="118" cy="115"/>
            </a:xfrm>
            <a:custGeom>
              <a:avLst/>
              <a:gdLst>
                <a:gd name="T0" fmla="*/ 23 w 47"/>
                <a:gd name="T1" fmla="*/ 46 h 46"/>
                <a:gd name="T2" fmla="*/ 18 w 47"/>
                <a:gd name="T3" fmla="*/ 46 h 46"/>
                <a:gd name="T4" fmla="*/ 14 w 47"/>
                <a:gd name="T5" fmla="*/ 44 h 46"/>
                <a:gd name="T6" fmla="*/ 10 w 47"/>
                <a:gd name="T7" fmla="*/ 42 h 46"/>
                <a:gd name="T8" fmla="*/ 6 w 47"/>
                <a:gd name="T9" fmla="*/ 38 h 46"/>
                <a:gd name="T10" fmla="*/ 4 w 47"/>
                <a:gd name="T11" fmla="*/ 36 h 46"/>
                <a:gd name="T12" fmla="*/ 2 w 47"/>
                <a:gd name="T13" fmla="*/ 32 h 46"/>
                <a:gd name="T14" fmla="*/ 0 w 47"/>
                <a:gd name="T15" fmla="*/ 27 h 46"/>
                <a:gd name="T16" fmla="*/ 0 w 47"/>
                <a:gd name="T17" fmla="*/ 23 h 46"/>
                <a:gd name="T18" fmla="*/ 0 w 47"/>
                <a:gd name="T19" fmla="*/ 19 h 46"/>
                <a:gd name="T20" fmla="*/ 2 w 47"/>
                <a:gd name="T21" fmla="*/ 13 h 46"/>
                <a:gd name="T22" fmla="*/ 4 w 47"/>
                <a:gd name="T23" fmla="*/ 9 h 46"/>
                <a:gd name="T24" fmla="*/ 6 w 47"/>
                <a:gd name="T25" fmla="*/ 7 h 46"/>
                <a:gd name="T26" fmla="*/ 10 w 47"/>
                <a:gd name="T27" fmla="*/ 3 h 46"/>
                <a:gd name="T28" fmla="*/ 14 w 47"/>
                <a:gd name="T29" fmla="*/ 2 h 46"/>
                <a:gd name="T30" fmla="*/ 18 w 47"/>
                <a:gd name="T31" fmla="*/ 0 h 46"/>
                <a:gd name="T32" fmla="*/ 23 w 47"/>
                <a:gd name="T33" fmla="*/ 0 h 46"/>
                <a:gd name="T34" fmla="*/ 27 w 47"/>
                <a:gd name="T35" fmla="*/ 0 h 46"/>
                <a:gd name="T36" fmla="*/ 31 w 47"/>
                <a:gd name="T37" fmla="*/ 2 h 46"/>
                <a:gd name="T38" fmla="*/ 35 w 47"/>
                <a:gd name="T39" fmla="*/ 3 h 46"/>
                <a:gd name="T40" fmla="*/ 39 w 47"/>
                <a:gd name="T41" fmla="*/ 7 h 46"/>
                <a:gd name="T42" fmla="*/ 43 w 47"/>
                <a:gd name="T43" fmla="*/ 9 h 46"/>
                <a:gd name="T44" fmla="*/ 45 w 47"/>
                <a:gd name="T45" fmla="*/ 13 h 46"/>
                <a:gd name="T46" fmla="*/ 45 w 47"/>
                <a:gd name="T47" fmla="*/ 19 h 46"/>
                <a:gd name="T48" fmla="*/ 47 w 47"/>
                <a:gd name="T49" fmla="*/ 23 h 46"/>
                <a:gd name="T50" fmla="*/ 45 w 47"/>
                <a:gd name="T51" fmla="*/ 27 h 46"/>
                <a:gd name="T52" fmla="*/ 45 w 47"/>
                <a:gd name="T53" fmla="*/ 32 h 46"/>
                <a:gd name="T54" fmla="*/ 43 w 47"/>
                <a:gd name="T55" fmla="*/ 36 h 46"/>
                <a:gd name="T56" fmla="*/ 39 w 47"/>
                <a:gd name="T57" fmla="*/ 38 h 46"/>
                <a:gd name="T58" fmla="*/ 35 w 47"/>
                <a:gd name="T59" fmla="*/ 42 h 46"/>
                <a:gd name="T60" fmla="*/ 31 w 47"/>
                <a:gd name="T61" fmla="*/ 44 h 46"/>
                <a:gd name="T62" fmla="*/ 27 w 47"/>
                <a:gd name="T63" fmla="*/ 46 h 46"/>
                <a:gd name="T64" fmla="*/ 23 w 47"/>
                <a:gd name="T6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46">
                  <a:moveTo>
                    <a:pt x="23" y="46"/>
                  </a:moveTo>
                  <a:lnTo>
                    <a:pt x="18" y="46"/>
                  </a:lnTo>
                  <a:lnTo>
                    <a:pt x="14" y="44"/>
                  </a:lnTo>
                  <a:lnTo>
                    <a:pt x="10" y="42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3"/>
                  </a:lnTo>
                  <a:lnTo>
                    <a:pt x="4" y="9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1" y="2"/>
                  </a:lnTo>
                  <a:lnTo>
                    <a:pt x="35" y="3"/>
                  </a:lnTo>
                  <a:lnTo>
                    <a:pt x="39" y="7"/>
                  </a:lnTo>
                  <a:lnTo>
                    <a:pt x="43" y="9"/>
                  </a:lnTo>
                  <a:lnTo>
                    <a:pt x="45" y="13"/>
                  </a:lnTo>
                  <a:lnTo>
                    <a:pt x="45" y="19"/>
                  </a:lnTo>
                  <a:lnTo>
                    <a:pt x="47" y="23"/>
                  </a:lnTo>
                  <a:lnTo>
                    <a:pt x="45" y="27"/>
                  </a:lnTo>
                  <a:lnTo>
                    <a:pt x="45" y="32"/>
                  </a:lnTo>
                  <a:lnTo>
                    <a:pt x="43" y="36"/>
                  </a:lnTo>
                  <a:lnTo>
                    <a:pt x="39" y="38"/>
                  </a:lnTo>
                  <a:lnTo>
                    <a:pt x="35" y="42"/>
                  </a:lnTo>
                  <a:lnTo>
                    <a:pt x="31" y="44"/>
                  </a:lnTo>
                  <a:lnTo>
                    <a:pt x="27" y="46"/>
                  </a:lnTo>
                  <a:lnTo>
                    <a:pt x="23" y="46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68" name="Freeform 96"/>
            <p:cNvSpPr>
              <a:spLocks noChangeAspect="1"/>
            </p:cNvSpPr>
            <p:nvPr/>
          </p:nvSpPr>
          <p:spPr bwMode="auto">
            <a:xfrm>
              <a:off x="1352" y="1263"/>
              <a:ext cx="118" cy="115"/>
            </a:xfrm>
            <a:custGeom>
              <a:avLst/>
              <a:gdLst>
                <a:gd name="T0" fmla="*/ 23 w 47"/>
                <a:gd name="T1" fmla="*/ 46 h 46"/>
                <a:gd name="T2" fmla="*/ 18 w 47"/>
                <a:gd name="T3" fmla="*/ 46 h 46"/>
                <a:gd name="T4" fmla="*/ 14 w 47"/>
                <a:gd name="T5" fmla="*/ 44 h 46"/>
                <a:gd name="T6" fmla="*/ 10 w 47"/>
                <a:gd name="T7" fmla="*/ 42 h 46"/>
                <a:gd name="T8" fmla="*/ 6 w 47"/>
                <a:gd name="T9" fmla="*/ 38 h 46"/>
                <a:gd name="T10" fmla="*/ 4 w 47"/>
                <a:gd name="T11" fmla="*/ 36 h 46"/>
                <a:gd name="T12" fmla="*/ 2 w 47"/>
                <a:gd name="T13" fmla="*/ 32 h 46"/>
                <a:gd name="T14" fmla="*/ 0 w 47"/>
                <a:gd name="T15" fmla="*/ 27 h 46"/>
                <a:gd name="T16" fmla="*/ 0 w 47"/>
                <a:gd name="T17" fmla="*/ 23 h 46"/>
                <a:gd name="T18" fmla="*/ 0 w 47"/>
                <a:gd name="T19" fmla="*/ 19 h 46"/>
                <a:gd name="T20" fmla="*/ 2 w 47"/>
                <a:gd name="T21" fmla="*/ 13 h 46"/>
                <a:gd name="T22" fmla="*/ 4 w 47"/>
                <a:gd name="T23" fmla="*/ 9 h 46"/>
                <a:gd name="T24" fmla="*/ 6 w 47"/>
                <a:gd name="T25" fmla="*/ 7 h 46"/>
                <a:gd name="T26" fmla="*/ 10 w 47"/>
                <a:gd name="T27" fmla="*/ 3 h 46"/>
                <a:gd name="T28" fmla="*/ 14 w 47"/>
                <a:gd name="T29" fmla="*/ 2 h 46"/>
                <a:gd name="T30" fmla="*/ 18 w 47"/>
                <a:gd name="T31" fmla="*/ 0 h 46"/>
                <a:gd name="T32" fmla="*/ 23 w 47"/>
                <a:gd name="T33" fmla="*/ 0 h 46"/>
                <a:gd name="T34" fmla="*/ 27 w 47"/>
                <a:gd name="T35" fmla="*/ 0 h 46"/>
                <a:gd name="T36" fmla="*/ 31 w 47"/>
                <a:gd name="T37" fmla="*/ 2 h 46"/>
                <a:gd name="T38" fmla="*/ 35 w 47"/>
                <a:gd name="T39" fmla="*/ 3 h 46"/>
                <a:gd name="T40" fmla="*/ 39 w 47"/>
                <a:gd name="T41" fmla="*/ 7 h 46"/>
                <a:gd name="T42" fmla="*/ 43 w 47"/>
                <a:gd name="T43" fmla="*/ 9 h 46"/>
                <a:gd name="T44" fmla="*/ 45 w 47"/>
                <a:gd name="T45" fmla="*/ 13 h 46"/>
                <a:gd name="T46" fmla="*/ 45 w 47"/>
                <a:gd name="T47" fmla="*/ 19 h 46"/>
                <a:gd name="T48" fmla="*/ 47 w 47"/>
                <a:gd name="T49" fmla="*/ 23 h 46"/>
                <a:gd name="T50" fmla="*/ 45 w 47"/>
                <a:gd name="T51" fmla="*/ 27 h 46"/>
                <a:gd name="T52" fmla="*/ 45 w 47"/>
                <a:gd name="T53" fmla="*/ 32 h 46"/>
                <a:gd name="T54" fmla="*/ 43 w 47"/>
                <a:gd name="T55" fmla="*/ 36 h 46"/>
                <a:gd name="T56" fmla="*/ 39 w 47"/>
                <a:gd name="T57" fmla="*/ 38 h 46"/>
                <a:gd name="T58" fmla="*/ 35 w 47"/>
                <a:gd name="T59" fmla="*/ 42 h 46"/>
                <a:gd name="T60" fmla="*/ 31 w 47"/>
                <a:gd name="T61" fmla="*/ 44 h 46"/>
                <a:gd name="T62" fmla="*/ 27 w 47"/>
                <a:gd name="T63" fmla="*/ 46 h 46"/>
                <a:gd name="T64" fmla="*/ 23 w 47"/>
                <a:gd name="T6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46">
                  <a:moveTo>
                    <a:pt x="23" y="46"/>
                  </a:moveTo>
                  <a:lnTo>
                    <a:pt x="18" y="46"/>
                  </a:lnTo>
                  <a:lnTo>
                    <a:pt x="14" y="44"/>
                  </a:lnTo>
                  <a:lnTo>
                    <a:pt x="10" y="42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3"/>
                  </a:lnTo>
                  <a:lnTo>
                    <a:pt x="4" y="9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1" y="2"/>
                  </a:lnTo>
                  <a:lnTo>
                    <a:pt x="35" y="3"/>
                  </a:lnTo>
                  <a:lnTo>
                    <a:pt x="39" y="7"/>
                  </a:lnTo>
                  <a:lnTo>
                    <a:pt x="43" y="9"/>
                  </a:lnTo>
                  <a:lnTo>
                    <a:pt x="45" y="13"/>
                  </a:lnTo>
                  <a:lnTo>
                    <a:pt x="45" y="19"/>
                  </a:lnTo>
                  <a:lnTo>
                    <a:pt x="47" y="23"/>
                  </a:lnTo>
                  <a:lnTo>
                    <a:pt x="45" y="27"/>
                  </a:lnTo>
                  <a:lnTo>
                    <a:pt x="45" y="32"/>
                  </a:lnTo>
                  <a:lnTo>
                    <a:pt x="43" y="36"/>
                  </a:lnTo>
                  <a:lnTo>
                    <a:pt x="39" y="38"/>
                  </a:lnTo>
                  <a:lnTo>
                    <a:pt x="35" y="42"/>
                  </a:lnTo>
                  <a:lnTo>
                    <a:pt x="31" y="44"/>
                  </a:lnTo>
                  <a:lnTo>
                    <a:pt x="27" y="46"/>
                  </a:lnTo>
                  <a:lnTo>
                    <a:pt x="23" y="4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169" name="Freeform 97"/>
            <p:cNvSpPr>
              <a:spLocks noChangeAspect="1"/>
            </p:cNvSpPr>
            <p:nvPr/>
          </p:nvSpPr>
          <p:spPr bwMode="auto">
            <a:xfrm>
              <a:off x="2173" y="1677"/>
              <a:ext cx="116" cy="111"/>
            </a:xfrm>
            <a:custGeom>
              <a:avLst/>
              <a:gdLst>
                <a:gd name="T0" fmla="*/ 23 w 46"/>
                <a:gd name="T1" fmla="*/ 44 h 44"/>
                <a:gd name="T2" fmla="*/ 17 w 46"/>
                <a:gd name="T3" fmla="*/ 44 h 44"/>
                <a:gd name="T4" fmla="*/ 14 w 46"/>
                <a:gd name="T5" fmla="*/ 42 h 44"/>
                <a:gd name="T6" fmla="*/ 10 w 46"/>
                <a:gd name="T7" fmla="*/ 40 h 44"/>
                <a:gd name="T8" fmla="*/ 6 w 46"/>
                <a:gd name="T9" fmla="*/ 38 h 44"/>
                <a:gd name="T10" fmla="*/ 4 w 46"/>
                <a:gd name="T11" fmla="*/ 34 h 44"/>
                <a:gd name="T12" fmla="*/ 2 w 46"/>
                <a:gd name="T13" fmla="*/ 30 h 44"/>
                <a:gd name="T14" fmla="*/ 0 w 46"/>
                <a:gd name="T15" fmla="*/ 26 h 44"/>
                <a:gd name="T16" fmla="*/ 0 w 46"/>
                <a:gd name="T17" fmla="*/ 23 h 44"/>
                <a:gd name="T18" fmla="*/ 0 w 46"/>
                <a:gd name="T19" fmla="*/ 17 h 44"/>
                <a:gd name="T20" fmla="*/ 2 w 46"/>
                <a:gd name="T21" fmla="*/ 13 h 44"/>
                <a:gd name="T22" fmla="*/ 4 w 46"/>
                <a:gd name="T23" fmla="*/ 9 h 44"/>
                <a:gd name="T24" fmla="*/ 6 w 46"/>
                <a:gd name="T25" fmla="*/ 5 h 44"/>
                <a:gd name="T26" fmla="*/ 10 w 46"/>
                <a:gd name="T27" fmla="*/ 3 h 44"/>
                <a:gd name="T28" fmla="*/ 14 w 46"/>
                <a:gd name="T29" fmla="*/ 2 h 44"/>
                <a:gd name="T30" fmla="*/ 17 w 46"/>
                <a:gd name="T31" fmla="*/ 0 h 44"/>
                <a:gd name="T32" fmla="*/ 23 w 46"/>
                <a:gd name="T33" fmla="*/ 0 h 44"/>
                <a:gd name="T34" fmla="*/ 27 w 46"/>
                <a:gd name="T35" fmla="*/ 0 h 44"/>
                <a:gd name="T36" fmla="*/ 31 w 46"/>
                <a:gd name="T37" fmla="*/ 2 h 44"/>
                <a:gd name="T38" fmla="*/ 35 w 46"/>
                <a:gd name="T39" fmla="*/ 3 h 44"/>
                <a:gd name="T40" fmla="*/ 38 w 46"/>
                <a:gd name="T41" fmla="*/ 5 h 44"/>
                <a:gd name="T42" fmla="*/ 42 w 46"/>
                <a:gd name="T43" fmla="*/ 9 h 44"/>
                <a:gd name="T44" fmla="*/ 44 w 46"/>
                <a:gd name="T45" fmla="*/ 13 h 44"/>
                <a:gd name="T46" fmla="*/ 44 w 46"/>
                <a:gd name="T47" fmla="*/ 17 h 44"/>
                <a:gd name="T48" fmla="*/ 46 w 46"/>
                <a:gd name="T49" fmla="*/ 23 h 44"/>
                <a:gd name="T50" fmla="*/ 44 w 46"/>
                <a:gd name="T51" fmla="*/ 26 h 44"/>
                <a:gd name="T52" fmla="*/ 44 w 46"/>
                <a:gd name="T53" fmla="*/ 30 h 44"/>
                <a:gd name="T54" fmla="*/ 42 w 46"/>
                <a:gd name="T55" fmla="*/ 34 h 44"/>
                <a:gd name="T56" fmla="*/ 38 w 46"/>
                <a:gd name="T57" fmla="*/ 38 h 44"/>
                <a:gd name="T58" fmla="*/ 35 w 46"/>
                <a:gd name="T59" fmla="*/ 40 h 44"/>
                <a:gd name="T60" fmla="*/ 31 w 46"/>
                <a:gd name="T61" fmla="*/ 42 h 44"/>
                <a:gd name="T62" fmla="*/ 27 w 46"/>
                <a:gd name="T63" fmla="*/ 44 h 44"/>
                <a:gd name="T64" fmla="*/ 23 w 46"/>
                <a:gd name="T6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" h="44">
                  <a:moveTo>
                    <a:pt x="23" y="44"/>
                  </a:moveTo>
                  <a:lnTo>
                    <a:pt x="17" y="44"/>
                  </a:lnTo>
                  <a:lnTo>
                    <a:pt x="14" y="42"/>
                  </a:lnTo>
                  <a:lnTo>
                    <a:pt x="10" y="40"/>
                  </a:lnTo>
                  <a:lnTo>
                    <a:pt x="6" y="38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4" y="9"/>
                  </a:lnTo>
                  <a:lnTo>
                    <a:pt x="6" y="5"/>
                  </a:lnTo>
                  <a:lnTo>
                    <a:pt x="10" y="3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1" y="2"/>
                  </a:lnTo>
                  <a:lnTo>
                    <a:pt x="35" y="3"/>
                  </a:lnTo>
                  <a:lnTo>
                    <a:pt x="38" y="5"/>
                  </a:lnTo>
                  <a:lnTo>
                    <a:pt x="42" y="9"/>
                  </a:lnTo>
                  <a:lnTo>
                    <a:pt x="44" y="13"/>
                  </a:lnTo>
                  <a:lnTo>
                    <a:pt x="44" y="17"/>
                  </a:lnTo>
                  <a:lnTo>
                    <a:pt x="46" y="23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2" y="34"/>
                  </a:lnTo>
                  <a:lnTo>
                    <a:pt x="38" y="38"/>
                  </a:lnTo>
                  <a:lnTo>
                    <a:pt x="35" y="40"/>
                  </a:lnTo>
                  <a:lnTo>
                    <a:pt x="31" y="42"/>
                  </a:lnTo>
                  <a:lnTo>
                    <a:pt x="27" y="44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70" name="Freeform 98"/>
            <p:cNvSpPr>
              <a:spLocks noChangeAspect="1"/>
            </p:cNvSpPr>
            <p:nvPr/>
          </p:nvSpPr>
          <p:spPr bwMode="auto">
            <a:xfrm>
              <a:off x="2173" y="1677"/>
              <a:ext cx="116" cy="111"/>
            </a:xfrm>
            <a:custGeom>
              <a:avLst/>
              <a:gdLst>
                <a:gd name="T0" fmla="*/ 23 w 46"/>
                <a:gd name="T1" fmla="*/ 44 h 44"/>
                <a:gd name="T2" fmla="*/ 17 w 46"/>
                <a:gd name="T3" fmla="*/ 44 h 44"/>
                <a:gd name="T4" fmla="*/ 14 w 46"/>
                <a:gd name="T5" fmla="*/ 42 h 44"/>
                <a:gd name="T6" fmla="*/ 10 w 46"/>
                <a:gd name="T7" fmla="*/ 40 h 44"/>
                <a:gd name="T8" fmla="*/ 6 w 46"/>
                <a:gd name="T9" fmla="*/ 38 h 44"/>
                <a:gd name="T10" fmla="*/ 4 w 46"/>
                <a:gd name="T11" fmla="*/ 34 h 44"/>
                <a:gd name="T12" fmla="*/ 2 w 46"/>
                <a:gd name="T13" fmla="*/ 30 h 44"/>
                <a:gd name="T14" fmla="*/ 0 w 46"/>
                <a:gd name="T15" fmla="*/ 26 h 44"/>
                <a:gd name="T16" fmla="*/ 0 w 46"/>
                <a:gd name="T17" fmla="*/ 23 h 44"/>
                <a:gd name="T18" fmla="*/ 0 w 46"/>
                <a:gd name="T19" fmla="*/ 17 h 44"/>
                <a:gd name="T20" fmla="*/ 2 w 46"/>
                <a:gd name="T21" fmla="*/ 13 h 44"/>
                <a:gd name="T22" fmla="*/ 4 w 46"/>
                <a:gd name="T23" fmla="*/ 9 h 44"/>
                <a:gd name="T24" fmla="*/ 6 w 46"/>
                <a:gd name="T25" fmla="*/ 5 h 44"/>
                <a:gd name="T26" fmla="*/ 10 w 46"/>
                <a:gd name="T27" fmla="*/ 3 h 44"/>
                <a:gd name="T28" fmla="*/ 14 w 46"/>
                <a:gd name="T29" fmla="*/ 2 h 44"/>
                <a:gd name="T30" fmla="*/ 17 w 46"/>
                <a:gd name="T31" fmla="*/ 0 h 44"/>
                <a:gd name="T32" fmla="*/ 23 w 46"/>
                <a:gd name="T33" fmla="*/ 0 h 44"/>
                <a:gd name="T34" fmla="*/ 27 w 46"/>
                <a:gd name="T35" fmla="*/ 0 h 44"/>
                <a:gd name="T36" fmla="*/ 31 w 46"/>
                <a:gd name="T37" fmla="*/ 2 h 44"/>
                <a:gd name="T38" fmla="*/ 35 w 46"/>
                <a:gd name="T39" fmla="*/ 3 h 44"/>
                <a:gd name="T40" fmla="*/ 38 w 46"/>
                <a:gd name="T41" fmla="*/ 5 h 44"/>
                <a:gd name="T42" fmla="*/ 42 w 46"/>
                <a:gd name="T43" fmla="*/ 9 h 44"/>
                <a:gd name="T44" fmla="*/ 44 w 46"/>
                <a:gd name="T45" fmla="*/ 13 h 44"/>
                <a:gd name="T46" fmla="*/ 44 w 46"/>
                <a:gd name="T47" fmla="*/ 17 h 44"/>
                <a:gd name="T48" fmla="*/ 46 w 46"/>
                <a:gd name="T49" fmla="*/ 23 h 44"/>
                <a:gd name="T50" fmla="*/ 44 w 46"/>
                <a:gd name="T51" fmla="*/ 26 h 44"/>
                <a:gd name="T52" fmla="*/ 44 w 46"/>
                <a:gd name="T53" fmla="*/ 30 h 44"/>
                <a:gd name="T54" fmla="*/ 42 w 46"/>
                <a:gd name="T55" fmla="*/ 34 h 44"/>
                <a:gd name="T56" fmla="*/ 38 w 46"/>
                <a:gd name="T57" fmla="*/ 38 h 44"/>
                <a:gd name="T58" fmla="*/ 35 w 46"/>
                <a:gd name="T59" fmla="*/ 40 h 44"/>
                <a:gd name="T60" fmla="*/ 31 w 46"/>
                <a:gd name="T61" fmla="*/ 42 h 44"/>
                <a:gd name="T62" fmla="*/ 27 w 46"/>
                <a:gd name="T63" fmla="*/ 44 h 44"/>
                <a:gd name="T64" fmla="*/ 23 w 46"/>
                <a:gd name="T6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" h="44">
                  <a:moveTo>
                    <a:pt x="23" y="44"/>
                  </a:moveTo>
                  <a:lnTo>
                    <a:pt x="17" y="44"/>
                  </a:lnTo>
                  <a:lnTo>
                    <a:pt x="14" y="42"/>
                  </a:lnTo>
                  <a:lnTo>
                    <a:pt x="10" y="40"/>
                  </a:lnTo>
                  <a:lnTo>
                    <a:pt x="6" y="38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4" y="9"/>
                  </a:lnTo>
                  <a:lnTo>
                    <a:pt x="6" y="5"/>
                  </a:lnTo>
                  <a:lnTo>
                    <a:pt x="10" y="3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1" y="2"/>
                  </a:lnTo>
                  <a:lnTo>
                    <a:pt x="35" y="3"/>
                  </a:lnTo>
                  <a:lnTo>
                    <a:pt x="38" y="5"/>
                  </a:lnTo>
                  <a:lnTo>
                    <a:pt x="42" y="9"/>
                  </a:lnTo>
                  <a:lnTo>
                    <a:pt x="44" y="13"/>
                  </a:lnTo>
                  <a:lnTo>
                    <a:pt x="44" y="17"/>
                  </a:lnTo>
                  <a:lnTo>
                    <a:pt x="46" y="23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2" y="34"/>
                  </a:lnTo>
                  <a:lnTo>
                    <a:pt x="38" y="38"/>
                  </a:lnTo>
                  <a:lnTo>
                    <a:pt x="35" y="40"/>
                  </a:lnTo>
                  <a:lnTo>
                    <a:pt x="31" y="42"/>
                  </a:lnTo>
                  <a:lnTo>
                    <a:pt x="27" y="44"/>
                  </a:lnTo>
                  <a:lnTo>
                    <a:pt x="23" y="44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171" name="Freeform 99"/>
            <p:cNvSpPr>
              <a:spLocks noChangeAspect="1"/>
            </p:cNvSpPr>
            <p:nvPr/>
          </p:nvSpPr>
          <p:spPr bwMode="auto">
            <a:xfrm>
              <a:off x="1979" y="1672"/>
              <a:ext cx="116" cy="116"/>
            </a:xfrm>
            <a:custGeom>
              <a:avLst/>
              <a:gdLst>
                <a:gd name="T0" fmla="*/ 23 w 46"/>
                <a:gd name="T1" fmla="*/ 46 h 46"/>
                <a:gd name="T2" fmla="*/ 19 w 46"/>
                <a:gd name="T3" fmla="*/ 46 h 46"/>
                <a:gd name="T4" fmla="*/ 14 w 46"/>
                <a:gd name="T5" fmla="*/ 44 h 46"/>
                <a:gd name="T6" fmla="*/ 10 w 46"/>
                <a:gd name="T7" fmla="*/ 42 h 46"/>
                <a:gd name="T8" fmla="*/ 8 w 46"/>
                <a:gd name="T9" fmla="*/ 40 h 46"/>
                <a:gd name="T10" fmla="*/ 4 w 46"/>
                <a:gd name="T11" fmla="*/ 36 h 46"/>
                <a:gd name="T12" fmla="*/ 2 w 46"/>
                <a:gd name="T13" fmla="*/ 32 h 46"/>
                <a:gd name="T14" fmla="*/ 0 w 46"/>
                <a:gd name="T15" fmla="*/ 28 h 46"/>
                <a:gd name="T16" fmla="*/ 0 w 46"/>
                <a:gd name="T17" fmla="*/ 23 h 46"/>
                <a:gd name="T18" fmla="*/ 0 w 46"/>
                <a:gd name="T19" fmla="*/ 19 h 46"/>
                <a:gd name="T20" fmla="*/ 2 w 46"/>
                <a:gd name="T21" fmla="*/ 15 h 46"/>
                <a:gd name="T22" fmla="*/ 4 w 46"/>
                <a:gd name="T23" fmla="*/ 11 h 46"/>
                <a:gd name="T24" fmla="*/ 8 w 46"/>
                <a:gd name="T25" fmla="*/ 7 h 46"/>
                <a:gd name="T26" fmla="*/ 10 w 46"/>
                <a:gd name="T27" fmla="*/ 4 h 46"/>
                <a:gd name="T28" fmla="*/ 14 w 46"/>
                <a:gd name="T29" fmla="*/ 2 h 46"/>
                <a:gd name="T30" fmla="*/ 19 w 46"/>
                <a:gd name="T31" fmla="*/ 2 h 46"/>
                <a:gd name="T32" fmla="*/ 23 w 46"/>
                <a:gd name="T33" fmla="*/ 0 h 46"/>
                <a:gd name="T34" fmla="*/ 27 w 46"/>
                <a:gd name="T35" fmla="*/ 2 h 46"/>
                <a:gd name="T36" fmla="*/ 33 w 46"/>
                <a:gd name="T37" fmla="*/ 2 h 46"/>
                <a:gd name="T38" fmla="*/ 37 w 46"/>
                <a:gd name="T39" fmla="*/ 4 h 46"/>
                <a:gd name="T40" fmla="*/ 39 w 46"/>
                <a:gd name="T41" fmla="*/ 7 h 46"/>
                <a:gd name="T42" fmla="*/ 42 w 46"/>
                <a:gd name="T43" fmla="*/ 11 h 46"/>
                <a:gd name="T44" fmla="*/ 44 w 46"/>
                <a:gd name="T45" fmla="*/ 15 h 46"/>
                <a:gd name="T46" fmla="*/ 46 w 46"/>
                <a:gd name="T47" fmla="*/ 19 h 46"/>
                <a:gd name="T48" fmla="*/ 46 w 46"/>
                <a:gd name="T49" fmla="*/ 23 h 46"/>
                <a:gd name="T50" fmla="*/ 46 w 46"/>
                <a:gd name="T51" fmla="*/ 28 h 46"/>
                <a:gd name="T52" fmla="*/ 44 w 46"/>
                <a:gd name="T53" fmla="*/ 32 h 46"/>
                <a:gd name="T54" fmla="*/ 42 w 46"/>
                <a:gd name="T55" fmla="*/ 36 h 46"/>
                <a:gd name="T56" fmla="*/ 39 w 46"/>
                <a:gd name="T57" fmla="*/ 40 h 46"/>
                <a:gd name="T58" fmla="*/ 37 w 46"/>
                <a:gd name="T59" fmla="*/ 42 h 46"/>
                <a:gd name="T60" fmla="*/ 33 w 46"/>
                <a:gd name="T61" fmla="*/ 44 h 46"/>
                <a:gd name="T62" fmla="*/ 27 w 46"/>
                <a:gd name="T63" fmla="*/ 46 h 46"/>
                <a:gd name="T64" fmla="*/ 23 w 46"/>
                <a:gd name="T6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" h="46">
                  <a:moveTo>
                    <a:pt x="23" y="46"/>
                  </a:moveTo>
                  <a:lnTo>
                    <a:pt x="19" y="46"/>
                  </a:lnTo>
                  <a:lnTo>
                    <a:pt x="14" y="44"/>
                  </a:lnTo>
                  <a:lnTo>
                    <a:pt x="10" y="42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8" y="7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9" y="2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7" y="4"/>
                  </a:lnTo>
                  <a:lnTo>
                    <a:pt x="39" y="7"/>
                  </a:lnTo>
                  <a:lnTo>
                    <a:pt x="42" y="11"/>
                  </a:lnTo>
                  <a:lnTo>
                    <a:pt x="44" y="15"/>
                  </a:lnTo>
                  <a:lnTo>
                    <a:pt x="46" y="19"/>
                  </a:lnTo>
                  <a:lnTo>
                    <a:pt x="46" y="23"/>
                  </a:lnTo>
                  <a:lnTo>
                    <a:pt x="46" y="28"/>
                  </a:lnTo>
                  <a:lnTo>
                    <a:pt x="44" y="32"/>
                  </a:lnTo>
                  <a:lnTo>
                    <a:pt x="42" y="36"/>
                  </a:lnTo>
                  <a:lnTo>
                    <a:pt x="39" y="40"/>
                  </a:lnTo>
                  <a:lnTo>
                    <a:pt x="37" y="42"/>
                  </a:lnTo>
                  <a:lnTo>
                    <a:pt x="33" y="44"/>
                  </a:lnTo>
                  <a:lnTo>
                    <a:pt x="27" y="46"/>
                  </a:lnTo>
                  <a:lnTo>
                    <a:pt x="23" y="46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72" name="Freeform 100"/>
            <p:cNvSpPr>
              <a:spLocks noChangeAspect="1"/>
            </p:cNvSpPr>
            <p:nvPr/>
          </p:nvSpPr>
          <p:spPr bwMode="auto">
            <a:xfrm>
              <a:off x="1979" y="1672"/>
              <a:ext cx="116" cy="116"/>
            </a:xfrm>
            <a:custGeom>
              <a:avLst/>
              <a:gdLst>
                <a:gd name="T0" fmla="*/ 23 w 46"/>
                <a:gd name="T1" fmla="*/ 46 h 46"/>
                <a:gd name="T2" fmla="*/ 19 w 46"/>
                <a:gd name="T3" fmla="*/ 46 h 46"/>
                <a:gd name="T4" fmla="*/ 14 w 46"/>
                <a:gd name="T5" fmla="*/ 44 h 46"/>
                <a:gd name="T6" fmla="*/ 10 w 46"/>
                <a:gd name="T7" fmla="*/ 42 h 46"/>
                <a:gd name="T8" fmla="*/ 8 w 46"/>
                <a:gd name="T9" fmla="*/ 40 h 46"/>
                <a:gd name="T10" fmla="*/ 4 w 46"/>
                <a:gd name="T11" fmla="*/ 36 h 46"/>
                <a:gd name="T12" fmla="*/ 2 w 46"/>
                <a:gd name="T13" fmla="*/ 32 h 46"/>
                <a:gd name="T14" fmla="*/ 0 w 46"/>
                <a:gd name="T15" fmla="*/ 28 h 46"/>
                <a:gd name="T16" fmla="*/ 0 w 46"/>
                <a:gd name="T17" fmla="*/ 23 h 46"/>
                <a:gd name="T18" fmla="*/ 0 w 46"/>
                <a:gd name="T19" fmla="*/ 19 h 46"/>
                <a:gd name="T20" fmla="*/ 2 w 46"/>
                <a:gd name="T21" fmla="*/ 15 h 46"/>
                <a:gd name="T22" fmla="*/ 4 w 46"/>
                <a:gd name="T23" fmla="*/ 11 h 46"/>
                <a:gd name="T24" fmla="*/ 8 w 46"/>
                <a:gd name="T25" fmla="*/ 7 h 46"/>
                <a:gd name="T26" fmla="*/ 10 w 46"/>
                <a:gd name="T27" fmla="*/ 4 h 46"/>
                <a:gd name="T28" fmla="*/ 14 w 46"/>
                <a:gd name="T29" fmla="*/ 2 h 46"/>
                <a:gd name="T30" fmla="*/ 19 w 46"/>
                <a:gd name="T31" fmla="*/ 2 h 46"/>
                <a:gd name="T32" fmla="*/ 23 w 46"/>
                <a:gd name="T33" fmla="*/ 0 h 46"/>
                <a:gd name="T34" fmla="*/ 27 w 46"/>
                <a:gd name="T35" fmla="*/ 2 h 46"/>
                <a:gd name="T36" fmla="*/ 33 w 46"/>
                <a:gd name="T37" fmla="*/ 2 h 46"/>
                <a:gd name="T38" fmla="*/ 37 w 46"/>
                <a:gd name="T39" fmla="*/ 4 h 46"/>
                <a:gd name="T40" fmla="*/ 39 w 46"/>
                <a:gd name="T41" fmla="*/ 7 h 46"/>
                <a:gd name="T42" fmla="*/ 42 w 46"/>
                <a:gd name="T43" fmla="*/ 11 h 46"/>
                <a:gd name="T44" fmla="*/ 44 w 46"/>
                <a:gd name="T45" fmla="*/ 15 h 46"/>
                <a:gd name="T46" fmla="*/ 46 w 46"/>
                <a:gd name="T47" fmla="*/ 19 h 46"/>
                <a:gd name="T48" fmla="*/ 46 w 46"/>
                <a:gd name="T49" fmla="*/ 23 h 46"/>
                <a:gd name="T50" fmla="*/ 46 w 46"/>
                <a:gd name="T51" fmla="*/ 28 h 46"/>
                <a:gd name="T52" fmla="*/ 44 w 46"/>
                <a:gd name="T53" fmla="*/ 32 h 46"/>
                <a:gd name="T54" fmla="*/ 42 w 46"/>
                <a:gd name="T55" fmla="*/ 36 h 46"/>
                <a:gd name="T56" fmla="*/ 39 w 46"/>
                <a:gd name="T57" fmla="*/ 40 h 46"/>
                <a:gd name="T58" fmla="*/ 37 w 46"/>
                <a:gd name="T59" fmla="*/ 42 h 46"/>
                <a:gd name="T60" fmla="*/ 33 w 46"/>
                <a:gd name="T61" fmla="*/ 44 h 46"/>
                <a:gd name="T62" fmla="*/ 27 w 46"/>
                <a:gd name="T63" fmla="*/ 46 h 46"/>
                <a:gd name="T64" fmla="*/ 23 w 46"/>
                <a:gd name="T6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" h="46">
                  <a:moveTo>
                    <a:pt x="23" y="46"/>
                  </a:moveTo>
                  <a:lnTo>
                    <a:pt x="19" y="46"/>
                  </a:lnTo>
                  <a:lnTo>
                    <a:pt x="14" y="44"/>
                  </a:lnTo>
                  <a:lnTo>
                    <a:pt x="10" y="42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8" y="7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9" y="2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7" y="4"/>
                  </a:lnTo>
                  <a:lnTo>
                    <a:pt x="39" y="7"/>
                  </a:lnTo>
                  <a:lnTo>
                    <a:pt x="42" y="11"/>
                  </a:lnTo>
                  <a:lnTo>
                    <a:pt x="44" y="15"/>
                  </a:lnTo>
                  <a:lnTo>
                    <a:pt x="46" y="19"/>
                  </a:lnTo>
                  <a:lnTo>
                    <a:pt x="46" y="23"/>
                  </a:lnTo>
                  <a:lnTo>
                    <a:pt x="46" y="28"/>
                  </a:lnTo>
                  <a:lnTo>
                    <a:pt x="44" y="32"/>
                  </a:lnTo>
                  <a:lnTo>
                    <a:pt x="42" y="36"/>
                  </a:lnTo>
                  <a:lnTo>
                    <a:pt x="39" y="40"/>
                  </a:lnTo>
                  <a:lnTo>
                    <a:pt x="37" y="42"/>
                  </a:lnTo>
                  <a:lnTo>
                    <a:pt x="33" y="44"/>
                  </a:lnTo>
                  <a:lnTo>
                    <a:pt x="27" y="46"/>
                  </a:lnTo>
                  <a:lnTo>
                    <a:pt x="23" y="46"/>
                  </a:lnTo>
                </a:path>
              </a:pathLst>
            </a:custGeom>
            <a:noFill/>
            <a:ln w="3175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173" name="Freeform 101"/>
            <p:cNvSpPr>
              <a:spLocks noChangeAspect="1"/>
            </p:cNvSpPr>
            <p:nvPr/>
          </p:nvSpPr>
          <p:spPr bwMode="auto">
            <a:xfrm>
              <a:off x="1769" y="1300"/>
              <a:ext cx="105" cy="106"/>
            </a:xfrm>
            <a:custGeom>
              <a:avLst/>
              <a:gdLst>
                <a:gd name="T0" fmla="*/ 21 w 42"/>
                <a:gd name="T1" fmla="*/ 42 h 42"/>
                <a:gd name="T2" fmla="*/ 17 w 42"/>
                <a:gd name="T3" fmla="*/ 40 h 42"/>
                <a:gd name="T4" fmla="*/ 13 w 42"/>
                <a:gd name="T5" fmla="*/ 40 h 42"/>
                <a:gd name="T6" fmla="*/ 9 w 42"/>
                <a:gd name="T7" fmla="*/ 38 h 42"/>
                <a:gd name="T8" fmla="*/ 7 w 42"/>
                <a:gd name="T9" fmla="*/ 35 h 42"/>
                <a:gd name="T10" fmla="*/ 4 w 42"/>
                <a:gd name="T11" fmla="*/ 33 h 42"/>
                <a:gd name="T12" fmla="*/ 2 w 42"/>
                <a:gd name="T13" fmla="*/ 29 h 42"/>
                <a:gd name="T14" fmla="*/ 2 w 42"/>
                <a:gd name="T15" fmla="*/ 25 h 42"/>
                <a:gd name="T16" fmla="*/ 0 w 42"/>
                <a:gd name="T17" fmla="*/ 21 h 42"/>
                <a:gd name="T18" fmla="*/ 2 w 42"/>
                <a:gd name="T19" fmla="*/ 17 h 42"/>
                <a:gd name="T20" fmla="*/ 2 w 42"/>
                <a:gd name="T21" fmla="*/ 13 h 42"/>
                <a:gd name="T22" fmla="*/ 4 w 42"/>
                <a:gd name="T23" fmla="*/ 10 h 42"/>
                <a:gd name="T24" fmla="*/ 7 w 42"/>
                <a:gd name="T25" fmla="*/ 6 h 42"/>
                <a:gd name="T26" fmla="*/ 9 w 42"/>
                <a:gd name="T27" fmla="*/ 4 h 42"/>
                <a:gd name="T28" fmla="*/ 13 w 42"/>
                <a:gd name="T29" fmla="*/ 2 h 42"/>
                <a:gd name="T30" fmla="*/ 17 w 42"/>
                <a:gd name="T31" fmla="*/ 2 h 42"/>
                <a:gd name="T32" fmla="*/ 21 w 42"/>
                <a:gd name="T33" fmla="*/ 0 h 42"/>
                <a:gd name="T34" fmla="*/ 25 w 42"/>
                <a:gd name="T35" fmla="*/ 2 h 42"/>
                <a:gd name="T36" fmla="*/ 28 w 42"/>
                <a:gd name="T37" fmla="*/ 2 h 42"/>
                <a:gd name="T38" fmla="*/ 32 w 42"/>
                <a:gd name="T39" fmla="*/ 4 h 42"/>
                <a:gd name="T40" fmla="*/ 36 w 42"/>
                <a:gd name="T41" fmla="*/ 6 h 42"/>
                <a:gd name="T42" fmla="*/ 38 w 42"/>
                <a:gd name="T43" fmla="*/ 10 h 42"/>
                <a:gd name="T44" fmla="*/ 40 w 42"/>
                <a:gd name="T45" fmla="*/ 13 h 42"/>
                <a:gd name="T46" fmla="*/ 40 w 42"/>
                <a:gd name="T47" fmla="*/ 17 h 42"/>
                <a:gd name="T48" fmla="*/ 42 w 42"/>
                <a:gd name="T49" fmla="*/ 21 h 42"/>
                <a:gd name="T50" fmla="*/ 40 w 42"/>
                <a:gd name="T51" fmla="*/ 25 h 42"/>
                <a:gd name="T52" fmla="*/ 40 w 42"/>
                <a:gd name="T53" fmla="*/ 29 h 42"/>
                <a:gd name="T54" fmla="*/ 38 w 42"/>
                <a:gd name="T55" fmla="*/ 33 h 42"/>
                <a:gd name="T56" fmla="*/ 36 w 42"/>
                <a:gd name="T57" fmla="*/ 35 h 42"/>
                <a:gd name="T58" fmla="*/ 32 w 42"/>
                <a:gd name="T59" fmla="*/ 38 h 42"/>
                <a:gd name="T60" fmla="*/ 28 w 42"/>
                <a:gd name="T61" fmla="*/ 40 h 42"/>
                <a:gd name="T62" fmla="*/ 25 w 42"/>
                <a:gd name="T63" fmla="*/ 40 h 42"/>
                <a:gd name="T64" fmla="*/ 21 w 42"/>
                <a:gd name="T6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" h="42">
                  <a:moveTo>
                    <a:pt x="21" y="42"/>
                  </a:moveTo>
                  <a:lnTo>
                    <a:pt x="17" y="40"/>
                  </a:lnTo>
                  <a:lnTo>
                    <a:pt x="13" y="40"/>
                  </a:lnTo>
                  <a:lnTo>
                    <a:pt x="9" y="38"/>
                  </a:lnTo>
                  <a:lnTo>
                    <a:pt x="7" y="35"/>
                  </a:lnTo>
                  <a:lnTo>
                    <a:pt x="4" y="33"/>
                  </a:lnTo>
                  <a:lnTo>
                    <a:pt x="2" y="29"/>
                  </a:lnTo>
                  <a:lnTo>
                    <a:pt x="2" y="25"/>
                  </a:lnTo>
                  <a:lnTo>
                    <a:pt x="0" y="21"/>
                  </a:lnTo>
                  <a:lnTo>
                    <a:pt x="2" y="17"/>
                  </a:lnTo>
                  <a:lnTo>
                    <a:pt x="2" y="13"/>
                  </a:lnTo>
                  <a:lnTo>
                    <a:pt x="4" y="10"/>
                  </a:lnTo>
                  <a:lnTo>
                    <a:pt x="7" y="6"/>
                  </a:lnTo>
                  <a:lnTo>
                    <a:pt x="9" y="4"/>
                  </a:lnTo>
                  <a:lnTo>
                    <a:pt x="13" y="2"/>
                  </a:lnTo>
                  <a:lnTo>
                    <a:pt x="17" y="2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6"/>
                  </a:lnTo>
                  <a:lnTo>
                    <a:pt x="38" y="10"/>
                  </a:lnTo>
                  <a:lnTo>
                    <a:pt x="40" y="13"/>
                  </a:lnTo>
                  <a:lnTo>
                    <a:pt x="40" y="17"/>
                  </a:lnTo>
                  <a:lnTo>
                    <a:pt x="42" y="21"/>
                  </a:lnTo>
                  <a:lnTo>
                    <a:pt x="40" y="25"/>
                  </a:lnTo>
                  <a:lnTo>
                    <a:pt x="40" y="29"/>
                  </a:lnTo>
                  <a:lnTo>
                    <a:pt x="38" y="33"/>
                  </a:lnTo>
                  <a:lnTo>
                    <a:pt x="36" y="35"/>
                  </a:lnTo>
                  <a:lnTo>
                    <a:pt x="32" y="38"/>
                  </a:lnTo>
                  <a:lnTo>
                    <a:pt x="28" y="40"/>
                  </a:lnTo>
                  <a:lnTo>
                    <a:pt x="25" y="40"/>
                  </a:lnTo>
                  <a:lnTo>
                    <a:pt x="21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74" name="Freeform 102"/>
            <p:cNvSpPr>
              <a:spLocks noChangeAspect="1"/>
            </p:cNvSpPr>
            <p:nvPr/>
          </p:nvSpPr>
          <p:spPr bwMode="auto">
            <a:xfrm>
              <a:off x="1753" y="1353"/>
              <a:ext cx="68" cy="68"/>
            </a:xfrm>
            <a:custGeom>
              <a:avLst/>
              <a:gdLst>
                <a:gd name="T0" fmla="*/ 0 w 27"/>
                <a:gd name="T1" fmla="*/ 0 h 27"/>
                <a:gd name="T2" fmla="*/ 0 w 27"/>
                <a:gd name="T3" fmla="*/ 0 h 27"/>
                <a:gd name="T4" fmla="*/ 2 w 27"/>
                <a:gd name="T5" fmla="*/ 6 h 27"/>
                <a:gd name="T6" fmla="*/ 2 w 27"/>
                <a:gd name="T7" fmla="*/ 10 h 27"/>
                <a:gd name="T8" fmla="*/ 6 w 27"/>
                <a:gd name="T9" fmla="*/ 15 h 27"/>
                <a:gd name="T10" fmla="*/ 8 w 27"/>
                <a:gd name="T11" fmla="*/ 19 h 27"/>
                <a:gd name="T12" fmla="*/ 11 w 27"/>
                <a:gd name="T13" fmla="*/ 21 h 27"/>
                <a:gd name="T14" fmla="*/ 17 w 27"/>
                <a:gd name="T15" fmla="*/ 25 h 27"/>
                <a:gd name="T16" fmla="*/ 21 w 27"/>
                <a:gd name="T17" fmla="*/ 25 h 27"/>
                <a:gd name="T18" fmla="*/ 27 w 27"/>
                <a:gd name="T19" fmla="*/ 27 h 27"/>
                <a:gd name="T20" fmla="*/ 27 w 27"/>
                <a:gd name="T21" fmla="*/ 14 h 27"/>
                <a:gd name="T22" fmla="*/ 23 w 27"/>
                <a:gd name="T23" fmla="*/ 14 h 27"/>
                <a:gd name="T24" fmla="*/ 21 w 27"/>
                <a:gd name="T25" fmla="*/ 14 h 27"/>
                <a:gd name="T26" fmla="*/ 19 w 27"/>
                <a:gd name="T27" fmla="*/ 12 h 27"/>
                <a:gd name="T28" fmla="*/ 17 w 27"/>
                <a:gd name="T29" fmla="*/ 10 h 27"/>
                <a:gd name="T30" fmla="*/ 15 w 27"/>
                <a:gd name="T31" fmla="*/ 8 h 27"/>
                <a:gd name="T32" fmla="*/ 13 w 27"/>
                <a:gd name="T33" fmla="*/ 6 h 27"/>
                <a:gd name="T34" fmla="*/ 13 w 27"/>
                <a:gd name="T35" fmla="*/ 2 h 27"/>
                <a:gd name="T36" fmla="*/ 13 w 27"/>
                <a:gd name="T37" fmla="*/ 0 h 27"/>
                <a:gd name="T38" fmla="*/ 13 w 27"/>
                <a:gd name="T39" fmla="*/ 0 h 27"/>
                <a:gd name="T40" fmla="*/ 0 w 27"/>
                <a:gd name="T4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7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2" y="10"/>
                  </a:lnTo>
                  <a:lnTo>
                    <a:pt x="6" y="15"/>
                  </a:lnTo>
                  <a:lnTo>
                    <a:pt x="8" y="19"/>
                  </a:lnTo>
                  <a:lnTo>
                    <a:pt x="11" y="21"/>
                  </a:lnTo>
                  <a:lnTo>
                    <a:pt x="17" y="25"/>
                  </a:lnTo>
                  <a:lnTo>
                    <a:pt x="21" y="25"/>
                  </a:lnTo>
                  <a:lnTo>
                    <a:pt x="27" y="27"/>
                  </a:lnTo>
                  <a:lnTo>
                    <a:pt x="27" y="14"/>
                  </a:lnTo>
                  <a:lnTo>
                    <a:pt x="23" y="14"/>
                  </a:lnTo>
                  <a:lnTo>
                    <a:pt x="21" y="14"/>
                  </a:lnTo>
                  <a:lnTo>
                    <a:pt x="19" y="12"/>
                  </a:lnTo>
                  <a:lnTo>
                    <a:pt x="17" y="10"/>
                  </a:lnTo>
                  <a:lnTo>
                    <a:pt x="15" y="8"/>
                  </a:lnTo>
                  <a:lnTo>
                    <a:pt x="13" y="6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75" name="Freeform 103"/>
            <p:cNvSpPr>
              <a:spLocks noChangeAspect="1"/>
            </p:cNvSpPr>
            <p:nvPr/>
          </p:nvSpPr>
          <p:spPr bwMode="auto">
            <a:xfrm>
              <a:off x="1753" y="1285"/>
              <a:ext cx="68" cy="68"/>
            </a:xfrm>
            <a:custGeom>
              <a:avLst/>
              <a:gdLst>
                <a:gd name="T0" fmla="*/ 27 w 27"/>
                <a:gd name="T1" fmla="*/ 0 h 27"/>
                <a:gd name="T2" fmla="*/ 27 w 27"/>
                <a:gd name="T3" fmla="*/ 0 h 27"/>
                <a:gd name="T4" fmla="*/ 21 w 27"/>
                <a:gd name="T5" fmla="*/ 2 h 27"/>
                <a:gd name="T6" fmla="*/ 17 w 27"/>
                <a:gd name="T7" fmla="*/ 2 h 27"/>
                <a:gd name="T8" fmla="*/ 11 w 27"/>
                <a:gd name="T9" fmla="*/ 6 h 27"/>
                <a:gd name="T10" fmla="*/ 8 w 27"/>
                <a:gd name="T11" fmla="*/ 8 h 27"/>
                <a:gd name="T12" fmla="*/ 6 w 27"/>
                <a:gd name="T13" fmla="*/ 12 h 27"/>
                <a:gd name="T14" fmla="*/ 2 w 27"/>
                <a:gd name="T15" fmla="*/ 18 h 27"/>
                <a:gd name="T16" fmla="*/ 2 w 27"/>
                <a:gd name="T17" fmla="*/ 21 h 27"/>
                <a:gd name="T18" fmla="*/ 0 w 27"/>
                <a:gd name="T19" fmla="*/ 27 h 27"/>
                <a:gd name="T20" fmla="*/ 13 w 27"/>
                <a:gd name="T21" fmla="*/ 27 h 27"/>
                <a:gd name="T22" fmla="*/ 13 w 27"/>
                <a:gd name="T23" fmla="*/ 23 h 27"/>
                <a:gd name="T24" fmla="*/ 13 w 27"/>
                <a:gd name="T25" fmla="*/ 21 h 27"/>
                <a:gd name="T26" fmla="*/ 15 w 27"/>
                <a:gd name="T27" fmla="*/ 19 h 27"/>
                <a:gd name="T28" fmla="*/ 17 w 27"/>
                <a:gd name="T29" fmla="*/ 18 h 27"/>
                <a:gd name="T30" fmla="*/ 19 w 27"/>
                <a:gd name="T31" fmla="*/ 16 h 27"/>
                <a:gd name="T32" fmla="*/ 21 w 27"/>
                <a:gd name="T33" fmla="*/ 14 h 27"/>
                <a:gd name="T34" fmla="*/ 23 w 27"/>
                <a:gd name="T35" fmla="*/ 14 h 27"/>
                <a:gd name="T36" fmla="*/ 27 w 27"/>
                <a:gd name="T37" fmla="*/ 12 h 27"/>
                <a:gd name="T38" fmla="*/ 27 w 27"/>
                <a:gd name="T39" fmla="*/ 12 h 27"/>
                <a:gd name="T40" fmla="*/ 27 w 27"/>
                <a:gd name="T4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7">
                  <a:moveTo>
                    <a:pt x="27" y="0"/>
                  </a:moveTo>
                  <a:lnTo>
                    <a:pt x="27" y="0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1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13" y="27"/>
                  </a:lnTo>
                  <a:lnTo>
                    <a:pt x="13" y="23"/>
                  </a:lnTo>
                  <a:lnTo>
                    <a:pt x="13" y="21"/>
                  </a:lnTo>
                  <a:lnTo>
                    <a:pt x="15" y="19"/>
                  </a:lnTo>
                  <a:lnTo>
                    <a:pt x="17" y="18"/>
                  </a:lnTo>
                  <a:lnTo>
                    <a:pt x="19" y="16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76" name="Freeform 104"/>
            <p:cNvSpPr>
              <a:spLocks noChangeAspect="1"/>
            </p:cNvSpPr>
            <p:nvPr/>
          </p:nvSpPr>
          <p:spPr bwMode="auto">
            <a:xfrm>
              <a:off x="1821" y="1285"/>
              <a:ext cx="68" cy="68"/>
            </a:xfrm>
            <a:custGeom>
              <a:avLst/>
              <a:gdLst>
                <a:gd name="T0" fmla="*/ 27 w 27"/>
                <a:gd name="T1" fmla="*/ 27 h 27"/>
                <a:gd name="T2" fmla="*/ 27 w 27"/>
                <a:gd name="T3" fmla="*/ 27 h 27"/>
                <a:gd name="T4" fmla="*/ 25 w 27"/>
                <a:gd name="T5" fmla="*/ 21 h 27"/>
                <a:gd name="T6" fmla="*/ 25 w 27"/>
                <a:gd name="T7" fmla="*/ 18 h 27"/>
                <a:gd name="T8" fmla="*/ 21 w 27"/>
                <a:gd name="T9" fmla="*/ 12 h 27"/>
                <a:gd name="T10" fmla="*/ 19 w 27"/>
                <a:gd name="T11" fmla="*/ 8 h 27"/>
                <a:gd name="T12" fmla="*/ 15 w 27"/>
                <a:gd name="T13" fmla="*/ 6 h 27"/>
                <a:gd name="T14" fmla="*/ 9 w 27"/>
                <a:gd name="T15" fmla="*/ 2 h 27"/>
                <a:gd name="T16" fmla="*/ 6 w 27"/>
                <a:gd name="T17" fmla="*/ 2 h 27"/>
                <a:gd name="T18" fmla="*/ 0 w 27"/>
                <a:gd name="T19" fmla="*/ 0 h 27"/>
                <a:gd name="T20" fmla="*/ 0 w 27"/>
                <a:gd name="T21" fmla="*/ 12 h 27"/>
                <a:gd name="T22" fmla="*/ 4 w 27"/>
                <a:gd name="T23" fmla="*/ 14 h 27"/>
                <a:gd name="T24" fmla="*/ 6 w 27"/>
                <a:gd name="T25" fmla="*/ 14 h 27"/>
                <a:gd name="T26" fmla="*/ 7 w 27"/>
                <a:gd name="T27" fmla="*/ 16 h 27"/>
                <a:gd name="T28" fmla="*/ 9 w 27"/>
                <a:gd name="T29" fmla="*/ 18 h 27"/>
                <a:gd name="T30" fmla="*/ 11 w 27"/>
                <a:gd name="T31" fmla="*/ 19 h 27"/>
                <a:gd name="T32" fmla="*/ 13 w 27"/>
                <a:gd name="T33" fmla="*/ 21 h 27"/>
                <a:gd name="T34" fmla="*/ 13 w 27"/>
                <a:gd name="T35" fmla="*/ 23 h 27"/>
                <a:gd name="T36" fmla="*/ 15 w 27"/>
                <a:gd name="T37" fmla="*/ 27 h 27"/>
                <a:gd name="T38" fmla="*/ 15 w 27"/>
                <a:gd name="T39" fmla="*/ 27 h 27"/>
                <a:gd name="T40" fmla="*/ 27 w 27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7">
                  <a:moveTo>
                    <a:pt x="27" y="27"/>
                  </a:moveTo>
                  <a:lnTo>
                    <a:pt x="27" y="27"/>
                  </a:lnTo>
                  <a:lnTo>
                    <a:pt x="25" y="21"/>
                  </a:lnTo>
                  <a:lnTo>
                    <a:pt x="25" y="18"/>
                  </a:lnTo>
                  <a:lnTo>
                    <a:pt x="21" y="12"/>
                  </a:lnTo>
                  <a:lnTo>
                    <a:pt x="19" y="8"/>
                  </a:lnTo>
                  <a:lnTo>
                    <a:pt x="15" y="6"/>
                  </a:lnTo>
                  <a:lnTo>
                    <a:pt x="9" y="2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7" y="16"/>
                  </a:lnTo>
                  <a:lnTo>
                    <a:pt x="9" y="18"/>
                  </a:lnTo>
                  <a:lnTo>
                    <a:pt x="11" y="19"/>
                  </a:lnTo>
                  <a:lnTo>
                    <a:pt x="13" y="21"/>
                  </a:lnTo>
                  <a:lnTo>
                    <a:pt x="13" y="23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77" name="Freeform 105"/>
            <p:cNvSpPr>
              <a:spLocks noChangeAspect="1"/>
            </p:cNvSpPr>
            <p:nvPr/>
          </p:nvSpPr>
          <p:spPr bwMode="auto">
            <a:xfrm>
              <a:off x="1821" y="1353"/>
              <a:ext cx="68" cy="68"/>
            </a:xfrm>
            <a:custGeom>
              <a:avLst/>
              <a:gdLst>
                <a:gd name="T0" fmla="*/ 0 w 27"/>
                <a:gd name="T1" fmla="*/ 27 h 27"/>
                <a:gd name="T2" fmla="*/ 0 w 27"/>
                <a:gd name="T3" fmla="*/ 27 h 27"/>
                <a:gd name="T4" fmla="*/ 6 w 27"/>
                <a:gd name="T5" fmla="*/ 25 h 27"/>
                <a:gd name="T6" fmla="*/ 9 w 27"/>
                <a:gd name="T7" fmla="*/ 25 h 27"/>
                <a:gd name="T8" fmla="*/ 15 w 27"/>
                <a:gd name="T9" fmla="*/ 21 h 27"/>
                <a:gd name="T10" fmla="*/ 19 w 27"/>
                <a:gd name="T11" fmla="*/ 19 h 27"/>
                <a:gd name="T12" fmla="*/ 21 w 27"/>
                <a:gd name="T13" fmla="*/ 15 h 27"/>
                <a:gd name="T14" fmla="*/ 25 w 27"/>
                <a:gd name="T15" fmla="*/ 10 h 27"/>
                <a:gd name="T16" fmla="*/ 25 w 27"/>
                <a:gd name="T17" fmla="*/ 6 h 27"/>
                <a:gd name="T18" fmla="*/ 27 w 27"/>
                <a:gd name="T19" fmla="*/ 0 h 27"/>
                <a:gd name="T20" fmla="*/ 15 w 27"/>
                <a:gd name="T21" fmla="*/ 0 h 27"/>
                <a:gd name="T22" fmla="*/ 13 w 27"/>
                <a:gd name="T23" fmla="*/ 2 h 27"/>
                <a:gd name="T24" fmla="*/ 13 w 27"/>
                <a:gd name="T25" fmla="*/ 6 h 27"/>
                <a:gd name="T26" fmla="*/ 11 w 27"/>
                <a:gd name="T27" fmla="*/ 8 h 27"/>
                <a:gd name="T28" fmla="*/ 9 w 27"/>
                <a:gd name="T29" fmla="*/ 10 h 27"/>
                <a:gd name="T30" fmla="*/ 7 w 27"/>
                <a:gd name="T31" fmla="*/ 12 h 27"/>
                <a:gd name="T32" fmla="*/ 6 w 27"/>
                <a:gd name="T33" fmla="*/ 14 h 27"/>
                <a:gd name="T34" fmla="*/ 4 w 27"/>
                <a:gd name="T35" fmla="*/ 14 h 27"/>
                <a:gd name="T36" fmla="*/ 0 w 27"/>
                <a:gd name="T37" fmla="*/ 14 h 27"/>
                <a:gd name="T38" fmla="*/ 0 w 27"/>
                <a:gd name="T39" fmla="*/ 14 h 27"/>
                <a:gd name="T40" fmla="*/ 0 w 27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7">
                  <a:moveTo>
                    <a:pt x="0" y="27"/>
                  </a:moveTo>
                  <a:lnTo>
                    <a:pt x="0" y="27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5" y="21"/>
                  </a:lnTo>
                  <a:lnTo>
                    <a:pt x="19" y="19"/>
                  </a:lnTo>
                  <a:lnTo>
                    <a:pt x="21" y="15"/>
                  </a:lnTo>
                  <a:lnTo>
                    <a:pt x="25" y="10"/>
                  </a:lnTo>
                  <a:lnTo>
                    <a:pt x="25" y="6"/>
                  </a:lnTo>
                  <a:lnTo>
                    <a:pt x="27" y="0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13" y="6"/>
                  </a:lnTo>
                  <a:lnTo>
                    <a:pt x="11" y="8"/>
                  </a:lnTo>
                  <a:lnTo>
                    <a:pt x="9" y="10"/>
                  </a:lnTo>
                  <a:lnTo>
                    <a:pt x="7" y="12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78" name="Freeform 106"/>
            <p:cNvSpPr>
              <a:spLocks noChangeAspect="1"/>
            </p:cNvSpPr>
            <p:nvPr/>
          </p:nvSpPr>
          <p:spPr bwMode="auto">
            <a:xfrm>
              <a:off x="1769" y="1300"/>
              <a:ext cx="105" cy="106"/>
            </a:xfrm>
            <a:custGeom>
              <a:avLst/>
              <a:gdLst>
                <a:gd name="T0" fmla="*/ 21 w 42"/>
                <a:gd name="T1" fmla="*/ 42 h 42"/>
                <a:gd name="T2" fmla="*/ 17 w 42"/>
                <a:gd name="T3" fmla="*/ 40 h 42"/>
                <a:gd name="T4" fmla="*/ 13 w 42"/>
                <a:gd name="T5" fmla="*/ 40 h 42"/>
                <a:gd name="T6" fmla="*/ 9 w 42"/>
                <a:gd name="T7" fmla="*/ 38 h 42"/>
                <a:gd name="T8" fmla="*/ 7 w 42"/>
                <a:gd name="T9" fmla="*/ 35 h 42"/>
                <a:gd name="T10" fmla="*/ 4 w 42"/>
                <a:gd name="T11" fmla="*/ 33 h 42"/>
                <a:gd name="T12" fmla="*/ 2 w 42"/>
                <a:gd name="T13" fmla="*/ 29 h 42"/>
                <a:gd name="T14" fmla="*/ 2 w 42"/>
                <a:gd name="T15" fmla="*/ 25 h 42"/>
                <a:gd name="T16" fmla="*/ 0 w 42"/>
                <a:gd name="T17" fmla="*/ 21 h 42"/>
                <a:gd name="T18" fmla="*/ 2 w 42"/>
                <a:gd name="T19" fmla="*/ 17 h 42"/>
                <a:gd name="T20" fmla="*/ 2 w 42"/>
                <a:gd name="T21" fmla="*/ 13 h 42"/>
                <a:gd name="T22" fmla="*/ 4 w 42"/>
                <a:gd name="T23" fmla="*/ 10 h 42"/>
                <a:gd name="T24" fmla="*/ 7 w 42"/>
                <a:gd name="T25" fmla="*/ 6 h 42"/>
                <a:gd name="T26" fmla="*/ 9 w 42"/>
                <a:gd name="T27" fmla="*/ 4 h 42"/>
                <a:gd name="T28" fmla="*/ 13 w 42"/>
                <a:gd name="T29" fmla="*/ 2 h 42"/>
                <a:gd name="T30" fmla="*/ 17 w 42"/>
                <a:gd name="T31" fmla="*/ 2 h 42"/>
                <a:gd name="T32" fmla="*/ 21 w 42"/>
                <a:gd name="T33" fmla="*/ 0 h 42"/>
                <a:gd name="T34" fmla="*/ 25 w 42"/>
                <a:gd name="T35" fmla="*/ 2 h 42"/>
                <a:gd name="T36" fmla="*/ 28 w 42"/>
                <a:gd name="T37" fmla="*/ 2 h 42"/>
                <a:gd name="T38" fmla="*/ 32 w 42"/>
                <a:gd name="T39" fmla="*/ 4 h 42"/>
                <a:gd name="T40" fmla="*/ 36 w 42"/>
                <a:gd name="T41" fmla="*/ 6 h 42"/>
                <a:gd name="T42" fmla="*/ 38 w 42"/>
                <a:gd name="T43" fmla="*/ 10 h 42"/>
                <a:gd name="T44" fmla="*/ 40 w 42"/>
                <a:gd name="T45" fmla="*/ 13 h 42"/>
                <a:gd name="T46" fmla="*/ 40 w 42"/>
                <a:gd name="T47" fmla="*/ 17 h 42"/>
                <a:gd name="T48" fmla="*/ 42 w 42"/>
                <a:gd name="T49" fmla="*/ 21 h 42"/>
                <a:gd name="T50" fmla="*/ 40 w 42"/>
                <a:gd name="T51" fmla="*/ 25 h 42"/>
                <a:gd name="T52" fmla="*/ 40 w 42"/>
                <a:gd name="T53" fmla="*/ 29 h 42"/>
                <a:gd name="T54" fmla="*/ 38 w 42"/>
                <a:gd name="T55" fmla="*/ 33 h 42"/>
                <a:gd name="T56" fmla="*/ 36 w 42"/>
                <a:gd name="T57" fmla="*/ 35 h 42"/>
                <a:gd name="T58" fmla="*/ 32 w 42"/>
                <a:gd name="T59" fmla="*/ 38 h 42"/>
                <a:gd name="T60" fmla="*/ 28 w 42"/>
                <a:gd name="T61" fmla="*/ 40 h 42"/>
                <a:gd name="T62" fmla="*/ 25 w 42"/>
                <a:gd name="T63" fmla="*/ 40 h 42"/>
                <a:gd name="T64" fmla="*/ 21 w 42"/>
                <a:gd name="T6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" h="42">
                  <a:moveTo>
                    <a:pt x="21" y="42"/>
                  </a:moveTo>
                  <a:lnTo>
                    <a:pt x="17" y="40"/>
                  </a:lnTo>
                  <a:lnTo>
                    <a:pt x="13" y="40"/>
                  </a:lnTo>
                  <a:lnTo>
                    <a:pt x="9" y="38"/>
                  </a:lnTo>
                  <a:lnTo>
                    <a:pt x="7" y="35"/>
                  </a:lnTo>
                  <a:lnTo>
                    <a:pt x="4" y="33"/>
                  </a:lnTo>
                  <a:lnTo>
                    <a:pt x="2" y="29"/>
                  </a:lnTo>
                  <a:lnTo>
                    <a:pt x="2" y="25"/>
                  </a:lnTo>
                  <a:lnTo>
                    <a:pt x="0" y="21"/>
                  </a:lnTo>
                  <a:lnTo>
                    <a:pt x="2" y="17"/>
                  </a:lnTo>
                  <a:lnTo>
                    <a:pt x="2" y="13"/>
                  </a:lnTo>
                  <a:lnTo>
                    <a:pt x="4" y="10"/>
                  </a:lnTo>
                  <a:lnTo>
                    <a:pt x="7" y="6"/>
                  </a:lnTo>
                  <a:lnTo>
                    <a:pt x="9" y="4"/>
                  </a:lnTo>
                  <a:lnTo>
                    <a:pt x="13" y="2"/>
                  </a:lnTo>
                  <a:lnTo>
                    <a:pt x="17" y="2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6"/>
                  </a:lnTo>
                  <a:lnTo>
                    <a:pt x="38" y="10"/>
                  </a:lnTo>
                  <a:lnTo>
                    <a:pt x="40" y="13"/>
                  </a:lnTo>
                  <a:lnTo>
                    <a:pt x="40" y="17"/>
                  </a:lnTo>
                  <a:lnTo>
                    <a:pt x="42" y="21"/>
                  </a:lnTo>
                  <a:lnTo>
                    <a:pt x="40" y="25"/>
                  </a:lnTo>
                  <a:lnTo>
                    <a:pt x="40" y="29"/>
                  </a:lnTo>
                  <a:lnTo>
                    <a:pt x="38" y="33"/>
                  </a:lnTo>
                  <a:lnTo>
                    <a:pt x="36" y="35"/>
                  </a:lnTo>
                  <a:lnTo>
                    <a:pt x="32" y="38"/>
                  </a:lnTo>
                  <a:lnTo>
                    <a:pt x="28" y="40"/>
                  </a:lnTo>
                  <a:lnTo>
                    <a:pt x="25" y="40"/>
                  </a:lnTo>
                  <a:lnTo>
                    <a:pt x="21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79" name="Freeform 107"/>
            <p:cNvSpPr>
              <a:spLocks noChangeAspect="1"/>
            </p:cNvSpPr>
            <p:nvPr/>
          </p:nvSpPr>
          <p:spPr bwMode="auto">
            <a:xfrm>
              <a:off x="1759" y="1353"/>
              <a:ext cx="62" cy="63"/>
            </a:xfrm>
            <a:custGeom>
              <a:avLst/>
              <a:gdLst>
                <a:gd name="T0" fmla="*/ 0 w 25"/>
                <a:gd name="T1" fmla="*/ 0 h 25"/>
                <a:gd name="T2" fmla="*/ 0 w 25"/>
                <a:gd name="T3" fmla="*/ 0 h 25"/>
                <a:gd name="T4" fmla="*/ 2 w 25"/>
                <a:gd name="T5" fmla="*/ 6 h 25"/>
                <a:gd name="T6" fmla="*/ 2 w 25"/>
                <a:gd name="T7" fmla="*/ 10 h 25"/>
                <a:gd name="T8" fmla="*/ 4 w 25"/>
                <a:gd name="T9" fmla="*/ 14 h 25"/>
                <a:gd name="T10" fmla="*/ 8 w 25"/>
                <a:gd name="T11" fmla="*/ 17 h 25"/>
                <a:gd name="T12" fmla="*/ 11 w 25"/>
                <a:gd name="T13" fmla="*/ 21 h 25"/>
                <a:gd name="T14" fmla="*/ 15 w 25"/>
                <a:gd name="T15" fmla="*/ 23 h 25"/>
                <a:gd name="T16" fmla="*/ 19 w 25"/>
                <a:gd name="T17" fmla="*/ 23 h 25"/>
                <a:gd name="T18" fmla="*/ 25 w 25"/>
                <a:gd name="T19" fmla="*/ 25 h 25"/>
                <a:gd name="T20" fmla="*/ 25 w 25"/>
                <a:gd name="T21" fmla="*/ 17 h 25"/>
                <a:gd name="T22" fmla="*/ 21 w 25"/>
                <a:gd name="T23" fmla="*/ 15 h 25"/>
                <a:gd name="T24" fmla="*/ 19 w 25"/>
                <a:gd name="T25" fmla="*/ 15 h 25"/>
                <a:gd name="T26" fmla="*/ 15 w 25"/>
                <a:gd name="T27" fmla="*/ 14 h 25"/>
                <a:gd name="T28" fmla="*/ 13 w 25"/>
                <a:gd name="T29" fmla="*/ 12 h 25"/>
                <a:gd name="T30" fmla="*/ 11 w 25"/>
                <a:gd name="T31" fmla="*/ 10 h 25"/>
                <a:gd name="T32" fmla="*/ 9 w 25"/>
                <a:gd name="T33" fmla="*/ 6 h 25"/>
                <a:gd name="T34" fmla="*/ 9 w 25"/>
                <a:gd name="T35" fmla="*/ 4 h 25"/>
                <a:gd name="T36" fmla="*/ 8 w 25"/>
                <a:gd name="T37" fmla="*/ 0 h 25"/>
                <a:gd name="T38" fmla="*/ 8 w 25"/>
                <a:gd name="T39" fmla="*/ 0 h 25"/>
                <a:gd name="T40" fmla="*/ 0 w 25"/>
                <a:gd name="T4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8" y="17"/>
                  </a:lnTo>
                  <a:lnTo>
                    <a:pt x="11" y="21"/>
                  </a:lnTo>
                  <a:lnTo>
                    <a:pt x="15" y="23"/>
                  </a:lnTo>
                  <a:lnTo>
                    <a:pt x="19" y="23"/>
                  </a:lnTo>
                  <a:lnTo>
                    <a:pt x="25" y="25"/>
                  </a:lnTo>
                  <a:lnTo>
                    <a:pt x="25" y="17"/>
                  </a:lnTo>
                  <a:lnTo>
                    <a:pt x="21" y="15"/>
                  </a:lnTo>
                  <a:lnTo>
                    <a:pt x="19" y="15"/>
                  </a:lnTo>
                  <a:lnTo>
                    <a:pt x="15" y="14"/>
                  </a:lnTo>
                  <a:lnTo>
                    <a:pt x="13" y="12"/>
                  </a:lnTo>
                  <a:lnTo>
                    <a:pt x="11" y="10"/>
                  </a:lnTo>
                  <a:lnTo>
                    <a:pt x="9" y="6"/>
                  </a:lnTo>
                  <a:lnTo>
                    <a:pt x="9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80" name="Freeform 108"/>
            <p:cNvSpPr>
              <a:spLocks noChangeAspect="1"/>
            </p:cNvSpPr>
            <p:nvPr/>
          </p:nvSpPr>
          <p:spPr bwMode="auto">
            <a:xfrm>
              <a:off x="1759" y="1290"/>
              <a:ext cx="62" cy="63"/>
            </a:xfrm>
            <a:custGeom>
              <a:avLst/>
              <a:gdLst>
                <a:gd name="T0" fmla="*/ 25 w 25"/>
                <a:gd name="T1" fmla="*/ 0 h 25"/>
                <a:gd name="T2" fmla="*/ 25 w 25"/>
                <a:gd name="T3" fmla="*/ 0 h 25"/>
                <a:gd name="T4" fmla="*/ 19 w 25"/>
                <a:gd name="T5" fmla="*/ 2 h 25"/>
                <a:gd name="T6" fmla="*/ 15 w 25"/>
                <a:gd name="T7" fmla="*/ 2 h 25"/>
                <a:gd name="T8" fmla="*/ 11 w 25"/>
                <a:gd name="T9" fmla="*/ 4 h 25"/>
                <a:gd name="T10" fmla="*/ 8 w 25"/>
                <a:gd name="T11" fmla="*/ 8 h 25"/>
                <a:gd name="T12" fmla="*/ 4 w 25"/>
                <a:gd name="T13" fmla="*/ 12 h 25"/>
                <a:gd name="T14" fmla="*/ 2 w 25"/>
                <a:gd name="T15" fmla="*/ 16 h 25"/>
                <a:gd name="T16" fmla="*/ 2 w 25"/>
                <a:gd name="T17" fmla="*/ 19 h 25"/>
                <a:gd name="T18" fmla="*/ 0 w 25"/>
                <a:gd name="T19" fmla="*/ 25 h 25"/>
                <a:gd name="T20" fmla="*/ 8 w 25"/>
                <a:gd name="T21" fmla="*/ 25 h 25"/>
                <a:gd name="T22" fmla="*/ 9 w 25"/>
                <a:gd name="T23" fmla="*/ 21 h 25"/>
                <a:gd name="T24" fmla="*/ 9 w 25"/>
                <a:gd name="T25" fmla="*/ 19 h 25"/>
                <a:gd name="T26" fmla="*/ 11 w 25"/>
                <a:gd name="T27" fmla="*/ 16 h 25"/>
                <a:gd name="T28" fmla="*/ 13 w 25"/>
                <a:gd name="T29" fmla="*/ 14 h 25"/>
                <a:gd name="T30" fmla="*/ 15 w 25"/>
                <a:gd name="T31" fmla="*/ 12 h 25"/>
                <a:gd name="T32" fmla="*/ 19 w 25"/>
                <a:gd name="T33" fmla="*/ 10 h 25"/>
                <a:gd name="T34" fmla="*/ 21 w 25"/>
                <a:gd name="T35" fmla="*/ 10 h 25"/>
                <a:gd name="T36" fmla="*/ 25 w 25"/>
                <a:gd name="T37" fmla="*/ 8 h 25"/>
                <a:gd name="T38" fmla="*/ 25 w 25"/>
                <a:gd name="T39" fmla="*/ 8 h 25"/>
                <a:gd name="T40" fmla="*/ 25 w 25"/>
                <a:gd name="T4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5">
                  <a:moveTo>
                    <a:pt x="25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0" y="25"/>
                  </a:lnTo>
                  <a:lnTo>
                    <a:pt x="8" y="25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11" y="16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19" y="10"/>
                  </a:lnTo>
                  <a:lnTo>
                    <a:pt x="21" y="10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81" name="Freeform 109"/>
            <p:cNvSpPr>
              <a:spLocks noChangeAspect="1"/>
            </p:cNvSpPr>
            <p:nvPr/>
          </p:nvSpPr>
          <p:spPr bwMode="auto">
            <a:xfrm>
              <a:off x="1821" y="1290"/>
              <a:ext cx="63" cy="63"/>
            </a:xfrm>
            <a:custGeom>
              <a:avLst/>
              <a:gdLst>
                <a:gd name="T0" fmla="*/ 25 w 25"/>
                <a:gd name="T1" fmla="*/ 25 h 25"/>
                <a:gd name="T2" fmla="*/ 25 w 25"/>
                <a:gd name="T3" fmla="*/ 25 h 25"/>
                <a:gd name="T4" fmla="*/ 23 w 25"/>
                <a:gd name="T5" fmla="*/ 19 h 25"/>
                <a:gd name="T6" fmla="*/ 23 w 25"/>
                <a:gd name="T7" fmla="*/ 16 h 25"/>
                <a:gd name="T8" fmla="*/ 21 w 25"/>
                <a:gd name="T9" fmla="*/ 12 h 25"/>
                <a:gd name="T10" fmla="*/ 17 w 25"/>
                <a:gd name="T11" fmla="*/ 8 h 25"/>
                <a:gd name="T12" fmla="*/ 13 w 25"/>
                <a:gd name="T13" fmla="*/ 4 h 25"/>
                <a:gd name="T14" fmla="*/ 9 w 25"/>
                <a:gd name="T15" fmla="*/ 2 h 25"/>
                <a:gd name="T16" fmla="*/ 6 w 25"/>
                <a:gd name="T17" fmla="*/ 2 h 25"/>
                <a:gd name="T18" fmla="*/ 0 w 25"/>
                <a:gd name="T19" fmla="*/ 0 h 25"/>
                <a:gd name="T20" fmla="*/ 0 w 25"/>
                <a:gd name="T21" fmla="*/ 8 h 25"/>
                <a:gd name="T22" fmla="*/ 4 w 25"/>
                <a:gd name="T23" fmla="*/ 10 h 25"/>
                <a:gd name="T24" fmla="*/ 6 w 25"/>
                <a:gd name="T25" fmla="*/ 10 h 25"/>
                <a:gd name="T26" fmla="*/ 9 w 25"/>
                <a:gd name="T27" fmla="*/ 12 h 25"/>
                <a:gd name="T28" fmla="*/ 11 w 25"/>
                <a:gd name="T29" fmla="*/ 14 h 25"/>
                <a:gd name="T30" fmla="*/ 13 w 25"/>
                <a:gd name="T31" fmla="*/ 16 h 25"/>
                <a:gd name="T32" fmla="*/ 15 w 25"/>
                <a:gd name="T33" fmla="*/ 19 h 25"/>
                <a:gd name="T34" fmla="*/ 15 w 25"/>
                <a:gd name="T35" fmla="*/ 21 h 25"/>
                <a:gd name="T36" fmla="*/ 17 w 25"/>
                <a:gd name="T37" fmla="*/ 25 h 25"/>
                <a:gd name="T38" fmla="*/ 17 w 25"/>
                <a:gd name="T39" fmla="*/ 25 h 25"/>
                <a:gd name="T40" fmla="*/ 25 w 25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25" y="25"/>
                  </a:lnTo>
                  <a:lnTo>
                    <a:pt x="23" y="19"/>
                  </a:lnTo>
                  <a:lnTo>
                    <a:pt x="23" y="16"/>
                  </a:lnTo>
                  <a:lnTo>
                    <a:pt x="21" y="12"/>
                  </a:lnTo>
                  <a:lnTo>
                    <a:pt x="17" y="8"/>
                  </a:lnTo>
                  <a:lnTo>
                    <a:pt x="13" y="4"/>
                  </a:lnTo>
                  <a:lnTo>
                    <a:pt x="9" y="2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8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9" y="12"/>
                  </a:lnTo>
                  <a:lnTo>
                    <a:pt x="11" y="14"/>
                  </a:lnTo>
                  <a:lnTo>
                    <a:pt x="13" y="16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82" name="Freeform 110"/>
            <p:cNvSpPr>
              <a:spLocks noChangeAspect="1"/>
            </p:cNvSpPr>
            <p:nvPr/>
          </p:nvSpPr>
          <p:spPr bwMode="auto">
            <a:xfrm>
              <a:off x="1821" y="1353"/>
              <a:ext cx="63" cy="63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25 h 25"/>
                <a:gd name="T4" fmla="*/ 6 w 25"/>
                <a:gd name="T5" fmla="*/ 23 h 25"/>
                <a:gd name="T6" fmla="*/ 9 w 25"/>
                <a:gd name="T7" fmla="*/ 23 h 25"/>
                <a:gd name="T8" fmla="*/ 13 w 25"/>
                <a:gd name="T9" fmla="*/ 21 h 25"/>
                <a:gd name="T10" fmla="*/ 17 w 25"/>
                <a:gd name="T11" fmla="*/ 17 h 25"/>
                <a:gd name="T12" fmla="*/ 21 w 25"/>
                <a:gd name="T13" fmla="*/ 14 h 25"/>
                <a:gd name="T14" fmla="*/ 23 w 25"/>
                <a:gd name="T15" fmla="*/ 10 h 25"/>
                <a:gd name="T16" fmla="*/ 23 w 25"/>
                <a:gd name="T17" fmla="*/ 6 h 25"/>
                <a:gd name="T18" fmla="*/ 25 w 25"/>
                <a:gd name="T19" fmla="*/ 0 h 25"/>
                <a:gd name="T20" fmla="*/ 17 w 25"/>
                <a:gd name="T21" fmla="*/ 0 h 25"/>
                <a:gd name="T22" fmla="*/ 15 w 25"/>
                <a:gd name="T23" fmla="*/ 4 h 25"/>
                <a:gd name="T24" fmla="*/ 15 w 25"/>
                <a:gd name="T25" fmla="*/ 6 h 25"/>
                <a:gd name="T26" fmla="*/ 13 w 25"/>
                <a:gd name="T27" fmla="*/ 10 h 25"/>
                <a:gd name="T28" fmla="*/ 11 w 25"/>
                <a:gd name="T29" fmla="*/ 12 h 25"/>
                <a:gd name="T30" fmla="*/ 9 w 25"/>
                <a:gd name="T31" fmla="*/ 14 h 25"/>
                <a:gd name="T32" fmla="*/ 6 w 25"/>
                <a:gd name="T33" fmla="*/ 15 h 25"/>
                <a:gd name="T34" fmla="*/ 4 w 25"/>
                <a:gd name="T35" fmla="*/ 15 h 25"/>
                <a:gd name="T36" fmla="*/ 0 w 25"/>
                <a:gd name="T37" fmla="*/ 17 h 25"/>
                <a:gd name="T38" fmla="*/ 0 w 25"/>
                <a:gd name="T39" fmla="*/ 17 h 25"/>
                <a:gd name="T40" fmla="*/ 0 w 25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25"/>
                  </a:lnTo>
                  <a:lnTo>
                    <a:pt x="6" y="23"/>
                  </a:lnTo>
                  <a:lnTo>
                    <a:pt x="9" y="23"/>
                  </a:lnTo>
                  <a:lnTo>
                    <a:pt x="13" y="21"/>
                  </a:lnTo>
                  <a:lnTo>
                    <a:pt x="17" y="17"/>
                  </a:lnTo>
                  <a:lnTo>
                    <a:pt x="21" y="14"/>
                  </a:lnTo>
                  <a:lnTo>
                    <a:pt x="23" y="10"/>
                  </a:lnTo>
                  <a:lnTo>
                    <a:pt x="23" y="6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3" y="10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6" y="15"/>
                  </a:lnTo>
                  <a:lnTo>
                    <a:pt x="4" y="1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83" name="Freeform 111"/>
            <p:cNvSpPr>
              <a:spLocks noChangeAspect="1"/>
            </p:cNvSpPr>
            <p:nvPr/>
          </p:nvSpPr>
          <p:spPr bwMode="auto">
            <a:xfrm>
              <a:off x="1786" y="1320"/>
              <a:ext cx="88" cy="86"/>
            </a:xfrm>
            <a:custGeom>
              <a:avLst/>
              <a:gdLst>
                <a:gd name="T0" fmla="*/ 14 w 35"/>
                <a:gd name="T1" fmla="*/ 13 h 34"/>
                <a:gd name="T2" fmla="*/ 29 w 35"/>
                <a:gd name="T3" fmla="*/ 0 h 34"/>
                <a:gd name="T4" fmla="*/ 31 w 35"/>
                <a:gd name="T5" fmla="*/ 4 h 34"/>
                <a:gd name="T6" fmla="*/ 33 w 35"/>
                <a:gd name="T7" fmla="*/ 5 h 34"/>
                <a:gd name="T8" fmla="*/ 35 w 35"/>
                <a:gd name="T9" fmla="*/ 9 h 34"/>
                <a:gd name="T10" fmla="*/ 35 w 35"/>
                <a:gd name="T11" fmla="*/ 13 h 34"/>
                <a:gd name="T12" fmla="*/ 35 w 35"/>
                <a:gd name="T13" fmla="*/ 17 h 34"/>
                <a:gd name="T14" fmla="*/ 33 w 35"/>
                <a:gd name="T15" fmla="*/ 21 h 34"/>
                <a:gd name="T16" fmla="*/ 31 w 35"/>
                <a:gd name="T17" fmla="*/ 25 h 34"/>
                <a:gd name="T18" fmla="*/ 29 w 35"/>
                <a:gd name="T19" fmla="*/ 28 h 34"/>
                <a:gd name="T20" fmla="*/ 25 w 35"/>
                <a:gd name="T21" fmla="*/ 30 h 34"/>
                <a:gd name="T22" fmla="*/ 21 w 35"/>
                <a:gd name="T23" fmla="*/ 32 h 34"/>
                <a:gd name="T24" fmla="*/ 18 w 35"/>
                <a:gd name="T25" fmla="*/ 34 h 34"/>
                <a:gd name="T26" fmla="*/ 14 w 35"/>
                <a:gd name="T27" fmla="*/ 34 h 34"/>
                <a:gd name="T28" fmla="*/ 10 w 35"/>
                <a:gd name="T29" fmla="*/ 34 h 34"/>
                <a:gd name="T30" fmla="*/ 6 w 35"/>
                <a:gd name="T31" fmla="*/ 32 h 34"/>
                <a:gd name="T32" fmla="*/ 4 w 35"/>
                <a:gd name="T33" fmla="*/ 30 h 34"/>
                <a:gd name="T34" fmla="*/ 0 w 35"/>
                <a:gd name="T35" fmla="*/ 28 h 34"/>
                <a:gd name="T36" fmla="*/ 14 w 35"/>
                <a:gd name="T37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34">
                  <a:moveTo>
                    <a:pt x="14" y="13"/>
                  </a:moveTo>
                  <a:lnTo>
                    <a:pt x="29" y="0"/>
                  </a:lnTo>
                  <a:lnTo>
                    <a:pt x="31" y="4"/>
                  </a:lnTo>
                  <a:lnTo>
                    <a:pt x="33" y="5"/>
                  </a:lnTo>
                  <a:lnTo>
                    <a:pt x="35" y="9"/>
                  </a:lnTo>
                  <a:lnTo>
                    <a:pt x="35" y="13"/>
                  </a:lnTo>
                  <a:lnTo>
                    <a:pt x="35" y="17"/>
                  </a:lnTo>
                  <a:lnTo>
                    <a:pt x="33" y="21"/>
                  </a:lnTo>
                  <a:lnTo>
                    <a:pt x="31" y="25"/>
                  </a:lnTo>
                  <a:lnTo>
                    <a:pt x="29" y="28"/>
                  </a:lnTo>
                  <a:lnTo>
                    <a:pt x="25" y="30"/>
                  </a:lnTo>
                  <a:lnTo>
                    <a:pt x="21" y="32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0" y="34"/>
                  </a:lnTo>
                  <a:lnTo>
                    <a:pt x="6" y="32"/>
                  </a:lnTo>
                  <a:lnTo>
                    <a:pt x="4" y="30"/>
                  </a:lnTo>
                  <a:lnTo>
                    <a:pt x="0" y="28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84" name="Freeform 112"/>
            <p:cNvSpPr>
              <a:spLocks noChangeAspect="1"/>
            </p:cNvSpPr>
            <p:nvPr/>
          </p:nvSpPr>
          <p:spPr bwMode="auto">
            <a:xfrm>
              <a:off x="1786" y="1320"/>
              <a:ext cx="88" cy="86"/>
            </a:xfrm>
            <a:custGeom>
              <a:avLst/>
              <a:gdLst>
                <a:gd name="T0" fmla="*/ 14 w 35"/>
                <a:gd name="T1" fmla="*/ 13 h 34"/>
                <a:gd name="T2" fmla="*/ 29 w 35"/>
                <a:gd name="T3" fmla="*/ 0 h 34"/>
                <a:gd name="T4" fmla="*/ 31 w 35"/>
                <a:gd name="T5" fmla="*/ 4 h 34"/>
                <a:gd name="T6" fmla="*/ 33 w 35"/>
                <a:gd name="T7" fmla="*/ 5 h 34"/>
                <a:gd name="T8" fmla="*/ 35 w 35"/>
                <a:gd name="T9" fmla="*/ 9 h 34"/>
                <a:gd name="T10" fmla="*/ 35 w 35"/>
                <a:gd name="T11" fmla="*/ 13 h 34"/>
                <a:gd name="T12" fmla="*/ 35 w 35"/>
                <a:gd name="T13" fmla="*/ 17 h 34"/>
                <a:gd name="T14" fmla="*/ 33 w 35"/>
                <a:gd name="T15" fmla="*/ 21 h 34"/>
                <a:gd name="T16" fmla="*/ 31 w 35"/>
                <a:gd name="T17" fmla="*/ 25 h 34"/>
                <a:gd name="T18" fmla="*/ 29 w 35"/>
                <a:gd name="T19" fmla="*/ 28 h 34"/>
                <a:gd name="T20" fmla="*/ 25 w 35"/>
                <a:gd name="T21" fmla="*/ 30 h 34"/>
                <a:gd name="T22" fmla="*/ 21 w 35"/>
                <a:gd name="T23" fmla="*/ 32 h 34"/>
                <a:gd name="T24" fmla="*/ 18 w 35"/>
                <a:gd name="T25" fmla="*/ 34 h 34"/>
                <a:gd name="T26" fmla="*/ 14 w 35"/>
                <a:gd name="T27" fmla="*/ 34 h 34"/>
                <a:gd name="T28" fmla="*/ 10 w 35"/>
                <a:gd name="T29" fmla="*/ 34 h 34"/>
                <a:gd name="T30" fmla="*/ 6 w 35"/>
                <a:gd name="T31" fmla="*/ 32 h 34"/>
                <a:gd name="T32" fmla="*/ 4 w 35"/>
                <a:gd name="T33" fmla="*/ 30 h 34"/>
                <a:gd name="T34" fmla="*/ 0 w 35"/>
                <a:gd name="T35" fmla="*/ 28 h 34"/>
                <a:gd name="T36" fmla="*/ 14 w 35"/>
                <a:gd name="T37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34">
                  <a:moveTo>
                    <a:pt x="14" y="13"/>
                  </a:moveTo>
                  <a:lnTo>
                    <a:pt x="29" y="0"/>
                  </a:lnTo>
                  <a:lnTo>
                    <a:pt x="31" y="4"/>
                  </a:lnTo>
                  <a:lnTo>
                    <a:pt x="33" y="5"/>
                  </a:lnTo>
                  <a:lnTo>
                    <a:pt x="35" y="9"/>
                  </a:lnTo>
                  <a:lnTo>
                    <a:pt x="35" y="13"/>
                  </a:lnTo>
                  <a:lnTo>
                    <a:pt x="35" y="17"/>
                  </a:lnTo>
                  <a:lnTo>
                    <a:pt x="33" y="21"/>
                  </a:lnTo>
                  <a:lnTo>
                    <a:pt x="31" y="25"/>
                  </a:lnTo>
                  <a:lnTo>
                    <a:pt x="29" y="28"/>
                  </a:lnTo>
                  <a:lnTo>
                    <a:pt x="25" y="30"/>
                  </a:lnTo>
                  <a:lnTo>
                    <a:pt x="21" y="32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0" y="34"/>
                  </a:lnTo>
                  <a:lnTo>
                    <a:pt x="6" y="32"/>
                  </a:lnTo>
                  <a:lnTo>
                    <a:pt x="4" y="30"/>
                  </a:lnTo>
                  <a:lnTo>
                    <a:pt x="0" y="28"/>
                  </a:lnTo>
                  <a:lnTo>
                    <a:pt x="14" y="13"/>
                  </a:lnTo>
                </a:path>
              </a:pathLst>
            </a:custGeom>
            <a:noFill/>
            <a:ln w="635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185" name="Freeform 113"/>
            <p:cNvSpPr>
              <a:spLocks noChangeAspect="1"/>
            </p:cNvSpPr>
            <p:nvPr/>
          </p:nvSpPr>
          <p:spPr bwMode="auto">
            <a:xfrm>
              <a:off x="1352" y="2272"/>
              <a:ext cx="108" cy="102"/>
            </a:xfrm>
            <a:custGeom>
              <a:avLst/>
              <a:gdLst>
                <a:gd name="T0" fmla="*/ 22 w 43"/>
                <a:gd name="T1" fmla="*/ 41 h 41"/>
                <a:gd name="T2" fmla="*/ 18 w 43"/>
                <a:gd name="T3" fmla="*/ 41 h 41"/>
                <a:gd name="T4" fmla="*/ 14 w 43"/>
                <a:gd name="T5" fmla="*/ 41 h 41"/>
                <a:gd name="T6" fmla="*/ 10 w 43"/>
                <a:gd name="T7" fmla="*/ 39 h 41"/>
                <a:gd name="T8" fmla="*/ 6 w 43"/>
                <a:gd name="T9" fmla="*/ 35 h 41"/>
                <a:gd name="T10" fmla="*/ 4 w 43"/>
                <a:gd name="T11" fmla="*/ 33 h 41"/>
                <a:gd name="T12" fmla="*/ 2 w 43"/>
                <a:gd name="T13" fmla="*/ 29 h 41"/>
                <a:gd name="T14" fmla="*/ 0 w 43"/>
                <a:gd name="T15" fmla="*/ 25 h 41"/>
                <a:gd name="T16" fmla="*/ 0 w 43"/>
                <a:gd name="T17" fmla="*/ 22 h 41"/>
                <a:gd name="T18" fmla="*/ 0 w 43"/>
                <a:gd name="T19" fmla="*/ 18 h 41"/>
                <a:gd name="T20" fmla="*/ 2 w 43"/>
                <a:gd name="T21" fmla="*/ 14 h 41"/>
                <a:gd name="T22" fmla="*/ 4 w 43"/>
                <a:gd name="T23" fmla="*/ 10 h 41"/>
                <a:gd name="T24" fmla="*/ 6 w 43"/>
                <a:gd name="T25" fmla="*/ 6 h 41"/>
                <a:gd name="T26" fmla="*/ 10 w 43"/>
                <a:gd name="T27" fmla="*/ 4 h 41"/>
                <a:gd name="T28" fmla="*/ 14 w 43"/>
                <a:gd name="T29" fmla="*/ 2 h 41"/>
                <a:gd name="T30" fmla="*/ 18 w 43"/>
                <a:gd name="T31" fmla="*/ 0 h 41"/>
                <a:gd name="T32" fmla="*/ 22 w 43"/>
                <a:gd name="T33" fmla="*/ 0 h 41"/>
                <a:gd name="T34" fmla="*/ 25 w 43"/>
                <a:gd name="T35" fmla="*/ 0 h 41"/>
                <a:gd name="T36" fmla="*/ 29 w 43"/>
                <a:gd name="T37" fmla="*/ 2 h 41"/>
                <a:gd name="T38" fmla="*/ 33 w 43"/>
                <a:gd name="T39" fmla="*/ 4 h 41"/>
                <a:gd name="T40" fmla="*/ 35 w 43"/>
                <a:gd name="T41" fmla="*/ 6 h 41"/>
                <a:gd name="T42" fmla="*/ 39 w 43"/>
                <a:gd name="T43" fmla="*/ 10 h 41"/>
                <a:gd name="T44" fmla="*/ 41 w 43"/>
                <a:gd name="T45" fmla="*/ 14 h 41"/>
                <a:gd name="T46" fmla="*/ 41 w 43"/>
                <a:gd name="T47" fmla="*/ 18 h 41"/>
                <a:gd name="T48" fmla="*/ 43 w 43"/>
                <a:gd name="T49" fmla="*/ 22 h 41"/>
                <a:gd name="T50" fmla="*/ 41 w 43"/>
                <a:gd name="T51" fmla="*/ 25 h 41"/>
                <a:gd name="T52" fmla="*/ 41 w 43"/>
                <a:gd name="T53" fmla="*/ 29 h 41"/>
                <a:gd name="T54" fmla="*/ 39 w 43"/>
                <a:gd name="T55" fmla="*/ 33 h 41"/>
                <a:gd name="T56" fmla="*/ 35 w 43"/>
                <a:gd name="T57" fmla="*/ 35 h 41"/>
                <a:gd name="T58" fmla="*/ 33 w 43"/>
                <a:gd name="T59" fmla="*/ 39 h 41"/>
                <a:gd name="T60" fmla="*/ 29 w 43"/>
                <a:gd name="T61" fmla="*/ 41 h 41"/>
                <a:gd name="T62" fmla="*/ 25 w 43"/>
                <a:gd name="T63" fmla="*/ 41 h 41"/>
                <a:gd name="T64" fmla="*/ 22 w 43"/>
                <a:gd name="T6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41">
                  <a:moveTo>
                    <a:pt x="22" y="41"/>
                  </a:moveTo>
                  <a:lnTo>
                    <a:pt x="18" y="41"/>
                  </a:lnTo>
                  <a:lnTo>
                    <a:pt x="14" y="41"/>
                  </a:lnTo>
                  <a:lnTo>
                    <a:pt x="10" y="39"/>
                  </a:lnTo>
                  <a:lnTo>
                    <a:pt x="6" y="35"/>
                  </a:lnTo>
                  <a:lnTo>
                    <a:pt x="4" y="33"/>
                  </a:lnTo>
                  <a:lnTo>
                    <a:pt x="2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6" y="6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3" y="4"/>
                  </a:lnTo>
                  <a:lnTo>
                    <a:pt x="35" y="6"/>
                  </a:lnTo>
                  <a:lnTo>
                    <a:pt x="39" y="10"/>
                  </a:lnTo>
                  <a:lnTo>
                    <a:pt x="41" y="14"/>
                  </a:lnTo>
                  <a:lnTo>
                    <a:pt x="41" y="18"/>
                  </a:lnTo>
                  <a:lnTo>
                    <a:pt x="43" y="22"/>
                  </a:lnTo>
                  <a:lnTo>
                    <a:pt x="41" y="25"/>
                  </a:lnTo>
                  <a:lnTo>
                    <a:pt x="41" y="29"/>
                  </a:lnTo>
                  <a:lnTo>
                    <a:pt x="39" y="33"/>
                  </a:lnTo>
                  <a:lnTo>
                    <a:pt x="35" y="35"/>
                  </a:lnTo>
                  <a:lnTo>
                    <a:pt x="33" y="39"/>
                  </a:lnTo>
                  <a:lnTo>
                    <a:pt x="29" y="41"/>
                  </a:lnTo>
                  <a:lnTo>
                    <a:pt x="25" y="41"/>
                  </a:lnTo>
                  <a:lnTo>
                    <a:pt x="22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86" name="Freeform 114"/>
            <p:cNvSpPr>
              <a:spLocks noChangeAspect="1"/>
            </p:cNvSpPr>
            <p:nvPr/>
          </p:nvSpPr>
          <p:spPr bwMode="auto">
            <a:xfrm>
              <a:off x="1339" y="2327"/>
              <a:ext cx="68" cy="65"/>
            </a:xfrm>
            <a:custGeom>
              <a:avLst/>
              <a:gdLst>
                <a:gd name="T0" fmla="*/ 0 w 27"/>
                <a:gd name="T1" fmla="*/ 0 h 26"/>
                <a:gd name="T2" fmla="*/ 0 w 27"/>
                <a:gd name="T3" fmla="*/ 0 h 26"/>
                <a:gd name="T4" fmla="*/ 0 w 27"/>
                <a:gd name="T5" fmla="*/ 5 h 26"/>
                <a:gd name="T6" fmla="*/ 2 w 27"/>
                <a:gd name="T7" fmla="*/ 9 h 26"/>
                <a:gd name="T8" fmla="*/ 5 w 27"/>
                <a:gd name="T9" fmla="*/ 15 h 26"/>
                <a:gd name="T10" fmla="*/ 7 w 27"/>
                <a:gd name="T11" fmla="*/ 19 h 26"/>
                <a:gd name="T12" fmla="*/ 11 w 27"/>
                <a:gd name="T13" fmla="*/ 21 h 26"/>
                <a:gd name="T14" fmla="*/ 17 w 27"/>
                <a:gd name="T15" fmla="*/ 23 h 26"/>
                <a:gd name="T16" fmla="*/ 21 w 27"/>
                <a:gd name="T17" fmla="*/ 25 h 26"/>
                <a:gd name="T18" fmla="*/ 27 w 27"/>
                <a:gd name="T19" fmla="*/ 26 h 26"/>
                <a:gd name="T20" fmla="*/ 27 w 27"/>
                <a:gd name="T21" fmla="*/ 13 h 26"/>
                <a:gd name="T22" fmla="*/ 23 w 27"/>
                <a:gd name="T23" fmla="*/ 13 h 26"/>
                <a:gd name="T24" fmla="*/ 21 w 27"/>
                <a:gd name="T25" fmla="*/ 13 h 26"/>
                <a:gd name="T26" fmla="*/ 19 w 27"/>
                <a:gd name="T27" fmla="*/ 11 h 26"/>
                <a:gd name="T28" fmla="*/ 17 w 27"/>
                <a:gd name="T29" fmla="*/ 9 h 26"/>
                <a:gd name="T30" fmla="*/ 15 w 27"/>
                <a:gd name="T31" fmla="*/ 7 h 26"/>
                <a:gd name="T32" fmla="*/ 13 w 27"/>
                <a:gd name="T33" fmla="*/ 5 h 26"/>
                <a:gd name="T34" fmla="*/ 13 w 27"/>
                <a:gd name="T35" fmla="*/ 1 h 26"/>
                <a:gd name="T36" fmla="*/ 11 w 27"/>
                <a:gd name="T37" fmla="*/ 0 h 26"/>
                <a:gd name="T38" fmla="*/ 11 w 27"/>
                <a:gd name="T39" fmla="*/ 0 h 26"/>
                <a:gd name="T40" fmla="*/ 0 w 27"/>
                <a:gd name="T4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6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9"/>
                  </a:lnTo>
                  <a:lnTo>
                    <a:pt x="5" y="15"/>
                  </a:lnTo>
                  <a:lnTo>
                    <a:pt x="7" y="19"/>
                  </a:lnTo>
                  <a:lnTo>
                    <a:pt x="11" y="21"/>
                  </a:lnTo>
                  <a:lnTo>
                    <a:pt x="17" y="23"/>
                  </a:lnTo>
                  <a:lnTo>
                    <a:pt x="21" y="25"/>
                  </a:lnTo>
                  <a:lnTo>
                    <a:pt x="27" y="26"/>
                  </a:lnTo>
                  <a:lnTo>
                    <a:pt x="27" y="13"/>
                  </a:lnTo>
                  <a:lnTo>
                    <a:pt x="23" y="13"/>
                  </a:lnTo>
                  <a:lnTo>
                    <a:pt x="21" y="13"/>
                  </a:lnTo>
                  <a:lnTo>
                    <a:pt x="19" y="11"/>
                  </a:lnTo>
                  <a:lnTo>
                    <a:pt x="17" y="9"/>
                  </a:lnTo>
                  <a:lnTo>
                    <a:pt x="15" y="7"/>
                  </a:lnTo>
                  <a:lnTo>
                    <a:pt x="13" y="5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87" name="Freeform 115"/>
            <p:cNvSpPr>
              <a:spLocks noChangeAspect="1"/>
            </p:cNvSpPr>
            <p:nvPr/>
          </p:nvSpPr>
          <p:spPr bwMode="auto">
            <a:xfrm>
              <a:off x="1339" y="2259"/>
              <a:ext cx="68" cy="68"/>
            </a:xfrm>
            <a:custGeom>
              <a:avLst/>
              <a:gdLst>
                <a:gd name="T0" fmla="*/ 27 w 27"/>
                <a:gd name="T1" fmla="*/ 0 h 27"/>
                <a:gd name="T2" fmla="*/ 27 w 27"/>
                <a:gd name="T3" fmla="*/ 0 h 27"/>
                <a:gd name="T4" fmla="*/ 21 w 27"/>
                <a:gd name="T5" fmla="*/ 0 h 27"/>
                <a:gd name="T6" fmla="*/ 17 w 27"/>
                <a:gd name="T7" fmla="*/ 2 h 27"/>
                <a:gd name="T8" fmla="*/ 11 w 27"/>
                <a:gd name="T9" fmla="*/ 4 h 27"/>
                <a:gd name="T10" fmla="*/ 7 w 27"/>
                <a:gd name="T11" fmla="*/ 7 h 27"/>
                <a:gd name="T12" fmla="*/ 5 w 27"/>
                <a:gd name="T13" fmla="*/ 11 h 27"/>
                <a:gd name="T14" fmla="*/ 2 w 27"/>
                <a:gd name="T15" fmla="*/ 15 h 27"/>
                <a:gd name="T16" fmla="*/ 0 w 27"/>
                <a:gd name="T17" fmla="*/ 21 h 27"/>
                <a:gd name="T18" fmla="*/ 0 w 27"/>
                <a:gd name="T19" fmla="*/ 27 h 27"/>
                <a:gd name="T20" fmla="*/ 11 w 27"/>
                <a:gd name="T21" fmla="*/ 27 h 27"/>
                <a:gd name="T22" fmla="*/ 13 w 27"/>
                <a:gd name="T23" fmla="*/ 23 h 27"/>
                <a:gd name="T24" fmla="*/ 13 w 27"/>
                <a:gd name="T25" fmla="*/ 21 h 27"/>
                <a:gd name="T26" fmla="*/ 15 w 27"/>
                <a:gd name="T27" fmla="*/ 19 h 27"/>
                <a:gd name="T28" fmla="*/ 17 w 27"/>
                <a:gd name="T29" fmla="*/ 17 h 27"/>
                <a:gd name="T30" fmla="*/ 19 w 27"/>
                <a:gd name="T31" fmla="*/ 15 h 27"/>
                <a:gd name="T32" fmla="*/ 21 w 27"/>
                <a:gd name="T33" fmla="*/ 13 h 27"/>
                <a:gd name="T34" fmla="*/ 23 w 27"/>
                <a:gd name="T35" fmla="*/ 11 h 27"/>
                <a:gd name="T36" fmla="*/ 27 w 27"/>
                <a:gd name="T37" fmla="*/ 11 h 27"/>
                <a:gd name="T38" fmla="*/ 27 w 27"/>
                <a:gd name="T39" fmla="*/ 11 h 27"/>
                <a:gd name="T40" fmla="*/ 27 w 27"/>
                <a:gd name="T4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7">
                  <a:moveTo>
                    <a:pt x="27" y="0"/>
                  </a:moveTo>
                  <a:lnTo>
                    <a:pt x="27" y="0"/>
                  </a:lnTo>
                  <a:lnTo>
                    <a:pt x="21" y="0"/>
                  </a:lnTo>
                  <a:lnTo>
                    <a:pt x="17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5" y="11"/>
                  </a:lnTo>
                  <a:lnTo>
                    <a:pt x="2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11" y="27"/>
                  </a:lnTo>
                  <a:lnTo>
                    <a:pt x="13" y="23"/>
                  </a:lnTo>
                  <a:lnTo>
                    <a:pt x="13" y="21"/>
                  </a:lnTo>
                  <a:lnTo>
                    <a:pt x="15" y="19"/>
                  </a:lnTo>
                  <a:lnTo>
                    <a:pt x="17" y="17"/>
                  </a:lnTo>
                  <a:lnTo>
                    <a:pt x="19" y="15"/>
                  </a:lnTo>
                  <a:lnTo>
                    <a:pt x="21" y="13"/>
                  </a:lnTo>
                  <a:lnTo>
                    <a:pt x="23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88" name="Freeform 116"/>
            <p:cNvSpPr>
              <a:spLocks noChangeAspect="1"/>
            </p:cNvSpPr>
            <p:nvPr/>
          </p:nvSpPr>
          <p:spPr bwMode="auto">
            <a:xfrm>
              <a:off x="1407" y="2259"/>
              <a:ext cx="65" cy="68"/>
            </a:xfrm>
            <a:custGeom>
              <a:avLst/>
              <a:gdLst>
                <a:gd name="T0" fmla="*/ 26 w 26"/>
                <a:gd name="T1" fmla="*/ 27 h 27"/>
                <a:gd name="T2" fmla="*/ 26 w 26"/>
                <a:gd name="T3" fmla="*/ 27 h 27"/>
                <a:gd name="T4" fmla="*/ 25 w 26"/>
                <a:gd name="T5" fmla="*/ 21 h 27"/>
                <a:gd name="T6" fmla="*/ 25 w 26"/>
                <a:gd name="T7" fmla="*/ 15 h 27"/>
                <a:gd name="T8" fmla="*/ 21 w 26"/>
                <a:gd name="T9" fmla="*/ 11 h 27"/>
                <a:gd name="T10" fmla="*/ 19 w 26"/>
                <a:gd name="T11" fmla="*/ 7 h 27"/>
                <a:gd name="T12" fmla="*/ 15 w 26"/>
                <a:gd name="T13" fmla="*/ 4 h 27"/>
                <a:gd name="T14" fmla="*/ 9 w 26"/>
                <a:gd name="T15" fmla="*/ 2 h 27"/>
                <a:gd name="T16" fmla="*/ 5 w 26"/>
                <a:gd name="T17" fmla="*/ 0 h 27"/>
                <a:gd name="T18" fmla="*/ 0 w 26"/>
                <a:gd name="T19" fmla="*/ 0 h 27"/>
                <a:gd name="T20" fmla="*/ 0 w 26"/>
                <a:gd name="T21" fmla="*/ 11 h 27"/>
                <a:gd name="T22" fmla="*/ 1 w 26"/>
                <a:gd name="T23" fmla="*/ 11 h 27"/>
                <a:gd name="T24" fmla="*/ 5 w 26"/>
                <a:gd name="T25" fmla="*/ 13 h 27"/>
                <a:gd name="T26" fmla="*/ 7 w 26"/>
                <a:gd name="T27" fmla="*/ 15 h 27"/>
                <a:gd name="T28" fmla="*/ 9 w 26"/>
                <a:gd name="T29" fmla="*/ 17 h 27"/>
                <a:gd name="T30" fmla="*/ 11 w 26"/>
                <a:gd name="T31" fmla="*/ 19 h 27"/>
                <a:gd name="T32" fmla="*/ 13 w 26"/>
                <a:gd name="T33" fmla="*/ 21 h 27"/>
                <a:gd name="T34" fmla="*/ 13 w 26"/>
                <a:gd name="T35" fmla="*/ 23 h 27"/>
                <a:gd name="T36" fmla="*/ 13 w 26"/>
                <a:gd name="T37" fmla="*/ 27 h 27"/>
                <a:gd name="T38" fmla="*/ 13 w 26"/>
                <a:gd name="T39" fmla="*/ 27 h 27"/>
                <a:gd name="T40" fmla="*/ 26 w 26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27">
                  <a:moveTo>
                    <a:pt x="26" y="27"/>
                  </a:moveTo>
                  <a:lnTo>
                    <a:pt x="26" y="27"/>
                  </a:lnTo>
                  <a:lnTo>
                    <a:pt x="25" y="21"/>
                  </a:lnTo>
                  <a:lnTo>
                    <a:pt x="25" y="15"/>
                  </a:lnTo>
                  <a:lnTo>
                    <a:pt x="21" y="11"/>
                  </a:lnTo>
                  <a:lnTo>
                    <a:pt x="19" y="7"/>
                  </a:lnTo>
                  <a:lnTo>
                    <a:pt x="15" y="4"/>
                  </a:lnTo>
                  <a:lnTo>
                    <a:pt x="9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5" y="13"/>
                  </a:lnTo>
                  <a:lnTo>
                    <a:pt x="7" y="15"/>
                  </a:lnTo>
                  <a:lnTo>
                    <a:pt x="9" y="17"/>
                  </a:lnTo>
                  <a:lnTo>
                    <a:pt x="11" y="19"/>
                  </a:lnTo>
                  <a:lnTo>
                    <a:pt x="13" y="21"/>
                  </a:lnTo>
                  <a:lnTo>
                    <a:pt x="13" y="23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26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89" name="Freeform 117"/>
            <p:cNvSpPr>
              <a:spLocks noChangeAspect="1"/>
            </p:cNvSpPr>
            <p:nvPr/>
          </p:nvSpPr>
          <p:spPr bwMode="auto">
            <a:xfrm>
              <a:off x="1407" y="2327"/>
              <a:ext cx="65" cy="65"/>
            </a:xfrm>
            <a:custGeom>
              <a:avLst/>
              <a:gdLst>
                <a:gd name="T0" fmla="*/ 0 w 26"/>
                <a:gd name="T1" fmla="*/ 26 h 26"/>
                <a:gd name="T2" fmla="*/ 0 w 26"/>
                <a:gd name="T3" fmla="*/ 26 h 26"/>
                <a:gd name="T4" fmla="*/ 5 w 26"/>
                <a:gd name="T5" fmla="*/ 25 h 26"/>
                <a:gd name="T6" fmla="*/ 9 w 26"/>
                <a:gd name="T7" fmla="*/ 23 h 26"/>
                <a:gd name="T8" fmla="*/ 15 w 26"/>
                <a:gd name="T9" fmla="*/ 21 h 26"/>
                <a:gd name="T10" fmla="*/ 19 w 26"/>
                <a:gd name="T11" fmla="*/ 19 h 26"/>
                <a:gd name="T12" fmla="*/ 21 w 26"/>
                <a:gd name="T13" fmla="*/ 15 h 26"/>
                <a:gd name="T14" fmla="*/ 25 w 26"/>
                <a:gd name="T15" fmla="*/ 9 h 26"/>
                <a:gd name="T16" fmla="*/ 25 w 26"/>
                <a:gd name="T17" fmla="*/ 5 h 26"/>
                <a:gd name="T18" fmla="*/ 26 w 26"/>
                <a:gd name="T19" fmla="*/ 0 h 26"/>
                <a:gd name="T20" fmla="*/ 13 w 26"/>
                <a:gd name="T21" fmla="*/ 0 h 26"/>
                <a:gd name="T22" fmla="*/ 13 w 26"/>
                <a:gd name="T23" fmla="*/ 1 h 26"/>
                <a:gd name="T24" fmla="*/ 13 w 26"/>
                <a:gd name="T25" fmla="*/ 5 h 26"/>
                <a:gd name="T26" fmla="*/ 11 w 26"/>
                <a:gd name="T27" fmla="*/ 7 h 26"/>
                <a:gd name="T28" fmla="*/ 9 w 26"/>
                <a:gd name="T29" fmla="*/ 9 h 26"/>
                <a:gd name="T30" fmla="*/ 7 w 26"/>
                <a:gd name="T31" fmla="*/ 11 h 26"/>
                <a:gd name="T32" fmla="*/ 5 w 26"/>
                <a:gd name="T33" fmla="*/ 13 h 26"/>
                <a:gd name="T34" fmla="*/ 1 w 26"/>
                <a:gd name="T35" fmla="*/ 13 h 26"/>
                <a:gd name="T36" fmla="*/ 0 w 26"/>
                <a:gd name="T37" fmla="*/ 13 h 26"/>
                <a:gd name="T38" fmla="*/ 0 w 26"/>
                <a:gd name="T39" fmla="*/ 13 h 26"/>
                <a:gd name="T40" fmla="*/ 0 w 26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26">
                  <a:moveTo>
                    <a:pt x="0" y="26"/>
                  </a:moveTo>
                  <a:lnTo>
                    <a:pt x="0" y="26"/>
                  </a:lnTo>
                  <a:lnTo>
                    <a:pt x="5" y="25"/>
                  </a:lnTo>
                  <a:lnTo>
                    <a:pt x="9" y="23"/>
                  </a:lnTo>
                  <a:lnTo>
                    <a:pt x="15" y="21"/>
                  </a:lnTo>
                  <a:lnTo>
                    <a:pt x="19" y="19"/>
                  </a:lnTo>
                  <a:lnTo>
                    <a:pt x="21" y="15"/>
                  </a:lnTo>
                  <a:lnTo>
                    <a:pt x="25" y="9"/>
                  </a:lnTo>
                  <a:lnTo>
                    <a:pt x="25" y="5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5"/>
                  </a:lnTo>
                  <a:lnTo>
                    <a:pt x="11" y="7"/>
                  </a:lnTo>
                  <a:lnTo>
                    <a:pt x="9" y="9"/>
                  </a:lnTo>
                  <a:lnTo>
                    <a:pt x="7" y="11"/>
                  </a:lnTo>
                  <a:lnTo>
                    <a:pt x="5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90" name="Freeform 118"/>
            <p:cNvSpPr>
              <a:spLocks noChangeAspect="1"/>
            </p:cNvSpPr>
            <p:nvPr/>
          </p:nvSpPr>
          <p:spPr bwMode="auto">
            <a:xfrm>
              <a:off x="1352" y="2272"/>
              <a:ext cx="108" cy="102"/>
            </a:xfrm>
            <a:custGeom>
              <a:avLst/>
              <a:gdLst>
                <a:gd name="T0" fmla="*/ 22 w 43"/>
                <a:gd name="T1" fmla="*/ 41 h 41"/>
                <a:gd name="T2" fmla="*/ 18 w 43"/>
                <a:gd name="T3" fmla="*/ 41 h 41"/>
                <a:gd name="T4" fmla="*/ 14 w 43"/>
                <a:gd name="T5" fmla="*/ 41 h 41"/>
                <a:gd name="T6" fmla="*/ 10 w 43"/>
                <a:gd name="T7" fmla="*/ 39 h 41"/>
                <a:gd name="T8" fmla="*/ 6 w 43"/>
                <a:gd name="T9" fmla="*/ 35 h 41"/>
                <a:gd name="T10" fmla="*/ 4 w 43"/>
                <a:gd name="T11" fmla="*/ 33 h 41"/>
                <a:gd name="T12" fmla="*/ 2 w 43"/>
                <a:gd name="T13" fmla="*/ 29 h 41"/>
                <a:gd name="T14" fmla="*/ 0 w 43"/>
                <a:gd name="T15" fmla="*/ 25 h 41"/>
                <a:gd name="T16" fmla="*/ 0 w 43"/>
                <a:gd name="T17" fmla="*/ 22 h 41"/>
                <a:gd name="T18" fmla="*/ 0 w 43"/>
                <a:gd name="T19" fmla="*/ 18 h 41"/>
                <a:gd name="T20" fmla="*/ 2 w 43"/>
                <a:gd name="T21" fmla="*/ 14 h 41"/>
                <a:gd name="T22" fmla="*/ 4 w 43"/>
                <a:gd name="T23" fmla="*/ 10 h 41"/>
                <a:gd name="T24" fmla="*/ 6 w 43"/>
                <a:gd name="T25" fmla="*/ 6 h 41"/>
                <a:gd name="T26" fmla="*/ 10 w 43"/>
                <a:gd name="T27" fmla="*/ 4 h 41"/>
                <a:gd name="T28" fmla="*/ 14 w 43"/>
                <a:gd name="T29" fmla="*/ 2 h 41"/>
                <a:gd name="T30" fmla="*/ 18 w 43"/>
                <a:gd name="T31" fmla="*/ 0 h 41"/>
                <a:gd name="T32" fmla="*/ 22 w 43"/>
                <a:gd name="T33" fmla="*/ 0 h 41"/>
                <a:gd name="T34" fmla="*/ 25 w 43"/>
                <a:gd name="T35" fmla="*/ 0 h 41"/>
                <a:gd name="T36" fmla="*/ 29 w 43"/>
                <a:gd name="T37" fmla="*/ 2 h 41"/>
                <a:gd name="T38" fmla="*/ 33 w 43"/>
                <a:gd name="T39" fmla="*/ 4 h 41"/>
                <a:gd name="T40" fmla="*/ 35 w 43"/>
                <a:gd name="T41" fmla="*/ 6 h 41"/>
                <a:gd name="T42" fmla="*/ 39 w 43"/>
                <a:gd name="T43" fmla="*/ 10 h 41"/>
                <a:gd name="T44" fmla="*/ 41 w 43"/>
                <a:gd name="T45" fmla="*/ 14 h 41"/>
                <a:gd name="T46" fmla="*/ 41 w 43"/>
                <a:gd name="T47" fmla="*/ 18 h 41"/>
                <a:gd name="T48" fmla="*/ 43 w 43"/>
                <a:gd name="T49" fmla="*/ 22 h 41"/>
                <a:gd name="T50" fmla="*/ 41 w 43"/>
                <a:gd name="T51" fmla="*/ 25 h 41"/>
                <a:gd name="T52" fmla="*/ 41 w 43"/>
                <a:gd name="T53" fmla="*/ 29 h 41"/>
                <a:gd name="T54" fmla="*/ 39 w 43"/>
                <a:gd name="T55" fmla="*/ 33 h 41"/>
                <a:gd name="T56" fmla="*/ 35 w 43"/>
                <a:gd name="T57" fmla="*/ 35 h 41"/>
                <a:gd name="T58" fmla="*/ 33 w 43"/>
                <a:gd name="T59" fmla="*/ 39 h 41"/>
                <a:gd name="T60" fmla="*/ 29 w 43"/>
                <a:gd name="T61" fmla="*/ 41 h 41"/>
                <a:gd name="T62" fmla="*/ 25 w 43"/>
                <a:gd name="T63" fmla="*/ 41 h 41"/>
                <a:gd name="T64" fmla="*/ 22 w 43"/>
                <a:gd name="T6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41">
                  <a:moveTo>
                    <a:pt x="22" y="41"/>
                  </a:moveTo>
                  <a:lnTo>
                    <a:pt x="18" y="41"/>
                  </a:lnTo>
                  <a:lnTo>
                    <a:pt x="14" y="41"/>
                  </a:lnTo>
                  <a:lnTo>
                    <a:pt x="10" y="39"/>
                  </a:lnTo>
                  <a:lnTo>
                    <a:pt x="6" y="35"/>
                  </a:lnTo>
                  <a:lnTo>
                    <a:pt x="4" y="33"/>
                  </a:lnTo>
                  <a:lnTo>
                    <a:pt x="2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6" y="6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3" y="4"/>
                  </a:lnTo>
                  <a:lnTo>
                    <a:pt x="35" y="6"/>
                  </a:lnTo>
                  <a:lnTo>
                    <a:pt x="39" y="10"/>
                  </a:lnTo>
                  <a:lnTo>
                    <a:pt x="41" y="14"/>
                  </a:lnTo>
                  <a:lnTo>
                    <a:pt x="41" y="18"/>
                  </a:lnTo>
                  <a:lnTo>
                    <a:pt x="43" y="22"/>
                  </a:lnTo>
                  <a:lnTo>
                    <a:pt x="41" y="25"/>
                  </a:lnTo>
                  <a:lnTo>
                    <a:pt x="41" y="29"/>
                  </a:lnTo>
                  <a:lnTo>
                    <a:pt x="39" y="33"/>
                  </a:lnTo>
                  <a:lnTo>
                    <a:pt x="35" y="35"/>
                  </a:lnTo>
                  <a:lnTo>
                    <a:pt x="33" y="39"/>
                  </a:lnTo>
                  <a:lnTo>
                    <a:pt x="29" y="41"/>
                  </a:lnTo>
                  <a:lnTo>
                    <a:pt x="25" y="41"/>
                  </a:lnTo>
                  <a:lnTo>
                    <a:pt x="22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91" name="Freeform 119"/>
            <p:cNvSpPr>
              <a:spLocks noChangeAspect="1"/>
            </p:cNvSpPr>
            <p:nvPr/>
          </p:nvSpPr>
          <p:spPr bwMode="auto">
            <a:xfrm>
              <a:off x="1344" y="2327"/>
              <a:ext cx="63" cy="63"/>
            </a:xfrm>
            <a:custGeom>
              <a:avLst/>
              <a:gdLst>
                <a:gd name="T0" fmla="*/ 0 w 25"/>
                <a:gd name="T1" fmla="*/ 0 h 25"/>
                <a:gd name="T2" fmla="*/ 0 w 25"/>
                <a:gd name="T3" fmla="*/ 0 h 25"/>
                <a:gd name="T4" fmla="*/ 0 w 25"/>
                <a:gd name="T5" fmla="*/ 3 h 25"/>
                <a:gd name="T6" fmla="*/ 2 w 25"/>
                <a:gd name="T7" fmla="*/ 9 h 25"/>
                <a:gd name="T8" fmla="*/ 3 w 25"/>
                <a:gd name="T9" fmla="*/ 13 h 25"/>
                <a:gd name="T10" fmla="*/ 7 w 25"/>
                <a:gd name="T11" fmla="*/ 17 h 25"/>
                <a:gd name="T12" fmla="*/ 11 w 25"/>
                <a:gd name="T13" fmla="*/ 19 h 25"/>
                <a:gd name="T14" fmla="*/ 15 w 25"/>
                <a:gd name="T15" fmla="*/ 23 h 25"/>
                <a:gd name="T16" fmla="*/ 19 w 25"/>
                <a:gd name="T17" fmla="*/ 23 h 25"/>
                <a:gd name="T18" fmla="*/ 25 w 25"/>
                <a:gd name="T19" fmla="*/ 25 h 25"/>
                <a:gd name="T20" fmla="*/ 25 w 25"/>
                <a:gd name="T21" fmla="*/ 15 h 25"/>
                <a:gd name="T22" fmla="*/ 21 w 25"/>
                <a:gd name="T23" fmla="*/ 15 h 25"/>
                <a:gd name="T24" fmla="*/ 19 w 25"/>
                <a:gd name="T25" fmla="*/ 15 h 25"/>
                <a:gd name="T26" fmla="*/ 15 w 25"/>
                <a:gd name="T27" fmla="*/ 13 h 25"/>
                <a:gd name="T28" fmla="*/ 13 w 25"/>
                <a:gd name="T29" fmla="*/ 11 h 25"/>
                <a:gd name="T30" fmla="*/ 11 w 25"/>
                <a:gd name="T31" fmla="*/ 9 h 25"/>
                <a:gd name="T32" fmla="*/ 9 w 25"/>
                <a:gd name="T33" fmla="*/ 5 h 25"/>
                <a:gd name="T34" fmla="*/ 9 w 25"/>
                <a:gd name="T35" fmla="*/ 3 h 25"/>
                <a:gd name="T36" fmla="*/ 7 w 25"/>
                <a:gd name="T37" fmla="*/ 0 h 25"/>
                <a:gd name="T38" fmla="*/ 7 w 25"/>
                <a:gd name="T39" fmla="*/ 0 h 25"/>
                <a:gd name="T40" fmla="*/ 0 w 25"/>
                <a:gd name="T4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9"/>
                  </a:lnTo>
                  <a:lnTo>
                    <a:pt x="3" y="13"/>
                  </a:lnTo>
                  <a:lnTo>
                    <a:pt x="7" y="17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19" y="23"/>
                  </a:lnTo>
                  <a:lnTo>
                    <a:pt x="25" y="25"/>
                  </a:lnTo>
                  <a:lnTo>
                    <a:pt x="25" y="15"/>
                  </a:lnTo>
                  <a:lnTo>
                    <a:pt x="21" y="15"/>
                  </a:lnTo>
                  <a:lnTo>
                    <a:pt x="19" y="15"/>
                  </a:lnTo>
                  <a:lnTo>
                    <a:pt x="15" y="13"/>
                  </a:lnTo>
                  <a:lnTo>
                    <a:pt x="13" y="11"/>
                  </a:lnTo>
                  <a:lnTo>
                    <a:pt x="11" y="9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92" name="Freeform 120"/>
            <p:cNvSpPr>
              <a:spLocks noChangeAspect="1"/>
            </p:cNvSpPr>
            <p:nvPr/>
          </p:nvSpPr>
          <p:spPr bwMode="auto">
            <a:xfrm>
              <a:off x="1344" y="2264"/>
              <a:ext cx="63" cy="63"/>
            </a:xfrm>
            <a:custGeom>
              <a:avLst/>
              <a:gdLst>
                <a:gd name="T0" fmla="*/ 25 w 25"/>
                <a:gd name="T1" fmla="*/ 0 h 25"/>
                <a:gd name="T2" fmla="*/ 25 w 25"/>
                <a:gd name="T3" fmla="*/ 0 h 25"/>
                <a:gd name="T4" fmla="*/ 19 w 25"/>
                <a:gd name="T5" fmla="*/ 0 h 25"/>
                <a:gd name="T6" fmla="*/ 15 w 25"/>
                <a:gd name="T7" fmla="*/ 2 h 25"/>
                <a:gd name="T8" fmla="*/ 11 w 25"/>
                <a:gd name="T9" fmla="*/ 3 h 25"/>
                <a:gd name="T10" fmla="*/ 7 w 25"/>
                <a:gd name="T11" fmla="*/ 7 h 25"/>
                <a:gd name="T12" fmla="*/ 3 w 25"/>
                <a:gd name="T13" fmla="*/ 11 h 25"/>
                <a:gd name="T14" fmla="*/ 2 w 25"/>
                <a:gd name="T15" fmla="*/ 15 h 25"/>
                <a:gd name="T16" fmla="*/ 0 w 25"/>
                <a:gd name="T17" fmla="*/ 19 h 25"/>
                <a:gd name="T18" fmla="*/ 0 w 25"/>
                <a:gd name="T19" fmla="*/ 25 h 25"/>
                <a:gd name="T20" fmla="*/ 7 w 25"/>
                <a:gd name="T21" fmla="*/ 25 h 25"/>
                <a:gd name="T22" fmla="*/ 9 w 25"/>
                <a:gd name="T23" fmla="*/ 21 h 25"/>
                <a:gd name="T24" fmla="*/ 9 w 25"/>
                <a:gd name="T25" fmla="*/ 19 h 25"/>
                <a:gd name="T26" fmla="*/ 11 w 25"/>
                <a:gd name="T27" fmla="*/ 15 h 25"/>
                <a:gd name="T28" fmla="*/ 13 w 25"/>
                <a:gd name="T29" fmla="*/ 13 h 25"/>
                <a:gd name="T30" fmla="*/ 15 w 25"/>
                <a:gd name="T31" fmla="*/ 11 h 25"/>
                <a:gd name="T32" fmla="*/ 19 w 25"/>
                <a:gd name="T33" fmla="*/ 9 h 25"/>
                <a:gd name="T34" fmla="*/ 21 w 25"/>
                <a:gd name="T35" fmla="*/ 7 h 25"/>
                <a:gd name="T36" fmla="*/ 25 w 25"/>
                <a:gd name="T37" fmla="*/ 7 h 25"/>
                <a:gd name="T38" fmla="*/ 25 w 25"/>
                <a:gd name="T39" fmla="*/ 7 h 25"/>
                <a:gd name="T40" fmla="*/ 25 w 25"/>
                <a:gd name="T4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5">
                  <a:moveTo>
                    <a:pt x="25" y="0"/>
                  </a:moveTo>
                  <a:lnTo>
                    <a:pt x="25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7" y="25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11" y="15"/>
                  </a:lnTo>
                  <a:lnTo>
                    <a:pt x="13" y="13"/>
                  </a:lnTo>
                  <a:lnTo>
                    <a:pt x="15" y="11"/>
                  </a:lnTo>
                  <a:lnTo>
                    <a:pt x="19" y="9"/>
                  </a:lnTo>
                  <a:lnTo>
                    <a:pt x="21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93" name="Freeform 121"/>
            <p:cNvSpPr>
              <a:spLocks noChangeAspect="1"/>
            </p:cNvSpPr>
            <p:nvPr/>
          </p:nvSpPr>
          <p:spPr bwMode="auto">
            <a:xfrm>
              <a:off x="1407" y="2264"/>
              <a:ext cx="63" cy="63"/>
            </a:xfrm>
            <a:custGeom>
              <a:avLst/>
              <a:gdLst>
                <a:gd name="T0" fmla="*/ 25 w 25"/>
                <a:gd name="T1" fmla="*/ 25 h 25"/>
                <a:gd name="T2" fmla="*/ 25 w 25"/>
                <a:gd name="T3" fmla="*/ 25 h 25"/>
                <a:gd name="T4" fmla="*/ 23 w 25"/>
                <a:gd name="T5" fmla="*/ 19 h 25"/>
                <a:gd name="T6" fmla="*/ 23 w 25"/>
                <a:gd name="T7" fmla="*/ 15 h 25"/>
                <a:gd name="T8" fmla="*/ 19 w 25"/>
                <a:gd name="T9" fmla="*/ 11 h 25"/>
                <a:gd name="T10" fmla="*/ 17 w 25"/>
                <a:gd name="T11" fmla="*/ 7 h 25"/>
                <a:gd name="T12" fmla="*/ 13 w 25"/>
                <a:gd name="T13" fmla="*/ 3 h 25"/>
                <a:gd name="T14" fmla="*/ 9 w 25"/>
                <a:gd name="T15" fmla="*/ 2 h 25"/>
                <a:gd name="T16" fmla="*/ 3 w 25"/>
                <a:gd name="T17" fmla="*/ 0 h 25"/>
                <a:gd name="T18" fmla="*/ 0 w 25"/>
                <a:gd name="T19" fmla="*/ 0 h 25"/>
                <a:gd name="T20" fmla="*/ 0 w 25"/>
                <a:gd name="T21" fmla="*/ 7 h 25"/>
                <a:gd name="T22" fmla="*/ 3 w 25"/>
                <a:gd name="T23" fmla="*/ 7 h 25"/>
                <a:gd name="T24" fmla="*/ 5 w 25"/>
                <a:gd name="T25" fmla="*/ 9 h 25"/>
                <a:gd name="T26" fmla="*/ 9 w 25"/>
                <a:gd name="T27" fmla="*/ 11 h 25"/>
                <a:gd name="T28" fmla="*/ 11 w 25"/>
                <a:gd name="T29" fmla="*/ 13 h 25"/>
                <a:gd name="T30" fmla="*/ 13 w 25"/>
                <a:gd name="T31" fmla="*/ 15 h 25"/>
                <a:gd name="T32" fmla="*/ 15 w 25"/>
                <a:gd name="T33" fmla="*/ 19 h 25"/>
                <a:gd name="T34" fmla="*/ 15 w 25"/>
                <a:gd name="T35" fmla="*/ 21 h 25"/>
                <a:gd name="T36" fmla="*/ 15 w 25"/>
                <a:gd name="T37" fmla="*/ 25 h 25"/>
                <a:gd name="T38" fmla="*/ 15 w 25"/>
                <a:gd name="T39" fmla="*/ 25 h 25"/>
                <a:gd name="T40" fmla="*/ 25 w 25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25" y="25"/>
                  </a:lnTo>
                  <a:lnTo>
                    <a:pt x="23" y="19"/>
                  </a:lnTo>
                  <a:lnTo>
                    <a:pt x="23" y="15"/>
                  </a:lnTo>
                  <a:lnTo>
                    <a:pt x="19" y="11"/>
                  </a:lnTo>
                  <a:lnTo>
                    <a:pt x="17" y="7"/>
                  </a:lnTo>
                  <a:lnTo>
                    <a:pt x="13" y="3"/>
                  </a:lnTo>
                  <a:lnTo>
                    <a:pt x="9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9"/>
                  </a:lnTo>
                  <a:lnTo>
                    <a:pt x="9" y="11"/>
                  </a:lnTo>
                  <a:lnTo>
                    <a:pt x="11" y="13"/>
                  </a:lnTo>
                  <a:lnTo>
                    <a:pt x="13" y="15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94" name="Freeform 122"/>
            <p:cNvSpPr>
              <a:spLocks noChangeAspect="1"/>
            </p:cNvSpPr>
            <p:nvPr/>
          </p:nvSpPr>
          <p:spPr bwMode="auto">
            <a:xfrm>
              <a:off x="1407" y="2327"/>
              <a:ext cx="63" cy="63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25 h 25"/>
                <a:gd name="T4" fmla="*/ 3 w 25"/>
                <a:gd name="T5" fmla="*/ 23 h 25"/>
                <a:gd name="T6" fmla="*/ 9 w 25"/>
                <a:gd name="T7" fmla="*/ 23 h 25"/>
                <a:gd name="T8" fmla="*/ 13 w 25"/>
                <a:gd name="T9" fmla="*/ 19 h 25"/>
                <a:gd name="T10" fmla="*/ 17 w 25"/>
                <a:gd name="T11" fmla="*/ 17 h 25"/>
                <a:gd name="T12" fmla="*/ 19 w 25"/>
                <a:gd name="T13" fmla="*/ 13 h 25"/>
                <a:gd name="T14" fmla="*/ 23 w 25"/>
                <a:gd name="T15" fmla="*/ 9 h 25"/>
                <a:gd name="T16" fmla="*/ 23 w 25"/>
                <a:gd name="T17" fmla="*/ 3 h 25"/>
                <a:gd name="T18" fmla="*/ 25 w 25"/>
                <a:gd name="T19" fmla="*/ 0 h 25"/>
                <a:gd name="T20" fmla="*/ 15 w 25"/>
                <a:gd name="T21" fmla="*/ 0 h 25"/>
                <a:gd name="T22" fmla="*/ 15 w 25"/>
                <a:gd name="T23" fmla="*/ 3 h 25"/>
                <a:gd name="T24" fmla="*/ 15 w 25"/>
                <a:gd name="T25" fmla="*/ 5 h 25"/>
                <a:gd name="T26" fmla="*/ 13 w 25"/>
                <a:gd name="T27" fmla="*/ 9 h 25"/>
                <a:gd name="T28" fmla="*/ 11 w 25"/>
                <a:gd name="T29" fmla="*/ 11 h 25"/>
                <a:gd name="T30" fmla="*/ 9 w 25"/>
                <a:gd name="T31" fmla="*/ 13 h 25"/>
                <a:gd name="T32" fmla="*/ 5 w 25"/>
                <a:gd name="T33" fmla="*/ 15 h 25"/>
                <a:gd name="T34" fmla="*/ 3 w 25"/>
                <a:gd name="T35" fmla="*/ 15 h 25"/>
                <a:gd name="T36" fmla="*/ 0 w 25"/>
                <a:gd name="T37" fmla="*/ 15 h 25"/>
                <a:gd name="T38" fmla="*/ 0 w 25"/>
                <a:gd name="T39" fmla="*/ 15 h 25"/>
                <a:gd name="T40" fmla="*/ 0 w 25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25"/>
                  </a:lnTo>
                  <a:lnTo>
                    <a:pt x="3" y="23"/>
                  </a:lnTo>
                  <a:lnTo>
                    <a:pt x="9" y="23"/>
                  </a:lnTo>
                  <a:lnTo>
                    <a:pt x="13" y="19"/>
                  </a:lnTo>
                  <a:lnTo>
                    <a:pt x="17" y="17"/>
                  </a:lnTo>
                  <a:lnTo>
                    <a:pt x="19" y="13"/>
                  </a:lnTo>
                  <a:lnTo>
                    <a:pt x="23" y="9"/>
                  </a:lnTo>
                  <a:lnTo>
                    <a:pt x="23" y="3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3" y="9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95" name="Freeform 123"/>
            <p:cNvSpPr>
              <a:spLocks noChangeAspect="1"/>
            </p:cNvSpPr>
            <p:nvPr/>
          </p:nvSpPr>
          <p:spPr bwMode="auto">
            <a:xfrm>
              <a:off x="1372" y="2292"/>
              <a:ext cx="88" cy="88"/>
            </a:xfrm>
            <a:custGeom>
              <a:avLst/>
              <a:gdLst>
                <a:gd name="T0" fmla="*/ 14 w 35"/>
                <a:gd name="T1" fmla="*/ 14 h 35"/>
                <a:gd name="T2" fmla="*/ 29 w 35"/>
                <a:gd name="T3" fmla="*/ 0 h 35"/>
                <a:gd name="T4" fmla="*/ 31 w 35"/>
                <a:gd name="T5" fmla="*/ 2 h 35"/>
                <a:gd name="T6" fmla="*/ 33 w 35"/>
                <a:gd name="T7" fmla="*/ 6 h 35"/>
                <a:gd name="T8" fmla="*/ 35 w 35"/>
                <a:gd name="T9" fmla="*/ 10 h 35"/>
                <a:gd name="T10" fmla="*/ 35 w 35"/>
                <a:gd name="T11" fmla="*/ 14 h 35"/>
                <a:gd name="T12" fmla="*/ 35 w 35"/>
                <a:gd name="T13" fmla="*/ 17 h 35"/>
                <a:gd name="T14" fmla="*/ 33 w 35"/>
                <a:gd name="T15" fmla="*/ 21 h 35"/>
                <a:gd name="T16" fmla="*/ 31 w 35"/>
                <a:gd name="T17" fmla="*/ 25 h 35"/>
                <a:gd name="T18" fmla="*/ 29 w 35"/>
                <a:gd name="T19" fmla="*/ 29 h 35"/>
                <a:gd name="T20" fmla="*/ 25 w 35"/>
                <a:gd name="T21" fmla="*/ 31 h 35"/>
                <a:gd name="T22" fmla="*/ 21 w 35"/>
                <a:gd name="T23" fmla="*/ 33 h 35"/>
                <a:gd name="T24" fmla="*/ 17 w 35"/>
                <a:gd name="T25" fmla="*/ 35 h 35"/>
                <a:gd name="T26" fmla="*/ 14 w 35"/>
                <a:gd name="T27" fmla="*/ 35 h 35"/>
                <a:gd name="T28" fmla="*/ 10 w 35"/>
                <a:gd name="T29" fmla="*/ 35 h 35"/>
                <a:gd name="T30" fmla="*/ 6 w 35"/>
                <a:gd name="T31" fmla="*/ 33 h 35"/>
                <a:gd name="T32" fmla="*/ 2 w 35"/>
                <a:gd name="T33" fmla="*/ 31 h 35"/>
                <a:gd name="T34" fmla="*/ 0 w 35"/>
                <a:gd name="T35" fmla="*/ 29 h 35"/>
                <a:gd name="T36" fmla="*/ 14 w 35"/>
                <a:gd name="T37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35">
                  <a:moveTo>
                    <a:pt x="14" y="14"/>
                  </a:moveTo>
                  <a:lnTo>
                    <a:pt x="29" y="0"/>
                  </a:lnTo>
                  <a:lnTo>
                    <a:pt x="31" y="2"/>
                  </a:lnTo>
                  <a:lnTo>
                    <a:pt x="33" y="6"/>
                  </a:lnTo>
                  <a:lnTo>
                    <a:pt x="35" y="10"/>
                  </a:lnTo>
                  <a:lnTo>
                    <a:pt x="35" y="14"/>
                  </a:lnTo>
                  <a:lnTo>
                    <a:pt x="35" y="17"/>
                  </a:lnTo>
                  <a:lnTo>
                    <a:pt x="33" y="21"/>
                  </a:lnTo>
                  <a:lnTo>
                    <a:pt x="31" y="25"/>
                  </a:lnTo>
                  <a:lnTo>
                    <a:pt x="29" y="29"/>
                  </a:lnTo>
                  <a:lnTo>
                    <a:pt x="25" y="31"/>
                  </a:lnTo>
                  <a:lnTo>
                    <a:pt x="21" y="33"/>
                  </a:lnTo>
                  <a:lnTo>
                    <a:pt x="17" y="35"/>
                  </a:lnTo>
                  <a:lnTo>
                    <a:pt x="14" y="35"/>
                  </a:lnTo>
                  <a:lnTo>
                    <a:pt x="10" y="35"/>
                  </a:lnTo>
                  <a:lnTo>
                    <a:pt x="6" y="33"/>
                  </a:lnTo>
                  <a:lnTo>
                    <a:pt x="2" y="31"/>
                  </a:lnTo>
                  <a:lnTo>
                    <a:pt x="0" y="29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96" name="Freeform 124"/>
            <p:cNvSpPr>
              <a:spLocks noChangeAspect="1"/>
            </p:cNvSpPr>
            <p:nvPr/>
          </p:nvSpPr>
          <p:spPr bwMode="auto">
            <a:xfrm>
              <a:off x="1372" y="2292"/>
              <a:ext cx="88" cy="88"/>
            </a:xfrm>
            <a:custGeom>
              <a:avLst/>
              <a:gdLst>
                <a:gd name="T0" fmla="*/ 14 w 35"/>
                <a:gd name="T1" fmla="*/ 14 h 35"/>
                <a:gd name="T2" fmla="*/ 29 w 35"/>
                <a:gd name="T3" fmla="*/ 0 h 35"/>
                <a:gd name="T4" fmla="*/ 31 w 35"/>
                <a:gd name="T5" fmla="*/ 2 h 35"/>
                <a:gd name="T6" fmla="*/ 33 w 35"/>
                <a:gd name="T7" fmla="*/ 6 h 35"/>
                <a:gd name="T8" fmla="*/ 35 w 35"/>
                <a:gd name="T9" fmla="*/ 10 h 35"/>
                <a:gd name="T10" fmla="*/ 35 w 35"/>
                <a:gd name="T11" fmla="*/ 14 h 35"/>
                <a:gd name="T12" fmla="*/ 35 w 35"/>
                <a:gd name="T13" fmla="*/ 17 h 35"/>
                <a:gd name="T14" fmla="*/ 33 w 35"/>
                <a:gd name="T15" fmla="*/ 21 h 35"/>
                <a:gd name="T16" fmla="*/ 31 w 35"/>
                <a:gd name="T17" fmla="*/ 25 h 35"/>
                <a:gd name="T18" fmla="*/ 29 w 35"/>
                <a:gd name="T19" fmla="*/ 29 h 35"/>
                <a:gd name="T20" fmla="*/ 25 w 35"/>
                <a:gd name="T21" fmla="*/ 31 h 35"/>
                <a:gd name="T22" fmla="*/ 21 w 35"/>
                <a:gd name="T23" fmla="*/ 33 h 35"/>
                <a:gd name="T24" fmla="*/ 17 w 35"/>
                <a:gd name="T25" fmla="*/ 35 h 35"/>
                <a:gd name="T26" fmla="*/ 14 w 35"/>
                <a:gd name="T27" fmla="*/ 35 h 35"/>
                <a:gd name="T28" fmla="*/ 10 w 35"/>
                <a:gd name="T29" fmla="*/ 35 h 35"/>
                <a:gd name="T30" fmla="*/ 6 w 35"/>
                <a:gd name="T31" fmla="*/ 33 h 35"/>
                <a:gd name="T32" fmla="*/ 2 w 35"/>
                <a:gd name="T33" fmla="*/ 31 h 35"/>
                <a:gd name="T34" fmla="*/ 0 w 35"/>
                <a:gd name="T35" fmla="*/ 29 h 35"/>
                <a:gd name="T36" fmla="*/ 14 w 35"/>
                <a:gd name="T37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35">
                  <a:moveTo>
                    <a:pt x="14" y="14"/>
                  </a:moveTo>
                  <a:lnTo>
                    <a:pt x="29" y="0"/>
                  </a:lnTo>
                  <a:lnTo>
                    <a:pt x="31" y="2"/>
                  </a:lnTo>
                  <a:lnTo>
                    <a:pt x="33" y="6"/>
                  </a:lnTo>
                  <a:lnTo>
                    <a:pt x="35" y="10"/>
                  </a:lnTo>
                  <a:lnTo>
                    <a:pt x="35" y="14"/>
                  </a:lnTo>
                  <a:lnTo>
                    <a:pt x="35" y="17"/>
                  </a:lnTo>
                  <a:lnTo>
                    <a:pt x="33" y="21"/>
                  </a:lnTo>
                  <a:lnTo>
                    <a:pt x="31" y="25"/>
                  </a:lnTo>
                  <a:lnTo>
                    <a:pt x="29" y="29"/>
                  </a:lnTo>
                  <a:lnTo>
                    <a:pt x="25" y="31"/>
                  </a:lnTo>
                  <a:lnTo>
                    <a:pt x="21" y="33"/>
                  </a:lnTo>
                  <a:lnTo>
                    <a:pt x="17" y="35"/>
                  </a:lnTo>
                  <a:lnTo>
                    <a:pt x="14" y="35"/>
                  </a:lnTo>
                  <a:lnTo>
                    <a:pt x="10" y="35"/>
                  </a:lnTo>
                  <a:lnTo>
                    <a:pt x="6" y="33"/>
                  </a:lnTo>
                  <a:lnTo>
                    <a:pt x="2" y="31"/>
                  </a:lnTo>
                  <a:lnTo>
                    <a:pt x="0" y="29"/>
                  </a:lnTo>
                  <a:lnTo>
                    <a:pt x="14" y="14"/>
                  </a:lnTo>
                </a:path>
              </a:pathLst>
            </a:custGeom>
            <a:noFill/>
            <a:ln w="635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197" name="Freeform 125"/>
            <p:cNvSpPr>
              <a:spLocks noChangeAspect="1"/>
            </p:cNvSpPr>
            <p:nvPr/>
          </p:nvSpPr>
          <p:spPr bwMode="auto">
            <a:xfrm>
              <a:off x="1769" y="1489"/>
              <a:ext cx="105" cy="100"/>
            </a:xfrm>
            <a:custGeom>
              <a:avLst/>
              <a:gdLst>
                <a:gd name="T0" fmla="*/ 21 w 42"/>
                <a:gd name="T1" fmla="*/ 40 h 40"/>
                <a:gd name="T2" fmla="*/ 17 w 42"/>
                <a:gd name="T3" fmla="*/ 40 h 40"/>
                <a:gd name="T4" fmla="*/ 13 w 42"/>
                <a:gd name="T5" fmla="*/ 40 h 40"/>
                <a:gd name="T6" fmla="*/ 9 w 42"/>
                <a:gd name="T7" fmla="*/ 38 h 40"/>
                <a:gd name="T8" fmla="*/ 7 w 42"/>
                <a:gd name="T9" fmla="*/ 34 h 40"/>
                <a:gd name="T10" fmla="*/ 4 w 42"/>
                <a:gd name="T11" fmla="*/ 32 h 40"/>
                <a:gd name="T12" fmla="*/ 2 w 42"/>
                <a:gd name="T13" fmla="*/ 29 h 40"/>
                <a:gd name="T14" fmla="*/ 2 w 42"/>
                <a:gd name="T15" fmla="*/ 25 h 40"/>
                <a:gd name="T16" fmla="*/ 0 w 42"/>
                <a:gd name="T17" fmla="*/ 21 h 40"/>
                <a:gd name="T18" fmla="*/ 2 w 42"/>
                <a:gd name="T19" fmla="*/ 17 h 40"/>
                <a:gd name="T20" fmla="*/ 2 w 42"/>
                <a:gd name="T21" fmla="*/ 13 h 40"/>
                <a:gd name="T22" fmla="*/ 4 w 42"/>
                <a:gd name="T23" fmla="*/ 9 h 40"/>
                <a:gd name="T24" fmla="*/ 7 w 42"/>
                <a:gd name="T25" fmla="*/ 6 h 40"/>
                <a:gd name="T26" fmla="*/ 9 w 42"/>
                <a:gd name="T27" fmla="*/ 4 h 40"/>
                <a:gd name="T28" fmla="*/ 13 w 42"/>
                <a:gd name="T29" fmla="*/ 2 h 40"/>
                <a:gd name="T30" fmla="*/ 17 w 42"/>
                <a:gd name="T31" fmla="*/ 0 h 40"/>
                <a:gd name="T32" fmla="*/ 21 w 42"/>
                <a:gd name="T33" fmla="*/ 0 h 40"/>
                <a:gd name="T34" fmla="*/ 25 w 42"/>
                <a:gd name="T35" fmla="*/ 0 h 40"/>
                <a:gd name="T36" fmla="*/ 28 w 42"/>
                <a:gd name="T37" fmla="*/ 2 h 40"/>
                <a:gd name="T38" fmla="*/ 32 w 42"/>
                <a:gd name="T39" fmla="*/ 4 h 40"/>
                <a:gd name="T40" fmla="*/ 36 w 42"/>
                <a:gd name="T41" fmla="*/ 6 h 40"/>
                <a:gd name="T42" fmla="*/ 38 w 42"/>
                <a:gd name="T43" fmla="*/ 9 h 40"/>
                <a:gd name="T44" fmla="*/ 40 w 42"/>
                <a:gd name="T45" fmla="*/ 13 h 40"/>
                <a:gd name="T46" fmla="*/ 40 w 42"/>
                <a:gd name="T47" fmla="*/ 17 h 40"/>
                <a:gd name="T48" fmla="*/ 42 w 42"/>
                <a:gd name="T49" fmla="*/ 21 h 40"/>
                <a:gd name="T50" fmla="*/ 40 w 42"/>
                <a:gd name="T51" fmla="*/ 25 h 40"/>
                <a:gd name="T52" fmla="*/ 40 w 42"/>
                <a:gd name="T53" fmla="*/ 29 h 40"/>
                <a:gd name="T54" fmla="*/ 38 w 42"/>
                <a:gd name="T55" fmla="*/ 32 h 40"/>
                <a:gd name="T56" fmla="*/ 36 w 42"/>
                <a:gd name="T57" fmla="*/ 34 h 40"/>
                <a:gd name="T58" fmla="*/ 32 w 42"/>
                <a:gd name="T59" fmla="*/ 38 h 40"/>
                <a:gd name="T60" fmla="*/ 28 w 42"/>
                <a:gd name="T61" fmla="*/ 40 h 40"/>
                <a:gd name="T62" fmla="*/ 25 w 42"/>
                <a:gd name="T63" fmla="*/ 40 h 40"/>
                <a:gd name="T64" fmla="*/ 21 w 42"/>
                <a:gd name="T6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" h="40">
                  <a:moveTo>
                    <a:pt x="21" y="40"/>
                  </a:moveTo>
                  <a:lnTo>
                    <a:pt x="17" y="40"/>
                  </a:lnTo>
                  <a:lnTo>
                    <a:pt x="13" y="40"/>
                  </a:lnTo>
                  <a:lnTo>
                    <a:pt x="9" y="38"/>
                  </a:lnTo>
                  <a:lnTo>
                    <a:pt x="7" y="34"/>
                  </a:lnTo>
                  <a:lnTo>
                    <a:pt x="4" y="32"/>
                  </a:lnTo>
                  <a:lnTo>
                    <a:pt x="2" y="29"/>
                  </a:lnTo>
                  <a:lnTo>
                    <a:pt x="2" y="25"/>
                  </a:lnTo>
                  <a:lnTo>
                    <a:pt x="0" y="21"/>
                  </a:lnTo>
                  <a:lnTo>
                    <a:pt x="2" y="17"/>
                  </a:lnTo>
                  <a:lnTo>
                    <a:pt x="2" y="13"/>
                  </a:lnTo>
                  <a:lnTo>
                    <a:pt x="4" y="9"/>
                  </a:lnTo>
                  <a:lnTo>
                    <a:pt x="7" y="6"/>
                  </a:lnTo>
                  <a:lnTo>
                    <a:pt x="9" y="4"/>
                  </a:lnTo>
                  <a:lnTo>
                    <a:pt x="13" y="2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6"/>
                  </a:lnTo>
                  <a:lnTo>
                    <a:pt x="38" y="9"/>
                  </a:lnTo>
                  <a:lnTo>
                    <a:pt x="40" y="13"/>
                  </a:lnTo>
                  <a:lnTo>
                    <a:pt x="40" y="17"/>
                  </a:lnTo>
                  <a:lnTo>
                    <a:pt x="42" y="21"/>
                  </a:lnTo>
                  <a:lnTo>
                    <a:pt x="40" y="25"/>
                  </a:lnTo>
                  <a:lnTo>
                    <a:pt x="40" y="29"/>
                  </a:lnTo>
                  <a:lnTo>
                    <a:pt x="38" y="32"/>
                  </a:lnTo>
                  <a:lnTo>
                    <a:pt x="36" y="34"/>
                  </a:lnTo>
                  <a:lnTo>
                    <a:pt x="32" y="38"/>
                  </a:lnTo>
                  <a:lnTo>
                    <a:pt x="28" y="40"/>
                  </a:lnTo>
                  <a:lnTo>
                    <a:pt x="25" y="40"/>
                  </a:lnTo>
                  <a:lnTo>
                    <a:pt x="21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98" name="Freeform 126"/>
            <p:cNvSpPr>
              <a:spLocks noChangeAspect="1"/>
            </p:cNvSpPr>
            <p:nvPr/>
          </p:nvSpPr>
          <p:spPr bwMode="auto">
            <a:xfrm>
              <a:off x="1753" y="1541"/>
              <a:ext cx="68" cy="68"/>
            </a:xfrm>
            <a:custGeom>
              <a:avLst/>
              <a:gdLst>
                <a:gd name="T0" fmla="*/ 0 w 27"/>
                <a:gd name="T1" fmla="*/ 0 h 27"/>
                <a:gd name="T2" fmla="*/ 0 w 27"/>
                <a:gd name="T3" fmla="*/ 0 h 27"/>
                <a:gd name="T4" fmla="*/ 2 w 27"/>
                <a:gd name="T5" fmla="*/ 6 h 27"/>
                <a:gd name="T6" fmla="*/ 2 w 27"/>
                <a:gd name="T7" fmla="*/ 10 h 27"/>
                <a:gd name="T8" fmla="*/ 6 w 27"/>
                <a:gd name="T9" fmla="*/ 13 h 27"/>
                <a:gd name="T10" fmla="*/ 8 w 27"/>
                <a:gd name="T11" fmla="*/ 19 h 27"/>
                <a:gd name="T12" fmla="*/ 11 w 27"/>
                <a:gd name="T13" fmla="*/ 21 h 27"/>
                <a:gd name="T14" fmla="*/ 17 w 27"/>
                <a:gd name="T15" fmla="*/ 23 h 27"/>
                <a:gd name="T16" fmla="*/ 21 w 27"/>
                <a:gd name="T17" fmla="*/ 25 h 27"/>
                <a:gd name="T18" fmla="*/ 27 w 27"/>
                <a:gd name="T19" fmla="*/ 27 h 27"/>
                <a:gd name="T20" fmla="*/ 27 w 27"/>
                <a:gd name="T21" fmla="*/ 13 h 27"/>
                <a:gd name="T22" fmla="*/ 23 w 27"/>
                <a:gd name="T23" fmla="*/ 13 h 27"/>
                <a:gd name="T24" fmla="*/ 21 w 27"/>
                <a:gd name="T25" fmla="*/ 13 h 27"/>
                <a:gd name="T26" fmla="*/ 19 w 27"/>
                <a:gd name="T27" fmla="*/ 11 h 27"/>
                <a:gd name="T28" fmla="*/ 17 w 27"/>
                <a:gd name="T29" fmla="*/ 10 h 27"/>
                <a:gd name="T30" fmla="*/ 15 w 27"/>
                <a:gd name="T31" fmla="*/ 8 h 27"/>
                <a:gd name="T32" fmla="*/ 13 w 27"/>
                <a:gd name="T33" fmla="*/ 6 h 27"/>
                <a:gd name="T34" fmla="*/ 13 w 27"/>
                <a:gd name="T35" fmla="*/ 2 h 27"/>
                <a:gd name="T36" fmla="*/ 13 w 27"/>
                <a:gd name="T37" fmla="*/ 0 h 27"/>
                <a:gd name="T38" fmla="*/ 13 w 27"/>
                <a:gd name="T39" fmla="*/ 0 h 27"/>
                <a:gd name="T40" fmla="*/ 0 w 27"/>
                <a:gd name="T4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7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2" y="10"/>
                  </a:lnTo>
                  <a:lnTo>
                    <a:pt x="6" y="13"/>
                  </a:lnTo>
                  <a:lnTo>
                    <a:pt x="8" y="19"/>
                  </a:lnTo>
                  <a:lnTo>
                    <a:pt x="11" y="21"/>
                  </a:lnTo>
                  <a:lnTo>
                    <a:pt x="17" y="23"/>
                  </a:lnTo>
                  <a:lnTo>
                    <a:pt x="21" y="25"/>
                  </a:lnTo>
                  <a:lnTo>
                    <a:pt x="27" y="27"/>
                  </a:lnTo>
                  <a:lnTo>
                    <a:pt x="27" y="13"/>
                  </a:lnTo>
                  <a:lnTo>
                    <a:pt x="23" y="13"/>
                  </a:lnTo>
                  <a:lnTo>
                    <a:pt x="21" y="13"/>
                  </a:lnTo>
                  <a:lnTo>
                    <a:pt x="19" y="11"/>
                  </a:lnTo>
                  <a:lnTo>
                    <a:pt x="17" y="10"/>
                  </a:lnTo>
                  <a:lnTo>
                    <a:pt x="15" y="8"/>
                  </a:lnTo>
                  <a:lnTo>
                    <a:pt x="13" y="6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199" name="Freeform 127"/>
            <p:cNvSpPr>
              <a:spLocks noChangeAspect="1"/>
            </p:cNvSpPr>
            <p:nvPr/>
          </p:nvSpPr>
          <p:spPr bwMode="auto">
            <a:xfrm>
              <a:off x="1753" y="1474"/>
              <a:ext cx="68" cy="67"/>
            </a:xfrm>
            <a:custGeom>
              <a:avLst/>
              <a:gdLst>
                <a:gd name="T0" fmla="*/ 27 w 27"/>
                <a:gd name="T1" fmla="*/ 0 h 27"/>
                <a:gd name="T2" fmla="*/ 27 w 27"/>
                <a:gd name="T3" fmla="*/ 0 h 27"/>
                <a:gd name="T4" fmla="*/ 21 w 27"/>
                <a:gd name="T5" fmla="*/ 0 h 27"/>
                <a:gd name="T6" fmla="*/ 17 w 27"/>
                <a:gd name="T7" fmla="*/ 2 h 27"/>
                <a:gd name="T8" fmla="*/ 11 w 27"/>
                <a:gd name="T9" fmla="*/ 4 h 27"/>
                <a:gd name="T10" fmla="*/ 8 w 27"/>
                <a:gd name="T11" fmla="*/ 8 h 27"/>
                <a:gd name="T12" fmla="*/ 6 w 27"/>
                <a:gd name="T13" fmla="*/ 12 h 27"/>
                <a:gd name="T14" fmla="*/ 2 w 27"/>
                <a:gd name="T15" fmla="*/ 15 h 27"/>
                <a:gd name="T16" fmla="*/ 2 w 27"/>
                <a:gd name="T17" fmla="*/ 21 h 27"/>
                <a:gd name="T18" fmla="*/ 0 w 27"/>
                <a:gd name="T19" fmla="*/ 27 h 27"/>
                <a:gd name="T20" fmla="*/ 13 w 27"/>
                <a:gd name="T21" fmla="*/ 27 h 27"/>
                <a:gd name="T22" fmla="*/ 13 w 27"/>
                <a:gd name="T23" fmla="*/ 23 h 27"/>
                <a:gd name="T24" fmla="*/ 13 w 27"/>
                <a:gd name="T25" fmla="*/ 21 h 27"/>
                <a:gd name="T26" fmla="*/ 15 w 27"/>
                <a:gd name="T27" fmla="*/ 19 h 27"/>
                <a:gd name="T28" fmla="*/ 17 w 27"/>
                <a:gd name="T29" fmla="*/ 15 h 27"/>
                <a:gd name="T30" fmla="*/ 19 w 27"/>
                <a:gd name="T31" fmla="*/ 15 h 27"/>
                <a:gd name="T32" fmla="*/ 21 w 27"/>
                <a:gd name="T33" fmla="*/ 13 h 27"/>
                <a:gd name="T34" fmla="*/ 23 w 27"/>
                <a:gd name="T35" fmla="*/ 12 h 27"/>
                <a:gd name="T36" fmla="*/ 27 w 27"/>
                <a:gd name="T37" fmla="*/ 12 h 27"/>
                <a:gd name="T38" fmla="*/ 27 w 27"/>
                <a:gd name="T39" fmla="*/ 12 h 27"/>
                <a:gd name="T40" fmla="*/ 27 w 27"/>
                <a:gd name="T4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7">
                  <a:moveTo>
                    <a:pt x="27" y="0"/>
                  </a:moveTo>
                  <a:lnTo>
                    <a:pt x="27" y="0"/>
                  </a:lnTo>
                  <a:lnTo>
                    <a:pt x="21" y="0"/>
                  </a:lnTo>
                  <a:lnTo>
                    <a:pt x="17" y="2"/>
                  </a:lnTo>
                  <a:lnTo>
                    <a:pt x="11" y="4"/>
                  </a:lnTo>
                  <a:lnTo>
                    <a:pt x="8" y="8"/>
                  </a:lnTo>
                  <a:lnTo>
                    <a:pt x="6" y="12"/>
                  </a:lnTo>
                  <a:lnTo>
                    <a:pt x="2" y="15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13" y="27"/>
                  </a:lnTo>
                  <a:lnTo>
                    <a:pt x="13" y="23"/>
                  </a:lnTo>
                  <a:lnTo>
                    <a:pt x="13" y="21"/>
                  </a:lnTo>
                  <a:lnTo>
                    <a:pt x="15" y="19"/>
                  </a:lnTo>
                  <a:lnTo>
                    <a:pt x="17" y="15"/>
                  </a:lnTo>
                  <a:lnTo>
                    <a:pt x="19" y="15"/>
                  </a:lnTo>
                  <a:lnTo>
                    <a:pt x="21" y="13"/>
                  </a:lnTo>
                  <a:lnTo>
                    <a:pt x="23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00" name="Freeform 128"/>
            <p:cNvSpPr>
              <a:spLocks noChangeAspect="1"/>
            </p:cNvSpPr>
            <p:nvPr/>
          </p:nvSpPr>
          <p:spPr bwMode="auto">
            <a:xfrm>
              <a:off x="1821" y="1474"/>
              <a:ext cx="68" cy="67"/>
            </a:xfrm>
            <a:custGeom>
              <a:avLst/>
              <a:gdLst>
                <a:gd name="T0" fmla="*/ 27 w 27"/>
                <a:gd name="T1" fmla="*/ 27 h 27"/>
                <a:gd name="T2" fmla="*/ 27 w 27"/>
                <a:gd name="T3" fmla="*/ 27 h 27"/>
                <a:gd name="T4" fmla="*/ 25 w 27"/>
                <a:gd name="T5" fmla="*/ 21 h 27"/>
                <a:gd name="T6" fmla="*/ 25 w 27"/>
                <a:gd name="T7" fmla="*/ 15 h 27"/>
                <a:gd name="T8" fmla="*/ 21 w 27"/>
                <a:gd name="T9" fmla="*/ 12 h 27"/>
                <a:gd name="T10" fmla="*/ 19 w 27"/>
                <a:gd name="T11" fmla="*/ 8 h 27"/>
                <a:gd name="T12" fmla="*/ 15 w 27"/>
                <a:gd name="T13" fmla="*/ 4 h 27"/>
                <a:gd name="T14" fmla="*/ 9 w 27"/>
                <a:gd name="T15" fmla="*/ 2 h 27"/>
                <a:gd name="T16" fmla="*/ 6 w 27"/>
                <a:gd name="T17" fmla="*/ 0 h 27"/>
                <a:gd name="T18" fmla="*/ 0 w 27"/>
                <a:gd name="T19" fmla="*/ 0 h 27"/>
                <a:gd name="T20" fmla="*/ 0 w 27"/>
                <a:gd name="T21" fmla="*/ 12 h 27"/>
                <a:gd name="T22" fmla="*/ 4 w 27"/>
                <a:gd name="T23" fmla="*/ 12 h 27"/>
                <a:gd name="T24" fmla="*/ 6 w 27"/>
                <a:gd name="T25" fmla="*/ 13 h 27"/>
                <a:gd name="T26" fmla="*/ 7 w 27"/>
                <a:gd name="T27" fmla="*/ 15 h 27"/>
                <a:gd name="T28" fmla="*/ 9 w 27"/>
                <a:gd name="T29" fmla="*/ 17 h 27"/>
                <a:gd name="T30" fmla="*/ 11 w 27"/>
                <a:gd name="T31" fmla="*/ 19 h 27"/>
                <a:gd name="T32" fmla="*/ 13 w 27"/>
                <a:gd name="T33" fmla="*/ 21 h 27"/>
                <a:gd name="T34" fmla="*/ 13 w 27"/>
                <a:gd name="T35" fmla="*/ 23 h 27"/>
                <a:gd name="T36" fmla="*/ 15 w 27"/>
                <a:gd name="T37" fmla="*/ 27 h 27"/>
                <a:gd name="T38" fmla="*/ 15 w 27"/>
                <a:gd name="T39" fmla="*/ 27 h 27"/>
                <a:gd name="T40" fmla="*/ 27 w 27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7">
                  <a:moveTo>
                    <a:pt x="27" y="27"/>
                  </a:moveTo>
                  <a:lnTo>
                    <a:pt x="27" y="27"/>
                  </a:lnTo>
                  <a:lnTo>
                    <a:pt x="25" y="21"/>
                  </a:lnTo>
                  <a:lnTo>
                    <a:pt x="25" y="15"/>
                  </a:lnTo>
                  <a:lnTo>
                    <a:pt x="21" y="12"/>
                  </a:lnTo>
                  <a:lnTo>
                    <a:pt x="19" y="8"/>
                  </a:lnTo>
                  <a:lnTo>
                    <a:pt x="15" y="4"/>
                  </a:lnTo>
                  <a:lnTo>
                    <a:pt x="9" y="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6" y="13"/>
                  </a:lnTo>
                  <a:lnTo>
                    <a:pt x="7" y="15"/>
                  </a:lnTo>
                  <a:lnTo>
                    <a:pt x="9" y="17"/>
                  </a:lnTo>
                  <a:lnTo>
                    <a:pt x="11" y="19"/>
                  </a:lnTo>
                  <a:lnTo>
                    <a:pt x="13" y="21"/>
                  </a:lnTo>
                  <a:lnTo>
                    <a:pt x="13" y="23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01" name="Freeform 129"/>
            <p:cNvSpPr>
              <a:spLocks noChangeAspect="1"/>
            </p:cNvSpPr>
            <p:nvPr/>
          </p:nvSpPr>
          <p:spPr bwMode="auto">
            <a:xfrm>
              <a:off x="1821" y="1541"/>
              <a:ext cx="68" cy="68"/>
            </a:xfrm>
            <a:custGeom>
              <a:avLst/>
              <a:gdLst>
                <a:gd name="T0" fmla="*/ 0 w 27"/>
                <a:gd name="T1" fmla="*/ 27 h 27"/>
                <a:gd name="T2" fmla="*/ 0 w 27"/>
                <a:gd name="T3" fmla="*/ 27 h 27"/>
                <a:gd name="T4" fmla="*/ 6 w 27"/>
                <a:gd name="T5" fmla="*/ 25 h 27"/>
                <a:gd name="T6" fmla="*/ 9 w 27"/>
                <a:gd name="T7" fmla="*/ 23 h 27"/>
                <a:gd name="T8" fmla="*/ 15 w 27"/>
                <a:gd name="T9" fmla="*/ 21 h 27"/>
                <a:gd name="T10" fmla="*/ 19 w 27"/>
                <a:gd name="T11" fmla="*/ 19 h 27"/>
                <a:gd name="T12" fmla="*/ 21 w 27"/>
                <a:gd name="T13" fmla="*/ 13 h 27"/>
                <a:gd name="T14" fmla="*/ 25 w 27"/>
                <a:gd name="T15" fmla="*/ 10 h 27"/>
                <a:gd name="T16" fmla="*/ 25 w 27"/>
                <a:gd name="T17" fmla="*/ 6 h 27"/>
                <a:gd name="T18" fmla="*/ 27 w 27"/>
                <a:gd name="T19" fmla="*/ 0 h 27"/>
                <a:gd name="T20" fmla="*/ 15 w 27"/>
                <a:gd name="T21" fmla="*/ 0 h 27"/>
                <a:gd name="T22" fmla="*/ 13 w 27"/>
                <a:gd name="T23" fmla="*/ 2 h 27"/>
                <a:gd name="T24" fmla="*/ 13 w 27"/>
                <a:gd name="T25" fmla="*/ 6 h 27"/>
                <a:gd name="T26" fmla="*/ 11 w 27"/>
                <a:gd name="T27" fmla="*/ 8 h 27"/>
                <a:gd name="T28" fmla="*/ 9 w 27"/>
                <a:gd name="T29" fmla="*/ 10 h 27"/>
                <a:gd name="T30" fmla="*/ 7 w 27"/>
                <a:gd name="T31" fmla="*/ 11 h 27"/>
                <a:gd name="T32" fmla="*/ 6 w 27"/>
                <a:gd name="T33" fmla="*/ 13 h 27"/>
                <a:gd name="T34" fmla="*/ 4 w 27"/>
                <a:gd name="T35" fmla="*/ 13 h 27"/>
                <a:gd name="T36" fmla="*/ 0 w 27"/>
                <a:gd name="T37" fmla="*/ 13 h 27"/>
                <a:gd name="T38" fmla="*/ 0 w 27"/>
                <a:gd name="T39" fmla="*/ 13 h 27"/>
                <a:gd name="T40" fmla="*/ 0 w 27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7">
                  <a:moveTo>
                    <a:pt x="0" y="27"/>
                  </a:moveTo>
                  <a:lnTo>
                    <a:pt x="0" y="27"/>
                  </a:lnTo>
                  <a:lnTo>
                    <a:pt x="6" y="25"/>
                  </a:lnTo>
                  <a:lnTo>
                    <a:pt x="9" y="23"/>
                  </a:lnTo>
                  <a:lnTo>
                    <a:pt x="15" y="21"/>
                  </a:lnTo>
                  <a:lnTo>
                    <a:pt x="19" y="19"/>
                  </a:lnTo>
                  <a:lnTo>
                    <a:pt x="21" y="13"/>
                  </a:lnTo>
                  <a:lnTo>
                    <a:pt x="25" y="10"/>
                  </a:lnTo>
                  <a:lnTo>
                    <a:pt x="25" y="6"/>
                  </a:lnTo>
                  <a:lnTo>
                    <a:pt x="27" y="0"/>
                  </a:lnTo>
                  <a:lnTo>
                    <a:pt x="15" y="0"/>
                  </a:lnTo>
                  <a:lnTo>
                    <a:pt x="13" y="2"/>
                  </a:lnTo>
                  <a:lnTo>
                    <a:pt x="13" y="6"/>
                  </a:lnTo>
                  <a:lnTo>
                    <a:pt x="11" y="8"/>
                  </a:lnTo>
                  <a:lnTo>
                    <a:pt x="9" y="10"/>
                  </a:lnTo>
                  <a:lnTo>
                    <a:pt x="7" y="11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02" name="Freeform 130"/>
            <p:cNvSpPr>
              <a:spLocks noChangeAspect="1"/>
            </p:cNvSpPr>
            <p:nvPr/>
          </p:nvSpPr>
          <p:spPr bwMode="auto">
            <a:xfrm>
              <a:off x="1769" y="1489"/>
              <a:ext cx="105" cy="100"/>
            </a:xfrm>
            <a:custGeom>
              <a:avLst/>
              <a:gdLst>
                <a:gd name="T0" fmla="*/ 21 w 42"/>
                <a:gd name="T1" fmla="*/ 40 h 40"/>
                <a:gd name="T2" fmla="*/ 17 w 42"/>
                <a:gd name="T3" fmla="*/ 40 h 40"/>
                <a:gd name="T4" fmla="*/ 13 w 42"/>
                <a:gd name="T5" fmla="*/ 40 h 40"/>
                <a:gd name="T6" fmla="*/ 9 w 42"/>
                <a:gd name="T7" fmla="*/ 38 h 40"/>
                <a:gd name="T8" fmla="*/ 7 w 42"/>
                <a:gd name="T9" fmla="*/ 34 h 40"/>
                <a:gd name="T10" fmla="*/ 4 w 42"/>
                <a:gd name="T11" fmla="*/ 32 h 40"/>
                <a:gd name="T12" fmla="*/ 2 w 42"/>
                <a:gd name="T13" fmla="*/ 29 h 40"/>
                <a:gd name="T14" fmla="*/ 2 w 42"/>
                <a:gd name="T15" fmla="*/ 25 h 40"/>
                <a:gd name="T16" fmla="*/ 0 w 42"/>
                <a:gd name="T17" fmla="*/ 21 h 40"/>
                <a:gd name="T18" fmla="*/ 2 w 42"/>
                <a:gd name="T19" fmla="*/ 17 h 40"/>
                <a:gd name="T20" fmla="*/ 2 w 42"/>
                <a:gd name="T21" fmla="*/ 13 h 40"/>
                <a:gd name="T22" fmla="*/ 4 w 42"/>
                <a:gd name="T23" fmla="*/ 9 h 40"/>
                <a:gd name="T24" fmla="*/ 7 w 42"/>
                <a:gd name="T25" fmla="*/ 6 h 40"/>
                <a:gd name="T26" fmla="*/ 9 w 42"/>
                <a:gd name="T27" fmla="*/ 4 h 40"/>
                <a:gd name="T28" fmla="*/ 13 w 42"/>
                <a:gd name="T29" fmla="*/ 2 h 40"/>
                <a:gd name="T30" fmla="*/ 17 w 42"/>
                <a:gd name="T31" fmla="*/ 0 h 40"/>
                <a:gd name="T32" fmla="*/ 21 w 42"/>
                <a:gd name="T33" fmla="*/ 0 h 40"/>
                <a:gd name="T34" fmla="*/ 25 w 42"/>
                <a:gd name="T35" fmla="*/ 0 h 40"/>
                <a:gd name="T36" fmla="*/ 28 w 42"/>
                <a:gd name="T37" fmla="*/ 2 h 40"/>
                <a:gd name="T38" fmla="*/ 32 w 42"/>
                <a:gd name="T39" fmla="*/ 4 h 40"/>
                <a:gd name="T40" fmla="*/ 36 w 42"/>
                <a:gd name="T41" fmla="*/ 6 h 40"/>
                <a:gd name="T42" fmla="*/ 38 w 42"/>
                <a:gd name="T43" fmla="*/ 9 h 40"/>
                <a:gd name="T44" fmla="*/ 40 w 42"/>
                <a:gd name="T45" fmla="*/ 13 h 40"/>
                <a:gd name="T46" fmla="*/ 40 w 42"/>
                <a:gd name="T47" fmla="*/ 17 h 40"/>
                <a:gd name="T48" fmla="*/ 42 w 42"/>
                <a:gd name="T49" fmla="*/ 21 h 40"/>
                <a:gd name="T50" fmla="*/ 40 w 42"/>
                <a:gd name="T51" fmla="*/ 25 h 40"/>
                <a:gd name="T52" fmla="*/ 40 w 42"/>
                <a:gd name="T53" fmla="*/ 29 h 40"/>
                <a:gd name="T54" fmla="*/ 38 w 42"/>
                <a:gd name="T55" fmla="*/ 32 h 40"/>
                <a:gd name="T56" fmla="*/ 36 w 42"/>
                <a:gd name="T57" fmla="*/ 34 h 40"/>
                <a:gd name="T58" fmla="*/ 32 w 42"/>
                <a:gd name="T59" fmla="*/ 38 h 40"/>
                <a:gd name="T60" fmla="*/ 28 w 42"/>
                <a:gd name="T61" fmla="*/ 40 h 40"/>
                <a:gd name="T62" fmla="*/ 25 w 42"/>
                <a:gd name="T63" fmla="*/ 40 h 40"/>
                <a:gd name="T64" fmla="*/ 21 w 42"/>
                <a:gd name="T6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" h="40">
                  <a:moveTo>
                    <a:pt x="21" y="40"/>
                  </a:moveTo>
                  <a:lnTo>
                    <a:pt x="17" y="40"/>
                  </a:lnTo>
                  <a:lnTo>
                    <a:pt x="13" y="40"/>
                  </a:lnTo>
                  <a:lnTo>
                    <a:pt x="9" y="38"/>
                  </a:lnTo>
                  <a:lnTo>
                    <a:pt x="7" y="34"/>
                  </a:lnTo>
                  <a:lnTo>
                    <a:pt x="4" y="32"/>
                  </a:lnTo>
                  <a:lnTo>
                    <a:pt x="2" y="29"/>
                  </a:lnTo>
                  <a:lnTo>
                    <a:pt x="2" y="25"/>
                  </a:lnTo>
                  <a:lnTo>
                    <a:pt x="0" y="21"/>
                  </a:lnTo>
                  <a:lnTo>
                    <a:pt x="2" y="17"/>
                  </a:lnTo>
                  <a:lnTo>
                    <a:pt x="2" y="13"/>
                  </a:lnTo>
                  <a:lnTo>
                    <a:pt x="4" y="9"/>
                  </a:lnTo>
                  <a:lnTo>
                    <a:pt x="7" y="6"/>
                  </a:lnTo>
                  <a:lnTo>
                    <a:pt x="9" y="4"/>
                  </a:lnTo>
                  <a:lnTo>
                    <a:pt x="13" y="2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6"/>
                  </a:lnTo>
                  <a:lnTo>
                    <a:pt x="38" y="9"/>
                  </a:lnTo>
                  <a:lnTo>
                    <a:pt x="40" y="13"/>
                  </a:lnTo>
                  <a:lnTo>
                    <a:pt x="40" y="17"/>
                  </a:lnTo>
                  <a:lnTo>
                    <a:pt x="42" y="21"/>
                  </a:lnTo>
                  <a:lnTo>
                    <a:pt x="40" y="25"/>
                  </a:lnTo>
                  <a:lnTo>
                    <a:pt x="40" y="29"/>
                  </a:lnTo>
                  <a:lnTo>
                    <a:pt x="38" y="32"/>
                  </a:lnTo>
                  <a:lnTo>
                    <a:pt x="36" y="34"/>
                  </a:lnTo>
                  <a:lnTo>
                    <a:pt x="32" y="38"/>
                  </a:lnTo>
                  <a:lnTo>
                    <a:pt x="28" y="40"/>
                  </a:lnTo>
                  <a:lnTo>
                    <a:pt x="25" y="40"/>
                  </a:lnTo>
                  <a:lnTo>
                    <a:pt x="21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03" name="Freeform 131"/>
            <p:cNvSpPr>
              <a:spLocks noChangeAspect="1"/>
            </p:cNvSpPr>
            <p:nvPr/>
          </p:nvSpPr>
          <p:spPr bwMode="auto">
            <a:xfrm>
              <a:off x="1759" y="1541"/>
              <a:ext cx="62" cy="63"/>
            </a:xfrm>
            <a:custGeom>
              <a:avLst/>
              <a:gdLst>
                <a:gd name="T0" fmla="*/ 0 w 25"/>
                <a:gd name="T1" fmla="*/ 0 h 25"/>
                <a:gd name="T2" fmla="*/ 0 w 25"/>
                <a:gd name="T3" fmla="*/ 0 h 25"/>
                <a:gd name="T4" fmla="*/ 2 w 25"/>
                <a:gd name="T5" fmla="*/ 4 h 25"/>
                <a:gd name="T6" fmla="*/ 2 w 25"/>
                <a:gd name="T7" fmla="*/ 10 h 25"/>
                <a:gd name="T8" fmla="*/ 4 w 25"/>
                <a:gd name="T9" fmla="*/ 13 h 25"/>
                <a:gd name="T10" fmla="*/ 8 w 25"/>
                <a:gd name="T11" fmla="*/ 17 h 25"/>
                <a:gd name="T12" fmla="*/ 11 w 25"/>
                <a:gd name="T13" fmla="*/ 19 h 25"/>
                <a:gd name="T14" fmla="*/ 15 w 25"/>
                <a:gd name="T15" fmla="*/ 23 h 25"/>
                <a:gd name="T16" fmla="*/ 19 w 25"/>
                <a:gd name="T17" fmla="*/ 23 h 25"/>
                <a:gd name="T18" fmla="*/ 25 w 25"/>
                <a:gd name="T19" fmla="*/ 25 h 25"/>
                <a:gd name="T20" fmla="*/ 25 w 25"/>
                <a:gd name="T21" fmla="*/ 15 h 25"/>
                <a:gd name="T22" fmla="*/ 21 w 25"/>
                <a:gd name="T23" fmla="*/ 15 h 25"/>
                <a:gd name="T24" fmla="*/ 19 w 25"/>
                <a:gd name="T25" fmla="*/ 15 h 25"/>
                <a:gd name="T26" fmla="*/ 15 w 25"/>
                <a:gd name="T27" fmla="*/ 13 h 25"/>
                <a:gd name="T28" fmla="*/ 13 w 25"/>
                <a:gd name="T29" fmla="*/ 11 h 25"/>
                <a:gd name="T30" fmla="*/ 11 w 25"/>
                <a:gd name="T31" fmla="*/ 10 h 25"/>
                <a:gd name="T32" fmla="*/ 9 w 25"/>
                <a:gd name="T33" fmla="*/ 6 h 25"/>
                <a:gd name="T34" fmla="*/ 9 w 25"/>
                <a:gd name="T35" fmla="*/ 4 h 25"/>
                <a:gd name="T36" fmla="*/ 8 w 25"/>
                <a:gd name="T37" fmla="*/ 0 h 25"/>
                <a:gd name="T38" fmla="*/ 8 w 25"/>
                <a:gd name="T39" fmla="*/ 0 h 25"/>
                <a:gd name="T40" fmla="*/ 0 w 25"/>
                <a:gd name="T4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10"/>
                  </a:lnTo>
                  <a:lnTo>
                    <a:pt x="4" y="13"/>
                  </a:lnTo>
                  <a:lnTo>
                    <a:pt x="8" y="17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19" y="23"/>
                  </a:lnTo>
                  <a:lnTo>
                    <a:pt x="25" y="25"/>
                  </a:lnTo>
                  <a:lnTo>
                    <a:pt x="25" y="15"/>
                  </a:lnTo>
                  <a:lnTo>
                    <a:pt x="21" y="15"/>
                  </a:lnTo>
                  <a:lnTo>
                    <a:pt x="19" y="15"/>
                  </a:lnTo>
                  <a:lnTo>
                    <a:pt x="15" y="13"/>
                  </a:lnTo>
                  <a:lnTo>
                    <a:pt x="13" y="11"/>
                  </a:lnTo>
                  <a:lnTo>
                    <a:pt x="11" y="10"/>
                  </a:lnTo>
                  <a:lnTo>
                    <a:pt x="9" y="6"/>
                  </a:lnTo>
                  <a:lnTo>
                    <a:pt x="9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04" name="Freeform 132"/>
            <p:cNvSpPr>
              <a:spLocks noChangeAspect="1"/>
            </p:cNvSpPr>
            <p:nvPr/>
          </p:nvSpPr>
          <p:spPr bwMode="auto">
            <a:xfrm>
              <a:off x="1759" y="1478"/>
              <a:ext cx="62" cy="63"/>
            </a:xfrm>
            <a:custGeom>
              <a:avLst/>
              <a:gdLst>
                <a:gd name="T0" fmla="*/ 25 w 25"/>
                <a:gd name="T1" fmla="*/ 0 h 25"/>
                <a:gd name="T2" fmla="*/ 25 w 25"/>
                <a:gd name="T3" fmla="*/ 0 h 25"/>
                <a:gd name="T4" fmla="*/ 19 w 25"/>
                <a:gd name="T5" fmla="*/ 0 h 25"/>
                <a:gd name="T6" fmla="*/ 15 w 25"/>
                <a:gd name="T7" fmla="*/ 2 h 25"/>
                <a:gd name="T8" fmla="*/ 11 w 25"/>
                <a:gd name="T9" fmla="*/ 4 h 25"/>
                <a:gd name="T10" fmla="*/ 8 w 25"/>
                <a:gd name="T11" fmla="*/ 8 h 25"/>
                <a:gd name="T12" fmla="*/ 4 w 25"/>
                <a:gd name="T13" fmla="*/ 11 h 25"/>
                <a:gd name="T14" fmla="*/ 2 w 25"/>
                <a:gd name="T15" fmla="*/ 15 h 25"/>
                <a:gd name="T16" fmla="*/ 2 w 25"/>
                <a:gd name="T17" fmla="*/ 19 h 25"/>
                <a:gd name="T18" fmla="*/ 0 w 25"/>
                <a:gd name="T19" fmla="*/ 25 h 25"/>
                <a:gd name="T20" fmla="*/ 8 w 25"/>
                <a:gd name="T21" fmla="*/ 25 h 25"/>
                <a:gd name="T22" fmla="*/ 9 w 25"/>
                <a:gd name="T23" fmla="*/ 21 h 25"/>
                <a:gd name="T24" fmla="*/ 9 w 25"/>
                <a:gd name="T25" fmla="*/ 17 h 25"/>
                <a:gd name="T26" fmla="*/ 11 w 25"/>
                <a:gd name="T27" fmla="*/ 15 h 25"/>
                <a:gd name="T28" fmla="*/ 13 w 25"/>
                <a:gd name="T29" fmla="*/ 13 h 25"/>
                <a:gd name="T30" fmla="*/ 15 w 25"/>
                <a:gd name="T31" fmla="*/ 11 h 25"/>
                <a:gd name="T32" fmla="*/ 19 w 25"/>
                <a:gd name="T33" fmla="*/ 10 h 25"/>
                <a:gd name="T34" fmla="*/ 21 w 25"/>
                <a:gd name="T35" fmla="*/ 8 h 25"/>
                <a:gd name="T36" fmla="*/ 25 w 25"/>
                <a:gd name="T37" fmla="*/ 8 h 25"/>
                <a:gd name="T38" fmla="*/ 25 w 25"/>
                <a:gd name="T39" fmla="*/ 8 h 25"/>
                <a:gd name="T40" fmla="*/ 25 w 25"/>
                <a:gd name="T4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5">
                  <a:moveTo>
                    <a:pt x="25" y="0"/>
                  </a:moveTo>
                  <a:lnTo>
                    <a:pt x="25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8" y="8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2" y="19"/>
                  </a:lnTo>
                  <a:lnTo>
                    <a:pt x="0" y="25"/>
                  </a:lnTo>
                  <a:lnTo>
                    <a:pt x="8" y="25"/>
                  </a:lnTo>
                  <a:lnTo>
                    <a:pt x="9" y="21"/>
                  </a:lnTo>
                  <a:lnTo>
                    <a:pt x="9" y="17"/>
                  </a:lnTo>
                  <a:lnTo>
                    <a:pt x="11" y="15"/>
                  </a:lnTo>
                  <a:lnTo>
                    <a:pt x="13" y="13"/>
                  </a:lnTo>
                  <a:lnTo>
                    <a:pt x="15" y="11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05" name="Freeform 133"/>
            <p:cNvSpPr>
              <a:spLocks noChangeAspect="1"/>
            </p:cNvSpPr>
            <p:nvPr/>
          </p:nvSpPr>
          <p:spPr bwMode="auto">
            <a:xfrm>
              <a:off x="1821" y="1478"/>
              <a:ext cx="63" cy="63"/>
            </a:xfrm>
            <a:custGeom>
              <a:avLst/>
              <a:gdLst>
                <a:gd name="T0" fmla="*/ 25 w 25"/>
                <a:gd name="T1" fmla="*/ 25 h 25"/>
                <a:gd name="T2" fmla="*/ 25 w 25"/>
                <a:gd name="T3" fmla="*/ 25 h 25"/>
                <a:gd name="T4" fmla="*/ 23 w 25"/>
                <a:gd name="T5" fmla="*/ 19 h 25"/>
                <a:gd name="T6" fmla="*/ 23 w 25"/>
                <a:gd name="T7" fmla="*/ 15 h 25"/>
                <a:gd name="T8" fmla="*/ 21 w 25"/>
                <a:gd name="T9" fmla="*/ 11 h 25"/>
                <a:gd name="T10" fmla="*/ 17 w 25"/>
                <a:gd name="T11" fmla="*/ 8 h 25"/>
                <a:gd name="T12" fmla="*/ 13 w 25"/>
                <a:gd name="T13" fmla="*/ 4 h 25"/>
                <a:gd name="T14" fmla="*/ 9 w 25"/>
                <a:gd name="T15" fmla="*/ 2 h 25"/>
                <a:gd name="T16" fmla="*/ 6 w 25"/>
                <a:gd name="T17" fmla="*/ 0 h 25"/>
                <a:gd name="T18" fmla="*/ 0 w 25"/>
                <a:gd name="T19" fmla="*/ 0 h 25"/>
                <a:gd name="T20" fmla="*/ 0 w 25"/>
                <a:gd name="T21" fmla="*/ 8 h 25"/>
                <a:gd name="T22" fmla="*/ 4 w 25"/>
                <a:gd name="T23" fmla="*/ 8 h 25"/>
                <a:gd name="T24" fmla="*/ 6 w 25"/>
                <a:gd name="T25" fmla="*/ 10 h 25"/>
                <a:gd name="T26" fmla="*/ 9 w 25"/>
                <a:gd name="T27" fmla="*/ 11 h 25"/>
                <a:gd name="T28" fmla="*/ 11 w 25"/>
                <a:gd name="T29" fmla="*/ 13 h 25"/>
                <a:gd name="T30" fmla="*/ 13 w 25"/>
                <a:gd name="T31" fmla="*/ 15 h 25"/>
                <a:gd name="T32" fmla="*/ 15 w 25"/>
                <a:gd name="T33" fmla="*/ 17 h 25"/>
                <a:gd name="T34" fmla="*/ 15 w 25"/>
                <a:gd name="T35" fmla="*/ 21 h 25"/>
                <a:gd name="T36" fmla="*/ 17 w 25"/>
                <a:gd name="T37" fmla="*/ 25 h 25"/>
                <a:gd name="T38" fmla="*/ 17 w 25"/>
                <a:gd name="T39" fmla="*/ 25 h 25"/>
                <a:gd name="T40" fmla="*/ 25 w 25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25" y="25"/>
                  </a:lnTo>
                  <a:lnTo>
                    <a:pt x="23" y="19"/>
                  </a:lnTo>
                  <a:lnTo>
                    <a:pt x="23" y="15"/>
                  </a:lnTo>
                  <a:lnTo>
                    <a:pt x="21" y="11"/>
                  </a:lnTo>
                  <a:lnTo>
                    <a:pt x="17" y="8"/>
                  </a:lnTo>
                  <a:lnTo>
                    <a:pt x="13" y="4"/>
                  </a:lnTo>
                  <a:lnTo>
                    <a:pt x="9" y="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9" y="11"/>
                  </a:lnTo>
                  <a:lnTo>
                    <a:pt x="11" y="13"/>
                  </a:lnTo>
                  <a:lnTo>
                    <a:pt x="13" y="15"/>
                  </a:lnTo>
                  <a:lnTo>
                    <a:pt x="15" y="17"/>
                  </a:lnTo>
                  <a:lnTo>
                    <a:pt x="15" y="21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06" name="Freeform 134"/>
            <p:cNvSpPr>
              <a:spLocks noChangeAspect="1"/>
            </p:cNvSpPr>
            <p:nvPr/>
          </p:nvSpPr>
          <p:spPr bwMode="auto">
            <a:xfrm>
              <a:off x="1821" y="1541"/>
              <a:ext cx="63" cy="63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25 h 25"/>
                <a:gd name="T4" fmla="*/ 6 w 25"/>
                <a:gd name="T5" fmla="*/ 23 h 25"/>
                <a:gd name="T6" fmla="*/ 9 w 25"/>
                <a:gd name="T7" fmla="*/ 23 h 25"/>
                <a:gd name="T8" fmla="*/ 13 w 25"/>
                <a:gd name="T9" fmla="*/ 19 h 25"/>
                <a:gd name="T10" fmla="*/ 17 w 25"/>
                <a:gd name="T11" fmla="*/ 17 h 25"/>
                <a:gd name="T12" fmla="*/ 21 w 25"/>
                <a:gd name="T13" fmla="*/ 13 h 25"/>
                <a:gd name="T14" fmla="*/ 23 w 25"/>
                <a:gd name="T15" fmla="*/ 10 h 25"/>
                <a:gd name="T16" fmla="*/ 23 w 25"/>
                <a:gd name="T17" fmla="*/ 4 h 25"/>
                <a:gd name="T18" fmla="*/ 25 w 25"/>
                <a:gd name="T19" fmla="*/ 0 h 25"/>
                <a:gd name="T20" fmla="*/ 17 w 25"/>
                <a:gd name="T21" fmla="*/ 0 h 25"/>
                <a:gd name="T22" fmla="*/ 15 w 25"/>
                <a:gd name="T23" fmla="*/ 4 h 25"/>
                <a:gd name="T24" fmla="*/ 15 w 25"/>
                <a:gd name="T25" fmla="*/ 6 h 25"/>
                <a:gd name="T26" fmla="*/ 13 w 25"/>
                <a:gd name="T27" fmla="*/ 10 h 25"/>
                <a:gd name="T28" fmla="*/ 11 w 25"/>
                <a:gd name="T29" fmla="*/ 11 h 25"/>
                <a:gd name="T30" fmla="*/ 9 w 25"/>
                <a:gd name="T31" fmla="*/ 13 h 25"/>
                <a:gd name="T32" fmla="*/ 6 w 25"/>
                <a:gd name="T33" fmla="*/ 15 h 25"/>
                <a:gd name="T34" fmla="*/ 4 w 25"/>
                <a:gd name="T35" fmla="*/ 15 h 25"/>
                <a:gd name="T36" fmla="*/ 0 w 25"/>
                <a:gd name="T37" fmla="*/ 15 h 25"/>
                <a:gd name="T38" fmla="*/ 0 w 25"/>
                <a:gd name="T39" fmla="*/ 15 h 25"/>
                <a:gd name="T40" fmla="*/ 0 w 25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25"/>
                  </a:lnTo>
                  <a:lnTo>
                    <a:pt x="6" y="23"/>
                  </a:lnTo>
                  <a:lnTo>
                    <a:pt x="9" y="23"/>
                  </a:lnTo>
                  <a:lnTo>
                    <a:pt x="13" y="19"/>
                  </a:lnTo>
                  <a:lnTo>
                    <a:pt x="17" y="17"/>
                  </a:lnTo>
                  <a:lnTo>
                    <a:pt x="21" y="13"/>
                  </a:lnTo>
                  <a:lnTo>
                    <a:pt x="23" y="10"/>
                  </a:lnTo>
                  <a:lnTo>
                    <a:pt x="23" y="4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6" y="15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07" name="Freeform 135"/>
            <p:cNvSpPr>
              <a:spLocks noChangeAspect="1"/>
            </p:cNvSpPr>
            <p:nvPr/>
          </p:nvSpPr>
          <p:spPr bwMode="auto">
            <a:xfrm>
              <a:off x="1786" y="1506"/>
              <a:ext cx="88" cy="88"/>
            </a:xfrm>
            <a:custGeom>
              <a:avLst/>
              <a:gdLst>
                <a:gd name="T0" fmla="*/ 14 w 35"/>
                <a:gd name="T1" fmla="*/ 14 h 35"/>
                <a:gd name="T2" fmla="*/ 29 w 35"/>
                <a:gd name="T3" fmla="*/ 0 h 35"/>
                <a:gd name="T4" fmla="*/ 31 w 35"/>
                <a:gd name="T5" fmla="*/ 2 h 35"/>
                <a:gd name="T6" fmla="*/ 33 w 35"/>
                <a:gd name="T7" fmla="*/ 6 h 35"/>
                <a:gd name="T8" fmla="*/ 35 w 35"/>
                <a:gd name="T9" fmla="*/ 10 h 35"/>
                <a:gd name="T10" fmla="*/ 35 w 35"/>
                <a:gd name="T11" fmla="*/ 14 h 35"/>
                <a:gd name="T12" fmla="*/ 35 w 35"/>
                <a:gd name="T13" fmla="*/ 18 h 35"/>
                <a:gd name="T14" fmla="*/ 33 w 35"/>
                <a:gd name="T15" fmla="*/ 22 h 35"/>
                <a:gd name="T16" fmla="*/ 31 w 35"/>
                <a:gd name="T17" fmla="*/ 25 h 35"/>
                <a:gd name="T18" fmla="*/ 29 w 35"/>
                <a:gd name="T19" fmla="*/ 29 h 35"/>
                <a:gd name="T20" fmla="*/ 25 w 35"/>
                <a:gd name="T21" fmla="*/ 31 h 35"/>
                <a:gd name="T22" fmla="*/ 21 w 35"/>
                <a:gd name="T23" fmla="*/ 33 h 35"/>
                <a:gd name="T24" fmla="*/ 18 w 35"/>
                <a:gd name="T25" fmla="*/ 35 h 35"/>
                <a:gd name="T26" fmla="*/ 14 w 35"/>
                <a:gd name="T27" fmla="*/ 35 h 35"/>
                <a:gd name="T28" fmla="*/ 10 w 35"/>
                <a:gd name="T29" fmla="*/ 35 h 35"/>
                <a:gd name="T30" fmla="*/ 6 w 35"/>
                <a:gd name="T31" fmla="*/ 33 h 35"/>
                <a:gd name="T32" fmla="*/ 4 w 35"/>
                <a:gd name="T33" fmla="*/ 31 h 35"/>
                <a:gd name="T34" fmla="*/ 0 w 35"/>
                <a:gd name="T35" fmla="*/ 29 h 35"/>
                <a:gd name="T36" fmla="*/ 14 w 35"/>
                <a:gd name="T37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35">
                  <a:moveTo>
                    <a:pt x="14" y="14"/>
                  </a:moveTo>
                  <a:lnTo>
                    <a:pt x="29" y="0"/>
                  </a:lnTo>
                  <a:lnTo>
                    <a:pt x="31" y="2"/>
                  </a:lnTo>
                  <a:lnTo>
                    <a:pt x="33" y="6"/>
                  </a:lnTo>
                  <a:lnTo>
                    <a:pt x="35" y="10"/>
                  </a:lnTo>
                  <a:lnTo>
                    <a:pt x="35" y="14"/>
                  </a:lnTo>
                  <a:lnTo>
                    <a:pt x="35" y="18"/>
                  </a:lnTo>
                  <a:lnTo>
                    <a:pt x="33" y="22"/>
                  </a:lnTo>
                  <a:lnTo>
                    <a:pt x="31" y="25"/>
                  </a:lnTo>
                  <a:lnTo>
                    <a:pt x="29" y="29"/>
                  </a:lnTo>
                  <a:lnTo>
                    <a:pt x="25" y="31"/>
                  </a:lnTo>
                  <a:lnTo>
                    <a:pt x="21" y="33"/>
                  </a:lnTo>
                  <a:lnTo>
                    <a:pt x="18" y="35"/>
                  </a:lnTo>
                  <a:lnTo>
                    <a:pt x="14" y="35"/>
                  </a:lnTo>
                  <a:lnTo>
                    <a:pt x="10" y="35"/>
                  </a:lnTo>
                  <a:lnTo>
                    <a:pt x="6" y="33"/>
                  </a:lnTo>
                  <a:lnTo>
                    <a:pt x="4" y="31"/>
                  </a:lnTo>
                  <a:lnTo>
                    <a:pt x="0" y="29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08" name="Freeform 136"/>
            <p:cNvSpPr>
              <a:spLocks noChangeAspect="1"/>
            </p:cNvSpPr>
            <p:nvPr/>
          </p:nvSpPr>
          <p:spPr bwMode="auto">
            <a:xfrm>
              <a:off x="1786" y="1506"/>
              <a:ext cx="88" cy="88"/>
            </a:xfrm>
            <a:custGeom>
              <a:avLst/>
              <a:gdLst>
                <a:gd name="T0" fmla="*/ 14 w 35"/>
                <a:gd name="T1" fmla="*/ 14 h 35"/>
                <a:gd name="T2" fmla="*/ 29 w 35"/>
                <a:gd name="T3" fmla="*/ 0 h 35"/>
                <a:gd name="T4" fmla="*/ 31 w 35"/>
                <a:gd name="T5" fmla="*/ 2 h 35"/>
                <a:gd name="T6" fmla="*/ 33 w 35"/>
                <a:gd name="T7" fmla="*/ 6 h 35"/>
                <a:gd name="T8" fmla="*/ 35 w 35"/>
                <a:gd name="T9" fmla="*/ 10 h 35"/>
                <a:gd name="T10" fmla="*/ 35 w 35"/>
                <a:gd name="T11" fmla="*/ 14 h 35"/>
                <a:gd name="T12" fmla="*/ 35 w 35"/>
                <a:gd name="T13" fmla="*/ 18 h 35"/>
                <a:gd name="T14" fmla="*/ 33 w 35"/>
                <a:gd name="T15" fmla="*/ 22 h 35"/>
                <a:gd name="T16" fmla="*/ 31 w 35"/>
                <a:gd name="T17" fmla="*/ 25 h 35"/>
                <a:gd name="T18" fmla="*/ 29 w 35"/>
                <a:gd name="T19" fmla="*/ 29 h 35"/>
                <a:gd name="T20" fmla="*/ 25 w 35"/>
                <a:gd name="T21" fmla="*/ 31 h 35"/>
                <a:gd name="T22" fmla="*/ 21 w 35"/>
                <a:gd name="T23" fmla="*/ 33 h 35"/>
                <a:gd name="T24" fmla="*/ 18 w 35"/>
                <a:gd name="T25" fmla="*/ 35 h 35"/>
                <a:gd name="T26" fmla="*/ 14 w 35"/>
                <a:gd name="T27" fmla="*/ 35 h 35"/>
                <a:gd name="T28" fmla="*/ 10 w 35"/>
                <a:gd name="T29" fmla="*/ 35 h 35"/>
                <a:gd name="T30" fmla="*/ 6 w 35"/>
                <a:gd name="T31" fmla="*/ 33 h 35"/>
                <a:gd name="T32" fmla="*/ 4 w 35"/>
                <a:gd name="T33" fmla="*/ 31 h 35"/>
                <a:gd name="T34" fmla="*/ 0 w 35"/>
                <a:gd name="T35" fmla="*/ 29 h 35"/>
                <a:gd name="T36" fmla="*/ 14 w 35"/>
                <a:gd name="T37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35">
                  <a:moveTo>
                    <a:pt x="14" y="14"/>
                  </a:moveTo>
                  <a:lnTo>
                    <a:pt x="29" y="0"/>
                  </a:lnTo>
                  <a:lnTo>
                    <a:pt x="31" y="2"/>
                  </a:lnTo>
                  <a:lnTo>
                    <a:pt x="33" y="6"/>
                  </a:lnTo>
                  <a:lnTo>
                    <a:pt x="35" y="10"/>
                  </a:lnTo>
                  <a:lnTo>
                    <a:pt x="35" y="14"/>
                  </a:lnTo>
                  <a:lnTo>
                    <a:pt x="35" y="18"/>
                  </a:lnTo>
                  <a:lnTo>
                    <a:pt x="33" y="22"/>
                  </a:lnTo>
                  <a:lnTo>
                    <a:pt x="31" y="25"/>
                  </a:lnTo>
                  <a:lnTo>
                    <a:pt x="29" y="29"/>
                  </a:lnTo>
                  <a:lnTo>
                    <a:pt x="25" y="31"/>
                  </a:lnTo>
                  <a:lnTo>
                    <a:pt x="21" y="33"/>
                  </a:lnTo>
                  <a:lnTo>
                    <a:pt x="18" y="35"/>
                  </a:lnTo>
                  <a:lnTo>
                    <a:pt x="14" y="35"/>
                  </a:lnTo>
                  <a:lnTo>
                    <a:pt x="10" y="35"/>
                  </a:lnTo>
                  <a:lnTo>
                    <a:pt x="6" y="33"/>
                  </a:lnTo>
                  <a:lnTo>
                    <a:pt x="4" y="31"/>
                  </a:lnTo>
                  <a:lnTo>
                    <a:pt x="0" y="29"/>
                  </a:lnTo>
                  <a:lnTo>
                    <a:pt x="14" y="14"/>
                  </a:lnTo>
                </a:path>
              </a:pathLst>
            </a:custGeom>
            <a:noFill/>
            <a:ln w="635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209" name="Freeform 137"/>
            <p:cNvSpPr>
              <a:spLocks noChangeAspect="1"/>
            </p:cNvSpPr>
            <p:nvPr/>
          </p:nvSpPr>
          <p:spPr bwMode="auto">
            <a:xfrm>
              <a:off x="1352" y="2460"/>
              <a:ext cx="108" cy="103"/>
            </a:xfrm>
            <a:custGeom>
              <a:avLst/>
              <a:gdLst>
                <a:gd name="T0" fmla="*/ 22 w 43"/>
                <a:gd name="T1" fmla="*/ 41 h 41"/>
                <a:gd name="T2" fmla="*/ 18 w 43"/>
                <a:gd name="T3" fmla="*/ 41 h 41"/>
                <a:gd name="T4" fmla="*/ 14 w 43"/>
                <a:gd name="T5" fmla="*/ 39 h 41"/>
                <a:gd name="T6" fmla="*/ 10 w 43"/>
                <a:gd name="T7" fmla="*/ 37 h 41"/>
                <a:gd name="T8" fmla="*/ 6 w 43"/>
                <a:gd name="T9" fmla="*/ 35 h 41"/>
                <a:gd name="T10" fmla="*/ 4 w 43"/>
                <a:gd name="T11" fmla="*/ 33 h 41"/>
                <a:gd name="T12" fmla="*/ 2 w 43"/>
                <a:gd name="T13" fmla="*/ 29 h 41"/>
                <a:gd name="T14" fmla="*/ 0 w 43"/>
                <a:gd name="T15" fmla="*/ 25 h 41"/>
                <a:gd name="T16" fmla="*/ 0 w 43"/>
                <a:gd name="T17" fmla="*/ 21 h 41"/>
                <a:gd name="T18" fmla="*/ 0 w 43"/>
                <a:gd name="T19" fmla="*/ 18 h 41"/>
                <a:gd name="T20" fmla="*/ 2 w 43"/>
                <a:gd name="T21" fmla="*/ 14 h 41"/>
                <a:gd name="T22" fmla="*/ 4 w 43"/>
                <a:gd name="T23" fmla="*/ 10 h 41"/>
                <a:gd name="T24" fmla="*/ 6 w 43"/>
                <a:gd name="T25" fmla="*/ 6 h 41"/>
                <a:gd name="T26" fmla="*/ 10 w 43"/>
                <a:gd name="T27" fmla="*/ 4 h 41"/>
                <a:gd name="T28" fmla="*/ 14 w 43"/>
                <a:gd name="T29" fmla="*/ 2 h 41"/>
                <a:gd name="T30" fmla="*/ 18 w 43"/>
                <a:gd name="T31" fmla="*/ 0 h 41"/>
                <a:gd name="T32" fmla="*/ 22 w 43"/>
                <a:gd name="T33" fmla="*/ 0 h 41"/>
                <a:gd name="T34" fmla="*/ 25 w 43"/>
                <a:gd name="T35" fmla="*/ 0 h 41"/>
                <a:gd name="T36" fmla="*/ 29 w 43"/>
                <a:gd name="T37" fmla="*/ 2 h 41"/>
                <a:gd name="T38" fmla="*/ 33 w 43"/>
                <a:gd name="T39" fmla="*/ 4 h 41"/>
                <a:gd name="T40" fmla="*/ 35 w 43"/>
                <a:gd name="T41" fmla="*/ 6 h 41"/>
                <a:gd name="T42" fmla="*/ 39 w 43"/>
                <a:gd name="T43" fmla="*/ 10 h 41"/>
                <a:gd name="T44" fmla="*/ 41 w 43"/>
                <a:gd name="T45" fmla="*/ 14 h 41"/>
                <a:gd name="T46" fmla="*/ 41 w 43"/>
                <a:gd name="T47" fmla="*/ 18 h 41"/>
                <a:gd name="T48" fmla="*/ 43 w 43"/>
                <a:gd name="T49" fmla="*/ 21 h 41"/>
                <a:gd name="T50" fmla="*/ 41 w 43"/>
                <a:gd name="T51" fmla="*/ 25 h 41"/>
                <a:gd name="T52" fmla="*/ 41 w 43"/>
                <a:gd name="T53" fmla="*/ 29 h 41"/>
                <a:gd name="T54" fmla="*/ 39 w 43"/>
                <a:gd name="T55" fmla="*/ 33 h 41"/>
                <a:gd name="T56" fmla="*/ 35 w 43"/>
                <a:gd name="T57" fmla="*/ 35 h 41"/>
                <a:gd name="T58" fmla="*/ 33 w 43"/>
                <a:gd name="T59" fmla="*/ 37 h 41"/>
                <a:gd name="T60" fmla="*/ 29 w 43"/>
                <a:gd name="T61" fmla="*/ 39 h 41"/>
                <a:gd name="T62" fmla="*/ 25 w 43"/>
                <a:gd name="T63" fmla="*/ 41 h 41"/>
                <a:gd name="T64" fmla="*/ 22 w 43"/>
                <a:gd name="T6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41">
                  <a:moveTo>
                    <a:pt x="22" y="41"/>
                  </a:moveTo>
                  <a:lnTo>
                    <a:pt x="18" y="41"/>
                  </a:lnTo>
                  <a:lnTo>
                    <a:pt x="14" y="39"/>
                  </a:lnTo>
                  <a:lnTo>
                    <a:pt x="10" y="37"/>
                  </a:lnTo>
                  <a:lnTo>
                    <a:pt x="6" y="35"/>
                  </a:lnTo>
                  <a:lnTo>
                    <a:pt x="4" y="33"/>
                  </a:lnTo>
                  <a:lnTo>
                    <a:pt x="2" y="29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6" y="6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3" y="4"/>
                  </a:lnTo>
                  <a:lnTo>
                    <a:pt x="35" y="6"/>
                  </a:lnTo>
                  <a:lnTo>
                    <a:pt x="39" y="10"/>
                  </a:lnTo>
                  <a:lnTo>
                    <a:pt x="41" y="14"/>
                  </a:lnTo>
                  <a:lnTo>
                    <a:pt x="41" y="18"/>
                  </a:lnTo>
                  <a:lnTo>
                    <a:pt x="43" y="21"/>
                  </a:lnTo>
                  <a:lnTo>
                    <a:pt x="41" y="25"/>
                  </a:lnTo>
                  <a:lnTo>
                    <a:pt x="41" y="29"/>
                  </a:lnTo>
                  <a:lnTo>
                    <a:pt x="39" y="33"/>
                  </a:lnTo>
                  <a:lnTo>
                    <a:pt x="35" y="35"/>
                  </a:lnTo>
                  <a:lnTo>
                    <a:pt x="33" y="37"/>
                  </a:lnTo>
                  <a:lnTo>
                    <a:pt x="29" y="39"/>
                  </a:lnTo>
                  <a:lnTo>
                    <a:pt x="25" y="41"/>
                  </a:lnTo>
                  <a:lnTo>
                    <a:pt x="22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10" name="Freeform 138"/>
            <p:cNvSpPr>
              <a:spLocks noChangeAspect="1"/>
            </p:cNvSpPr>
            <p:nvPr/>
          </p:nvSpPr>
          <p:spPr bwMode="auto">
            <a:xfrm>
              <a:off x="1339" y="2513"/>
              <a:ext cx="68" cy="63"/>
            </a:xfrm>
            <a:custGeom>
              <a:avLst/>
              <a:gdLst>
                <a:gd name="T0" fmla="*/ 0 w 27"/>
                <a:gd name="T1" fmla="*/ 0 h 25"/>
                <a:gd name="T2" fmla="*/ 0 w 27"/>
                <a:gd name="T3" fmla="*/ 0 h 25"/>
                <a:gd name="T4" fmla="*/ 0 w 27"/>
                <a:gd name="T5" fmla="*/ 4 h 25"/>
                <a:gd name="T6" fmla="*/ 2 w 27"/>
                <a:gd name="T7" fmla="*/ 10 h 25"/>
                <a:gd name="T8" fmla="*/ 5 w 27"/>
                <a:gd name="T9" fmla="*/ 14 h 25"/>
                <a:gd name="T10" fmla="*/ 7 w 27"/>
                <a:gd name="T11" fmla="*/ 18 h 25"/>
                <a:gd name="T12" fmla="*/ 11 w 27"/>
                <a:gd name="T13" fmla="*/ 21 h 25"/>
                <a:gd name="T14" fmla="*/ 17 w 27"/>
                <a:gd name="T15" fmla="*/ 23 h 25"/>
                <a:gd name="T16" fmla="*/ 21 w 27"/>
                <a:gd name="T17" fmla="*/ 25 h 25"/>
                <a:gd name="T18" fmla="*/ 27 w 27"/>
                <a:gd name="T19" fmla="*/ 25 h 25"/>
                <a:gd name="T20" fmla="*/ 27 w 27"/>
                <a:gd name="T21" fmla="*/ 14 h 25"/>
                <a:gd name="T22" fmla="*/ 23 w 27"/>
                <a:gd name="T23" fmla="*/ 14 h 25"/>
                <a:gd name="T24" fmla="*/ 21 w 27"/>
                <a:gd name="T25" fmla="*/ 14 h 25"/>
                <a:gd name="T26" fmla="*/ 19 w 27"/>
                <a:gd name="T27" fmla="*/ 12 h 25"/>
                <a:gd name="T28" fmla="*/ 17 w 27"/>
                <a:gd name="T29" fmla="*/ 10 h 25"/>
                <a:gd name="T30" fmla="*/ 15 w 27"/>
                <a:gd name="T31" fmla="*/ 8 h 25"/>
                <a:gd name="T32" fmla="*/ 13 w 27"/>
                <a:gd name="T33" fmla="*/ 6 h 25"/>
                <a:gd name="T34" fmla="*/ 13 w 27"/>
                <a:gd name="T35" fmla="*/ 2 h 25"/>
                <a:gd name="T36" fmla="*/ 11 w 27"/>
                <a:gd name="T37" fmla="*/ 0 h 25"/>
                <a:gd name="T38" fmla="*/ 11 w 27"/>
                <a:gd name="T39" fmla="*/ 0 h 25"/>
                <a:gd name="T40" fmla="*/ 0 w 27"/>
                <a:gd name="T4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5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10"/>
                  </a:lnTo>
                  <a:lnTo>
                    <a:pt x="5" y="14"/>
                  </a:lnTo>
                  <a:lnTo>
                    <a:pt x="7" y="18"/>
                  </a:lnTo>
                  <a:lnTo>
                    <a:pt x="11" y="21"/>
                  </a:lnTo>
                  <a:lnTo>
                    <a:pt x="17" y="23"/>
                  </a:lnTo>
                  <a:lnTo>
                    <a:pt x="21" y="25"/>
                  </a:lnTo>
                  <a:lnTo>
                    <a:pt x="27" y="25"/>
                  </a:lnTo>
                  <a:lnTo>
                    <a:pt x="27" y="14"/>
                  </a:lnTo>
                  <a:lnTo>
                    <a:pt x="23" y="14"/>
                  </a:lnTo>
                  <a:lnTo>
                    <a:pt x="21" y="14"/>
                  </a:lnTo>
                  <a:lnTo>
                    <a:pt x="19" y="12"/>
                  </a:lnTo>
                  <a:lnTo>
                    <a:pt x="17" y="10"/>
                  </a:lnTo>
                  <a:lnTo>
                    <a:pt x="15" y="8"/>
                  </a:lnTo>
                  <a:lnTo>
                    <a:pt x="13" y="6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11" name="Freeform 139"/>
            <p:cNvSpPr>
              <a:spLocks noChangeAspect="1"/>
            </p:cNvSpPr>
            <p:nvPr/>
          </p:nvSpPr>
          <p:spPr bwMode="auto">
            <a:xfrm>
              <a:off x="1339" y="2447"/>
              <a:ext cx="68" cy="66"/>
            </a:xfrm>
            <a:custGeom>
              <a:avLst/>
              <a:gdLst>
                <a:gd name="T0" fmla="*/ 27 w 27"/>
                <a:gd name="T1" fmla="*/ 0 h 26"/>
                <a:gd name="T2" fmla="*/ 27 w 27"/>
                <a:gd name="T3" fmla="*/ 0 h 26"/>
                <a:gd name="T4" fmla="*/ 21 w 27"/>
                <a:gd name="T5" fmla="*/ 0 h 26"/>
                <a:gd name="T6" fmla="*/ 17 w 27"/>
                <a:gd name="T7" fmla="*/ 1 h 26"/>
                <a:gd name="T8" fmla="*/ 11 w 27"/>
                <a:gd name="T9" fmla="*/ 3 h 26"/>
                <a:gd name="T10" fmla="*/ 7 w 27"/>
                <a:gd name="T11" fmla="*/ 7 h 26"/>
                <a:gd name="T12" fmla="*/ 5 w 27"/>
                <a:gd name="T13" fmla="*/ 11 h 26"/>
                <a:gd name="T14" fmla="*/ 2 w 27"/>
                <a:gd name="T15" fmla="*/ 15 h 26"/>
                <a:gd name="T16" fmla="*/ 0 w 27"/>
                <a:gd name="T17" fmla="*/ 21 h 26"/>
                <a:gd name="T18" fmla="*/ 0 w 27"/>
                <a:gd name="T19" fmla="*/ 26 h 26"/>
                <a:gd name="T20" fmla="*/ 11 w 27"/>
                <a:gd name="T21" fmla="*/ 26 h 26"/>
                <a:gd name="T22" fmla="*/ 13 w 27"/>
                <a:gd name="T23" fmla="*/ 23 h 26"/>
                <a:gd name="T24" fmla="*/ 13 w 27"/>
                <a:gd name="T25" fmla="*/ 21 h 26"/>
                <a:gd name="T26" fmla="*/ 15 w 27"/>
                <a:gd name="T27" fmla="*/ 17 h 26"/>
                <a:gd name="T28" fmla="*/ 17 w 27"/>
                <a:gd name="T29" fmla="*/ 15 h 26"/>
                <a:gd name="T30" fmla="*/ 19 w 27"/>
                <a:gd name="T31" fmla="*/ 13 h 26"/>
                <a:gd name="T32" fmla="*/ 21 w 27"/>
                <a:gd name="T33" fmla="*/ 13 h 26"/>
                <a:gd name="T34" fmla="*/ 23 w 27"/>
                <a:gd name="T35" fmla="*/ 11 h 26"/>
                <a:gd name="T36" fmla="*/ 27 w 27"/>
                <a:gd name="T37" fmla="*/ 11 h 26"/>
                <a:gd name="T38" fmla="*/ 27 w 27"/>
                <a:gd name="T39" fmla="*/ 11 h 26"/>
                <a:gd name="T40" fmla="*/ 27 w 27"/>
                <a:gd name="T4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6">
                  <a:moveTo>
                    <a:pt x="27" y="0"/>
                  </a:moveTo>
                  <a:lnTo>
                    <a:pt x="27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5" y="11"/>
                  </a:lnTo>
                  <a:lnTo>
                    <a:pt x="2" y="15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11" y="26"/>
                  </a:lnTo>
                  <a:lnTo>
                    <a:pt x="13" y="23"/>
                  </a:lnTo>
                  <a:lnTo>
                    <a:pt x="13" y="21"/>
                  </a:lnTo>
                  <a:lnTo>
                    <a:pt x="15" y="17"/>
                  </a:lnTo>
                  <a:lnTo>
                    <a:pt x="17" y="15"/>
                  </a:lnTo>
                  <a:lnTo>
                    <a:pt x="19" y="13"/>
                  </a:lnTo>
                  <a:lnTo>
                    <a:pt x="21" y="13"/>
                  </a:lnTo>
                  <a:lnTo>
                    <a:pt x="23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12" name="Freeform 140"/>
            <p:cNvSpPr>
              <a:spLocks noChangeAspect="1"/>
            </p:cNvSpPr>
            <p:nvPr/>
          </p:nvSpPr>
          <p:spPr bwMode="auto">
            <a:xfrm>
              <a:off x="1407" y="2447"/>
              <a:ext cx="65" cy="66"/>
            </a:xfrm>
            <a:custGeom>
              <a:avLst/>
              <a:gdLst>
                <a:gd name="T0" fmla="*/ 26 w 26"/>
                <a:gd name="T1" fmla="*/ 26 h 26"/>
                <a:gd name="T2" fmla="*/ 26 w 26"/>
                <a:gd name="T3" fmla="*/ 26 h 26"/>
                <a:gd name="T4" fmla="*/ 25 w 26"/>
                <a:gd name="T5" fmla="*/ 21 h 26"/>
                <a:gd name="T6" fmla="*/ 25 w 26"/>
                <a:gd name="T7" fmla="*/ 15 h 26"/>
                <a:gd name="T8" fmla="*/ 21 w 26"/>
                <a:gd name="T9" fmla="*/ 11 h 26"/>
                <a:gd name="T10" fmla="*/ 19 w 26"/>
                <a:gd name="T11" fmla="*/ 7 h 26"/>
                <a:gd name="T12" fmla="*/ 15 w 26"/>
                <a:gd name="T13" fmla="*/ 3 h 26"/>
                <a:gd name="T14" fmla="*/ 9 w 26"/>
                <a:gd name="T15" fmla="*/ 1 h 26"/>
                <a:gd name="T16" fmla="*/ 5 w 26"/>
                <a:gd name="T17" fmla="*/ 0 h 26"/>
                <a:gd name="T18" fmla="*/ 0 w 26"/>
                <a:gd name="T19" fmla="*/ 0 h 26"/>
                <a:gd name="T20" fmla="*/ 0 w 26"/>
                <a:gd name="T21" fmla="*/ 11 h 26"/>
                <a:gd name="T22" fmla="*/ 1 w 26"/>
                <a:gd name="T23" fmla="*/ 11 h 26"/>
                <a:gd name="T24" fmla="*/ 5 w 26"/>
                <a:gd name="T25" fmla="*/ 13 h 26"/>
                <a:gd name="T26" fmla="*/ 7 w 26"/>
                <a:gd name="T27" fmla="*/ 13 h 26"/>
                <a:gd name="T28" fmla="*/ 9 w 26"/>
                <a:gd name="T29" fmla="*/ 15 h 26"/>
                <a:gd name="T30" fmla="*/ 11 w 26"/>
                <a:gd name="T31" fmla="*/ 17 h 26"/>
                <a:gd name="T32" fmla="*/ 13 w 26"/>
                <a:gd name="T33" fmla="*/ 21 h 26"/>
                <a:gd name="T34" fmla="*/ 13 w 26"/>
                <a:gd name="T35" fmla="*/ 23 h 26"/>
                <a:gd name="T36" fmla="*/ 13 w 26"/>
                <a:gd name="T37" fmla="*/ 26 h 26"/>
                <a:gd name="T38" fmla="*/ 13 w 26"/>
                <a:gd name="T39" fmla="*/ 26 h 26"/>
                <a:gd name="T40" fmla="*/ 26 w 26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26">
                  <a:moveTo>
                    <a:pt x="26" y="26"/>
                  </a:moveTo>
                  <a:lnTo>
                    <a:pt x="26" y="26"/>
                  </a:lnTo>
                  <a:lnTo>
                    <a:pt x="25" y="21"/>
                  </a:lnTo>
                  <a:lnTo>
                    <a:pt x="25" y="15"/>
                  </a:lnTo>
                  <a:lnTo>
                    <a:pt x="21" y="11"/>
                  </a:lnTo>
                  <a:lnTo>
                    <a:pt x="19" y="7"/>
                  </a:lnTo>
                  <a:lnTo>
                    <a:pt x="15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9" y="15"/>
                  </a:lnTo>
                  <a:lnTo>
                    <a:pt x="11" y="17"/>
                  </a:lnTo>
                  <a:lnTo>
                    <a:pt x="13" y="21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26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13" name="Freeform 141"/>
            <p:cNvSpPr>
              <a:spLocks noChangeAspect="1"/>
            </p:cNvSpPr>
            <p:nvPr/>
          </p:nvSpPr>
          <p:spPr bwMode="auto">
            <a:xfrm>
              <a:off x="1407" y="2513"/>
              <a:ext cx="65" cy="63"/>
            </a:xfrm>
            <a:custGeom>
              <a:avLst/>
              <a:gdLst>
                <a:gd name="T0" fmla="*/ 0 w 26"/>
                <a:gd name="T1" fmla="*/ 25 h 25"/>
                <a:gd name="T2" fmla="*/ 0 w 26"/>
                <a:gd name="T3" fmla="*/ 25 h 25"/>
                <a:gd name="T4" fmla="*/ 5 w 26"/>
                <a:gd name="T5" fmla="*/ 25 h 25"/>
                <a:gd name="T6" fmla="*/ 9 w 26"/>
                <a:gd name="T7" fmla="*/ 23 h 25"/>
                <a:gd name="T8" fmla="*/ 15 w 26"/>
                <a:gd name="T9" fmla="*/ 21 h 25"/>
                <a:gd name="T10" fmla="*/ 19 w 26"/>
                <a:gd name="T11" fmla="*/ 18 h 25"/>
                <a:gd name="T12" fmla="*/ 21 w 26"/>
                <a:gd name="T13" fmla="*/ 14 h 25"/>
                <a:gd name="T14" fmla="*/ 25 w 26"/>
                <a:gd name="T15" fmla="*/ 10 h 25"/>
                <a:gd name="T16" fmla="*/ 25 w 26"/>
                <a:gd name="T17" fmla="*/ 4 h 25"/>
                <a:gd name="T18" fmla="*/ 26 w 26"/>
                <a:gd name="T19" fmla="*/ 0 h 25"/>
                <a:gd name="T20" fmla="*/ 13 w 26"/>
                <a:gd name="T21" fmla="*/ 0 h 25"/>
                <a:gd name="T22" fmla="*/ 13 w 26"/>
                <a:gd name="T23" fmla="*/ 2 h 25"/>
                <a:gd name="T24" fmla="*/ 13 w 26"/>
                <a:gd name="T25" fmla="*/ 6 h 25"/>
                <a:gd name="T26" fmla="*/ 11 w 26"/>
                <a:gd name="T27" fmla="*/ 8 h 25"/>
                <a:gd name="T28" fmla="*/ 9 w 26"/>
                <a:gd name="T29" fmla="*/ 10 h 25"/>
                <a:gd name="T30" fmla="*/ 7 w 26"/>
                <a:gd name="T31" fmla="*/ 12 h 25"/>
                <a:gd name="T32" fmla="*/ 5 w 26"/>
                <a:gd name="T33" fmla="*/ 14 h 25"/>
                <a:gd name="T34" fmla="*/ 1 w 26"/>
                <a:gd name="T35" fmla="*/ 14 h 25"/>
                <a:gd name="T36" fmla="*/ 0 w 26"/>
                <a:gd name="T37" fmla="*/ 14 h 25"/>
                <a:gd name="T38" fmla="*/ 0 w 26"/>
                <a:gd name="T39" fmla="*/ 14 h 25"/>
                <a:gd name="T40" fmla="*/ 0 w 26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0" y="25"/>
                  </a:lnTo>
                  <a:lnTo>
                    <a:pt x="5" y="25"/>
                  </a:lnTo>
                  <a:lnTo>
                    <a:pt x="9" y="23"/>
                  </a:lnTo>
                  <a:lnTo>
                    <a:pt x="15" y="21"/>
                  </a:lnTo>
                  <a:lnTo>
                    <a:pt x="19" y="18"/>
                  </a:lnTo>
                  <a:lnTo>
                    <a:pt x="21" y="14"/>
                  </a:lnTo>
                  <a:lnTo>
                    <a:pt x="25" y="10"/>
                  </a:lnTo>
                  <a:lnTo>
                    <a:pt x="25" y="4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3" y="6"/>
                  </a:lnTo>
                  <a:lnTo>
                    <a:pt x="11" y="8"/>
                  </a:lnTo>
                  <a:lnTo>
                    <a:pt x="9" y="10"/>
                  </a:lnTo>
                  <a:lnTo>
                    <a:pt x="7" y="12"/>
                  </a:lnTo>
                  <a:lnTo>
                    <a:pt x="5" y="14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14" name="Freeform 142"/>
            <p:cNvSpPr>
              <a:spLocks noChangeAspect="1"/>
            </p:cNvSpPr>
            <p:nvPr/>
          </p:nvSpPr>
          <p:spPr bwMode="auto">
            <a:xfrm>
              <a:off x="1352" y="2460"/>
              <a:ext cx="108" cy="103"/>
            </a:xfrm>
            <a:custGeom>
              <a:avLst/>
              <a:gdLst>
                <a:gd name="T0" fmla="*/ 22 w 43"/>
                <a:gd name="T1" fmla="*/ 41 h 41"/>
                <a:gd name="T2" fmla="*/ 18 w 43"/>
                <a:gd name="T3" fmla="*/ 41 h 41"/>
                <a:gd name="T4" fmla="*/ 14 w 43"/>
                <a:gd name="T5" fmla="*/ 39 h 41"/>
                <a:gd name="T6" fmla="*/ 10 w 43"/>
                <a:gd name="T7" fmla="*/ 37 h 41"/>
                <a:gd name="T8" fmla="*/ 6 w 43"/>
                <a:gd name="T9" fmla="*/ 35 h 41"/>
                <a:gd name="T10" fmla="*/ 4 w 43"/>
                <a:gd name="T11" fmla="*/ 33 h 41"/>
                <a:gd name="T12" fmla="*/ 2 w 43"/>
                <a:gd name="T13" fmla="*/ 29 h 41"/>
                <a:gd name="T14" fmla="*/ 0 w 43"/>
                <a:gd name="T15" fmla="*/ 25 h 41"/>
                <a:gd name="T16" fmla="*/ 0 w 43"/>
                <a:gd name="T17" fmla="*/ 21 h 41"/>
                <a:gd name="T18" fmla="*/ 0 w 43"/>
                <a:gd name="T19" fmla="*/ 18 h 41"/>
                <a:gd name="T20" fmla="*/ 2 w 43"/>
                <a:gd name="T21" fmla="*/ 14 h 41"/>
                <a:gd name="T22" fmla="*/ 4 w 43"/>
                <a:gd name="T23" fmla="*/ 10 h 41"/>
                <a:gd name="T24" fmla="*/ 6 w 43"/>
                <a:gd name="T25" fmla="*/ 6 h 41"/>
                <a:gd name="T26" fmla="*/ 10 w 43"/>
                <a:gd name="T27" fmla="*/ 4 h 41"/>
                <a:gd name="T28" fmla="*/ 14 w 43"/>
                <a:gd name="T29" fmla="*/ 2 h 41"/>
                <a:gd name="T30" fmla="*/ 18 w 43"/>
                <a:gd name="T31" fmla="*/ 0 h 41"/>
                <a:gd name="T32" fmla="*/ 22 w 43"/>
                <a:gd name="T33" fmla="*/ 0 h 41"/>
                <a:gd name="T34" fmla="*/ 25 w 43"/>
                <a:gd name="T35" fmla="*/ 0 h 41"/>
                <a:gd name="T36" fmla="*/ 29 w 43"/>
                <a:gd name="T37" fmla="*/ 2 h 41"/>
                <a:gd name="T38" fmla="*/ 33 w 43"/>
                <a:gd name="T39" fmla="*/ 4 h 41"/>
                <a:gd name="T40" fmla="*/ 35 w 43"/>
                <a:gd name="T41" fmla="*/ 6 h 41"/>
                <a:gd name="T42" fmla="*/ 39 w 43"/>
                <a:gd name="T43" fmla="*/ 10 h 41"/>
                <a:gd name="T44" fmla="*/ 41 w 43"/>
                <a:gd name="T45" fmla="*/ 14 h 41"/>
                <a:gd name="T46" fmla="*/ 41 w 43"/>
                <a:gd name="T47" fmla="*/ 18 h 41"/>
                <a:gd name="T48" fmla="*/ 43 w 43"/>
                <a:gd name="T49" fmla="*/ 21 h 41"/>
                <a:gd name="T50" fmla="*/ 41 w 43"/>
                <a:gd name="T51" fmla="*/ 25 h 41"/>
                <a:gd name="T52" fmla="*/ 41 w 43"/>
                <a:gd name="T53" fmla="*/ 29 h 41"/>
                <a:gd name="T54" fmla="*/ 39 w 43"/>
                <a:gd name="T55" fmla="*/ 33 h 41"/>
                <a:gd name="T56" fmla="*/ 35 w 43"/>
                <a:gd name="T57" fmla="*/ 35 h 41"/>
                <a:gd name="T58" fmla="*/ 33 w 43"/>
                <a:gd name="T59" fmla="*/ 37 h 41"/>
                <a:gd name="T60" fmla="*/ 29 w 43"/>
                <a:gd name="T61" fmla="*/ 39 h 41"/>
                <a:gd name="T62" fmla="*/ 25 w 43"/>
                <a:gd name="T63" fmla="*/ 41 h 41"/>
                <a:gd name="T64" fmla="*/ 22 w 43"/>
                <a:gd name="T6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41">
                  <a:moveTo>
                    <a:pt x="22" y="41"/>
                  </a:moveTo>
                  <a:lnTo>
                    <a:pt x="18" y="41"/>
                  </a:lnTo>
                  <a:lnTo>
                    <a:pt x="14" y="39"/>
                  </a:lnTo>
                  <a:lnTo>
                    <a:pt x="10" y="37"/>
                  </a:lnTo>
                  <a:lnTo>
                    <a:pt x="6" y="35"/>
                  </a:lnTo>
                  <a:lnTo>
                    <a:pt x="4" y="33"/>
                  </a:lnTo>
                  <a:lnTo>
                    <a:pt x="2" y="29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6" y="6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3" y="4"/>
                  </a:lnTo>
                  <a:lnTo>
                    <a:pt x="35" y="6"/>
                  </a:lnTo>
                  <a:lnTo>
                    <a:pt x="39" y="10"/>
                  </a:lnTo>
                  <a:lnTo>
                    <a:pt x="41" y="14"/>
                  </a:lnTo>
                  <a:lnTo>
                    <a:pt x="41" y="18"/>
                  </a:lnTo>
                  <a:lnTo>
                    <a:pt x="43" y="21"/>
                  </a:lnTo>
                  <a:lnTo>
                    <a:pt x="41" y="25"/>
                  </a:lnTo>
                  <a:lnTo>
                    <a:pt x="41" y="29"/>
                  </a:lnTo>
                  <a:lnTo>
                    <a:pt x="39" y="33"/>
                  </a:lnTo>
                  <a:lnTo>
                    <a:pt x="35" y="35"/>
                  </a:lnTo>
                  <a:lnTo>
                    <a:pt x="33" y="37"/>
                  </a:lnTo>
                  <a:lnTo>
                    <a:pt x="29" y="39"/>
                  </a:lnTo>
                  <a:lnTo>
                    <a:pt x="25" y="41"/>
                  </a:lnTo>
                  <a:lnTo>
                    <a:pt x="22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15" name="Freeform 143"/>
            <p:cNvSpPr>
              <a:spLocks noChangeAspect="1"/>
            </p:cNvSpPr>
            <p:nvPr/>
          </p:nvSpPr>
          <p:spPr bwMode="auto">
            <a:xfrm>
              <a:off x="1344" y="2513"/>
              <a:ext cx="63" cy="58"/>
            </a:xfrm>
            <a:custGeom>
              <a:avLst/>
              <a:gdLst>
                <a:gd name="T0" fmla="*/ 0 w 25"/>
                <a:gd name="T1" fmla="*/ 0 h 23"/>
                <a:gd name="T2" fmla="*/ 0 w 25"/>
                <a:gd name="T3" fmla="*/ 0 h 23"/>
                <a:gd name="T4" fmla="*/ 0 w 25"/>
                <a:gd name="T5" fmla="*/ 4 h 23"/>
                <a:gd name="T6" fmla="*/ 2 w 25"/>
                <a:gd name="T7" fmla="*/ 10 h 23"/>
                <a:gd name="T8" fmla="*/ 3 w 25"/>
                <a:gd name="T9" fmla="*/ 14 h 23"/>
                <a:gd name="T10" fmla="*/ 7 w 25"/>
                <a:gd name="T11" fmla="*/ 18 h 23"/>
                <a:gd name="T12" fmla="*/ 11 w 25"/>
                <a:gd name="T13" fmla="*/ 20 h 23"/>
                <a:gd name="T14" fmla="*/ 15 w 25"/>
                <a:gd name="T15" fmla="*/ 21 h 23"/>
                <a:gd name="T16" fmla="*/ 19 w 25"/>
                <a:gd name="T17" fmla="*/ 23 h 23"/>
                <a:gd name="T18" fmla="*/ 25 w 25"/>
                <a:gd name="T19" fmla="*/ 23 h 23"/>
                <a:gd name="T20" fmla="*/ 25 w 25"/>
                <a:gd name="T21" fmla="*/ 16 h 23"/>
                <a:gd name="T22" fmla="*/ 21 w 25"/>
                <a:gd name="T23" fmla="*/ 16 h 23"/>
                <a:gd name="T24" fmla="*/ 19 w 25"/>
                <a:gd name="T25" fmla="*/ 16 h 23"/>
                <a:gd name="T26" fmla="*/ 15 w 25"/>
                <a:gd name="T27" fmla="*/ 14 h 23"/>
                <a:gd name="T28" fmla="*/ 13 w 25"/>
                <a:gd name="T29" fmla="*/ 12 h 23"/>
                <a:gd name="T30" fmla="*/ 11 w 25"/>
                <a:gd name="T31" fmla="*/ 8 h 23"/>
                <a:gd name="T32" fmla="*/ 9 w 25"/>
                <a:gd name="T33" fmla="*/ 6 h 23"/>
                <a:gd name="T34" fmla="*/ 9 w 25"/>
                <a:gd name="T35" fmla="*/ 2 h 23"/>
                <a:gd name="T36" fmla="*/ 7 w 25"/>
                <a:gd name="T37" fmla="*/ 0 h 23"/>
                <a:gd name="T38" fmla="*/ 7 w 25"/>
                <a:gd name="T39" fmla="*/ 0 h 23"/>
                <a:gd name="T40" fmla="*/ 0 w 25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3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10"/>
                  </a:lnTo>
                  <a:lnTo>
                    <a:pt x="3" y="14"/>
                  </a:lnTo>
                  <a:lnTo>
                    <a:pt x="7" y="18"/>
                  </a:lnTo>
                  <a:lnTo>
                    <a:pt x="11" y="20"/>
                  </a:lnTo>
                  <a:lnTo>
                    <a:pt x="15" y="21"/>
                  </a:lnTo>
                  <a:lnTo>
                    <a:pt x="19" y="23"/>
                  </a:lnTo>
                  <a:lnTo>
                    <a:pt x="25" y="23"/>
                  </a:lnTo>
                  <a:lnTo>
                    <a:pt x="25" y="16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15" y="14"/>
                  </a:lnTo>
                  <a:lnTo>
                    <a:pt x="13" y="12"/>
                  </a:lnTo>
                  <a:lnTo>
                    <a:pt x="11" y="8"/>
                  </a:lnTo>
                  <a:lnTo>
                    <a:pt x="9" y="6"/>
                  </a:lnTo>
                  <a:lnTo>
                    <a:pt x="9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16" name="Freeform 144"/>
            <p:cNvSpPr>
              <a:spLocks noChangeAspect="1"/>
            </p:cNvSpPr>
            <p:nvPr/>
          </p:nvSpPr>
          <p:spPr bwMode="auto">
            <a:xfrm>
              <a:off x="1344" y="2450"/>
              <a:ext cx="63" cy="63"/>
            </a:xfrm>
            <a:custGeom>
              <a:avLst/>
              <a:gdLst>
                <a:gd name="T0" fmla="*/ 25 w 25"/>
                <a:gd name="T1" fmla="*/ 0 h 25"/>
                <a:gd name="T2" fmla="*/ 25 w 25"/>
                <a:gd name="T3" fmla="*/ 0 h 25"/>
                <a:gd name="T4" fmla="*/ 19 w 25"/>
                <a:gd name="T5" fmla="*/ 0 h 25"/>
                <a:gd name="T6" fmla="*/ 15 w 25"/>
                <a:gd name="T7" fmla="*/ 2 h 25"/>
                <a:gd name="T8" fmla="*/ 11 w 25"/>
                <a:gd name="T9" fmla="*/ 4 h 25"/>
                <a:gd name="T10" fmla="*/ 7 w 25"/>
                <a:gd name="T11" fmla="*/ 8 h 25"/>
                <a:gd name="T12" fmla="*/ 3 w 25"/>
                <a:gd name="T13" fmla="*/ 12 h 25"/>
                <a:gd name="T14" fmla="*/ 2 w 25"/>
                <a:gd name="T15" fmla="*/ 16 h 25"/>
                <a:gd name="T16" fmla="*/ 0 w 25"/>
                <a:gd name="T17" fmla="*/ 20 h 25"/>
                <a:gd name="T18" fmla="*/ 0 w 25"/>
                <a:gd name="T19" fmla="*/ 25 h 25"/>
                <a:gd name="T20" fmla="*/ 7 w 25"/>
                <a:gd name="T21" fmla="*/ 25 h 25"/>
                <a:gd name="T22" fmla="*/ 9 w 25"/>
                <a:gd name="T23" fmla="*/ 22 h 25"/>
                <a:gd name="T24" fmla="*/ 9 w 25"/>
                <a:gd name="T25" fmla="*/ 18 h 25"/>
                <a:gd name="T26" fmla="*/ 11 w 25"/>
                <a:gd name="T27" fmla="*/ 16 h 25"/>
                <a:gd name="T28" fmla="*/ 13 w 25"/>
                <a:gd name="T29" fmla="*/ 14 h 25"/>
                <a:gd name="T30" fmla="*/ 15 w 25"/>
                <a:gd name="T31" fmla="*/ 12 h 25"/>
                <a:gd name="T32" fmla="*/ 19 w 25"/>
                <a:gd name="T33" fmla="*/ 10 h 25"/>
                <a:gd name="T34" fmla="*/ 21 w 25"/>
                <a:gd name="T35" fmla="*/ 8 h 25"/>
                <a:gd name="T36" fmla="*/ 25 w 25"/>
                <a:gd name="T37" fmla="*/ 8 h 25"/>
                <a:gd name="T38" fmla="*/ 25 w 25"/>
                <a:gd name="T39" fmla="*/ 8 h 25"/>
                <a:gd name="T40" fmla="*/ 25 w 25"/>
                <a:gd name="T4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5">
                  <a:moveTo>
                    <a:pt x="25" y="0"/>
                  </a:moveTo>
                  <a:lnTo>
                    <a:pt x="25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8"/>
                  </a:lnTo>
                  <a:lnTo>
                    <a:pt x="3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7" y="25"/>
                  </a:lnTo>
                  <a:lnTo>
                    <a:pt x="9" y="22"/>
                  </a:lnTo>
                  <a:lnTo>
                    <a:pt x="9" y="18"/>
                  </a:lnTo>
                  <a:lnTo>
                    <a:pt x="11" y="16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17" name="Freeform 145"/>
            <p:cNvSpPr>
              <a:spLocks noChangeAspect="1"/>
            </p:cNvSpPr>
            <p:nvPr/>
          </p:nvSpPr>
          <p:spPr bwMode="auto">
            <a:xfrm>
              <a:off x="1407" y="2450"/>
              <a:ext cx="63" cy="63"/>
            </a:xfrm>
            <a:custGeom>
              <a:avLst/>
              <a:gdLst>
                <a:gd name="T0" fmla="*/ 25 w 25"/>
                <a:gd name="T1" fmla="*/ 25 h 25"/>
                <a:gd name="T2" fmla="*/ 25 w 25"/>
                <a:gd name="T3" fmla="*/ 25 h 25"/>
                <a:gd name="T4" fmla="*/ 23 w 25"/>
                <a:gd name="T5" fmla="*/ 20 h 25"/>
                <a:gd name="T6" fmla="*/ 23 w 25"/>
                <a:gd name="T7" fmla="*/ 16 h 25"/>
                <a:gd name="T8" fmla="*/ 19 w 25"/>
                <a:gd name="T9" fmla="*/ 12 h 25"/>
                <a:gd name="T10" fmla="*/ 17 w 25"/>
                <a:gd name="T11" fmla="*/ 8 h 25"/>
                <a:gd name="T12" fmla="*/ 13 w 25"/>
                <a:gd name="T13" fmla="*/ 4 h 25"/>
                <a:gd name="T14" fmla="*/ 9 w 25"/>
                <a:gd name="T15" fmla="*/ 2 h 25"/>
                <a:gd name="T16" fmla="*/ 3 w 25"/>
                <a:gd name="T17" fmla="*/ 0 h 25"/>
                <a:gd name="T18" fmla="*/ 0 w 25"/>
                <a:gd name="T19" fmla="*/ 0 h 25"/>
                <a:gd name="T20" fmla="*/ 0 w 25"/>
                <a:gd name="T21" fmla="*/ 8 h 25"/>
                <a:gd name="T22" fmla="*/ 3 w 25"/>
                <a:gd name="T23" fmla="*/ 8 h 25"/>
                <a:gd name="T24" fmla="*/ 5 w 25"/>
                <a:gd name="T25" fmla="*/ 10 h 25"/>
                <a:gd name="T26" fmla="*/ 9 w 25"/>
                <a:gd name="T27" fmla="*/ 12 h 25"/>
                <a:gd name="T28" fmla="*/ 11 w 25"/>
                <a:gd name="T29" fmla="*/ 14 h 25"/>
                <a:gd name="T30" fmla="*/ 13 w 25"/>
                <a:gd name="T31" fmla="*/ 16 h 25"/>
                <a:gd name="T32" fmla="*/ 15 w 25"/>
                <a:gd name="T33" fmla="*/ 18 h 25"/>
                <a:gd name="T34" fmla="*/ 15 w 25"/>
                <a:gd name="T35" fmla="*/ 22 h 25"/>
                <a:gd name="T36" fmla="*/ 15 w 25"/>
                <a:gd name="T37" fmla="*/ 25 h 25"/>
                <a:gd name="T38" fmla="*/ 15 w 25"/>
                <a:gd name="T39" fmla="*/ 25 h 25"/>
                <a:gd name="T40" fmla="*/ 25 w 25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25" y="25"/>
                  </a:lnTo>
                  <a:lnTo>
                    <a:pt x="23" y="20"/>
                  </a:lnTo>
                  <a:lnTo>
                    <a:pt x="23" y="16"/>
                  </a:lnTo>
                  <a:lnTo>
                    <a:pt x="19" y="12"/>
                  </a:lnTo>
                  <a:lnTo>
                    <a:pt x="17" y="8"/>
                  </a:lnTo>
                  <a:lnTo>
                    <a:pt x="13" y="4"/>
                  </a:lnTo>
                  <a:lnTo>
                    <a:pt x="9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3" y="8"/>
                  </a:lnTo>
                  <a:lnTo>
                    <a:pt x="5" y="10"/>
                  </a:lnTo>
                  <a:lnTo>
                    <a:pt x="9" y="12"/>
                  </a:lnTo>
                  <a:lnTo>
                    <a:pt x="11" y="14"/>
                  </a:lnTo>
                  <a:lnTo>
                    <a:pt x="13" y="16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18" name="Freeform 146"/>
            <p:cNvSpPr>
              <a:spLocks noChangeAspect="1"/>
            </p:cNvSpPr>
            <p:nvPr/>
          </p:nvSpPr>
          <p:spPr bwMode="auto">
            <a:xfrm>
              <a:off x="1407" y="2513"/>
              <a:ext cx="63" cy="58"/>
            </a:xfrm>
            <a:custGeom>
              <a:avLst/>
              <a:gdLst>
                <a:gd name="T0" fmla="*/ 0 w 25"/>
                <a:gd name="T1" fmla="*/ 23 h 23"/>
                <a:gd name="T2" fmla="*/ 0 w 25"/>
                <a:gd name="T3" fmla="*/ 23 h 23"/>
                <a:gd name="T4" fmla="*/ 3 w 25"/>
                <a:gd name="T5" fmla="*/ 23 h 23"/>
                <a:gd name="T6" fmla="*/ 9 w 25"/>
                <a:gd name="T7" fmla="*/ 21 h 23"/>
                <a:gd name="T8" fmla="*/ 13 w 25"/>
                <a:gd name="T9" fmla="*/ 20 h 23"/>
                <a:gd name="T10" fmla="*/ 17 w 25"/>
                <a:gd name="T11" fmla="*/ 18 h 23"/>
                <a:gd name="T12" fmla="*/ 19 w 25"/>
                <a:gd name="T13" fmla="*/ 14 h 23"/>
                <a:gd name="T14" fmla="*/ 23 w 25"/>
                <a:gd name="T15" fmla="*/ 10 h 23"/>
                <a:gd name="T16" fmla="*/ 23 w 25"/>
                <a:gd name="T17" fmla="*/ 4 h 23"/>
                <a:gd name="T18" fmla="*/ 25 w 25"/>
                <a:gd name="T19" fmla="*/ 0 h 23"/>
                <a:gd name="T20" fmla="*/ 15 w 25"/>
                <a:gd name="T21" fmla="*/ 0 h 23"/>
                <a:gd name="T22" fmla="*/ 15 w 25"/>
                <a:gd name="T23" fmla="*/ 2 h 23"/>
                <a:gd name="T24" fmla="*/ 15 w 25"/>
                <a:gd name="T25" fmla="*/ 6 h 23"/>
                <a:gd name="T26" fmla="*/ 13 w 25"/>
                <a:gd name="T27" fmla="*/ 8 h 23"/>
                <a:gd name="T28" fmla="*/ 11 w 25"/>
                <a:gd name="T29" fmla="*/ 12 h 23"/>
                <a:gd name="T30" fmla="*/ 9 w 25"/>
                <a:gd name="T31" fmla="*/ 14 h 23"/>
                <a:gd name="T32" fmla="*/ 5 w 25"/>
                <a:gd name="T33" fmla="*/ 16 h 23"/>
                <a:gd name="T34" fmla="*/ 3 w 25"/>
                <a:gd name="T35" fmla="*/ 16 h 23"/>
                <a:gd name="T36" fmla="*/ 0 w 25"/>
                <a:gd name="T37" fmla="*/ 16 h 23"/>
                <a:gd name="T38" fmla="*/ 0 w 25"/>
                <a:gd name="T39" fmla="*/ 16 h 23"/>
                <a:gd name="T40" fmla="*/ 0 w 25"/>
                <a:gd name="T4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3">
                  <a:moveTo>
                    <a:pt x="0" y="23"/>
                  </a:moveTo>
                  <a:lnTo>
                    <a:pt x="0" y="23"/>
                  </a:lnTo>
                  <a:lnTo>
                    <a:pt x="3" y="23"/>
                  </a:lnTo>
                  <a:lnTo>
                    <a:pt x="9" y="21"/>
                  </a:lnTo>
                  <a:lnTo>
                    <a:pt x="13" y="20"/>
                  </a:lnTo>
                  <a:lnTo>
                    <a:pt x="17" y="18"/>
                  </a:lnTo>
                  <a:lnTo>
                    <a:pt x="19" y="14"/>
                  </a:lnTo>
                  <a:lnTo>
                    <a:pt x="23" y="10"/>
                  </a:lnTo>
                  <a:lnTo>
                    <a:pt x="23" y="4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5" y="6"/>
                  </a:lnTo>
                  <a:lnTo>
                    <a:pt x="13" y="8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19" name="Freeform 147"/>
            <p:cNvSpPr>
              <a:spLocks noChangeAspect="1"/>
            </p:cNvSpPr>
            <p:nvPr/>
          </p:nvSpPr>
          <p:spPr bwMode="auto">
            <a:xfrm>
              <a:off x="1372" y="2480"/>
              <a:ext cx="88" cy="85"/>
            </a:xfrm>
            <a:custGeom>
              <a:avLst/>
              <a:gdLst>
                <a:gd name="T0" fmla="*/ 14 w 35"/>
                <a:gd name="T1" fmla="*/ 13 h 34"/>
                <a:gd name="T2" fmla="*/ 29 w 35"/>
                <a:gd name="T3" fmla="*/ 0 h 34"/>
                <a:gd name="T4" fmla="*/ 31 w 35"/>
                <a:gd name="T5" fmla="*/ 2 h 34"/>
                <a:gd name="T6" fmla="*/ 33 w 35"/>
                <a:gd name="T7" fmla="*/ 6 h 34"/>
                <a:gd name="T8" fmla="*/ 35 w 35"/>
                <a:gd name="T9" fmla="*/ 10 h 34"/>
                <a:gd name="T10" fmla="*/ 35 w 35"/>
                <a:gd name="T11" fmla="*/ 13 h 34"/>
                <a:gd name="T12" fmla="*/ 35 w 35"/>
                <a:gd name="T13" fmla="*/ 17 h 34"/>
                <a:gd name="T14" fmla="*/ 33 w 35"/>
                <a:gd name="T15" fmla="*/ 21 h 34"/>
                <a:gd name="T16" fmla="*/ 31 w 35"/>
                <a:gd name="T17" fmla="*/ 25 h 34"/>
                <a:gd name="T18" fmla="*/ 29 w 35"/>
                <a:gd name="T19" fmla="*/ 29 h 34"/>
                <a:gd name="T20" fmla="*/ 25 w 35"/>
                <a:gd name="T21" fmla="*/ 31 h 34"/>
                <a:gd name="T22" fmla="*/ 21 w 35"/>
                <a:gd name="T23" fmla="*/ 33 h 34"/>
                <a:gd name="T24" fmla="*/ 17 w 35"/>
                <a:gd name="T25" fmla="*/ 34 h 34"/>
                <a:gd name="T26" fmla="*/ 14 w 35"/>
                <a:gd name="T27" fmla="*/ 34 h 34"/>
                <a:gd name="T28" fmla="*/ 10 w 35"/>
                <a:gd name="T29" fmla="*/ 34 h 34"/>
                <a:gd name="T30" fmla="*/ 6 w 35"/>
                <a:gd name="T31" fmla="*/ 33 h 34"/>
                <a:gd name="T32" fmla="*/ 2 w 35"/>
                <a:gd name="T33" fmla="*/ 31 h 34"/>
                <a:gd name="T34" fmla="*/ 0 w 35"/>
                <a:gd name="T35" fmla="*/ 29 h 34"/>
                <a:gd name="T36" fmla="*/ 14 w 35"/>
                <a:gd name="T37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34">
                  <a:moveTo>
                    <a:pt x="14" y="13"/>
                  </a:moveTo>
                  <a:lnTo>
                    <a:pt x="29" y="0"/>
                  </a:lnTo>
                  <a:lnTo>
                    <a:pt x="31" y="2"/>
                  </a:lnTo>
                  <a:lnTo>
                    <a:pt x="33" y="6"/>
                  </a:lnTo>
                  <a:lnTo>
                    <a:pt x="35" y="10"/>
                  </a:lnTo>
                  <a:lnTo>
                    <a:pt x="35" y="13"/>
                  </a:lnTo>
                  <a:lnTo>
                    <a:pt x="35" y="17"/>
                  </a:lnTo>
                  <a:lnTo>
                    <a:pt x="33" y="21"/>
                  </a:lnTo>
                  <a:lnTo>
                    <a:pt x="31" y="25"/>
                  </a:lnTo>
                  <a:lnTo>
                    <a:pt x="29" y="29"/>
                  </a:lnTo>
                  <a:lnTo>
                    <a:pt x="25" y="31"/>
                  </a:lnTo>
                  <a:lnTo>
                    <a:pt x="21" y="33"/>
                  </a:lnTo>
                  <a:lnTo>
                    <a:pt x="17" y="34"/>
                  </a:lnTo>
                  <a:lnTo>
                    <a:pt x="14" y="34"/>
                  </a:lnTo>
                  <a:lnTo>
                    <a:pt x="10" y="34"/>
                  </a:lnTo>
                  <a:lnTo>
                    <a:pt x="6" y="33"/>
                  </a:lnTo>
                  <a:lnTo>
                    <a:pt x="2" y="31"/>
                  </a:lnTo>
                  <a:lnTo>
                    <a:pt x="0" y="29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20" name="Freeform 148"/>
            <p:cNvSpPr>
              <a:spLocks noChangeAspect="1"/>
            </p:cNvSpPr>
            <p:nvPr/>
          </p:nvSpPr>
          <p:spPr bwMode="auto">
            <a:xfrm>
              <a:off x="1372" y="2480"/>
              <a:ext cx="88" cy="85"/>
            </a:xfrm>
            <a:custGeom>
              <a:avLst/>
              <a:gdLst>
                <a:gd name="T0" fmla="*/ 14 w 35"/>
                <a:gd name="T1" fmla="*/ 13 h 34"/>
                <a:gd name="T2" fmla="*/ 29 w 35"/>
                <a:gd name="T3" fmla="*/ 0 h 34"/>
                <a:gd name="T4" fmla="*/ 31 w 35"/>
                <a:gd name="T5" fmla="*/ 2 h 34"/>
                <a:gd name="T6" fmla="*/ 33 w 35"/>
                <a:gd name="T7" fmla="*/ 6 h 34"/>
                <a:gd name="T8" fmla="*/ 35 w 35"/>
                <a:gd name="T9" fmla="*/ 10 h 34"/>
                <a:gd name="T10" fmla="*/ 35 w 35"/>
                <a:gd name="T11" fmla="*/ 13 h 34"/>
                <a:gd name="T12" fmla="*/ 35 w 35"/>
                <a:gd name="T13" fmla="*/ 17 h 34"/>
                <a:gd name="T14" fmla="*/ 33 w 35"/>
                <a:gd name="T15" fmla="*/ 21 h 34"/>
                <a:gd name="T16" fmla="*/ 31 w 35"/>
                <a:gd name="T17" fmla="*/ 25 h 34"/>
                <a:gd name="T18" fmla="*/ 29 w 35"/>
                <a:gd name="T19" fmla="*/ 29 h 34"/>
                <a:gd name="T20" fmla="*/ 25 w 35"/>
                <a:gd name="T21" fmla="*/ 31 h 34"/>
                <a:gd name="T22" fmla="*/ 21 w 35"/>
                <a:gd name="T23" fmla="*/ 33 h 34"/>
                <a:gd name="T24" fmla="*/ 17 w 35"/>
                <a:gd name="T25" fmla="*/ 34 h 34"/>
                <a:gd name="T26" fmla="*/ 14 w 35"/>
                <a:gd name="T27" fmla="*/ 34 h 34"/>
                <a:gd name="T28" fmla="*/ 10 w 35"/>
                <a:gd name="T29" fmla="*/ 34 h 34"/>
                <a:gd name="T30" fmla="*/ 6 w 35"/>
                <a:gd name="T31" fmla="*/ 33 h 34"/>
                <a:gd name="T32" fmla="*/ 2 w 35"/>
                <a:gd name="T33" fmla="*/ 31 h 34"/>
                <a:gd name="T34" fmla="*/ 0 w 35"/>
                <a:gd name="T35" fmla="*/ 29 h 34"/>
                <a:gd name="T36" fmla="*/ 14 w 35"/>
                <a:gd name="T37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34">
                  <a:moveTo>
                    <a:pt x="14" y="13"/>
                  </a:moveTo>
                  <a:lnTo>
                    <a:pt x="29" y="0"/>
                  </a:lnTo>
                  <a:lnTo>
                    <a:pt x="31" y="2"/>
                  </a:lnTo>
                  <a:lnTo>
                    <a:pt x="33" y="6"/>
                  </a:lnTo>
                  <a:lnTo>
                    <a:pt x="35" y="10"/>
                  </a:lnTo>
                  <a:lnTo>
                    <a:pt x="35" y="13"/>
                  </a:lnTo>
                  <a:lnTo>
                    <a:pt x="35" y="17"/>
                  </a:lnTo>
                  <a:lnTo>
                    <a:pt x="33" y="21"/>
                  </a:lnTo>
                  <a:lnTo>
                    <a:pt x="31" y="25"/>
                  </a:lnTo>
                  <a:lnTo>
                    <a:pt x="29" y="29"/>
                  </a:lnTo>
                  <a:lnTo>
                    <a:pt x="25" y="31"/>
                  </a:lnTo>
                  <a:lnTo>
                    <a:pt x="21" y="33"/>
                  </a:lnTo>
                  <a:lnTo>
                    <a:pt x="17" y="34"/>
                  </a:lnTo>
                  <a:lnTo>
                    <a:pt x="14" y="34"/>
                  </a:lnTo>
                  <a:lnTo>
                    <a:pt x="10" y="34"/>
                  </a:lnTo>
                  <a:lnTo>
                    <a:pt x="6" y="33"/>
                  </a:lnTo>
                  <a:lnTo>
                    <a:pt x="2" y="31"/>
                  </a:lnTo>
                  <a:lnTo>
                    <a:pt x="0" y="29"/>
                  </a:lnTo>
                  <a:lnTo>
                    <a:pt x="14" y="13"/>
                  </a:lnTo>
                </a:path>
              </a:pathLst>
            </a:custGeom>
            <a:noFill/>
            <a:ln w="635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221" name="Freeform 149"/>
            <p:cNvSpPr>
              <a:spLocks noChangeAspect="1"/>
            </p:cNvSpPr>
            <p:nvPr/>
          </p:nvSpPr>
          <p:spPr bwMode="auto">
            <a:xfrm>
              <a:off x="968" y="1682"/>
              <a:ext cx="105" cy="100"/>
            </a:xfrm>
            <a:custGeom>
              <a:avLst/>
              <a:gdLst>
                <a:gd name="T0" fmla="*/ 21 w 42"/>
                <a:gd name="T1" fmla="*/ 40 h 40"/>
                <a:gd name="T2" fmla="*/ 17 w 42"/>
                <a:gd name="T3" fmla="*/ 40 h 40"/>
                <a:gd name="T4" fmla="*/ 13 w 42"/>
                <a:gd name="T5" fmla="*/ 38 h 40"/>
                <a:gd name="T6" fmla="*/ 9 w 42"/>
                <a:gd name="T7" fmla="*/ 36 h 40"/>
                <a:gd name="T8" fmla="*/ 7 w 42"/>
                <a:gd name="T9" fmla="*/ 34 h 40"/>
                <a:gd name="T10" fmla="*/ 4 w 42"/>
                <a:gd name="T11" fmla="*/ 30 h 40"/>
                <a:gd name="T12" fmla="*/ 2 w 42"/>
                <a:gd name="T13" fmla="*/ 26 h 40"/>
                <a:gd name="T14" fmla="*/ 2 w 42"/>
                <a:gd name="T15" fmla="*/ 23 h 40"/>
                <a:gd name="T16" fmla="*/ 0 w 42"/>
                <a:gd name="T17" fmla="*/ 19 h 40"/>
                <a:gd name="T18" fmla="*/ 2 w 42"/>
                <a:gd name="T19" fmla="*/ 15 h 40"/>
                <a:gd name="T20" fmla="*/ 2 w 42"/>
                <a:gd name="T21" fmla="*/ 11 h 40"/>
                <a:gd name="T22" fmla="*/ 4 w 42"/>
                <a:gd name="T23" fmla="*/ 7 h 40"/>
                <a:gd name="T24" fmla="*/ 7 w 42"/>
                <a:gd name="T25" fmla="*/ 5 h 40"/>
                <a:gd name="T26" fmla="*/ 9 w 42"/>
                <a:gd name="T27" fmla="*/ 1 h 40"/>
                <a:gd name="T28" fmla="*/ 13 w 42"/>
                <a:gd name="T29" fmla="*/ 0 h 40"/>
                <a:gd name="T30" fmla="*/ 17 w 42"/>
                <a:gd name="T31" fmla="*/ 0 h 40"/>
                <a:gd name="T32" fmla="*/ 21 w 42"/>
                <a:gd name="T33" fmla="*/ 0 h 40"/>
                <a:gd name="T34" fmla="*/ 25 w 42"/>
                <a:gd name="T35" fmla="*/ 0 h 40"/>
                <a:gd name="T36" fmla="*/ 29 w 42"/>
                <a:gd name="T37" fmla="*/ 0 h 40"/>
                <a:gd name="T38" fmla="*/ 32 w 42"/>
                <a:gd name="T39" fmla="*/ 1 h 40"/>
                <a:gd name="T40" fmla="*/ 36 w 42"/>
                <a:gd name="T41" fmla="*/ 5 h 40"/>
                <a:gd name="T42" fmla="*/ 38 w 42"/>
                <a:gd name="T43" fmla="*/ 7 h 40"/>
                <a:gd name="T44" fmla="*/ 40 w 42"/>
                <a:gd name="T45" fmla="*/ 11 h 40"/>
                <a:gd name="T46" fmla="*/ 40 w 42"/>
                <a:gd name="T47" fmla="*/ 15 h 40"/>
                <a:gd name="T48" fmla="*/ 42 w 42"/>
                <a:gd name="T49" fmla="*/ 19 h 40"/>
                <a:gd name="T50" fmla="*/ 40 w 42"/>
                <a:gd name="T51" fmla="*/ 23 h 40"/>
                <a:gd name="T52" fmla="*/ 40 w 42"/>
                <a:gd name="T53" fmla="*/ 26 h 40"/>
                <a:gd name="T54" fmla="*/ 38 w 42"/>
                <a:gd name="T55" fmla="*/ 30 h 40"/>
                <a:gd name="T56" fmla="*/ 36 w 42"/>
                <a:gd name="T57" fmla="*/ 34 h 40"/>
                <a:gd name="T58" fmla="*/ 32 w 42"/>
                <a:gd name="T59" fmla="*/ 36 h 40"/>
                <a:gd name="T60" fmla="*/ 29 w 42"/>
                <a:gd name="T61" fmla="*/ 38 h 40"/>
                <a:gd name="T62" fmla="*/ 25 w 42"/>
                <a:gd name="T63" fmla="*/ 40 h 40"/>
                <a:gd name="T64" fmla="*/ 21 w 42"/>
                <a:gd name="T6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" h="40">
                  <a:moveTo>
                    <a:pt x="21" y="40"/>
                  </a:moveTo>
                  <a:lnTo>
                    <a:pt x="17" y="40"/>
                  </a:lnTo>
                  <a:lnTo>
                    <a:pt x="13" y="38"/>
                  </a:lnTo>
                  <a:lnTo>
                    <a:pt x="9" y="36"/>
                  </a:lnTo>
                  <a:lnTo>
                    <a:pt x="7" y="34"/>
                  </a:lnTo>
                  <a:lnTo>
                    <a:pt x="4" y="30"/>
                  </a:lnTo>
                  <a:lnTo>
                    <a:pt x="2" y="26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2" y="11"/>
                  </a:lnTo>
                  <a:lnTo>
                    <a:pt x="4" y="7"/>
                  </a:lnTo>
                  <a:lnTo>
                    <a:pt x="7" y="5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2" y="1"/>
                  </a:lnTo>
                  <a:lnTo>
                    <a:pt x="36" y="5"/>
                  </a:lnTo>
                  <a:lnTo>
                    <a:pt x="38" y="7"/>
                  </a:lnTo>
                  <a:lnTo>
                    <a:pt x="40" y="11"/>
                  </a:lnTo>
                  <a:lnTo>
                    <a:pt x="40" y="15"/>
                  </a:lnTo>
                  <a:lnTo>
                    <a:pt x="42" y="19"/>
                  </a:lnTo>
                  <a:lnTo>
                    <a:pt x="40" y="23"/>
                  </a:lnTo>
                  <a:lnTo>
                    <a:pt x="40" y="26"/>
                  </a:lnTo>
                  <a:lnTo>
                    <a:pt x="38" y="30"/>
                  </a:lnTo>
                  <a:lnTo>
                    <a:pt x="36" y="34"/>
                  </a:lnTo>
                  <a:lnTo>
                    <a:pt x="32" y="36"/>
                  </a:lnTo>
                  <a:lnTo>
                    <a:pt x="29" y="38"/>
                  </a:lnTo>
                  <a:lnTo>
                    <a:pt x="25" y="40"/>
                  </a:lnTo>
                  <a:lnTo>
                    <a:pt x="21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22" name="Freeform 150"/>
            <p:cNvSpPr>
              <a:spLocks noChangeAspect="1"/>
            </p:cNvSpPr>
            <p:nvPr/>
          </p:nvSpPr>
          <p:spPr bwMode="auto">
            <a:xfrm>
              <a:off x="953" y="1730"/>
              <a:ext cx="68" cy="67"/>
            </a:xfrm>
            <a:custGeom>
              <a:avLst/>
              <a:gdLst>
                <a:gd name="T0" fmla="*/ 0 w 27"/>
                <a:gd name="T1" fmla="*/ 0 h 27"/>
                <a:gd name="T2" fmla="*/ 0 w 27"/>
                <a:gd name="T3" fmla="*/ 0 h 27"/>
                <a:gd name="T4" fmla="*/ 2 w 27"/>
                <a:gd name="T5" fmla="*/ 5 h 27"/>
                <a:gd name="T6" fmla="*/ 2 w 27"/>
                <a:gd name="T7" fmla="*/ 11 h 27"/>
                <a:gd name="T8" fmla="*/ 6 w 27"/>
                <a:gd name="T9" fmla="*/ 15 h 27"/>
                <a:gd name="T10" fmla="*/ 8 w 27"/>
                <a:gd name="T11" fmla="*/ 19 h 27"/>
                <a:gd name="T12" fmla="*/ 11 w 27"/>
                <a:gd name="T13" fmla="*/ 23 h 27"/>
                <a:gd name="T14" fmla="*/ 17 w 27"/>
                <a:gd name="T15" fmla="*/ 25 h 27"/>
                <a:gd name="T16" fmla="*/ 21 w 27"/>
                <a:gd name="T17" fmla="*/ 27 h 27"/>
                <a:gd name="T18" fmla="*/ 27 w 27"/>
                <a:gd name="T19" fmla="*/ 27 h 27"/>
                <a:gd name="T20" fmla="*/ 27 w 27"/>
                <a:gd name="T21" fmla="*/ 15 h 27"/>
                <a:gd name="T22" fmla="*/ 25 w 27"/>
                <a:gd name="T23" fmla="*/ 15 h 27"/>
                <a:gd name="T24" fmla="*/ 21 w 27"/>
                <a:gd name="T25" fmla="*/ 13 h 27"/>
                <a:gd name="T26" fmla="*/ 19 w 27"/>
                <a:gd name="T27" fmla="*/ 11 h 27"/>
                <a:gd name="T28" fmla="*/ 17 w 27"/>
                <a:gd name="T29" fmla="*/ 11 h 27"/>
                <a:gd name="T30" fmla="*/ 15 w 27"/>
                <a:gd name="T31" fmla="*/ 7 h 27"/>
                <a:gd name="T32" fmla="*/ 13 w 27"/>
                <a:gd name="T33" fmla="*/ 5 h 27"/>
                <a:gd name="T34" fmla="*/ 13 w 27"/>
                <a:gd name="T35" fmla="*/ 4 h 27"/>
                <a:gd name="T36" fmla="*/ 13 w 27"/>
                <a:gd name="T37" fmla="*/ 0 h 27"/>
                <a:gd name="T38" fmla="*/ 13 w 27"/>
                <a:gd name="T39" fmla="*/ 0 h 27"/>
                <a:gd name="T40" fmla="*/ 0 w 27"/>
                <a:gd name="T4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7">
                  <a:moveTo>
                    <a:pt x="0" y="0"/>
                  </a:moveTo>
                  <a:lnTo>
                    <a:pt x="0" y="0"/>
                  </a:lnTo>
                  <a:lnTo>
                    <a:pt x="2" y="5"/>
                  </a:lnTo>
                  <a:lnTo>
                    <a:pt x="2" y="11"/>
                  </a:lnTo>
                  <a:lnTo>
                    <a:pt x="6" y="15"/>
                  </a:lnTo>
                  <a:lnTo>
                    <a:pt x="8" y="19"/>
                  </a:lnTo>
                  <a:lnTo>
                    <a:pt x="11" y="23"/>
                  </a:lnTo>
                  <a:lnTo>
                    <a:pt x="17" y="25"/>
                  </a:lnTo>
                  <a:lnTo>
                    <a:pt x="21" y="27"/>
                  </a:lnTo>
                  <a:lnTo>
                    <a:pt x="27" y="27"/>
                  </a:lnTo>
                  <a:lnTo>
                    <a:pt x="27" y="15"/>
                  </a:lnTo>
                  <a:lnTo>
                    <a:pt x="25" y="15"/>
                  </a:lnTo>
                  <a:lnTo>
                    <a:pt x="21" y="13"/>
                  </a:lnTo>
                  <a:lnTo>
                    <a:pt x="19" y="11"/>
                  </a:lnTo>
                  <a:lnTo>
                    <a:pt x="17" y="11"/>
                  </a:lnTo>
                  <a:lnTo>
                    <a:pt x="15" y="7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23" name="Freeform 151"/>
            <p:cNvSpPr>
              <a:spLocks noChangeAspect="1"/>
            </p:cNvSpPr>
            <p:nvPr/>
          </p:nvSpPr>
          <p:spPr bwMode="auto">
            <a:xfrm>
              <a:off x="953" y="1662"/>
              <a:ext cx="68" cy="68"/>
            </a:xfrm>
            <a:custGeom>
              <a:avLst/>
              <a:gdLst>
                <a:gd name="T0" fmla="*/ 27 w 27"/>
                <a:gd name="T1" fmla="*/ 0 h 27"/>
                <a:gd name="T2" fmla="*/ 27 w 27"/>
                <a:gd name="T3" fmla="*/ 0 h 27"/>
                <a:gd name="T4" fmla="*/ 21 w 27"/>
                <a:gd name="T5" fmla="*/ 2 h 27"/>
                <a:gd name="T6" fmla="*/ 17 w 27"/>
                <a:gd name="T7" fmla="*/ 4 h 27"/>
                <a:gd name="T8" fmla="*/ 11 w 27"/>
                <a:gd name="T9" fmla="*/ 6 h 27"/>
                <a:gd name="T10" fmla="*/ 8 w 27"/>
                <a:gd name="T11" fmla="*/ 9 h 27"/>
                <a:gd name="T12" fmla="*/ 6 w 27"/>
                <a:gd name="T13" fmla="*/ 13 h 27"/>
                <a:gd name="T14" fmla="*/ 2 w 27"/>
                <a:gd name="T15" fmla="*/ 17 h 27"/>
                <a:gd name="T16" fmla="*/ 2 w 27"/>
                <a:gd name="T17" fmla="*/ 21 h 27"/>
                <a:gd name="T18" fmla="*/ 0 w 27"/>
                <a:gd name="T19" fmla="*/ 27 h 27"/>
                <a:gd name="T20" fmla="*/ 13 w 27"/>
                <a:gd name="T21" fmla="*/ 27 h 27"/>
                <a:gd name="T22" fmla="*/ 13 w 27"/>
                <a:gd name="T23" fmla="*/ 25 h 27"/>
                <a:gd name="T24" fmla="*/ 13 w 27"/>
                <a:gd name="T25" fmla="*/ 21 h 27"/>
                <a:gd name="T26" fmla="*/ 15 w 27"/>
                <a:gd name="T27" fmla="*/ 19 h 27"/>
                <a:gd name="T28" fmla="*/ 17 w 27"/>
                <a:gd name="T29" fmla="*/ 17 h 27"/>
                <a:gd name="T30" fmla="*/ 19 w 27"/>
                <a:gd name="T31" fmla="*/ 15 h 27"/>
                <a:gd name="T32" fmla="*/ 21 w 27"/>
                <a:gd name="T33" fmla="*/ 13 h 27"/>
                <a:gd name="T34" fmla="*/ 25 w 27"/>
                <a:gd name="T35" fmla="*/ 13 h 27"/>
                <a:gd name="T36" fmla="*/ 27 w 27"/>
                <a:gd name="T37" fmla="*/ 13 h 27"/>
                <a:gd name="T38" fmla="*/ 27 w 27"/>
                <a:gd name="T39" fmla="*/ 13 h 27"/>
                <a:gd name="T40" fmla="*/ 27 w 27"/>
                <a:gd name="T4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7">
                  <a:moveTo>
                    <a:pt x="27" y="0"/>
                  </a:moveTo>
                  <a:lnTo>
                    <a:pt x="27" y="0"/>
                  </a:lnTo>
                  <a:lnTo>
                    <a:pt x="21" y="2"/>
                  </a:lnTo>
                  <a:lnTo>
                    <a:pt x="17" y="4"/>
                  </a:lnTo>
                  <a:lnTo>
                    <a:pt x="11" y="6"/>
                  </a:lnTo>
                  <a:lnTo>
                    <a:pt x="8" y="9"/>
                  </a:lnTo>
                  <a:lnTo>
                    <a:pt x="6" y="13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13" y="27"/>
                  </a:lnTo>
                  <a:lnTo>
                    <a:pt x="13" y="25"/>
                  </a:lnTo>
                  <a:lnTo>
                    <a:pt x="13" y="21"/>
                  </a:lnTo>
                  <a:lnTo>
                    <a:pt x="15" y="19"/>
                  </a:lnTo>
                  <a:lnTo>
                    <a:pt x="17" y="17"/>
                  </a:lnTo>
                  <a:lnTo>
                    <a:pt x="19" y="15"/>
                  </a:lnTo>
                  <a:lnTo>
                    <a:pt x="21" y="13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24" name="Freeform 152"/>
            <p:cNvSpPr>
              <a:spLocks noChangeAspect="1"/>
            </p:cNvSpPr>
            <p:nvPr/>
          </p:nvSpPr>
          <p:spPr bwMode="auto">
            <a:xfrm>
              <a:off x="1021" y="1662"/>
              <a:ext cx="67" cy="68"/>
            </a:xfrm>
            <a:custGeom>
              <a:avLst/>
              <a:gdLst>
                <a:gd name="T0" fmla="*/ 27 w 27"/>
                <a:gd name="T1" fmla="*/ 27 h 27"/>
                <a:gd name="T2" fmla="*/ 27 w 27"/>
                <a:gd name="T3" fmla="*/ 27 h 27"/>
                <a:gd name="T4" fmla="*/ 27 w 27"/>
                <a:gd name="T5" fmla="*/ 21 h 27"/>
                <a:gd name="T6" fmla="*/ 25 w 27"/>
                <a:gd name="T7" fmla="*/ 17 h 27"/>
                <a:gd name="T8" fmla="*/ 21 w 27"/>
                <a:gd name="T9" fmla="*/ 13 h 27"/>
                <a:gd name="T10" fmla="*/ 19 w 27"/>
                <a:gd name="T11" fmla="*/ 9 h 27"/>
                <a:gd name="T12" fmla="*/ 15 w 27"/>
                <a:gd name="T13" fmla="*/ 6 h 27"/>
                <a:gd name="T14" fmla="*/ 9 w 27"/>
                <a:gd name="T15" fmla="*/ 4 h 27"/>
                <a:gd name="T16" fmla="*/ 6 w 27"/>
                <a:gd name="T17" fmla="*/ 2 h 27"/>
                <a:gd name="T18" fmla="*/ 0 w 27"/>
                <a:gd name="T19" fmla="*/ 0 h 27"/>
                <a:gd name="T20" fmla="*/ 0 w 27"/>
                <a:gd name="T21" fmla="*/ 13 h 27"/>
                <a:gd name="T22" fmla="*/ 4 w 27"/>
                <a:gd name="T23" fmla="*/ 13 h 27"/>
                <a:gd name="T24" fmla="*/ 6 w 27"/>
                <a:gd name="T25" fmla="*/ 13 h 27"/>
                <a:gd name="T26" fmla="*/ 8 w 27"/>
                <a:gd name="T27" fmla="*/ 15 h 27"/>
                <a:gd name="T28" fmla="*/ 9 w 27"/>
                <a:gd name="T29" fmla="*/ 17 h 27"/>
                <a:gd name="T30" fmla="*/ 11 w 27"/>
                <a:gd name="T31" fmla="*/ 19 h 27"/>
                <a:gd name="T32" fmla="*/ 13 w 27"/>
                <a:gd name="T33" fmla="*/ 21 h 27"/>
                <a:gd name="T34" fmla="*/ 13 w 27"/>
                <a:gd name="T35" fmla="*/ 25 h 27"/>
                <a:gd name="T36" fmla="*/ 15 w 27"/>
                <a:gd name="T37" fmla="*/ 27 h 27"/>
                <a:gd name="T38" fmla="*/ 15 w 27"/>
                <a:gd name="T39" fmla="*/ 27 h 27"/>
                <a:gd name="T40" fmla="*/ 27 w 27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7">
                  <a:moveTo>
                    <a:pt x="27" y="27"/>
                  </a:moveTo>
                  <a:lnTo>
                    <a:pt x="27" y="27"/>
                  </a:lnTo>
                  <a:lnTo>
                    <a:pt x="27" y="21"/>
                  </a:lnTo>
                  <a:lnTo>
                    <a:pt x="25" y="17"/>
                  </a:lnTo>
                  <a:lnTo>
                    <a:pt x="21" y="13"/>
                  </a:lnTo>
                  <a:lnTo>
                    <a:pt x="19" y="9"/>
                  </a:lnTo>
                  <a:lnTo>
                    <a:pt x="15" y="6"/>
                  </a:lnTo>
                  <a:lnTo>
                    <a:pt x="9" y="4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8" y="15"/>
                  </a:lnTo>
                  <a:lnTo>
                    <a:pt x="9" y="17"/>
                  </a:lnTo>
                  <a:lnTo>
                    <a:pt x="11" y="19"/>
                  </a:lnTo>
                  <a:lnTo>
                    <a:pt x="13" y="21"/>
                  </a:lnTo>
                  <a:lnTo>
                    <a:pt x="13" y="25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25" name="Freeform 153"/>
            <p:cNvSpPr>
              <a:spLocks noChangeAspect="1"/>
            </p:cNvSpPr>
            <p:nvPr/>
          </p:nvSpPr>
          <p:spPr bwMode="auto">
            <a:xfrm>
              <a:off x="1021" y="1730"/>
              <a:ext cx="67" cy="67"/>
            </a:xfrm>
            <a:custGeom>
              <a:avLst/>
              <a:gdLst>
                <a:gd name="T0" fmla="*/ 0 w 27"/>
                <a:gd name="T1" fmla="*/ 27 h 27"/>
                <a:gd name="T2" fmla="*/ 0 w 27"/>
                <a:gd name="T3" fmla="*/ 27 h 27"/>
                <a:gd name="T4" fmla="*/ 6 w 27"/>
                <a:gd name="T5" fmla="*/ 27 h 27"/>
                <a:gd name="T6" fmla="*/ 9 w 27"/>
                <a:gd name="T7" fmla="*/ 25 h 27"/>
                <a:gd name="T8" fmla="*/ 15 w 27"/>
                <a:gd name="T9" fmla="*/ 23 h 27"/>
                <a:gd name="T10" fmla="*/ 19 w 27"/>
                <a:gd name="T11" fmla="*/ 19 h 27"/>
                <a:gd name="T12" fmla="*/ 21 w 27"/>
                <a:gd name="T13" fmla="*/ 15 h 27"/>
                <a:gd name="T14" fmla="*/ 25 w 27"/>
                <a:gd name="T15" fmla="*/ 11 h 27"/>
                <a:gd name="T16" fmla="*/ 27 w 27"/>
                <a:gd name="T17" fmla="*/ 5 h 27"/>
                <a:gd name="T18" fmla="*/ 27 w 27"/>
                <a:gd name="T19" fmla="*/ 0 h 27"/>
                <a:gd name="T20" fmla="*/ 15 w 27"/>
                <a:gd name="T21" fmla="*/ 0 h 27"/>
                <a:gd name="T22" fmla="*/ 13 w 27"/>
                <a:gd name="T23" fmla="*/ 4 h 27"/>
                <a:gd name="T24" fmla="*/ 13 w 27"/>
                <a:gd name="T25" fmla="*/ 5 h 27"/>
                <a:gd name="T26" fmla="*/ 11 w 27"/>
                <a:gd name="T27" fmla="*/ 7 h 27"/>
                <a:gd name="T28" fmla="*/ 9 w 27"/>
                <a:gd name="T29" fmla="*/ 11 h 27"/>
                <a:gd name="T30" fmla="*/ 8 w 27"/>
                <a:gd name="T31" fmla="*/ 11 h 27"/>
                <a:gd name="T32" fmla="*/ 6 w 27"/>
                <a:gd name="T33" fmla="*/ 13 h 27"/>
                <a:gd name="T34" fmla="*/ 4 w 27"/>
                <a:gd name="T35" fmla="*/ 15 h 27"/>
                <a:gd name="T36" fmla="*/ 0 w 27"/>
                <a:gd name="T37" fmla="*/ 15 h 27"/>
                <a:gd name="T38" fmla="*/ 0 w 27"/>
                <a:gd name="T39" fmla="*/ 15 h 27"/>
                <a:gd name="T40" fmla="*/ 0 w 27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7">
                  <a:moveTo>
                    <a:pt x="0" y="27"/>
                  </a:moveTo>
                  <a:lnTo>
                    <a:pt x="0" y="27"/>
                  </a:lnTo>
                  <a:lnTo>
                    <a:pt x="6" y="27"/>
                  </a:lnTo>
                  <a:lnTo>
                    <a:pt x="9" y="25"/>
                  </a:lnTo>
                  <a:lnTo>
                    <a:pt x="15" y="23"/>
                  </a:lnTo>
                  <a:lnTo>
                    <a:pt x="19" y="19"/>
                  </a:lnTo>
                  <a:lnTo>
                    <a:pt x="21" y="15"/>
                  </a:lnTo>
                  <a:lnTo>
                    <a:pt x="25" y="11"/>
                  </a:lnTo>
                  <a:lnTo>
                    <a:pt x="27" y="5"/>
                  </a:lnTo>
                  <a:lnTo>
                    <a:pt x="27" y="0"/>
                  </a:lnTo>
                  <a:lnTo>
                    <a:pt x="15" y="0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1" y="7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6" y="13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26" name="Freeform 154"/>
            <p:cNvSpPr>
              <a:spLocks noChangeAspect="1"/>
            </p:cNvSpPr>
            <p:nvPr/>
          </p:nvSpPr>
          <p:spPr bwMode="auto">
            <a:xfrm>
              <a:off x="968" y="1682"/>
              <a:ext cx="105" cy="100"/>
            </a:xfrm>
            <a:custGeom>
              <a:avLst/>
              <a:gdLst>
                <a:gd name="T0" fmla="*/ 21 w 42"/>
                <a:gd name="T1" fmla="*/ 40 h 40"/>
                <a:gd name="T2" fmla="*/ 17 w 42"/>
                <a:gd name="T3" fmla="*/ 40 h 40"/>
                <a:gd name="T4" fmla="*/ 13 w 42"/>
                <a:gd name="T5" fmla="*/ 38 h 40"/>
                <a:gd name="T6" fmla="*/ 9 w 42"/>
                <a:gd name="T7" fmla="*/ 36 h 40"/>
                <a:gd name="T8" fmla="*/ 7 w 42"/>
                <a:gd name="T9" fmla="*/ 34 h 40"/>
                <a:gd name="T10" fmla="*/ 4 w 42"/>
                <a:gd name="T11" fmla="*/ 30 h 40"/>
                <a:gd name="T12" fmla="*/ 2 w 42"/>
                <a:gd name="T13" fmla="*/ 26 h 40"/>
                <a:gd name="T14" fmla="*/ 2 w 42"/>
                <a:gd name="T15" fmla="*/ 23 h 40"/>
                <a:gd name="T16" fmla="*/ 0 w 42"/>
                <a:gd name="T17" fmla="*/ 19 h 40"/>
                <a:gd name="T18" fmla="*/ 2 w 42"/>
                <a:gd name="T19" fmla="*/ 15 h 40"/>
                <a:gd name="T20" fmla="*/ 2 w 42"/>
                <a:gd name="T21" fmla="*/ 11 h 40"/>
                <a:gd name="T22" fmla="*/ 4 w 42"/>
                <a:gd name="T23" fmla="*/ 7 h 40"/>
                <a:gd name="T24" fmla="*/ 7 w 42"/>
                <a:gd name="T25" fmla="*/ 5 h 40"/>
                <a:gd name="T26" fmla="*/ 9 w 42"/>
                <a:gd name="T27" fmla="*/ 1 h 40"/>
                <a:gd name="T28" fmla="*/ 13 w 42"/>
                <a:gd name="T29" fmla="*/ 0 h 40"/>
                <a:gd name="T30" fmla="*/ 17 w 42"/>
                <a:gd name="T31" fmla="*/ 0 h 40"/>
                <a:gd name="T32" fmla="*/ 21 w 42"/>
                <a:gd name="T33" fmla="*/ 0 h 40"/>
                <a:gd name="T34" fmla="*/ 25 w 42"/>
                <a:gd name="T35" fmla="*/ 0 h 40"/>
                <a:gd name="T36" fmla="*/ 29 w 42"/>
                <a:gd name="T37" fmla="*/ 0 h 40"/>
                <a:gd name="T38" fmla="*/ 32 w 42"/>
                <a:gd name="T39" fmla="*/ 1 h 40"/>
                <a:gd name="T40" fmla="*/ 36 w 42"/>
                <a:gd name="T41" fmla="*/ 5 h 40"/>
                <a:gd name="T42" fmla="*/ 38 w 42"/>
                <a:gd name="T43" fmla="*/ 7 h 40"/>
                <a:gd name="T44" fmla="*/ 40 w 42"/>
                <a:gd name="T45" fmla="*/ 11 h 40"/>
                <a:gd name="T46" fmla="*/ 40 w 42"/>
                <a:gd name="T47" fmla="*/ 15 h 40"/>
                <a:gd name="T48" fmla="*/ 42 w 42"/>
                <a:gd name="T49" fmla="*/ 19 h 40"/>
                <a:gd name="T50" fmla="*/ 40 w 42"/>
                <a:gd name="T51" fmla="*/ 23 h 40"/>
                <a:gd name="T52" fmla="*/ 40 w 42"/>
                <a:gd name="T53" fmla="*/ 26 h 40"/>
                <a:gd name="T54" fmla="*/ 38 w 42"/>
                <a:gd name="T55" fmla="*/ 30 h 40"/>
                <a:gd name="T56" fmla="*/ 36 w 42"/>
                <a:gd name="T57" fmla="*/ 34 h 40"/>
                <a:gd name="T58" fmla="*/ 32 w 42"/>
                <a:gd name="T59" fmla="*/ 36 h 40"/>
                <a:gd name="T60" fmla="*/ 29 w 42"/>
                <a:gd name="T61" fmla="*/ 38 h 40"/>
                <a:gd name="T62" fmla="*/ 25 w 42"/>
                <a:gd name="T63" fmla="*/ 40 h 40"/>
                <a:gd name="T64" fmla="*/ 21 w 42"/>
                <a:gd name="T6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" h="40">
                  <a:moveTo>
                    <a:pt x="21" y="40"/>
                  </a:moveTo>
                  <a:lnTo>
                    <a:pt x="17" y="40"/>
                  </a:lnTo>
                  <a:lnTo>
                    <a:pt x="13" y="38"/>
                  </a:lnTo>
                  <a:lnTo>
                    <a:pt x="9" y="36"/>
                  </a:lnTo>
                  <a:lnTo>
                    <a:pt x="7" y="34"/>
                  </a:lnTo>
                  <a:lnTo>
                    <a:pt x="4" y="30"/>
                  </a:lnTo>
                  <a:lnTo>
                    <a:pt x="2" y="26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2" y="11"/>
                  </a:lnTo>
                  <a:lnTo>
                    <a:pt x="4" y="7"/>
                  </a:lnTo>
                  <a:lnTo>
                    <a:pt x="7" y="5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2" y="1"/>
                  </a:lnTo>
                  <a:lnTo>
                    <a:pt x="36" y="5"/>
                  </a:lnTo>
                  <a:lnTo>
                    <a:pt x="38" y="7"/>
                  </a:lnTo>
                  <a:lnTo>
                    <a:pt x="40" y="11"/>
                  </a:lnTo>
                  <a:lnTo>
                    <a:pt x="40" y="15"/>
                  </a:lnTo>
                  <a:lnTo>
                    <a:pt x="42" y="19"/>
                  </a:lnTo>
                  <a:lnTo>
                    <a:pt x="40" y="23"/>
                  </a:lnTo>
                  <a:lnTo>
                    <a:pt x="40" y="26"/>
                  </a:lnTo>
                  <a:lnTo>
                    <a:pt x="38" y="30"/>
                  </a:lnTo>
                  <a:lnTo>
                    <a:pt x="36" y="34"/>
                  </a:lnTo>
                  <a:lnTo>
                    <a:pt x="32" y="36"/>
                  </a:lnTo>
                  <a:lnTo>
                    <a:pt x="29" y="38"/>
                  </a:lnTo>
                  <a:lnTo>
                    <a:pt x="25" y="40"/>
                  </a:lnTo>
                  <a:lnTo>
                    <a:pt x="21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27" name="Freeform 155"/>
            <p:cNvSpPr>
              <a:spLocks noChangeAspect="1"/>
            </p:cNvSpPr>
            <p:nvPr/>
          </p:nvSpPr>
          <p:spPr bwMode="auto">
            <a:xfrm>
              <a:off x="958" y="1730"/>
              <a:ext cx="63" cy="62"/>
            </a:xfrm>
            <a:custGeom>
              <a:avLst/>
              <a:gdLst>
                <a:gd name="T0" fmla="*/ 0 w 25"/>
                <a:gd name="T1" fmla="*/ 0 h 25"/>
                <a:gd name="T2" fmla="*/ 0 w 25"/>
                <a:gd name="T3" fmla="*/ 0 h 25"/>
                <a:gd name="T4" fmla="*/ 2 w 25"/>
                <a:gd name="T5" fmla="*/ 5 h 25"/>
                <a:gd name="T6" fmla="*/ 2 w 25"/>
                <a:gd name="T7" fmla="*/ 9 h 25"/>
                <a:gd name="T8" fmla="*/ 6 w 25"/>
                <a:gd name="T9" fmla="*/ 13 h 25"/>
                <a:gd name="T10" fmla="*/ 8 w 25"/>
                <a:gd name="T11" fmla="*/ 17 h 25"/>
                <a:gd name="T12" fmla="*/ 11 w 25"/>
                <a:gd name="T13" fmla="*/ 21 h 25"/>
                <a:gd name="T14" fmla="*/ 15 w 25"/>
                <a:gd name="T15" fmla="*/ 23 h 25"/>
                <a:gd name="T16" fmla="*/ 21 w 25"/>
                <a:gd name="T17" fmla="*/ 25 h 25"/>
                <a:gd name="T18" fmla="*/ 25 w 25"/>
                <a:gd name="T19" fmla="*/ 25 h 25"/>
                <a:gd name="T20" fmla="*/ 25 w 25"/>
                <a:gd name="T21" fmla="*/ 17 h 25"/>
                <a:gd name="T22" fmla="*/ 21 w 25"/>
                <a:gd name="T23" fmla="*/ 17 h 25"/>
                <a:gd name="T24" fmla="*/ 19 w 25"/>
                <a:gd name="T25" fmla="*/ 15 h 25"/>
                <a:gd name="T26" fmla="*/ 15 w 25"/>
                <a:gd name="T27" fmla="*/ 13 h 25"/>
                <a:gd name="T28" fmla="*/ 13 w 25"/>
                <a:gd name="T29" fmla="*/ 11 h 25"/>
                <a:gd name="T30" fmla="*/ 11 w 25"/>
                <a:gd name="T31" fmla="*/ 9 h 25"/>
                <a:gd name="T32" fmla="*/ 9 w 25"/>
                <a:gd name="T33" fmla="*/ 7 h 25"/>
                <a:gd name="T34" fmla="*/ 9 w 25"/>
                <a:gd name="T35" fmla="*/ 4 h 25"/>
                <a:gd name="T36" fmla="*/ 9 w 25"/>
                <a:gd name="T37" fmla="*/ 0 h 25"/>
                <a:gd name="T38" fmla="*/ 9 w 25"/>
                <a:gd name="T39" fmla="*/ 0 h 25"/>
                <a:gd name="T40" fmla="*/ 0 w 25"/>
                <a:gd name="T4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0" y="0"/>
                  </a:lnTo>
                  <a:lnTo>
                    <a:pt x="2" y="5"/>
                  </a:lnTo>
                  <a:lnTo>
                    <a:pt x="2" y="9"/>
                  </a:lnTo>
                  <a:lnTo>
                    <a:pt x="6" y="13"/>
                  </a:lnTo>
                  <a:lnTo>
                    <a:pt x="8" y="17"/>
                  </a:lnTo>
                  <a:lnTo>
                    <a:pt x="11" y="21"/>
                  </a:lnTo>
                  <a:lnTo>
                    <a:pt x="15" y="23"/>
                  </a:lnTo>
                  <a:lnTo>
                    <a:pt x="21" y="25"/>
                  </a:lnTo>
                  <a:lnTo>
                    <a:pt x="25" y="25"/>
                  </a:lnTo>
                  <a:lnTo>
                    <a:pt x="25" y="17"/>
                  </a:lnTo>
                  <a:lnTo>
                    <a:pt x="21" y="17"/>
                  </a:lnTo>
                  <a:lnTo>
                    <a:pt x="19" y="15"/>
                  </a:lnTo>
                  <a:lnTo>
                    <a:pt x="15" y="13"/>
                  </a:lnTo>
                  <a:lnTo>
                    <a:pt x="13" y="11"/>
                  </a:lnTo>
                  <a:lnTo>
                    <a:pt x="11" y="9"/>
                  </a:lnTo>
                  <a:lnTo>
                    <a:pt x="9" y="7"/>
                  </a:lnTo>
                  <a:lnTo>
                    <a:pt x="9" y="4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28" name="Freeform 156"/>
            <p:cNvSpPr>
              <a:spLocks noChangeAspect="1"/>
            </p:cNvSpPr>
            <p:nvPr/>
          </p:nvSpPr>
          <p:spPr bwMode="auto">
            <a:xfrm>
              <a:off x="958" y="1672"/>
              <a:ext cx="63" cy="58"/>
            </a:xfrm>
            <a:custGeom>
              <a:avLst/>
              <a:gdLst>
                <a:gd name="T0" fmla="*/ 25 w 25"/>
                <a:gd name="T1" fmla="*/ 0 h 23"/>
                <a:gd name="T2" fmla="*/ 25 w 25"/>
                <a:gd name="T3" fmla="*/ 0 h 23"/>
                <a:gd name="T4" fmla="*/ 21 w 25"/>
                <a:gd name="T5" fmla="*/ 0 h 23"/>
                <a:gd name="T6" fmla="*/ 15 w 25"/>
                <a:gd name="T7" fmla="*/ 2 h 23"/>
                <a:gd name="T8" fmla="*/ 11 w 25"/>
                <a:gd name="T9" fmla="*/ 4 h 23"/>
                <a:gd name="T10" fmla="*/ 8 w 25"/>
                <a:gd name="T11" fmla="*/ 5 h 23"/>
                <a:gd name="T12" fmla="*/ 6 w 25"/>
                <a:gd name="T13" fmla="*/ 9 h 23"/>
                <a:gd name="T14" fmla="*/ 2 w 25"/>
                <a:gd name="T15" fmla="*/ 13 h 23"/>
                <a:gd name="T16" fmla="*/ 2 w 25"/>
                <a:gd name="T17" fmla="*/ 19 h 23"/>
                <a:gd name="T18" fmla="*/ 0 w 25"/>
                <a:gd name="T19" fmla="*/ 23 h 23"/>
                <a:gd name="T20" fmla="*/ 9 w 25"/>
                <a:gd name="T21" fmla="*/ 23 h 23"/>
                <a:gd name="T22" fmla="*/ 9 w 25"/>
                <a:gd name="T23" fmla="*/ 19 h 23"/>
                <a:gd name="T24" fmla="*/ 9 w 25"/>
                <a:gd name="T25" fmla="*/ 17 h 23"/>
                <a:gd name="T26" fmla="*/ 11 w 25"/>
                <a:gd name="T27" fmla="*/ 13 h 23"/>
                <a:gd name="T28" fmla="*/ 13 w 25"/>
                <a:gd name="T29" fmla="*/ 11 h 23"/>
                <a:gd name="T30" fmla="*/ 15 w 25"/>
                <a:gd name="T31" fmla="*/ 9 h 23"/>
                <a:gd name="T32" fmla="*/ 19 w 25"/>
                <a:gd name="T33" fmla="*/ 7 h 23"/>
                <a:gd name="T34" fmla="*/ 21 w 25"/>
                <a:gd name="T35" fmla="*/ 7 h 23"/>
                <a:gd name="T36" fmla="*/ 25 w 25"/>
                <a:gd name="T37" fmla="*/ 7 h 23"/>
                <a:gd name="T38" fmla="*/ 25 w 25"/>
                <a:gd name="T39" fmla="*/ 7 h 23"/>
                <a:gd name="T40" fmla="*/ 25 w 25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3">
                  <a:moveTo>
                    <a:pt x="25" y="0"/>
                  </a:moveTo>
                  <a:lnTo>
                    <a:pt x="25" y="0"/>
                  </a:lnTo>
                  <a:lnTo>
                    <a:pt x="21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8" y="5"/>
                  </a:lnTo>
                  <a:lnTo>
                    <a:pt x="6" y="9"/>
                  </a:lnTo>
                  <a:lnTo>
                    <a:pt x="2" y="13"/>
                  </a:lnTo>
                  <a:lnTo>
                    <a:pt x="2" y="19"/>
                  </a:lnTo>
                  <a:lnTo>
                    <a:pt x="0" y="23"/>
                  </a:lnTo>
                  <a:lnTo>
                    <a:pt x="9" y="23"/>
                  </a:lnTo>
                  <a:lnTo>
                    <a:pt x="9" y="19"/>
                  </a:lnTo>
                  <a:lnTo>
                    <a:pt x="9" y="17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5" y="9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29" name="Freeform 157"/>
            <p:cNvSpPr>
              <a:spLocks noChangeAspect="1"/>
            </p:cNvSpPr>
            <p:nvPr/>
          </p:nvSpPr>
          <p:spPr bwMode="auto">
            <a:xfrm>
              <a:off x="1021" y="1672"/>
              <a:ext cx="63" cy="58"/>
            </a:xfrm>
            <a:custGeom>
              <a:avLst/>
              <a:gdLst>
                <a:gd name="T0" fmla="*/ 25 w 25"/>
                <a:gd name="T1" fmla="*/ 23 h 23"/>
                <a:gd name="T2" fmla="*/ 25 w 25"/>
                <a:gd name="T3" fmla="*/ 23 h 23"/>
                <a:gd name="T4" fmla="*/ 25 w 25"/>
                <a:gd name="T5" fmla="*/ 19 h 23"/>
                <a:gd name="T6" fmla="*/ 23 w 25"/>
                <a:gd name="T7" fmla="*/ 13 h 23"/>
                <a:gd name="T8" fmla="*/ 21 w 25"/>
                <a:gd name="T9" fmla="*/ 9 h 23"/>
                <a:gd name="T10" fmla="*/ 17 w 25"/>
                <a:gd name="T11" fmla="*/ 5 h 23"/>
                <a:gd name="T12" fmla="*/ 13 w 25"/>
                <a:gd name="T13" fmla="*/ 4 h 23"/>
                <a:gd name="T14" fmla="*/ 9 w 25"/>
                <a:gd name="T15" fmla="*/ 2 h 23"/>
                <a:gd name="T16" fmla="*/ 6 w 25"/>
                <a:gd name="T17" fmla="*/ 0 h 23"/>
                <a:gd name="T18" fmla="*/ 0 w 25"/>
                <a:gd name="T19" fmla="*/ 0 h 23"/>
                <a:gd name="T20" fmla="*/ 0 w 25"/>
                <a:gd name="T21" fmla="*/ 7 h 23"/>
                <a:gd name="T22" fmla="*/ 4 w 25"/>
                <a:gd name="T23" fmla="*/ 7 h 23"/>
                <a:gd name="T24" fmla="*/ 6 w 25"/>
                <a:gd name="T25" fmla="*/ 7 h 23"/>
                <a:gd name="T26" fmla="*/ 9 w 25"/>
                <a:gd name="T27" fmla="*/ 9 h 23"/>
                <a:gd name="T28" fmla="*/ 11 w 25"/>
                <a:gd name="T29" fmla="*/ 11 h 23"/>
                <a:gd name="T30" fmla="*/ 13 w 25"/>
                <a:gd name="T31" fmla="*/ 13 h 23"/>
                <a:gd name="T32" fmla="*/ 15 w 25"/>
                <a:gd name="T33" fmla="*/ 17 h 23"/>
                <a:gd name="T34" fmla="*/ 15 w 25"/>
                <a:gd name="T35" fmla="*/ 19 h 23"/>
                <a:gd name="T36" fmla="*/ 17 w 25"/>
                <a:gd name="T37" fmla="*/ 23 h 23"/>
                <a:gd name="T38" fmla="*/ 17 w 25"/>
                <a:gd name="T39" fmla="*/ 23 h 23"/>
                <a:gd name="T40" fmla="*/ 25 w 25"/>
                <a:gd name="T4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3">
                  <a:moveTo>
                    <a:pt x="25" y="23"/>
                  </a:moveTo>
                  <a:lnTo>
                    <a:pt x="25" y="23"/>
                  </a:lnTo>
                  <a:lnTo>
                    <a:pt x="25" y="19"/>
                  </a:lnTo>
                  <a:lnTo>
                    <a:pt x="23" y="13"/>
                  </a:lnTo>
                  <a:lnTo>
                    <a:pt x="21" y="9"/>
                  </a:lnTo>
                  <a:lnTo>
                    <a:pt x="17" y="5"/>
                  </a:lnTo>
                  <a:lnTo>
                    <a:pt x="13" y="4"/>
                  </a:lnTo>
                  <a:lnTo>
                    <a:pt x="9" y="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9" y="9"/>
                  </a:lnTo>
                  <a:lnTo>
                    <a:pt x="11" y="11"/>
                  </a:lnTo>
                  <a:lnTo>
                    <a:pt x="13" y="13"/>
                  </a:lnTo>
                  <a:lnTo>
                    <a:pt x="15" y="17"/>
                  </a:lnTo>
                  <a:lnTo>
                    <a:pt x="15" y="19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25" y="23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30" name="Freeform 158"/>
            <p:cNvSpPr>
              <a:spLocks noChangeAspect="1"/>
            </p:cNvSpPr>
            <p:nvPr/>
          </p:nvSpPr>
          <p:spPr bwMode="auto">
            <a:xfrm>
              <a:off x="1021" y="1730"/>
              <a:ext cx="63" cy="62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25 h 25"/>
                <a:gd name="T4" fmla="*/ 6 w 25"/>
                <a:gd name="T5" fmla="*/ 25 h 25"/>
                <a:gd name="T6" fmla="*/ 9 w 25"/>
                <a:gd name="T7" fmla="*/ 23 h 25"/>
                <a:gd name="T8" fmla="*/ 13 w 25"/>
                <a:gd name="T9" fmla="*/ 21 h 25"/>
                <a:gd name="T10" fmla="*/ 17 w 25"/>
                <a:gd name="T11" fmla="*/ 17 h 25"/>
                <a:gd name="T12" fmla="*/ 21 w 25"/>
                <a:gd name="T13" fmla="*/ 13 h 25"/>
                <a:gd name="T14" fmla="*/ 23 w 25"/>
                <a:gd name="T15" fmla="*/ 9 h 25"/>
                <a:gd name="T16" fmla="*/ 25 w 25"/>
                <a:gd name="T17" fmla="*/ 5 h 25"/>
                <a:gd name="T18" fmla="*/ 25 w 25"/>
                <a:gd name="T19" fmla="*/ 0 h 25"/>
                <a:gd name="T20" fmla="*/ 17 w 25"/>
                <a:gd name="T21" fmla="*/ 0 h 25"/>
                <a:gd name="T22" fmla="*/ 15 w 25"/>
                <a:gd name="T23" fmla="*/ 4 h 25"/>
                <a:gd name="T24" fmla="*/ 15 w 25"/>
                <a:gd name="T25" fmla="*/ 7 h 25"/>
                <a:gd name="T26" fmla="*/ 13 w 25"/>
                <a:gd name="T27" fmla="*/ 9 h 25"/>
                <a:gd name="T28" fmla="*/ 11 w 25"/>
                <a:gd name="T29" fmla="*/ 11 h 25"/>
                <a:gd name="T30" fmla="*/ 9 w 25"/>
                <a:gd name="T31" fmla="*/ 13 h 25"/>
                <a:gd name="T32" fmla="*/ 6 w 25"/>
                <a:gd name="T33" fmla="*/ 15 h 25"/>
                <a:gd name="T34" fmla="*/ 4 w 25"/>
                <a:gd name="T35" fmla="*/ 17 h 25"/>
                <a:gd name="T36" fmla="*/ 0 w 25"/>
                <a:gd name="T37" fmla="*/ 17 h 25"/>
                <a:gd name="T38" fmla="*/ 0 w 25"/>
                <a:gd name="T39" fmla="*/ 17 h 25"/>
                <a:gd name="T40" fmla="*/ 0 w 25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25"/>
                  </a:lnTo>
                  <a:lnTo>
                    <a:pt x="6" y="25"/>
                  </a:lnTo>
                  <a:lnTo>
                    <a:pt x="9" y="23"/>
                  </a:lnTo>
                  <a:lnTo>
                    <a:pt x="13" y="21"/>
                  </a:lnTo>
                  <a:lnTo>
                    <a:pt x="17" y="17"/>
                  </a:lnTo>
                  <a:lnTo>
                    <a:pt x="21" y="13"/>
                  </a:lnTo>
                  <a:lnTo>
                    <a:pt x="23" y="9"/>
                  </a:lnTo>
                  <a:lnTo>
                    <a:pt x="25" y="5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3" y="9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6" y="15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31" name="Freeform 159"/>
            <p:cNvSpPr>
              <a:spLocks noChangeAspect="1"/>
            </p:cNvSpPr>
            <p:nvPr/>
          </p:nvSpPr>
          <p:spPr bwMode="auto">
            <a:xfrm>
              <a:off x="986" y="1694"/>
              <a:ext cx="87" cy="88"/>
            </a:xfrm>
            <a:custGeom>
              <a:avLst/>
              <a:gdLst>
                <a:gd name="T0" fmla="*/ 14 w 35"/>
                <a:gd name="T1" fmla="*/ 16 h 35"/>
                <a:gd name="T2" fmla="*/ 29 w 35"/>
                <a:gd name="T3" fmla="*/ 0 h 35"/>
                <a:gd name="T4" fmla="*/ 31 w 35"/>
                <a:gd name="T5" fmla="*/ 4 h 35"/>
                <a:gd name="T6" fmla="*/ 33 w 35"/>
                <a:gd name="T7" fmla="*/ 8 h 35"/>
                <a:gd name="T8" fmla="*/ 35 w 35"/>
                <a:gd name="T9" fmla="*/ 12 h 35"/>
                <a:gd name="T10" fmla="*/ 35 w 35"/>
                <a:gd name="T11" fmla="*/ 16 h 35"/>
                <a:gd name="T12" fmla="*/ 35 w 35"/>
                <a:gd name="T13" fmla="*/ 19 h 35"/>
                <a:gd name="T14" fmla="*/ 33 w 35"/>
                <a:gd name="T15" fmla="*/ 23 h 35"/>
                <a:gd name="T16" fmla="*/ 31 w 35"/>
                <a:gd name="T17" fmla="*/ 27 h 35"/>
                <a:gd name="T18" fmla="*/ 29 w 35"/>
                <a:gd name="T19" fmla="*/ 29 h 35"/>
                <a:gd name="T20" fmla="*/ 25 w 35"/>
                <a:gd name="T21" fmla="*/ 33 h 35"/>
                <a:gd name="T22" fmla="*/ 22 w 35"/>
                <a:gd name="T23" fmla="*/ 35 h 35"/>
                <a:gd name="T24" fmla="*/ 20 w 35"/>
                <a:gd name="T25" fmla="*/ 35 h 35"/>
                <a:gd name="T26" fmla="*/ 14 w 35"/>
                <a:gd name="T27" fmla="*/ 35 h 35"/>
                <a:gd name="T28" fmla="*/ 10 w 35"/>
                <a:gd name="T29" fmla="*/ 35 h 35"/>
                <a:gd name="T30" fmla="*/ 6 w 35"/>
                <a:gd name="T31" fmla="*/ 35 h 35"/>
                <a:gd name="T32" fmla="*/ 4 w 35"/>
                <a:gd name="T33" fmla="*/ 33 h 35"/>
                <a:gd name="T34" fmla="*/ 0 w 35"/>
                <a:gd name="T35" fmla="*/ 29 h 35"/>
                <a:gd name="T36" fmla="*/ 14 w 35"/>
                <a:gd name="T3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35">
                  <a:moveTo>
                    <a:pt x="14" y="16"/>
                  </a:moveTo>
                  <a:lnTo>
                    <a:pt x="29" y="0"/>
                  </a:lnTo>
                  <a:lnTo>
                    <a:pt x="31" y="4"/>
                  </a:lnTo>
                  <a:lnTo>
                    <a:pt x="33" y="8"/>
                  </a:lnTo>
                  <a:lnTo>
                    <a:pt x="35" y="12"/>
                  </a:lnTo>
                  <a:lnTo>
                    <a:pt x="35" y="16"/>
                  </a:lnTo>
                  <a:lnTo>
                    <a:pt x="35" y="19"/>
                  </a:lnTo>
                  <a:lnTo>
                    <a:pt x="33" y="23"/>
                  </a:lnTo>
                  <a:lnTo>
                    <a:pt x="31" y="27"/>
                  </a:lnTo>
                  <a:lnTo>
                    <a:pt x="29" y="29"/>
                  </a:lnTo>
                  <a:lnTo>
                    <a:pt x="25" y="33"/>
                  </a:lnTo>
                  <a:lnTo>
                    <a:pt x="22" y="35"/>
                  </a:lnTo>
                  <a:lnTo>
                    <a:pt x="20" y="35"/>
                  </a:lnTo>
                  <a:lnTo>
                    <a:pt x="14" y="35"/>
                  </a:lnTo>
                  <a:lnTo>
                    <a:pt x="10" y="35"/>
                  </a:lnTo>
                  <a:lnTo>
                    <a:pt x="6" y="35"/>
                  </a:lnTo>
                  <a:lnTo>
                    <a:pt x="4" y="33"/>
                  </a:lnTo>
                  <a:lnTo>
                    <a:pt x="0" y="29"/>
                  </a:lnTo>
                  <a:lnTo>
                    <a:pt x="14" y="16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32" name="Freeform 160"/>
            <p:cNvSpPr>
              <a:spLocks noChangeAspect="1"/>
            </p:cNvSpPr>
            <p:nvPr/>
          </p:nvSpPr>
          <p:spPr bwMode="auto">
            <a:xfrm>
              <a:off x="986" y="1694"/>
              <a:ext cx="87" cy="88"/>
            </a:xfrm>
            <a:custGeom>
              <a:avLst/>
              <a:gdLst>
                <a:gd name="T0" fmla="*/ 14 w 35"/>
                <a:gd name="T1" fmla="*/ 16 h 35"/>
                <a:gd name="T2" fmla="*/ 29 w 35"/>
                <a:gd name="T3" fmla="*/ 0 h 35"/>
                <a:gd name="T4" fmla="*/ 31 w 35"/>
                <a:gd name="T5" fmla="*/ 4 h 35"/>
                <a:gd name="T6" fmla="*/ 33 w 35"/>
                <a:gd name="T7" fmla="*/ 8 h 35"/>
                <a:gd name="T8" fmla="*/ 35 w 35"/>
                <a:gd name="T9" fmla="*/ 12 h 35"/>
                <a:gd name="T10" fmla="*/ 35 w 35"/>
                <a:gd name="T11" fmla="*/ 16 h 35"/>
                <a:gd name="T12" fmla="*/ 35 w 35"/>
                <a:gd name="T13" fmla="*/ 19 h 35"/>
                <a:gd name="T14" fmla="*/ 33 w 35"/>
                <a:gd name="T15" fmla="*/ 23 h 35"/>
                <a:gd name="T16" fmla="*/ 31 w 35"/>
                <a:gd name="T17" fmla="*/ 27 h 35"/>
                <a:gd name="T18" fmla="*/ 29 w 35"/>
                <a:gd name="T19" fmla="*/ 29 h 35"/>
                <a:gd name="T20" fmla="*/ 25 w 35"/>
                <a:gd name="T21" fmla="*/ 33 h 35"/>
                <a:gd name="T22" fmla="*/ 22 w 35"/>
                <a:gd name="T23" fmla="*/ 35 h 35"/>
                <a:gd name="T24" fmla="*/ 20 w 35"/>
                <a:gd name="T25" fmla="*/ 35 h 35"/>
                <a:gd name="T26" fmla="*/ 14 w 35"/>
                <a:gd name="T27" fmla="*/ 35 h 35"/>
                <a:gd name="T28" fmla="*/ 10 w 35"/>
                <a:gd name="T29" fmla="*/ 35 h 35"/>
                <a:gd name="T30" fmla="*/ 6 w 35"/>
                <a:gd name="T31" fmla="*/ 35 h 35"/>
                <a:gd name="T32" fmla="*/ 4 w 35"/>
                <a:gd name="T33" fmla="*/ 33 h 35"/>
                <a:gd name="T34" fmla="*/ 0 w 35"/>
                <a:gd name="T35" fmla="*/ 29 h 35"/>
                <a:gd name="T36" fmla="*/ 14 w 35"/>
                <a:gd name="T3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35">
                  <a:moveTo>
                    <a:pt x="14" y="16"/>
                  </a:moveTo>
                  <a:lnTo>
                    <a:pt x="29" y="0"/>
                  </a:lnTo>
                  <a:lnTo>
                    <a:pt x="31" y="4"/>
                  </a:lnTo>
                  <a:lnTo>
                    <a:pt x="33" y="8"/>
                  </a:lnTo>
                  <a:lnTo>
                    <a:pt x="35" y="12"/>
                  </a:lnTo>
                  <a:lnTo>
                    <a:pt x="35" y="16"/>
                  </a:lnTo>
                  <a:lnTo>
                    <a:pt x="35" y="19"/>
                  </a:lnTo>
                  <a:lnTo>
                    <a:pt x="33" y="23"/>
                  </a:lnTo>
                  <a:lnTo>
                    <a:pt x="31" y="27"/>
                  </a:lnTo>
                  <a:lnTo>
                    <a:pt x="29" y="29"/>
                  </a:lnTo>
                  <a:lnTo>
                    <a:pt x="25" y="33"/>
                  </a:lnTo>
                  <a:lnTo>
                    <a:pt x="22" y="35"/>
                  </a:lnTo>
                  <a:lnTo>
                    <a:pt x="20" y="35"/>
                  </a:lnTo>
                  <a:lnTo>
                    <a:pt x="14" y="35"/>
                  </a:lnTo>
                  <a:lnTo>
                    <a:pt x="10" y="35"/>
                  </a:lnTo>
                  <a:lnTo>
                    <a:pt x="6" y="35"/>
                  </a:lnTo>
                  <a:lnTo>
                    <a:pt x="4" y="33"/>
                  </a:lnTo>
                  <a:lnTo>
                    <a:pt x="0" y="29"/>
                  </a:lnTo>
                  <a:lnTo>
                    <a:pt x="14" y="16"/>
                  </a:lnTo>
                </a:path>
              </a:pathLst>
            </a:custGeom>
            <a:noFill/>
            <a:ln w="635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233" name="Freeform 161"/>
            <p:cNvSpPr>
              <a:spLocks noChangeAspect="1"/>
            </p:cNvSpPr>
            <p:nvPr/>
          </p:nvSpPr>
          <p:spPr bwMode="auto">
            <a:xfrm>
              <a:off x="2004" y="2091"/>
              <a:ext cx="101" cy="100"/>
            </a:xfrm>
            <a:custGeom>
              <a:avLst/>
              <a:gdLst>
                <a:gd name="T0" fmla="*/ 21 w 40"/>
                <a:gd name="T1" fmla="*/ 40 h 40"/>
                <a:gd name="T2" fmla="*/ 17 w 40"/>
                <a:gd name="T3" fmla="*/ 40 h 40"/>
                <a:gd name="T4" fmla="*/ 13 w 40"/>
                <a:gd name="T5" fmla="*/ 38 h 40"/>
                <a:gd name="T6" fmla="*/ 9 w 40"/>
                <a:gd name="T7" fmla="*/ 36 h 40"/>
                <a:gd name="T8" fmla="*/ 6 w 40"/>
                <a:gd name="T9" fmla="*/ 34 h 40"/>
                <a:gd name="T10" fmla="*/ 4 w 40"/>
                <a:gd name="T11" fmla="*/ 30 h 40"/>
                <a:gd name="T12" fmla="*/ 2 w 40"/>
                <a:gd name="T13" fmla="*/ 26 h 40"/>
                <a:gd name="T14" fmla="*/ 0 w 40"/>
                <a:gd name="T15" fmla="*/ 23 h 40"/>
                <a:gd name="T16" fmla="*/ 0 w 40"/>
                <a:gd name="T17" fmla="*/ 19 h 40"/>
                <a:gd name="T18" fmla="*/ 0 w 40"/>
                <a:gd name="T19" fmla="*/ 15 h 40"/>
                <a:gd name="T20" fmla="*/ 2 w 40"/>
                <a:gd name="T21" fmla="*/ 11 h 40"/>
                <a:gd name="T22" fmla="*/ 4 w 40"/>
                <a:gd name="T23" fmla="*/ 7 h 40"/>
                <a:gd name="T24" fmla="*/ 6 w 40"/>
                <a:gd name="T25" fmla="*/ 5 h 40"/>
                <a:gd name="T26" fmla="*/ 9 w 40"/>
                <a:gd name="T27" fmla="*/ 1 h 40"/>
                <a:gd name="T28" fmla="*/ 13 w 40"/>
                <a:gd name="T29" fmla="*/ 0 h 40"/>
                <a:gd name="T30" fmla="*/ 17 w 40"/>
                <a:gd name="T31" fmla="*/ 0 h 40"/>
                <a:gd name="T32" fmla="*/ 21 w 40"/>
                <a:gd name="T33" fmla="*/ 0 h 40"/>
                <a:gd name="T34" fmla="*/ 25 w 40"/>
                <a:gd name="T35" fmla="*/ 0 h 40"/>
                <a:gd name="T36" fmla="*/ 29 w 40"/>
                <a:gd name="T37" fmla="*/ 0 h 40"/>
                <a:gd name="T38" fmla="*/ 32 w 40"/>
                <a:gd name="T39" fmla="*/ 1 h 40"/>
                <a:gd name="T40" fmla="*/ 34 w 40"/>
                <a:gd name="T41" fmla="*/ 5 h 40"/>
                <a:gd name="T42" fmla="*/ 38 w 40"/>
                <a:gd name="T43" fmla="*/ 7 h 40"/>
                <a:gd name="T44" fmla="*/ 40 w 40"/>
                <a:gd name="T45" fmla="*/ 11 h 40"/>
                <a:gd name="T46" fmla="*/ 40 w 40"/>
                <a:gd name="T47" fmla="*/ 15 h 40"/>
                <a:gd name="T48" fmla="*/ 40 w 40"/>
                <a:gd name="T49" fmla="*/ 19 h 40"/>
                <a:gd name="T50" fmla="*/ 40 w 40"/>
                <a:gd name="T51" fmla="*/ 23 h 40"/>
                <a:gd name="T52" fmla="*/ 40 w 40"/>
                <a:gd name="T53" fmla="*/ 26 h 40"/>
                <a:gd name="T54" fmla="*/ 38 w 40"/>
                <a:gd name="T55" fmla="*/ 30 h 40"/>
                <a:gd name="T56" fmla="*/ 34 w 40"/>
                <a:gd name="T57" fmla="*/ 34 h 40"/>
                <a:gd name="T58" fmla="*/ 32 w 40"/>
                <a:gd name="T59" fmla="*/ 36 h 40"/>
                <a:gd name="T60" fmla="*/ 29 w 40"/>
                <a:gd name="T61" fmla="*/ 38 h 40"/>
                <a:gd name="T62" fmla="*/ 25 w 40"/>
                <a:gd name="T63" fmla="*/ 40 h 40"/>
                <a:gd name="T64" fmla="*/ 21 w 40"/>
                <a:gd name="T6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40">
                  <a:moveTo>
                    <a:pt x="21" y="40"/>
                  </a:moveTo>
                  <a:lnTo>
                    <a:pt x="17" y="40"/>
                  </a:lnTo>
                  <a:lnTo>
                    <a:pt x="13" y="38"/>
                  </a:lnTo>
                  <a:lnTo>
                    <a:pt x="9" y="36"/>
                  </a:lnTo>
                  <a:lnTo>
                    <a:pt x="6" y="34"/>
                  </a:lnTo>
                  <a:lnTo>
                    <a:pt x="4" y="30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4" y="7"/>
                  </a:lnTo>
                  <a:lnTo>
                    <a:pt x="6" y="5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2" y="1"/>
                  </a:lnTo>
                  <a:lnTo>
                    <a:pt x="34" y="5"/>
                  </a:lnTo>
                  <a:lnTo>
                    <a:pt x="38" y="7"/>
                  </a:lnTo>
                  <a:lnTo>
                    <a:pt x="40" y="11"/>
                  </a:lnTo>
                  <a:lnTo>
                    <a:pt x="40" y="15"/>
                  </a:lnTo>
                  <a:lnTo>
                    <a:pt x="40" y="19"/>
                  </a:lnTo>
                  <a:lnTo>
                    <a:pt x="40" y="23"/>
                  </a:lnTo>
                  <a:lnTo>
                    <a:pt x="40" y="26"/>
                  </a:lnTo>
                  <a:lnTo>
                    <a:pt x="38" y="30"/>
                  </a:lnTo>
                  <a:lnTo>
                    <a:pt x="34" y="34"/>
                  </a:lnTo>
                  <a:lnTo>
                    <a:pt x="32" y="36"/>
                  </a:lnTo>
                  <a:lnTo>
                    <a:pt x="29" y="38"/>
                  </a:lnTo>
                  <a:lnTo>
                    <a:pt x="25" y="40"/>
                  </a:lnTo>
                  <a:lnTo>
                    <a:pt x="21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34" name="Freeform 162"/>
            <p:cNvSpPr>
              <a:spLocks noChangeAspect="1"/>
            </p:cNvSpPr>
            <p:nvPr/>
          </p:nvSpPr>
          <p:spPr bwMode="auto">
            <a:xfrm>
              <a:off x="1990" y="2139"/>
              <a:ext cx="67" cy="67"/>
            </a:xfrm>
            <a:custGeom>
              <a:avLst/>
              <a:gdLst>
                <a:gd name="T0" fmla="*/ 0 w 27"/>
                <a:gd name="T1" fmla="*/ 0 h 27"/>
                <a:gd name="T2" fmla="*/ 0 w 27"/>
                <a:gd name="T3" fmla="*/ 0 h 27"/>
                <a:gd name="T4" fmla="*/ 0 w 27"/>
                <a:gd name="T5" fmla="*/ 6 h 27"/>
                <a:gd name="T6" fmla="*/ 2 w 27"/>
                <a:gd name="T7" fmla="*/ 11 h 27"/>
                <a:gd name="T8" fmla="*/ 4 w 27"/>
                <a:gd name="T9" fmla="*/ 15 h 27"/>
                <a:gd name="T10" fmla="*/ 8 w 27"/>
                <a:gd name="T11" fmla="*/ 19 h 27"/>
                <a:gd name="T12" fmla="*/ 12 w 27"/>
                <a:gd name="T13" fmla="*/ 23 h 27"/>
                <a:gd name="T14" fmla="*/ 15 w 27"/>
                <a:gd name="T15" fmla="*/ 25 h 27"/>
                <a:gd name="T16" fmla="*/ 21 w 27"/>
                <a:gd name="T17" fmla="*/ 27 h 27"/>
                <a:gd name="T18" fmla="*/ 27 w 27"/>
                <a:gd name="T19" fmla="*/ 27 h 27"/>
                <a:gd name="T20" fmla="*/ 27 w 27"/>
                <a:gd name="T21" fmla="*/ 15 h 27"/>
                <a:gd name="T22" fmla="*/ 23 w 27"/>
                <a:gd name="T23" fmla="*/ 15 h 27"/>
                <a:gd name="T24" fmla="*/ 21 w 27"/>
                <a:gd name="T25" fmla="*/ 13 h 27"/>
                <a:gd name="T26" fmla="*/ 19 w 27"/>
                <a:gd name="T27" fmla="*/ 11 h 27"/>
                <a:gd name="T28" fmla="*/ 15 w 27"/>
                <a:gd name="T29" fmla="*/ 11 h 27"/>
                <a:gd name="T30" fmla="*/ 15 w 27"/>
                <a:gd name="T31" fmla="*/ 7 h 27"/>
                <a:gd name="T32" fmla="*/ 13 w 27"/>
                <a:gd name="T33" fmla="*/ 6 h 27"/>
                <a:gd name="T34" fmla="*/ 12 w 27"/>
                <a:gd name="T35" fmla="*/ 4 h 27"/>
                <a:gd name="T36" fmla="*/ 12 w 27"/>
                <a:gd name="T37" fmla="*/ 0 h 27"/>
                <a:gd name="T38" fmla="*/ 12 w 27"/>
                <a:gd name="T39" fmla="*/ 0 h 27"/>
                <a:gd name="T40" fmla="*/ 0 w 27"/>
                <a:gd name="T4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7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1"/>
                  </a:lnTo>
                  <a:lnTo>
                    <a:pt x="4" y="15"/>
                  </a:lnTo>
                  <a:lnTo>
                    <a:pt x="8" y="19"/>
                  </a:lnTo>
                  <a:lnTo>
                    <a:pt x="12" y="23"/>
                  </a:lnTo>
                  <a:lnTo>
                    <a:pt x="15" y="25"/>
                  </a:lnTo>
                  <a:lnTo>
                    <a:pt x="21" y="27"/>
                  </a:lnTo>
                  <a:lnTo>
                    <a:pt x="27" y="27"/>
                  </a:lnTo>
                  <a:lnTo>
                    <a:pt x="27" y="15"/>
                  </a:lnTo>
                  <a:lnTo>
                    <a:pt x="23" y="15"/>
                  </a:lnTo>
                  <a:lnTo>
                    <a:pt x="21" y="13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5" y="7"/>
                  </a:lnTo>
                  <a:lnTo>
                    <a:pt x="13" y="6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35" name="Freeform 163"/>
            <p:cNvSpPr>
              <a:spLocks noChangeAspect="1"/>
            </p:cNvSpPr>
            <p:nvPr/>
          </p:nvSpPr>
          <p:spPr bwMode="auto">
            <a:xfrm>
              <a:off x="1990" y="2071"/>
              <a:ext cx="67" cy="68"/>
            </a:xfrm>
            <a:custGeom>
              <a:avLst/>
              <a:gdLst>
                <a:gd name="T0" fmla="*/ 27 w 27"/>
                <a:gd name="T1" fmla="*/ 0 h 27"/>
                <a:gd name="T2" fmla="*/ 27 w 27"/>
                <a:gd name="T3" fmla="*/ 0 h 27"/>
                <a:gd name="T4" fmla="*/ 21 w 27"/>
                <a:gd name="T5" fmla="*/ 2 h 27"/>
                <a:gd name="T6" fmla="*/ 15 w 27"/>
                <a:gd name="T7" fmla="*/ 4 h 27"/>
                <a:gd name="T8" fmla="*/ 12 w 27"/>
                <a:gd name="T9" fmla="*/ 6 h 27"/>
                <a:gd name="T10" fmla="*/ 8 w 27"/>
                <a:gd name="T11" fmla="*/ 9 h 27"/>
                <a:gd name="T12" fmla="*/ 4 w 27"/>
                <a:gd name="T13" fmla="*/ 13 h 27"/>
                <a:gd name="T14" fmla="*/ 2 w 27"/>
                <a:gd name="T15" fmla="*/ 17 h 27"/>
                <a:gd name="T16" fmla="*/ 0 w 27"/>
                <a:gd name="T17" fmla="*/ 21 h 27"/>
                <a:gd name="T18" fmla="*/ 0 w 27"/>
                <a:gd name="T19" fmla="*/ 27 h 27"/>
                <a:gd name="T20" fmla="*/ 12 w 27"/>
                <a:gd name="T21" fmla="*/ 27 h 27"/>
                <a:gd name="T22" fmla="*/ 12 w 27"/>
                <a:gd name="T23" fmla="*/ 25 h 27"/>
                <a:gd name="T24" fmla="*/ 13 w 27"/>
                <a:gd name="T25" fmla="*/ 21 h 27"/>
                <a:gd name="T26" fmla="*/ 15 w 27"/>
                <a:gd name="T27" fmla="*/ 19 h 27"/>
                <a:gd name="T28" fmla="*/ 15 w 27"/>
                <a:gd name="T29" fmla="*/ 17 h 27"/>
                <a:gd name="T30" fmla="*/ 19 w 27"/>
                <a:gd name="T31" fmla="*/ 15 h 27"/>
                <a:gd name="T32" fmla="*/ 21 w 27"/>
                <a:gd name="T33" fmla="*/ 13 h 27"/>
                <a:gd name="T34" fmla="*/ 23 w 27"/>
                <a:gd name="T35" fmla="*/ 13 h 27"/>
                <a:gd name="T36" fmla="*/ 27 w 27"/>
                <a:gd name="T37" fmla="*/ 13 h 27"/>
                <a:gd name="T38" fmla="*/ 27 w 27"/>
                <a:gd name="T39" fmla="*/ 13 h 27"/>
                <a:gd name="T40" fmla="*/ 27 w 27"/>
                <a:gd name="T4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7">
                  <a:moveTo>
                    <a:pt x="27" y="0"/>
                  </a:moveTo>
                  <a:lnTo>
                    <a:pt x="27" y="0"/>
                  </a:lnTo>
                  <a:lnTo>
                    <a:pt x="21" y="2"/>
                  </a:lnTo>
                  <a:lnTo>
                    <a:pt x="15" y="4"/>
                  </a:lnTo>
                  <a:lnTo>
                    <a:pt x="12" y="6"/>
                  </a:lnTo>
                  <a:lnTo>
                    <a:pt x="8" y="9"/>
                  </a:lnTo>
                  <a:lnTo>
                    <a:pt x="4" y="13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12" y="27"/>
                  </a:lnTo>
                  <a:lnTo>
                    <a:pt x="12" y="25"/>
                  </a:lnTo>
                  <a:lnTo>
                    <a:pt x="13" y="21"/>
                  </a:lnTo>
                  <a:lnTo>
                    <a:pt x="15" y="19"/>
                  </a:lnTo>
                  <a:lnTo>
                    <a:pt x="15" y="17"/>
                  </a:lnTo>
                  <a:lnTo>
                    <a:pt x="19" y="15"/>
                  </a:lnTo>
                  <a:lnTo>
                    <a:pt x="21" y="13"/>
                  </a:lnTo>
                  <a:lnTo>
                    <a:pt x="23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36" name="Freeform 164"/>
            <p:cNvSpPr>
              <a:spLocks noChangeAspect="1"/>
            </p:cNvSpPr>
            <p:nvPr/>
          </p:nvSpPr>
          <p:spPr bwMode="auto">
            <a:xfrm>
              <a:off x="2057" y="2071"/>
              <a:ext cx="68" cy="68"/>
            </a:xfrm>
            <a:custGeom>
              <a:avLst/>
              <a:gdLst>
                <a:gd name="T0" fmla="*/ 27 w 27"/>
                <a:gd name="T1" fmla="*/ 27 h 27"/>
                <a:gd name="T2" fmla="*/ 27 w 27"/>
                <a:gd name="T3" fmla="*/ 27 h 27"/>
                <a:gd name="T4" fmla="*/ 25 w 27"/>
                <a:gd name="T5" fmla="*/ 21 h 27"/>
                <a:gd name="T6" fmla="*/ 23 w 27"/>
                <a:gd name="T7" fmla="*/ 17 h 27"/>
                <a:gd name="T8" fmla="*/ 21 w 27"/>
                <a:gd name="T9" fmla="*/ 13 h 27"/>
                <a:gd name="T10" fmla="*/ 17 w 27"/>
                <a:gd name="T11" fmla="*/ 9 h 27"/>
                <a:gd name="T12" fmla="*/ 13 w 27"/>
                <a:gd name="T13" fmla="*/ 6 h 27"/>
                <a:gd name="T14" fmla="*/ 10 w 27"/>
                <a:gd name="T15" fmla="*/ 4 h 27"/>
                <a:gd name="T16" fmla="*/ 4 w 27"/>
                <a:gd name="T17" fmla="*/ 2 h 27"/>
                <a:gd name="T18" fmla="*/ 0 w 27"/>
                <a:gd name="T19" fmla="*/ 0 h 27"/>
                <a:gd name="T20" fmla="*/ 0 w 27"/>
                <a:gd name="T21" fmla="*/ 13 h 27"/>
                <a:gd name="T22" fmla="*/ 2 w 27"/>
                <a:gd name="T23" fmla="*/ 13 h 27"/>
                <a:gd name="T24" fmla="*/ 6 w 27"/>
                <a:gd name="T25" fmla="*/ 13 h 27"/>
                <a:gd name="T26" fmla="*/ 8 w 27"/>
                <a:gd name="T27" fmla="*/ 15 h 27"/>
                <a:gd name="T28" fmla="*/ 10 w 27"/>
                <a:gd name="T29" fmla="*/ 17 h 27"/>
                <a:gd name="T30" fmla="*/ 11 w 27"/>
                <a:gd name="T31" fmla="*/ 19 h 27"/>
                <a:gd name="T32" fmla="*/ 13 w 27"/>
                <a:gd name="T33" fmla="*/ 21 h 27"/>
                <a:gd name="T34" fmla="*/ 13 w 27"/>
                <a:gd name="T35" fmla="*/ 25 h 27"/>
                <a:gd name="T36" fmla="*/ 13 w 27"/>
                <a:gd name="T37" fmla="*/ 27 h 27"/>
                <a:gd name="T38" fmla="*/ 13 w 27"/>
                <a:gd name="T39" fmla="*/ 27 h 27"/>
                <a:gd name="T40" fmla="*/ 27 w 27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7">
                  <a:moveTo>
                    <a:pt x="27" y="27"/>
                  </a:moveTo>
                  <a:lnTo>
                    <a:pt x="27" y="27"/>
                  </a:lnTo>
                  <a:lnTo>
                    <a:pt x="25" y="21"/>
                  </a:lnTo>
                  <a:lnTo>
                    <a:pt x="23" y="17"/>
                  </a:lnTo>
                  <a:lnTo>
                    <a:pt x="21" y="13"/>
                  </a:lnTo>
                  <a:lnTo>
                    <a:pt x="17" y="9"/>
                  </a:lnTo>
                  <a:lnTo>
                    <a:pt x="13" y="6"/>
                  </a:lnTo>
                  <a:lnTo>
                    <a:pt x="10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6" y="13"/>
                  </a:lnTo>
                  <a:lnTo>
                    <a:pt x="8" y="15"/>
                  </a:lnTo>
                  <a:lnTo>
                    <a:pt x="10" y="17"/>
                  </a:lnTo>
                  <a:lnTo>
                    <a:pt x="11" y="19"/>
                  </a:lnTo>
                  <a:lnTo>
                    <a:pt x="13" y="21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37" name="Freeform 165"/>
            <p:cNvSpPr>
              <a:spLocks noChangeAspect="1"/>
            </p:cNvSpPr>
            <p:nvPr/>
          </p:nvSpPr>
          <p:spPr bwMode="auto">
            <a:xfrm>
              <a:off x="2057" y="2139"/>
              <a:ext cx="68" cy="67"/>
            </a:xfrm>
            <a:custGeom>
              <a:avLst/>
              <a:gdLst>
                <a:gd name="T0" fmla="*/ 0 w 27"/>
                <a:gd name="T1" fmla="*/ 27 h 27"/>
                <a:gd name="T2" fmla="*/ 0 w 27"/>
                <a:gd name="T3" fmla="*/ 27 h 27"/>
                <a:gd name="T4" fmla="*/ 4 w 27"/>
                <a:gd name="T5" fmla="*/ 27 h 27"/>
                <a:gd name="T6" fmla="*/ 10 w 27"/>
                <a:gd name="T7" fmla="*/ 25 h 27"/>
                <a:gd name="T8" fmla="*/ 13 w 27"/>
                <a:gd name="T9" fmla="*/ 23 h 27"/>
                <a:gd name="T10" fmla="*/ 17 w 27"/>
                <a:gd name="T11" fmla="*/ 19 h 27"/>
                <a:gd name="T12" fmla="*/ 21 w 27"/>
                <a:gd name="T13" fmla="*/ 15 h 27"/>
                <a:gd name="T14" fmla="*/ 23 w 27"/>
                <a:gd name="T15" fmla="*/ 11 h 27"/>
                <a:gd name="T16" fmla="*/ 25 w 27"/>
                <a:gd name="T17" fmla="*/ 6 h 27"/>
                <a:gd name="T18" fmla="*/ 27 w 27"/>
                <a:gd name="T19" fmla="*/ 0 h 27"/>
                <a:gd name="T20" fmla="*/ 13 w 27"/>
                <a:gd name="T21" fmla="*/ 0 h 27"/>
                <a:gd name="T22" fmla="*/ 13 w 27"/>
                <a:gd name="T23" fmla="*/ 4 h 27"/>
                <a:gd name="T24" fmla="*/ 13 w 27"/>
                <a:gd name="T25" fmla="*/ 6 h 27"/>
                <a:gd name="T26" fmla="*/ 11 w 27"/>
                <a:gd name="T27" fmla="*/ 7 h 27"/>
                <a:gd name="T28" fmla="*/ 10 w 27"/>
                <a:gd name="T29" fmla="*/ 11 h 27"/>
                <a:gd name="T30" fmla="*/ 8 w 27"/>
                <a:gd name="T31" fmla="*/ 11 h 27"/>
                <a:gd name="T32" fmla="*/ 6 w 27"/>
                <a:gd name="T33" fmla="*/ 13 h 27"/>
                <a:gd name="T34" fmla="*/ 2 w 27"/>
                <a:gd name="T35" fmla="*/ 15 h 27"/>
                <a:gd name="T36" fmla="*/ 0 w 27"/>
                <a:gd name="T37" fmla="*/ 15 h 27"/>
                <a:gd name="T38" fmla="*/ 0 w 27"/>
                <a:gd name="T39" fmla="*/ 15 h 27"/>
                <a:gd name="T40" fmla="*/ 0 w 27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7">
                  <a:moveTo>
                    <a:pt x="0" y="27"/>
                  </a:moveTo>
                  <a:lnTo>
                    <a:pt x="0" y="27"/>
                  </a:lnTo>
                  <a:lnTo>
                    <a:pt x="4" y="27"/>
                  </a:lnTo>
                  <a:lnTo>
                    <a:pt x="10" y="25"/>
                  </a:lnTo>
                  <a:lnTo>
                    <a:pt x="13" y="23"/>
                  </a:lnTo>
                  <a:lnTo>
                    <a:pt x="17" y="19"/>
                  </a:lnTo>
                  <a:lnTo>
                    <a:pt x="21" y="15"/>
                  </a:lnTo>
                  <a:lnTo>
                    <a:pt x="23" y="11"/>
                  </a:lnTo>
                  <a:lnTo>
                    <a:pt x="25" y="6"/>
                  </a:lnTo>
                  <a:lnTo>
                    <a:pt x="27" y="0"/>
                  </a:lnTo>
                  <a:lnTo>
                    <a:pt x="13" y="0"/>
                  </a:lnTo>
                  <a:lnTo>
                    <a:pt x="13" y="4"/>
                  </a:lnTo>
                  <a:lnTo>
                    <a:pt x="13" y="6"/>
                  </a:lnTo>
                  <a:lnTo>
                    <a:pt x="11" y="7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6" y="13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38" name="Freeform 166"/>
            <p:cNvSpPr>
              <a:spLocks noChangeAspect="1"/>
            </p:cNvSpPr>
            <p:nvPr/>
          </p:nvSpPr>
          <p:spPr bwMode="auto">
            <a:xfrm>
              <a:off x="2004" y="2091"/>
              <a:ext cx="101" cy="100"/>
            </a:xfrm>
            <a:custGeom>
              <a:avLst/>
              <a:gdLst>
                <a:gd name="T0" fmla="*/ 21 w 40"/>
                <a:gd name="T1" fmla="*/ 40 h 40"/>
                <a:gd name="T2" fmla="*/ 17 w 40"/>
                <a:gd name="T3" fmla="*/ 40 h 40"/>
                <a:gd name="T4" fmla="*/ 13 w 40"/>
                <a:gd name="T5" fmla="*/ 38 h 40"/>
                <a:gd name="T6" fmla="*/ 9 w 40"/>
                <a:gd name="T7" fmla="*/ 36 h 40"/>
                <a:gd name="T8" fmla="*/ 6 w 40"/>
                <a:gd name="T9" fmla="*/ 34 h 40"/>
                <a:gd name="T10" fmla="*/ 4 w 40"/>
                <a:gd name="T11" fmla="*/ 30 h 40"/>
                <a:gd name="T12" fmla="*/ 2 w 40"/>
                <a:gd name="T13" fmla="*/ 26 h 40"/>
                <a:gd name="T14" fmla="*/ 0 w 40"/>
                <a:gd name="T15" fmla="*/ 23 h 40"/>
                <a:gd name="T16" fmla="*/ 0 w 40"/>
                <a:gd name="T17" fmla="*/ 19 h 40"/>
                <a:gd name="T18" fmla="*/ 0 w 40"/>
                <a:gd name="T19" fmla="*/ 15 h 40"/>
                <a:gd name="T20" fmla="*/ 2 w 40"/>
                <a:gd name="T21" fmla="*/ 11 h 40"/>
                <a:gd name="T22" fmla="*/ 4 w 40"/>
                <a:gd name="T23" fmla="*/ 7 h 40"/>
                <a:gd name="T24" fmla="*/ 6 w 40"/>
                <a:gd name="T25" fmla="*/ 5 h 40"/>
                <a:gd name="T26" fmla="*/ 9 w 40"/>
                <a:gd name="T27" fmla="*/ 1 h 40"/>
                <a:gd name="T28" fmla="*/ 13 w 40"/>
                <a:gd name="T29" fmla="*/ 0 h 40"/>
                <a:gd name="T30" fmla="*/ 17 w 40"/>
                <a:gd name="T31" fmla="*/ 0 h 40"/>
                <a:gd name="T32" fmla="*/ 21 w 40"/>
                <a:gd name="T33" fmla="*/ 0 h 40"/>
                <a:gd name="T34" fmla="*/ 25 w 40"/>
                <a:gd name="T35" fmla="*/ 0 h 40"/>
                <a:gd name="T36" fmla="*/ 29 w 40"/>
                <a:gd name="T37" fmla="*/ 0 h 40"/>
                <a:gd name="T38" fmla="*/ 32 w 40"/>
                <a:gd name="T39" fmla="*/ 1 h 40"/>
                <a:gd name="T40" fmla="*/ 34 w 40"/>
                <a:gd name="T41" fmla="*/ 5 h 40"/>
                <a:gd name="T42" fmla="*/ 38 w 40"/>
                <a:gd name="T43" fmla="*/ 7 h 40"/>
                <a:gd name="T44" fmla="*/ 40 w 40"/>
                <a:gd name="T45" fmla="*/ 11 h 40"/>
                <a:gd name="T46" fmla="*/ 40 w 40"/>
                <a:gd name="T47" fmla="*/ 15 h 40"/>
                <a:gd name="T48" fmla="*/ 40 w 40"/>
                <a:gd name="T49" fmla="*/ 19 h 40"/>
                <a:gd name="T50" fmla="*/ 40 w 40"/>
                <a:gd name="T51" fmla="*/ 23 h 40"/>
                <a:gd name="T52" fmla="*/ 40 w 40"/>
                <a:gd name="T53" fmla="*/ 26 h 40"/>
                <a:gd name="T54" fmla="*/ 38 w 40"/>
                <a:gd name="T55" fmla="*/ 30 h 40"/>
                <a:gd name="T56" fmla="*/ 34 w 40"/>
                <a:gd name="T57" fmla="*/ 34 h 40"/>
                <a:gd name="T58" fmla="*/ 32 w 40"/>
                <a:gd name="T59" fmla="*/ 36 h 40"/>
                <a:gd name="T60" fmla="*/ 29 w 40"/>
                <a:gd name="T61" fmla="*/ 38 h 40"/>
                <a:gd name="T62" fmla="*/ 25 w 40"/>
                <a:gd name="T63" fmla="*/ 40 h 40"/>
                <a:gd name="T64" fmla="*/ 21 w 40"/>
                <a:gd name="T6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40">
                  <a:moveTo>
                    <a:pt x="21" y="40"/>
                  </a:moveTo>
                  <a:lnTo>
                    <a:pt x="17" y="40"/>
                  </a:lnTo>
                  <a:lnTo>
                    <a:pt x="13" y="38"/>
                  </a:lnTo>
                  <a:lnTo>
                    <a:pt x="9" y="36"/>
                  </a:lnTo>
                  <a:lnTo>
                    <a:pt x="6" y="34"/>
                  </a:lnTo>
                  <a:lnTo>
                    <a:pt x="4" y="30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4" y="7"/>
                  </a:lnTo>
                  <a:lnTo>
                    <a:pt x="6" y="5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2" y="1"/>
                  </a:lnTo>
                  <a:lnTo>
                    <a:pt x="34" y="5"/>
                  </a:lnTo>
                  <a:lnTo>
                    <a:pt x="38" y="7"/>
                  </a:lnTo>
                  <a:lnTo>
                    <a:pt x="40" y="11"/>
                  </a:lnTo>
                  <a:lnTo>
                    <a:pt x="40" y="15"/>
                  </a:lnTo>
                  <a:lnTo>
                    <a:pt x="40" y="19"/>
                  </a:lnTo>
                  <a:lnTo>
                    <a:pt x="40" y="23"/>
                  </a:lnTo>
                  <a:lnTo>
                    <a:pt x="40" y="26"/>
                  </a:lnTo>
                  <a:lnTo>
                    <a:pt x="38" y="30"/>
                  </a:lnTo>
                  <a:lnTo>
                    <a:pt x="34" y="34"/>
                  </a:lnTo>
                  <a:lnTo>
                    <a:pt x="32" y="36"/>
                  </a:lnTo>
                  <a:lnTo>
                    <a:pt x="29" y="38"/>
                  </a:lnTo>
                  <a:lnTo>
                    <a:pt x="25" y="40"/>
                  </a:lnTo>
                  <a:lnTo>
                    <a:pt x="21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39" name="Freeform 167"/>
            <p:cNvSpPr>
              <a:spLocks noChangeAspect="1"/>
            </p:cNvSpPr>
            <p:nvPr/>
          </p:nvSpPr>
          <p:spPr bwMode="auto">
            <a:xfrm>
              <a:off x="1994" y="2139"/>
              <a:ext cx="63" cy="62"/>
            </a:xfrm>
            <a:custGeom>
              <a:avLst/>
              <a:gdLst>
                <a:gd name="T0" fmla="*/ 0 w 25"/>
                <a:gd name="T1" fmla="*/ 0 h 25"/>
                <a:gd name="T2" fmla="*/ 0 w 25"/>
                <a:gd name="T3" fmla="*/ 0 h 25"/>
                <a:gd name="T4" fmla="*/ 0 w 25"/>
                <a:gd name="T5" fmla="*/ 6 h 25"/>
                <a:gd name="T6" fmla="*/ 2 w 25"/>
                <a:gd name="T7" fmla="*/ 9 h 25"/>
                <a:gd name="T8" fmla="*/ 4 w 25"/>
                <a:gd name="T9" fmla="*/ 13 h 25"/>
                <a:gd name="T10" fmla="*/ 8 w 25"/>
                <a:gd name="T11" fmla="*/ 17 h 25"/>
                <a:gd name="T12" fmla="*/ 11 w 25"/>
                <a:gd name="T13" fmla="*/ 21 h 25"/>
                <a:gd name="T14" fmla="*/ 15 w 25"/>
                <a:gd name="T15" fmla="*/ 23 h 25"/>
                <a:gd name="T16" fmla="*/ 19 w 25"/>
                <a:gd name="T17" fmla="*/ 25 h 25"/>
                <a:gd name="T18" fmla="*/ 25 w 25"/>
                <a:gd name="T19" fmla="*/ 25 h 25"/>
                <a:gd name="T20" fmla="*/ 25 w 25"/>
                <a:gd name="T21" fmla="*/ 17 h 25"/>
                <a:gd name="T22" fmla="*/ 21 w 25"/>
                <a:gd name="T23" fmla="*/ 17 h 25"/>
                <a:gd name="T24" fmla="*/ 17 w 25"/>
                <a:gd name="T25" fmla="*/ 15 h 25"/>
                <a:gd name="T26" fmla="*/ 15 w 25"/>
                <a:gd name="T27" fmla="*/ 13 h 25"/>
                <a:gd name="T28" fmla="*/ 13 w 25"/>
                <a:gd name="T29" fmla="*/ 11 h 25"/>
                <a:gd name="T30" fmla="*/ 11 w 25"/>
                <a:gd name="T31" fmla="*/ 9 h 25"/>
                <a:gd name="T32" fmla="*/ 10 w 25"/>
                <a:gd name="T33" fmla="*/ 7 h 25"/>
                <a:gd name="T34" fmla="*/ 8 w 25"/>
                <a:gd name="T35" fmla="*/ 4 h 25"/>
                <a:gd name="T36" fmla="*/ 8 w 25"/>
                <a:gd name="T37" fmla="*/ 0 h 25"/>
                <a:gd name="T38" fmla="*/ 8 w 25"/>
                <a:gd name="T39" fmla="*/ 0 h 25"/>
                <a:gd name="T40" fmla="*/ 0 w 25"/>
                <a:gd name="T4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9"/>
                  </a:lnTo>
                  <a:lnTo>
                    <a:pt x="4" y="13"/>
                  </a:lnTo>
                  <a:lnTo>
                    <a:pt x="8" y="17"/>
                  </a:lnTo>
                  <a:lnTo>
                    <a:pt x="11" y="21"/>
                  </a:lnTo>
                  <a:lnTo>
                    <a:pt x="15" y="23"/>
                  </a:lnTo>
                  <a:lnTo>
                    <a:pt x="19" y="25"/>
                  </a:lnTo>
                  <a:lnTo>
                    <a:pt x="25" y="25"/>
                  </a:lnTo>
                  <a:lnTo>
                    <a:pt x="25" y="17"/>
                  </a:lnTo>
                  <a:lnTo>
                    <a:pt x="21" y="17"/>
                  </a:lnTo>
                  <a:lnTo>
                    <a:pt x="17" y="15"/>
                  </a:lnTo>
                  <a:lnTo>
                    <a:pt x="15" y="13"/>
                  </a:lnTo>
                  <a:lnTo>
                    <a:pt x="13" y="11"/>
                  </a:lnTo>
                  <a:lnTo>
                    <a:pt x="11" y="9"/>
                  </a:lnTo>
                  <a:lnTo>
                    <a:pt x="10" y="7"/>
                  </a:lnTo>
                  <a:lnTo>
                    <a:pt x="8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40" name="Freeform 168"/>
            <p:cNvSpPr>
              <a:spLocks noChangeAspect="1"/>
            </p:cNvSpPr>
            <p:nvPr/>
          </p:nvSpPr>
          <p:spPr bwMode="auto">
            <a:xfrm>
              <a:off x="1994" y="2081"/>
              <a:ext cx="63" cy="58"/>
            </a:xfrm>
            <a:custGeom>
              <a:avLst/>
              <a:gdLst>
                <a:gd name="T0" fmla="*/ 25 w 25"/>
                <a:gd name="T1" fmla="*/ 0 h 23"/>
                <a:gd name="T2" fmla="*/ 25 w 25"/>
                <a:gd name="T3" fmla="*/ 0 h 23"/>
                <a:gd name="T4" fmla="*/ 19 w 25"/>
                <a:gd name="T5" fmla="*/ 0 h 23"/>
                <a:gd name="T6" fmla="*/ 15 w 25"/>
                <a:gd name="T7" fmla="*/ 2 h 23"/>
                <a:gd name="T8" fmla="*/ 11 w 25"/>
                <a:gd name="T9" fmla="*/ 4 h 23"/>
                <a:gd name="T10" fmla="*/ 8 w 25"/>
                <a:gd name="T11" fmla="*/ 5 h 23"/>
                <a:gd name="T12" fmla="*/ 4 w 25"/>
                <a:gd name="T13" fmla="*/ 9 h 23"/>
                <a:gd name="T14" fmla="*/ 2 w 25"/>
                <a:gd name="T15" fmla="*/ 13 h 23"/>
                <a:gd name="T16" fmla="*/ 0 w 25"/>
                <a:gd name="T17" fmla="*/ 19 h 23"/>
                <a:gd name="T18" fmla="*/ 0 w 25"/>
                <a:gd name="T19" fmla="*/ 23 h 23"/>
                <a:gd name="T20" fmla="*/ 8 w 25"/>
                <a:gd name="T21" fmla="*/ 23 h 23"/>
                <a:gd name="T22" fmla="*/ 8 w 25"/>
                <a:gd name="T23" fmla="*/ 19 h 23"/>
                <a:gd name="T24" fmla="*/ 10 w 25"/>
                <a:gd name="T25" fmla="*/ 17 h 23"/>
                <a:gd name="T26" fmla="*/ 11 w 25"/>
                <a:gd name="T27" fmla="*/ 13 h 23"/>
                <a:gd name="T28" fmla="*/ 13 w 25"/>
                <a:gd name="T29" fmla="*/ 11 h 23"/>
                <a:gd name="T30" fmla="*/ 15 w 25"/>
                <a:gd name="T31" fmla="*/ 9 h 23"/>
                <a:gd name="T32" fmla="*/ 17 w 25"/>
                <a:gd name="T33" fmla="*/ 7 h 23"/>
                <a:gd name="T34" fmla="*/ 21 w 25"/>
                <a:gd name="T35" fmla="*/ 7 h 23"/>
                <a:gd name="T36" fmla="*/ 25 w 25"/>
                <a:gd name="T37" fmla="*/ 7 h 23"/>
                <a:gd name="T38" fmla="*/ 25 w 25"/>
                <a:gd name="T39" fmla="*/ 7 h 23"/>
                <a:gd name="T40" fmla="*/ 25 w 25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3">
                  <a:moveTo>
                    <a:pt x="25" y="0"/>
                  </a:moveTo>
                  <a:lnTo>
                    <a:pt x="25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8" y="5"/>
                  </a:lnTo>
                  <a:lnTo>
                    <a:pt x="4" y="9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8" y="23"/>
                  </a:lnTo>
                  <a:lnTo>
                    <a:pt x="8" y="19"/>
                  </a:lnTo>
                  <a:lnTo>
                    <a:pt x="10" y="17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5" y="9"/>
                  </a:lnTo>
                  <a:lnTo>
                    <a:pt x="17" y="7"/>
                  </a:lnTo>
                  <a:lnTo>
                    <a:pt x="21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41" name="Freeform 169"/>
            <p:cNvSpPr>
              <a:spLocks noChangeAspect="1"/>
            </p:cNvSpPr>
            <p:nvPr/>
          </p:nvSpPr>
          <p:spPr bwMode="auto">
            <a:xfrm>
              <a:off x="2057" y="2081"/>
              <a:ext cx="58" cy="58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23 w 23"/>
                <a:gd name="T5" fmla="*/ 19 h 23"/>
                <a:gd name="T6" fmla="*/ 21 w 23"/>
                <a:gd name="T7" fmla="*/ 13 h 23"/>
                <a:gd name="T8" fmla="*/ 19 w 23"/>
                <a:gd name="T9" fmla="*/ 9 h 23"/>
                <a:gd name="T10" fmla="*/ 17 w 23"/>
                <a:gd name="T11" fmla="*/ 5 h 23"/>
                <a:gd name="T12" fmla="*/ 13 w 23"/>
                <a:gd name="T13" fmla="*/ 4 h 23"/>
                <a:gd name="T14" fmla="*/ 10 w 23"/>
                <a:gd name="T15" fmla="*/ 2 h 23"/>
                <a:gd name="T16" fmla="*/ 4 w 23"/>
                <a:gd name="T17" fmla="*/ 0 h 23"/>
                <a:gd name="T18" fmla="*/ 0 w 23"/>
                <a:gd name="T19" fmla="*/ 0 h 23"/>
                <a:gd name="T20" fmla="*/ 0 w 23"/>
                <a:gd name="T21" fmla="*/ 7 h 23"/>
                <a:gd name="T22" fmla="*/ 2 w 23"/>
                <a:gd name="T23" fmla="*/ 7 h 23"/>
                <a:gd name="T24" fmla="*/ 6 w 23"/>
                <a:gd name="T25" fmla="*/ 7 h 23"/>
                <a:gd name="T26" fmla="*/ 10 w 23"/>
                <a:gd name="T27" fmla="*/ 9 h 23"/>
                <a:gd name="T28" fmla="*/ 11 w 23"/>
                <a:gd name="T29" fmla="*/ 11 h 23"/>
                <a:gd name="T30" fmla="*/ 13 w 23"/>
                <a:gd name="T31" fmla="*/ 13 h 23"/>
                <a:gd name="T32" fmla="*/ 15 w 23"/>
                <a:gd name="T33" fmla="*/ 17 h 23"/>
                <a:gd name="T34" fmla="*/ 15 w 23"/>
                <a:gd name="T35" fmla="*/ 19 h 23"/>
                <a:gd name="T36" fmla="*/ 15 w 23"/>
                <a:gd name="T37" fmla="*/ 23 h 23"/>
                <a:gd name="T38" fmla="*/ 15 w 23"/>
                <a:gd name="T39" fmla="*/ 23 h 23"/>
                <a:gd name="T40" fmla="*/ 23 w 23"/>
                <a:gd name="T4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lnTo>
                    <a:pt x="23" y="23"/>
                  </a:lnTo>
                  <a:lnTo>
                    <a:pt x="23" y="19"/>
                  </a:lnTo>
                  <a:lnTo>
                    <a:pt x="21" y="13"/>
                  </a:lnTo>
                  <a:lnTo>
                    <a:pt x="19" y="9"/>
                  </a:lnTo>
                  <a:lnTo>
                    <a:pt x="17" y="5"/>
                  </a:lnTo>
                  <a:lnTo>
                    <a:pt x="13" y="4"/>
                  </a:lnTo>
                  <a:lnTo>
                    <a:pt x="10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2" y="7"/>
                  </a:lnTo>
                  <a:lnTo>
                    <a:pt x="6" y="7"/>
                  </a:lnTo>
                  <a:lnTo>
                    <a:pt x="10" y="9"/>
                  </a:lnTo>
                  <a:lnTo>
                    <a:pt x="11" y="11"/>
                  </a:lnTo>
                  <a:lnTo>
                    <a:pt x="13" y="13"/>
                  </a:lnTo>
                  <a:lnTo>
                    <a:pt x="15" y="17"/>
                  </a:lnTo>
                  <a:lnTo>
                    <a:pt x="15" y="19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42" name="Freeform 170"/>
            <p:cNvSpPr>
              <a:spLocks noChangeAspect="1"/>
            </p:cNvSpPr>
            <p:nvPr/>
          </p:nvSpPr>
          <p:spPr bwMode="auto">
            <a:xfrm>
              <a:off x="2057" y="2139"/>
              <a:ext cx="58" cy="62"/>
            </a:xfrm>
            <a:custGeom>
              <a:avLst/>
              <a:gdLst>
                <a:gd name="T0" fmla="*/ 0 w 23"/>
                <a:gd name="T1" fmla="*/ 25 h 25"/>
                <a:gd name="T2" fmla="*/ 0 w 23"/>
                <a:gd name="T3" fmla="*/ 25 h 25"/>
                <a:gd name="T4" fmla="*/ 4 w 23"/>
                <a:gd name="T5" fmla="*/ 25 h 25"/>
                <a:gd name="T6" fmla="*/ 10 w 23"/>
                <a:gd name="T7" fmla="*/ 23 h 25"/>
                <a:gd name="T8" fmla="*/ 13 w 23"/>
                <a:gd name="T9" fmla="*/ 21 h 25"/>
                <a:gd name="T10" fmla="*/ 17 w 23"/>
                <a:gd name="T11" fmla="*/ 17 h 25"/>
                <a:gd name="T12" fmla="*/ 19 w 23"/>
                <a:gd name="T13" fmla="*/ 13 h 25"/>
                <a:gd name="T14" fmla="*/ 21 w 23"/>
                <a:gd name="T15" fmla="*/ 9 h 25"/>
                <a:gd name="T16" fmla="*/ 23 w 23"/>
                <a:gd name="T17" fmla="*/ 6 h 25"/>
                <a:gd name="T18" fmla="*/ 23 w 23"/>
                <a:gd name="T19" fmla="*/ 0 h 25"/>
                <a:gd name="T20" fmla="*/ 15 w 23"/>
                <a:gd name="T21" fmla="*/ 0 h 25"/>
                <a:gd name="T22" fmla="*/ 15 w 23"/>
                <a:gd name="T23" fmla="*/ 4 h 25"/>
                <a:gd name="T24" fmla="*/ 15 w 23"/>
                <a:gd name="T25" fmla="*/ 7 h 25"/>
                <a:gd name="T26" fmla="*/ 13 w 23"/>
                <a:gd name="T27" fmla="*/ 9 h 25"/>
                <a:gd name="T28" fmla="*/ 11 w 23"/>
                <a:gd name="T29" fmla="*/ 11 h 25"/>
                <a:gd name="T30" fmla="*/ 10 w 23"/>
                <a:gd name="T31" fmla="*/ 13 h 25"/>
                <a:gd name="T32" fmla="*/ 6 w 23"/>
                <a:gd name="T33" fmla="*/ 15 h 25"/>
                <a:gd name="T34" fmla="*/ 2 w 23"/>
                <a:gd name="T35" fmla="*/ 17 h 25"/>
                <a:gd name="T36" fmla="*/ 0 w 23"/>
                <a:gd name="T37" fmla="*/ 17 h 25"/>
                <a:gd name="T38" fmla="*/ 0 w 23"/>
                <a:gd name="T39" fmla="*/ 17 h 25"/>
                <a:gd name="T40" fmla="*/ 0 w 23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25">
                  <a:moveTo>
                    <a:pt x="0" y="25"/>
                  </a:moveTo>
                  <a:lnTo>
                    <a:pt x="0" y="25"/>
                  </a:lnTo>
                  <a:lnTo>
                    <a:pt x="4" y="25"/>
                  </a:lnTo>
                  <a:lnTo>
                    <a:pt x="10" y="23"/>
                  </a:lnTo>
                  <a:lnTo>
                    <a:pt x="13" y="21"/>
                  </a:lnTo>
                  <a:lnTo>
                    <a:pt x="17" y="17"/>
                  </a:lnTo>
                  <a:lnTo>
                    <a:pt x="19" y="13"/>
                  </a:lnTo>
                  <a:lnTo>
                    <a:pt x="21" y="9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3" y="9"/>
                  </a:lnTo>
                  <a:lnTo>
                    <a:pt x="11" y="11"/>
                  </a:lnTo>
                  <a:lnTo>
                    <a:pt x="10" y="13"/>
                  </a:lnTo>
                  <a:lnTo>
                    <a:pt x="6" y="15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43" name="Freeform 171"/>
            <p:cNvSpPr>
              <a:spLocks noChangeAspect="1"/>
            </p:cNvSpPr>
            <p:nvPr/>
          </p:nvSpPr>
          <p:spPr bwMode="auto">
            <a:xfrm>
              <a:off x="2022" y="2104"/>
              <a:ext cx="88" cy="87"/>
            </a:xfrm>
            <a:custGeom>
              <a:avLst/>
              <a:gdLst>
                <a:gd name="T0" fmla="*/ 14 w 35"/>
                <a:gd name="T1" fmla="*/ 16 h 35"/>
                <a:gd name="T2" fmla="*/ 29 w 35"/>
                <a:gd name="T3" fmla="*/ 0 h 35"/>
                <a:gd name="T4" fmla="*/ 31 w 35"/>
                <a:gd name="T5" fmla="*/ 4 h 35"/>
                <a:gd name="T6" fmla="*/ 33 w 35"/>
                <a:gd name="T7" fmla="*/ 8 h 35"/>
                <a:gd name="T8" fmla="*/ 35 w 35"/>
                <a:gd name="T9" fmla="*/ 12 h 35"/>
                <a:gd name="T10" fmla="*/ 35 w 35"/>
                <a:gd name="T11" fmla="*/ 16 h 35"/>
                <a:gd name="T12" fmla="*/ 35 w 35"/>
                <a:gd name="T13" fmla="*/ 20 h 35"/>
                <a:gd name="T14" fmla="*/ 33 w 35"/>
                <a:gd name="T15" fmla="*/ 23 h 35"/>
                <a:gd name="T16" fmla="*/ 31 w 35"/>
                <a:gd name="T17" fmla="*/ 27 h 35"/>
                <a:gd name="T18" fmla="*/ 29 w 35"/>
                <a:gd name="T19" fmla="*/ 29 h 35"/>
                <a:gd name="T20" fmla="*/ 25 w 35"/>
                <a:gd name="T21" fmla="*/ 33 h 35"/>
                <a:gd name="T22" fmla="*/ 22 w 35"/>
                <a:gd name="T23" fmla="*/ 35 h 35"/>
                <a:gd name="T24" fmla="*/ 18 w 35"/>
                <a:gd name="T25" fmla="*/ 35 h 35"/>
                <a:gd name="T26" fmla="*/ 14 w 35"/>
                <a:gd name="T27" fmla="*/ 35 h 35"/>
                <a:gd name="T28" fmla="*/ 10 w 35"/>
                <a:gd name="T29" fmla="*/ 35 h 35"/>
                <a:gd name="T30" fmla="*/ 6 w 35"/>
                <a:gd name="T31" fmla="*/ 35 h 35"/>
                <a:gd name="T32" fmla="*/ 2 w 35"/>
                <a:gd name="T33" fmla="*/ 33 h 35"/>
                <a:gd name="T34" fmla="*/ 0 w 35"/>
                <a:gd name="T35" fmla="*/ 29 h 35"/>
                <a:gd name="T36" fmla="*/ 14 w 35"/>
                <a:gd name="T3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35">
                  <a:moveTo>
                    <a:pt x="14" y="16"/>
                  </a:moveTo>
                  <a:lnTo>
                    <a:pt x="29" y="0"/>
                  </a:lnTo>
                  <a:lnTo>
                    <a:pt x="31" y="4"/>
                  </a:lnTo>
                  <a:lnTo>
                    <a:pt x="33" y="8"/>
                  </a:lnTo>
                  <a:lnTo>
                    <a:pt x="35" y="12"/>
                  </a:lnTo>
                  <a:lnTo>
                    <a:pt x="35" y="16"/>
                  </a:lnTo>
                  <a:lnTo>
                    <a:pt x="35" y="20"/>
                  </a:lnTo>
                  <a:lnTo>
                    <a:pt x="33" y="23"/>
                  </a:lnTo>
                  <a:lnTo>
                    <a:pt x="31" y="27"/>
                  </a:lnTo>
                  <a:lnTo>
                    <a:pt x="29" y="29"/>
                  </a:lnTo>
                  <a:lnTo>
                    <a:pt x="25" y="33"/>
                  </a:lnTo>
                  <a:lnTo>
                    <a:pt x="22" y="35"/>
                  </a:lnTo>
                  <a:lnTo>
                    <a:pt x="18" y="35"/>
                  </a:lnTo>
                  <a:lnTo>
                    <a:pt x="14" y="35"/>
                  </a:lnTo>
                  <a:lnTo>
                    <a:pt x="10" y="35"/>
                  </a:lnTo>
                  <a:lnTo>
                    <a:pt x="6" y="35"/>
                  </a:lnTo>
                  <a:lnTo>
                    <a:pt x="2" y="33"/>
                  </a:lnTo>
                  <a:lnTo>
                    <a:pt x="0" y="29"/>
                  </a:lnTo>
                  <a:lnTo>
                    <a:pt x="14" y="16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44" name="Freeform 172"/>
            <p:cNvSpPr>
              <a:spLocks noChangeAspect="1"/>
            </p:cNvSpPr>
            <p:nvPr/>
          </p:nvSpPr>
          <p:spPr bwMode="auto">
            <a:xfrm>
              <a:off x="2022" y="2104"/>
              <a:ext cx="88" cy="87"/>
            </a:xfrm>
            <a:custGeom>
              <a:avLst/>
              <a:gdLst>
                <a:gd name="T0" fmla="*/ 14 w 35"/>
                <a:gd name="T1" fmla="*/ 16 h 35"/>
                <a:gd name="T2" fmla="*/ 29 w 35"/>
                <a:gd name="T3" fmla="*/ 0 h 35"/>
                <a:gd name="T4" fmla="*/ 31 w 35"/>
                <a:gd name="T5" fmla="*/ 4 h 35"/>
                <a:gd name="T6" fmla="*/ 33 w 35"/>
                <a:gd name="T7" fmla="*/ 8 h 35"/>
                <a:gd name="T8" fmla="*/ 35 w 35"/>
                <a:gd name="T9" fmla="*/ 12 h 35"/>
                <a:gd name="T10" fmla="*/ 35 w 35"/>
                <a:gd name="T11" fmla="*/ 16 h 35"/>
                <a:gd name="T12" fmla="*/ 35 w 35"/>
                <a:gd name="T13" fmla="*/ 20 h 35"/>
                <a:gd name="T14" fmla="*/ 33 w 35"/>
                <a:gd name="T15" fmla="*/ 23 h 35"/>
                <a:gd name="T16" fmla="*/ 31 w 35"/>
                <a:gd name="T17" fmla="*/ 27 h 35"/>
                <a:gd name="T18" fmla="*/ 29 w 35"/>
                <a:gd name="T19" fmla="*/ 29 h 35"/>
                <a:gd name="T20" fmla="*/ 25 w 35"/>
                <a:gd name="T21" fmla="*/ 33 h 35"/>
                <a:gd name="T22" fmla="*/ 22 w 35"/>
                <a:gd name="T23" fmla="*/ 35 h 35"/>
                <a:gd name="T24" fmla="*/ 18 w 35"/>
                <a:gd name="T25" fmla="*/ 35 h 35"/>
                <a:gd name="T26" fmla="*/ 14 w 35"/>
                <a:gd name="T27" fmla="*/ 35 h 35"/>
                <a:gd name="T28" fmla="*/ 10 w 35"/>
                <a:gd name="T29" fmla="*/ 35 h 35"/>
                <a:gd name="T30" fmla="*/ 6 w 35"/>
                <a:gd name="T31" fmla="*/ 35 h 35"/>
                <a:gd name="T32" fmla="*/ 2 w 35"/>
                <a:gd name="T33" fmla="*/ 33 h 35"/>
                <a:gd name="T34" fmla="*/ 0 w 35"/>
                <a:gd name="T35" fmla="*/ 29 h 35"/>
                <a:gd name="T36" fmla="*/ 14 w 35"/>
                <a:gd name="T3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35">
                  <a:moveTo>
                    <a:pt x="14" y="16"/>
                  </a:moveTo>
                  <a:lnTo>
                    <a:pt x="29" y="0"/>
                  </a:lnTo>
                  <a:lnTo>
                    <a:pt x="31" y="4"/>
                  </a:lnTo>
                  <a:lnTo>
                    <a:pt x="33" y="8"/>
                  </a:lnTo>
                  <a:lnTo>
                    <a:pt x="35" y="12"/>
                  </a:lnTo>
                  <a:lnTo>
                    <a:pt x="35" y="16"/>
                  </a:lnTo>
                  <a:lnTo>
                    <a:pt x="35" y="20"/>
                  </a:lnTo>
                  <a:lnTo>
                    <a:pt x="33" y="23"/>
                  </a:lnTo>
                  <a:lnTo>
                    <a:pt x="31" y="27"/>
                  </a:lnTo>
                  <a:lnTo>
                    <a:pt x="29" y="29"/>
                  </a:lnTo>
                  <a:lnTo>
                    <a:pt x="25" y="33"/>
                  </a:lnTo>
                  <a:lnTo>
                    <a:pt x="22" y="35"/>
                  </a:lnTo>
                  <a:lnTo>
                    <a:pt x="18" y="35"/>
                  </a:lnTo>
                  <a:lnTo>
                    <a:pt x="14" y="35"/>
                  </a:lnTo>
                  <a:lnTo>
                    <a:pt x="10" y="35"/>
                  </a:lnTo>
                  <a:lnTo>
                    <a:pt x="6" y="35"/>
                  </a:lnTo>
                  <a:lnTo>
                    <a:pt x="2" y="33"/>
                  </a:lnTo>
                  <a:lnTo>
                    <a:pt x="0" y="29"/>
                  </a:lnTo>
                  <a:lnTo>
                    <a:pt x="14" y="16"/>
                  </a:lnTo>
                </a:path>
              </a:pathLst>
            </a:custGeom>
            <a:noFill/>
            <a:ln w="635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245" name="Freeform 173"/>
            <p:cNvSpPr>
              <a:spLocks noChangeAspect="1"/>
            </p:cNvSpPr>
            <p:nvPr/>
          </p:nvSpPr>
          <p:spPr bwMode="auto">
            <a:xfrm>
              <a:off x="1141" y="1682"/>
              <a:ext cx="101" cy="100"/>
            </a:xfrm>
            <a:custGeom>
              <a:avLst/>
              <a:gdLst>
                <a:gd name="T0" fmla="*/ 21 w 40"/>
                <a:gd name="T1" fmla="*/ 40 h 40"/>
                <a:gd name="T2" fmla="*/ 17 w 40"/>
                <a:gd name="T3" fmla="*/ 40 h 40"/>
                <a:gd name="T4" fmla="*/ 13 w 40"/>
                <a:gd name="T5" fmla="*/ 38 h 40"/>
                <a:gd name="T6" fmla="*/ 10 w 40"/>
                <a:gd name="T7" fmla="*/ 36 h 40"/>
                <a:gd name="T8" fmla="*/ 6 w 40"/>
                <a:gd name="T9" fmla="*/ 34 h 40"/>
                <a:gd name="T10" fmla="*/ 4 w 40"/>
                <a:gd name="T11" fmla="*/ 30 h 40"/>
                <a:gd name="T12" fmla="*/ 2 w 40"/>
                <a:gd name="T13" fmla="*/ 26 h 40"/>
                <a:gd name="T14" fmla="*/ 0 w 40"/>
                <a:gd name="T15" fmla="*/ 23 h 40"/>
                <a:gd name="T16" fmla="*/ 0 w 40"/>
                <a:gd name="T17" fmla="*/ 19 h 40"/>
                <a:gd name="T18" fmla="*/ 0 w 40"/>
                <a:gd name="T19" fmla="*/ 15 h 40"/>
                <a:gd name="T20" fmla="*/ 2 w 40"/>
                <a:gd name="T21" fmla="*/ 11 h 40"/>
                <a:gd name="T22" fmla="*/ 4 w 40"/>
                <a:gd name="T23" fmla="*/ 7 h 40"/>
                <a:gd name="T24" fmla="*/ 6 w 40"/>
                <a:gd name="T25" fmla="*/ 5 h 40"/>
                <a:gd name="T26" fmla="*/ 10 w 40"/>
                <a:gd name="T27" fmla="*/ 1 h 40"/>
                <a:gd name="T28" fmla="*/ 13 w 40"/>
                <a:gd name="T29" fmla="*/ 0 h 40"/>
                <a:gd name="T30" fmla="*/ 17 w 40"/>
                <a:gd name="T31" fmla="*/ 0 h 40"/>
                <a:gd name="T32" fmla="*/ 21 w 40"/>
                <a:gd name="T33" fmla="*/ 0 h 40"/>
                <a:gd name="T34" fmla="*/ 25 w 40"/>
                <a:gd name="T35" fmla="*/ 0 h 40"/>
                <a:gd name="T36" fmla="*/ 29 w 40"/>
                <a:gd name="T37" fmla="*/ 0 h 40"/>
                <a:gd name="T38" fmla="*/ 33 w 40"/>
                <a:gd name="T39" fmla="*/ 1 h 40"/>
                <a:gd name="T40" fmla="*/ 34 w 40"/>
                <a:gd name="T41" fmla="*/ 5 h 40"/>
                <a:gd name="T42" fmla="*/ 38 w 40"/>
                <a:gd name="T43" fmla="*/ 7 h 40"/>
                <a:gd name="T44" fmla="*/ 38 w 40"/>
                <a:gd name="T45" fmla="*/ 11 h 40"/>
                <a:gd name="T46" fmla="*/ 40 w 40"/>
                <a:gd name="T47" fmla="*/ 15 h 40"/>
                <a:gd name="T48" fmla="*/ 40 w 40"/>
                <a:gd name="T49" fmla="*/ 19 h 40"/>
                <a:gd name="T50" fmla="*/ 40 w 40"/>
                <a:gd name="T51" fmla="*/ 23 h 40"/>
                <a:gd name="T52" fmla="*/ 38 w 40"/>
                <a:gd name="T53" fmla="*/ 26 h 40"/>
                <a:gd name="T54" fmla="*/ 38 w 40"/>
                <a:gd name="T55" fmla="*/ 30 h 40"/>
                <a:gd name="T56" fmla="*/ 34 w 40"/>
                <a:gd name="T57" fmla="*/ 34 h 40"/>
                <a:gd name="T58" fmla="*/ 33 w 40"/>
                <a:gd name="T59" fmla="*/ 36 h 40"/>
                <a:gd name="T60" fmla="*/ 29 w 40"/>
                <a:gd name="T61" fmla="*/ 38 h 40"/>
                <a:gd name="T62" fmla="*/ 25 w 40"/>
                <a:gd name="T63" fmla="*/ 40 h 40"/>
                <a:gd name="T64" fmla="*/ 21 w 40"/>
                <a:gd name="T6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40">
                  <a:moveTo>
                    <a:pt x="21" y="40"/>
                  </a:moveTo>
                  <a:lnTo>
                    <a:pt x="17" y="40"/>
                  </a:lnTo>
                  <a:lnTo>
                    <a:pt x="13" y="38"/>
                  </a:lnTo>
                  <a:lnTo>
                    <a:pt x="10" y="36"/>
                  </a:lnTo>
                  <a:lnTo>
                    <a:pt x="6" y="34"/>
                  </a:lnTo>
                  <a:lnTo>
                    <a:pt x="4" y="30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4" y="7"/>
                  </a:lnTo>
                  <a:lnTo>
                    <a:pt x="6" y="5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3" y="1"/>
                  </a:lnTo>
                  <a:lnTo>
                    <a:pt x="34" y="5"/>
                  </a:lnTo>
                  <a:lnTo>
                    <a:pt x="38" y="7"/>
                  </a:lnTo>
                  <a:lnTo>
                    <a:pt x="38" y="11"/>
                  </a:lnTo>
                  <a:lnTo>
                    <a:pt x="40" y="15"/>
                  </a:lnTo>
                  <a:lnTo>
                    <a:pt x="40" y="19"/>
                  </a:lnTo>
                  <a:lnTo>
                    <a:pt x="40" y="23"/>
                  </a:lnTo>
                  <a:lnTo>
                    <a:pt x="38" y="26"/>
                  </a:lnTo>
                  <a:lnTo>
                    <a:pt x="38" y="30"/>
                  </a:lnTo>
                  <a:lnTo>
                    <a:pt x="34" y="34"/>
                  </a:lnTo>
                  <a:lnTo>
                    <a:pt x="33" y="36"/>
                  </a:lnTo>
                  <a:lnTo>
                    <a:pt x="29" y="38"/>
                  </a:lnTo>
                  <a:lnTo>
                    <a:pt x="25" y="40"/>
                  </a:lnTo>
                  <a:lnTo>
                    <a:pt x="21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46" name="Freeform 174"/>
            <p:cNvSpPr>
              <a:spLocks noChangeAspect="1"/>
            </p:cNvSpPr>
            <p:nvPr/>
          </p:nvSpPr>
          <p:spPr bwMode="auto">
            <a:xfrm>
              <a:off x="1126" y="1730"/>
              <a:ext cx="68" cy="67"/>
            </a:xfrm>
            <a:custGeom>
              <a:avLst/>
              <a:gdLst>
                <a:gd name="T0" fmla="*/ 0 w 27"/>
                <a:gd name="T1" fmla="*/ 0 h 27"/>
                <a:gd name="T2" fmla="*/ 0 w 27"/>
                <a:gd name="T3" fmla="*/ 0 h 27"/>
                <a:gd name="T4" fmla="*/ 0 w 27"/>
                <a:gd name="T5" fmla="*/ 5 h 27"/>
                <a:gd name="T6" fmla="*/ 2 w 27"/>
                <a:gd name="T7" fmla="*/ 11 h 27"/>
                <a:gd name="T8" fmla="*/ 4 w 27"/>
                <a:gd name="T9" fmla="*/ 15 h 27"/>
                <a:gd name="T10" fmla="*/ 8 w 27"/>
                <a:gd name="T11" fmla="*/ 19 h 27"/>
                <a:gd name="T12" fmla="*/ 12 w 27"/>
                <a:gd name="T13" fmla="*/ 23 h 27"/>
                <a:gd name="T14" fmla="*/ 16 w 27"/>
                <a:gd name="T15" fmla="*/ 25 h 27"/>
                <a:gd name="T16" fmla="*/ 21 w 27"/>
                <a:gd name="T17" fmla="*/ 27 h 27"/>
                <a:gd name="T18" fmla="*/ 27 w 27"/>
                <a:gd name="T19" fmla="*/ 27 h 27"/>
                <a:gd name="T20" fmla="*/ 27 w 27"/>
                <a:gd name="T21" fmla="*/ 15 h 27"/>
                <a:gd name="T22" fmla="*/ 23 w 27"/>
                <a:gd name="T23" fmla="*/ 15 h 27"/>
                <a:gd name="T24" fmla="*/ 21 w 27"/>
                <a:gd name="T25" fmla="*/ 13 h 27"/>
                <a:gd name="T26" fmla="*/ 19 w 27"/>
                <a:gd name="T27" fmla="*/ 11 h 27"/>
                <a:gd name="T28" fmla="*/ 16 w 27"/>
                <a:gd name="T29" fmla="*/ 11 h 27"/>
                <a:gd name="T30" fmla="*/ 14 w 27"/>
                <a:gd name="T31" fmla="*/ 7 h 27"/>
                <a:gd name="T32" fmla="*/ 14 w 27"/>
                <a:gd name="T33" fmla="*/ 5 h 27"/>
                <a:gd name="T34" fmla="*/ 12 w 27"/>
                <a:gd name="T35" fmla="*/ 4 h 27"/>
                <a:gd name="T36" fmla="*/ 12 w 27"/>
                <a:gd name="T37" fmla="*/ 0 h 27"/>
                <a:gd name="T38" fmla="*/ 12 w 27"/>
                <a:gd name="T39" fmla="*/ 0 h 27"/>
                <a:gd name="T40" fmla="*/ 0 w 27"/>
                <a:gd name="T4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7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11"/>
                  </a:lnTo>
                  <a:lnTo>
                    <a:pt x="4" y="15"/>
                  </a:lnTo>
                  <a:lnTo>
                    <a:pt x="8" y="19"/>
                  </a:lnTo>
                  <a:lnTo>
                    <a:pt x="12" y="23"/>
                  </a:lnTo>
                  <a:lnTo>
                    <a:pt x="16" y="25"/>
                  </a:lnTo>
                  <a:lnTo>
                    <a:pt x="21" y="27"/>
                  </a:lnTo>
                  <a:lnTo>
                    <a:pt x="27" y="27"/>
                  </a:lnTo>
                  <a:lnTo>
                    <a:pt x="27" y="15"/>
                  </a:lnTo>
                  <a:lnTo>
                    <a:pt x="23" y="15"/>
                  </a:lnTo>
                  <a:lnTo>
                    <a:pt x="21" y="13"/>
                  </a:lnTo>
                  <a:lnTo>
                    <a:pt x="19" y="11"/>
                  </a:lnTo>
                  <a:lnTo>
                    <a:pt x="16" y="11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47" name="Freeform 175"/>
            <p:cNvSpPr>
              <a:spLocks noChangeAspect="1"/>
            </p:cNvSpPr>
            <p:nvPr/>
          </p:nvSpPr>
          <p:spPr bwMode="auto">
            <a:xfrm>
              <a:off x="1126" y="1662"/>
              <a:ext cx="68" cy="68"/>
            </a:xfrm>
            <a:custGeom>
              <a:avLst/>
              <a:gdLst>
                <a:gd name="T0" fmla="*/ 27 w 27"/>
                <a:gd name="T1" fmla="*/ 0 h 27"/>
                <a:gd name="T2" fmla="*/ 27 w 27"/>
                <a:gd name="T3" fmla="*/ 0 h 27"/>
                <a:gd name="T4" fmla="*/ 21 w 27"/>
                <a:gd name="T5" fmla="*/ 2 h 27"/>
                <a:gd name="T6" fmla="*/ 16 w 27"/>
                <a:gd name="T7" fmla="*/ 4 h 27"/>
                <a:gd name="T8" fmla="*/ 12 w 27"/>
                <a:gd name="T9" fmla="*/ 6 h 27"/>
                <a:gd name="T10" fmla="*/ 8 w 27"/>
                <a:gd name="T11" fmla="*/ 9 h 27"/>
                <a:gd name="T12" fmla="*/ 4 w 27"/>
                <a:gd name="T13" fmla="*/ 13 h 27"/>
                <a:gd name="T14" fmla="*/ 2 w 27"/>
                <a:gd name="T15" fmla="*/ 17 h 27"/>
                <a:gd name="T16" fmla="*/ 0 w 27"/>
                <a:gd name="T17" fmla="*/ 21 h 27"/>
                <a:gd name="T18" fmla="*/ 0 w 27"/>
                <a:gd name="T19" fmla="*/ 27 h 27"/>
                <a:gd name="T20" fmla="*/ 12 w 27"/>
                <a:gd name="T21" fmla="*/ 27 h 27"/>
                <a:gd name="T22" fmla="*/ 12 w 27"/>
                <a:gd name="T23" fmla="*/ 25 h 27"/>
                <a:gd name="T24" fmla="*/ 14 w 27"/>
                <a:gd name="T25" fmla="*/ 21 h 27"/>
                <a:gd name="T26" fmla="*/ 14 w 27"/>
                <a:gd name="T27" fmla="*/ 19 h 27"/>
                <a:gd name="T28" fmla="*/ 16 w 27"/>
                <a:gd name="T29" fmla="*/ 17 h 27"/>
                <a:gd name="T30" fmla="*/ 19 w 27"/>
                <a:gd name="T31" fmla="*/ 15 h 27"/>
                <a:gd name="T32" fmla="*/ 21 w 27"/>
                <a:gd name="T33" fmla="*/ 13 h 27"/>
                <a:gd name="T34" fmla="*/ 23 w 27"/>
                <a:gd name="T35" fmla="*/ 13 h 27"/>
                <a:gd name="T36" fmla="*/ 27 w 27"/>
                <a:gd name="T37" fmla="*/ 13 h 27"/>
                <a:gd name="T38" fmla="*/ 27 w 27"/>
                <a:gd name="T39" fmla="*/ 13 h 27"/>
                <a:gd name="T40" fmla="*/ 27 w 27"/>
                <a:gd name="T4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7">
                  <a:moveTo>
                    <a:pt x="27" y="0"/>
                  </a:moveTo>
                  <a:lnTo>
                    <a:pt x="27" y="0"/>
                  </a:lnTo>
                  <a:lnTo>
                    <a:pt x="21" y="2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8" y="9"/>
                  </a:lnTo>
                  <a:lnTo>
                    <a:pt x="4" y="13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12" y="27"/>
                  </a:lnTo>
                  <a:lnTo>
                    <a:pt x="12" y="25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6" y="17"/>
                  </a:lnTo>
                  <a:lnTo>
                    <a:pt x="19" y="15"/>
                  </a:lnTo>
                  <a:lnTo>
                    <a:pt x="21" y="13"/>
                  </a:lnTo>
                  <a:lnTo>
                    <a:pt x="23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48" name="Freeform 176"/>
            <p:cNvSpPr>
              <a:spLocks noChangeAspect="1"/>
            </p:cNvSpPr>
            <p:nvPr/>
          </p:nvSpPr>
          <p:spPr bwMode="auto">
            <a:xfrm>
              <a:off x="1194" y="1662"/>
              <a:ext cx="62" cy="68"/>
            </a:xfrm>
            <a:custGeom>
              <a:avLst/>
              <a:gdLst>
                <a:gd name="T0" fmla="*/ 25 w 25"/>
                <a:gd name="T1" fmla="*/ 27 h 27"/>
                <a:gd name="T2" fmla="*/ 25 w 25"/>
                <a:gd name="T3" fmla="*/ 27 h 27"/>
                <a:gd name="T4" fmla="*/ 25 w 25"/>
                <a:gd name="T5" fmla="*/ 21 h 27"/>
                <a:gd name="T6" fmla="*/ 23 w 25"/>
                <a:gd name="T7" fmla="*/ 17 h 27"/>
                <a:gd name="T8" fmla="*/ 21 w 25"/>
                <a:gd name="T9" fmla="*/ 13 h 27"/>
                <a:gd name="T10" fmla="*/ 17 w 25"/>
                <a:gd name="T11" fmla="*/ 9 h 27"/>
                <a:gd name="T12" fmla="*/ 13 w 25"/>
                <a:gd name="T13" fmla="*/ 6 h 27"/>
                <a:gd name="T14" fmla="*/ 10 w 25"/>
                <a:gd name="T15" fmla="*/ 4 h 27"/>
                <a:gd name="T16" fmla="*/ 4 w 25"/>
                <a:gd name="T17" fmla="*/ 2 h 27"/>
                <a:gd name="T18" fmla="*/ 0 w 25"/>
                <a:gd name="T19" fmla="*/ 0 h 27"/>
                <a:gd name="T20" fmla="*/ 0 w 25"/>
                <a:gd name="T21" fmla="*/ 13 h 27"/>
                <a:gd name="T22" fmla="*/ 2 w 25"/>
                <a:gd name="T23" fmla="*/ 13 h 27"/>
                <a:gd name="T24" fmla="*/ 6 w 25"/>
                <a:gd name="T25" fmla="*/ 13 h 27"/>
                <a:gd name="T26" fmla="*/ 8 w 25"/>
                <a:gd name="T27" fmla="*/ 15 h 27"/>
                <a:gd name="T28" fmla="*/ 10 w 25"/>
                <a:gd name="T29" fmla="*/ 17 h 27"/>
                <a:gd name="T30" fmla="*/ 12 w 25"/>
                <a:gd name="T31" fmla="*/ 19 h 27"/>
                <a:gd name="T32" fmla="*/ 13 w 25"/>
                <a:gd name="T33" fmla="*/ 21 h 27"/>
                <a:gd name="T34" fmla="*/ 13 w 25"/>
                <a:gd name="T35" fmla="*/ 25 h 27"/>
                <a:gd name="T36" fmla="*/ 13 w 25"/>
                <a:gd name="T37" fmla="*/ 27 h 27"/>
                <a:gd name="T38" fmla="*/ 13 w 25"/>
                <a:gd name="T39" fmla="*/ 27 h 27"/>
                <a:gd name="T40" fmla="*/ 25 w 25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7">
                  <a:moveTo>
                    <a:pt x="25" y="27"/>
                  </a:moveTo>
                  <a:lnTo>
                    <a:pt x="25" y="27"/>
                  </a:lnTo>
                  <a:lnTo>
                    <a:pt x="25" y="21"/>
                  </a:lnTo>
                  <a:lnTo>
                    <a:pt x="23" y="17"/>
                  </a:lnTo>
                  <a:lnTo>
                    <a:pt x="21" y="13"/>
                  </a:lnTo>
                  <a:lnTo>
                    <a:pt x="17" y="9"/>
                  </a:lnTo>
                  <a:lnTo>
                    <a:pt x="13" y="6"/>
                  </a:lnTo>
                  <a:lnTo>
                    <a:pt x="10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6" y="13"/>
                  </a:lnTo>
                  <a:lnTo>
                    <a:pt x="8" y="15"/>
                  </a:lnTo>
                  <a:lnTo>
                    <a:pt x="10" y="17"/>
                  </a:lnTo>
                  <a:lnTo>
                    <a:pt x="12" y="19"/>
                  </a:lnTo>
                  <a:lnTo>
                    <a:pt x="13" y="21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25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49" name="Freeform 177"/>
            <p:cNvSpPr>
              <a:spLocks noChangeAspect="1"/>
            </p:cNvSpPr>
            <p:nvPr/>
          </p:nvSpPr>
          <p:spPr bwMode="auto">
            <a:xfrm>
              <a:off x="1194" y="1730"/>
              <a:ext cx="62" cy="67"/>
            </a:xfrm>
            <a:custGeom>
              <a:avLst/>
              <a:gdLst>
                <a:gd name="T0" fmla="*/ 0 w 25"/>
                <a:gd name="T1" fmla="*/ 27 h 27"/>
                <a:gd name="T2" fmla="*/ 0 w 25"/>
                <a:gd name="T3" fmla="*/ 27 h 27"/>
                <a:gd name="T4" fmla="*/ 4 w 25"/>
                <a:gd name="T5" fmla="*/ 27 h 27"/>
                <a:gd name="T6" fmla="*/ 10 w 25"/>
                <a:gd name="T7" fmla="*/ 25 h 27"/>
                <a:gd name="T8" fmla="*/ 13 w 25"/>
                <a:gd name="T9" fmla="*/ 23 h 27"/>
                <a:gd name="T10" fmla="*/ 17 w 25"/>
                <a:gd name="T11" fmla="*/ 19 h 27"/>
                <a:gd name="T12" fmla="*/ 21 w 25"/>
                <a:gd name="T13" fmla="*/ 15 h 27"/>
                <a:gd name="T14" fmla="*/ 23 w 25"/>
                <a:gd name="T15" fmla="*/ 11 h 27"/>
                <a:gd name="T16" fmla="*/ 25 w 25"/>
                <a:gd name="T17" fmla="*/ 5 h 27"/>
                <a:gd name="T18" fmla="*/ 25 w 25"/>
                <a:gd name="T19" fmla="*/ 0 h 27"/>
                <a:gd name="T20" fmla="*/ 13 w 25"/>
                <a:gd name="T21" fmla="*/ 0 h 27"/>
                <a:gd name="T22" fmla="*/ 13 w 25"/>
                <a:gd name="T23" fmla="*/ 4 h 27"/>
                <a:gd name="T24" fmla="*/ 13 w 25"/>
                <a:gd name="T25" fmla="*/ 5 h 27"/>
                <a:gd name="T26" fmla="*/ 12 w 25"/>
                <a:gd name="T27" fmla="*/ 7 h 27"/>
                <a:gd name="T28" fmla="*/ 10 w 25"/>
                <a:gd name="T29" fmla="*/ 11 h 27"/>
                <a:gd name="T30" fmla="*/ 8 w 25"/>
                <a:gd name="T31" fmla="*/ 11 h 27"/>
                <a:gd name="T32" fmla="*/ 6 w 25"/>
                <a:gd name="T33" fmla="*/ 13 h 27"/>
                <a:gd name="T34" fmla="*/ 2 w 25"/>
                <a:gd name="T35" fmla="*/ 15 h 27"/>
                <a:gd name="T36" fmla="*/ 0 w 25"/>
                <a:gd name="T37" fmla="*/ 15 h 27"/>
                <a:gd name="T38" fmla="*/ 0 w 25"/>
                <a:gd name="T39" fmla="*/ 15 h 27"/>
                <a:gd name="T40" fmla="*/ 0 w 25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7">
                  <a:moveTo>
                    <a:pt x="0" y="27"/>
                  </a:moveTo>
                  <a:lnTo>
                    <a:pt x="0" y="27"/>
                  </a:lnTo>
                  <a:lnTo>
                    <a:pt x="4" y="27"/>
                  </a:lnTo>
                  <a:lnTo>
                    <a:pt x="10" y="25"/>
                  </a:lnTo>
                  <a:lnTo>
                    <a:pt x="13" y="23"/>
                  </a:lnTo>
                  <a:lnTo>
                    <a:pt x="17" y="19"/>
                  </a:lnTo>
                  <a:lnTo>
                    <a:pt x="21" y="15"/>
                  </a:lnTo>
                  <a:lnTo>
                    <a:pt x="23" y="11"/>
                  </a:lnTo>
                  <a:lnTo>
                    <a:pt x="25" y="5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2" y="7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6" y="13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50" name="Freeform 178"/>
            <p:cNvSpPr>
              <a:spLocks noChangeAspect="1"/>
            </p:cNvSpPr>
            <p:nvPr/>
          </p:nvSpPr>
          <p:spPr bwMode="auto">
            <a:xfrm>
              <a:off x="1141" y="1682"/>
              <a:ext cx="101" cy="100"/>
            </a:xfrm>
            <a:custGeom>
              <a:avLst/>
              <a:gdLst>
                <a:gd name="T0" fmla="*/ 21 w 40"/>
                <a:gd name="T1" fmla="*/ 40 h 40"/>
                <a:gd name="T2" fmla="*/ 17 w 40"/>
                <a:gd name="T3" fmla="*/ 40 h 40"/>
                <a:gd name="T4" fmla="*/ 13 w 40"/>
                <a:gd name="T5" fmla="*/ 38 h 40"/>
                <a:gd name="T6" fmla="*/ 10 w 40"/>
                <a:gd name="T7" fmla="*/ 36 h 40"/>
                <a:gd name="T8" fmla="*/ 6 w 40"/>
                <a:gd name="T9" fmla="*/ 34 h 40"/>
                <a:gd name="T10" fmla="*/ 4 w 40"/>
                <a:gd name="T11" fmla="*/ 30 h 40"/>
                <a:gd name="T12" fmla="*/ 2 w 40"/>
                <a:gd name="T13" fmla="*/ 26 h 40"/>
                <a:gd name="T14" fmla="*/ 0 w 40"/>
                <a:gd name="T15" fmla="*/ 23 h 40"/>
                <a:gd name="T16" fmla="*/ 0 w 40"/>
                <a:gd name="T17" fmla="*/ 19 h 40"/>
                <a:gd name="T18" fmla="*/ 0 w 40"/>
                <a:gd name="T19" fmla="*/ 15 h 40"/>
                <a:gd name="T20" fmla="*/ 2 w 40"/>
                <a:gd name="T21" fmla="*/ 11 h 40"/>
                <a:gd name="T22" fmla="*/ 4 w 40"/>
                <a:gd name="T23" fmla="*/ 7 h 40"/>
                <a:gd name="T24" fmla="*/ 6 w 40"/>
                <a:gd name="T25" fmla="*/ 5 h 40"/>
                <a:gd name="T26" fmla="*/ 10 w 40"/>
                <a:gd name="T27" fmla="*/ 1 h 40"/>
                <a:gd name="T28" fmla="*/ 13 w 40"/>
                <a:gd name="T29" fmla="*/ 0 h 40"/>
                <a:gd name="T30" fmla="*/ 17 w 40"/>
                <a:gd name="T31" fmla="*/ 0 h 40"/>
                <a:gd name="T32" fmla="*/ 21 w 40"/>
                <a:gd name="T33" fmla="*/ 0 h 40"/>
                <a:gd name="T34" fmla="*/ 25 w 40"/>
                <a:gd name="T35" fmla="*/ 0 h 40"/>
                <a:gd name="T36" fmla="*/ 29 w 40"/>
                <a:gd name="T37" fmla="*/ 0 h 40"/>
                <a:gd name="T38" fmla="*/ 33 w 40"/>
                <a:gd name="T39" fmla="*/ 1 h 40"/>
                <a:gd name="T40" fmla="*/ 34 w 40"/>
                <a:gd name="T41" fmla="*/ 5 h 40"/>
                <a:gd name="T42" fmla="*/ 38 w 40"/>
                <a:gd name="T43" fmla="*/ 7 h 40"/>
                <a:gd name="T44" fmla="*/ 38 w 40"/>
                <a:gd name="T45" fmla="*/ 11 h 40"/>
                <a:gd name="T46" fmla="*/ 40 w 40"/>
                <a:gd name="T47" fmla="*/ 15 h 40"/>
                <a:gd name="T48" fmla="*/ 40 w 40"/>
                <a:gd name="T49" fmla="*/ 19 h 40"/>
                <a:gd name="T50" fmla="*/ 40 w 40"/>
                <a:gd name="T51" fmla="*/ 23 h 40"/>
                <a:gd name="T52" fmla="*/ 38 w 40"/>
                <a:gd name="T53" fmla="*/ 26 h 40"/>
                <a:gd name="T54" fmla="*/ 38 w 40"/>
                <a:gd name="T55" fmla="*/ 30 h 40"/>
                <a:gd name="T56" fmla="*/ 34 w 40"/>
                <a:gd name="T57" fmla="*/ 34 h 40"/>
                <a:gd name="T58" fmla="*/ 33 w 40"/>
                <a:gd name="T59" fmla="*/ 36 h 40"/>
                <a:gd name="T60" fmla="*/ 29 w 40"/>
                <a:gd name="T61" fmla="*/ 38 h 40"/>
                <a:gd name="T62" fmla="*/ 25 w 40"/>
                <a:gd name="T63" fmla="*/ 40 h 40"/>
                <a:gd name="T64" fmla="*/ 21 w 40"/>
                <a:gd name="T6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40">
                  <a:moveTo>
                    <a:pt x="21" y="40"/>
                  </a:moveTo>
                  <a:lnTo>
                    <a:pt x="17" y="40"/>
                  </a:lnTo>
                  <a:lnTo>
                    <a:pt x="13" y="38"/>
                  </a:lnTo>
                  <a:lnTo>
                    <a:pt x="10" y="36"/>
                  </a:lnTo>
                  <a:lnTo>
                    <a:pt x="6" y="34"/>
                  </a:lnTo>
                  <a:lnTo>
                    <a:pt x="4" y="30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4" y="7"/>
                  </a:lnTo>
                  <a:lnTo>
                    <a:pt x="6" y="5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3" y="1"/>
                  </a:lnTo>
                  <a:lnTo>
                    <a:pt x="34" y="5"/>
                  </a:lnTo>
                  <a:lnTo>
                    <a:pt x="38" y="7"/>
                  </a:lnTo>
                  <a:lnTo>
                    <a:pt x="38" y="11"/>
                  </a:lnTo>
                  <a:lnTo>
                    <a:pt x="40" y="15"/>
                  </a:lnTo>
                  <a:lnTo>
                    <a:pt x="40" y="19"/>
                  </a:lnTo>
                  <a:lnTo>
                    <a:pt x="40" y="23"/>
                  </a:lnTo>
                  <a:lnTo>
                    <a:pt x="38" y="26"/>
                  </a:lnTo>
                  <a:lnTo>
                    <a:pt x="38" y="30"/>
                  </a:lnTo>
                  <a:lnTo>
                    <a:pt x="34" y="34"/>
                  </a:lnTo>
                  <a:lnTo>
                    <a:pt x="33" y="36"/>
                  </a:lnTo>
                  <a:lnTo>
                    <a:pt x="29" y="38"/>
                  </a:lnTo>
                  <a:lnTo>
                    <a:pt x="25" y="40"/>
                  </a:lnTo>
                  <a:lnTo>
                    <a:pt x="21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51" name="Freeform 179"/>
            <p:cNvSpPr>
              <a:spLocks noChangeAspect="1"/>
            </p:cNvSpPr>
            <p:nvPr/>
          </p:nvSpPr>
          <p:spPr bwMode="auto">
            <a:xfrm>
              <a:off x="1131" y="1730"/>
              <a:ext cx="63" cy="62"/>
            </a:xfrm>
            <a:custGeom>
              <a:avLst/>
              <a:gdLst>
                <a:gd name="T0" fmla="*/ 0 w 25"/>
                <a:gd name="T1" fmla="*/ 0 h 25"/>
                <a:gd name="T2" fmla="*/ 0 w 25"/>
                <a:gd name="T3" fmla="*/ 0 h 25"/>
                <a:gd name="T4" fmla="*/ 0 w 25"/>
                <a:gd name="T5" fmla="*/ 5 h 25"/>
                <a:gd name="T6" fmla="*/ 2 w 25"/>
                <a:gd name="T7" fmla="*/ 9 h 25"/>
                <a:gd name="T8" fmla="*/ 4 w 25"/>
                <a:gd name="T9" fmla="*/ 13 h 25"/>
                <a:gd name="T10" fmla="*/ 8 w 25"/>
                <a:gd name="T11" fmla="*/ 17 h 25"/>
                <a:gd name="T12" fmla="*/ 12 w 25"/>
                <a:gd name="T13" fmla="*/ 21 h 25"/>
                <a:gd name="T14" fmla="*/ 15 w 25"/>
                <a:gd name="T15" fmla="*/ 23 h 25"/>
                <a:gd name="T16" fmla="*/ 19 w 25"/>
                <a:gd name="T17" fmla="*/ 25 h 25"/>
                <a:gd name="T18" fmla="*/ 25 w 25"/>
                <a:gd name="T19" fmla="*/ 25 h 25"/>
                <a:gd name="T20" fmla="*/ 25 w 25"/>
                <a:gd name="T21" fmla="*/ 17 h 25"/>
                <a:gd name="T22" fmla="*/ 21 w 25"/>
                <a:gd name="T23" fmla="*/ 17 h 25"/>
                <a:gd name="T24" fmla="*/ 17 w 25"/>
                <a:gd name="T25" fmla="*/ 15 h 25"/>
                <a:gd name="T26" fmla="*/ 15 w 25"/>
                <a:gd name="T27" fmla="*/ 13 h 25"/>
                <a:gd name="T28" fmla="*/ 14 w 25"/>
                <a:gd name="T29" fmla="*/ 11 h 25"/>
                <a:gd name="T30" fmla="*/ 12 w 25"/>
                <a:gd name="T31" fmla="*/ 9 h 25"/>
                <a:gd name="T32" fmla="*/ 10 w 25"/>
                <a:gd name="T33" fmla="*/ 7 h 25"/>
                <a:gd name="T34" fmla="*/ 8 w 25"/>
                <a:gd name="T35" fmla="*/ 4 h 25"/>
                <a:gd name="T36" fmla="*/ 8 w 25"/>
                <a:gd name="T37" fmla="*/ 0 h 25"/>
                <a:gd name="T38" fmla="*/ 8 w 25"/>
                <a:gd name="T39" fmla="*/ 0 h 25"/>
                <a:gd name="T40" fmla="*/ 0 w 25"/>
                <a:gd name="T4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9"/>
                  </a:lnTo>
                  <a:lnTo>
                    <a:pt x="4" y="13"/>
                  </a:lnTo>
                  <a:lnTo>
                    <a:pt x="8" y="17"/>
                  </a:lnTo>
                  <a:lnTo>
                    <a:pt x="12" y="21"/>
                  </a:lnTo>
                  <a:lnTo>
                    <a:pt x="15" y="23"/>
                  </a:lnTo>
                  <a:lnTo>
                    <a:pt x="19" y="25"/>
                  </a:lnTo>
                  <a:lnTo>
                    <a:pt x="25" y="25"/>
                  </a:lnTo>
                  <a:lnTo>
                    <a:pt x="25" y="17"/>
                  </a:lnTo>
                  <a:lnTo>
                    <a:pt x="21" y="17"/>
                  </a:lnTo>
                  <a:lnTo>
                    <a:pt x="17" y="15"/>
                  </a:lnTo>
                  <a:lnTo>
                    <a:pt x="15" y="13"/>
                  </a:lnTo>
                  <a:lnTo>
                    <a:pt x="14" y="11"/>
                  </a:lnTo>
                  <a:lnTo>
                    <a:pt x="12" y="9"/>
                  </a:lnTo>
                  <a:lnTo>
                    <a:pt x="10" y="7"/>
                  </a:lnTo>
                  <a:lnTo>
                    <a:pt x="8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52" name="Freeform 180"/>
            <p:cNvSpPr>
              <a:spLocks noChangeAspect="1"/>
            </p:cNvSpPr>
            <p:nvPr/>
          </p:nvSpPr>
          <p:spPr bwMode="auto">
            <a:xfrm>
              <a:off x="1131" y="1672"/>
              <a:ext cx="63" cy="58"/>
            </a:xfrm>
            <a:custGeom>
              <a:avLst/>
              <a:gdLst>
                <a:gd name="T0" fmla="*/ 25 w 25"/>
                <a:gd name="T1" fmla="*/ 0 h 23"/>
                <a:gd name="T2" fmla="*/ 25 w 25"/>
                <a:gd name="T3" fmla="*/ 0 h 23"/>
                <a:gd name="T4" fmla="*/ 19 w 25"/>
                <a:gd name="T5" fmla="*/ 0 h 23"/>
                <a:gd name="T6" fmla="*/ 15 w 25"/>
                <a:gd name="T7" fmla="*/ 2 h 23"/>
                <a:gd name="T8" fmla="*/ 12 w 25"/>
                <a:gd name="T9" fmla="*/ 4 h 23"/>
                <a:gd name="T10" fmla="*/ 8 w 25"/>
                <a:gd name="T11" fmla="*/ 5 h 23"/>
                <a:gd name="T12" fmla="*/ 4 w 25"/>
                <a:gd name="T13" fmla="*/ 9 h 23"/>
                <a:gd name="T14" fmla="*/ 2 w 25"/>
                <a:gd name="T15" fmla="*/ 13 h 23"/>
                <a:gd name="T16" fmla="*/ 0 w 25"/>
                <a:gd name="T17" fmla="*/ 19 h 23"/>
                <a:gd name="T18" fmla="*/ 0 w 25"/>
                <a:gd name="T19" fmla="*/ 23 h 23"/>
                <a:gd name="T20" fmla="*/ 8 w 25"/>
                <a:gd name="T21" fmla="*/ 23 h 23"/>
                <a:gd name="T22" fmla="*/ 8 w 25"/>
                <a:gd name="T23" fmla="*/ 19 h 23"/>
                <a:gd name="T24" fmla="*/ 10 w 25"/>
                <a:gd name="T25" fmla="*/ 17 h 23"/>
                <a:gd name="T26" fmla="*/ 12 w 25"/>
                <a:gd name="T27" fmla="*/ 13 h 23"/>
                <a:gd name="T28" fmla="*/ 14 w 25"/>
                <a:gd name="T29" fmla="*/ 11 h 23"/>
                <a:gd name="T30" fmla="*/ 15 w 25"/>
                <a:gd name="T31" fmla="*/ 9 h 23"/>
                <a:gd name="T32" fmla="*/ 17 w 25"/>
                <a:gd name="T33" fmla="*/ 7 h 23"/>
                <a:gd name="T34" fmla="*/ 21 w 25"/>
                <a:gd name="T35" fmla="*/ 7 h 23"/>
                <a:gd name="T36" fmla="*/ 25 w 25"/>
                <a:gd name="T37" fmla="*/ 7 h 23"/>
                <a:gd name="T38" fmla="*/ 25 w 25"/>
                <a:gd name="T39" fmla="*/ 7 h 23"/>
                <a:gd name="T40" fmla="*/ 25 w 25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3">
                  <a:moveTo>
                    <a:pt x="25" y="0"/>
                  </a:moveTo>
                  <a:lnTo>
                    <a:pt x="25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2" y="4"/>
                  </a:lnTo>
                  <a:lnTo>
                    <a:pt x="8" y="5"/>
                  </a:lnTo>
                  <a:lnTo>
                    <a:pt x="4" y="9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8" y="23"/>
                  </a:lnTo>
                  <a:lnTo>
                    <a:pt x="8" y="19"/>
                  </a:lnTo>
                  <a:lnTo>
                    <a:pt x="10" y="17"/>
                  </a:lnTo>
                  <a:lnTo>
                    <a:pt x="12" y="13"/>
                  </a:lnTo>
                  <a:lnTo>
                    <a:pt x="14" y="11"/>
                  </a:lnTo>
                  <a:lnTo>
                    <a:pt x="15" y="9"/>
                  </a:lnTo>
                  <a:lnTo>
                    <a:pt x="17" y="7"/>
                  </a:lnTo>
                  <a:lnTo>
                    <a:pt x="21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53" name="Freeform 181"/>
            <p:cNvSpPr>
              <a:spLocks noChangeAspect="1"/>
            </p:cNvSpPr>
            <p:nvPr/>
          </p:nvSpPr>
          <p:spPr bwMode="auto">
            <a:xfrm>
              <a:off x="1194" y="1672"/>
              <a:ext cx="58" cy="58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23 w 23"/>
                <a:gd name="T5" fmla="*/ 19 h 23"/>
                <a:gd name="T6" fmla="*/ 21 w 23"/>
                <a:gd name="T7" fmla="*/ 13 h 23"/>
                <a:gd name="T8" fmla="*/ 19 w 23"/>
                <a:gd name="T9" fmla="*/ 9 h 23"/>
                <a:gd name="T10" fmla="*/ 17 w 23"/>
                <a:gd name="T11" fmla="*/ 5 h 23"/>
                <a:gd name="T12" fmla="*/ 13 w 23"/>
                <a:gd name="T13" fmla="*/ 4 h 23"/>
                <a:gd name="T14" fmla="*/ 10 w 23"/>
                <a:gd name="T15" fmla="*/ 2 h 23"/>
                <a:gd name="T16" fmla="*/ 4 w 23"/>
                <a:gd name="T17" fmla="*/ 0 h 23"/>
                <a:gd name="T18" fmla="*/ 0 w 23"/>
                <a:gd name="T19" fmla="*/ 0 h 23"/>
                <a:gd name="T20" fmla="*/ 0 w 23"/>
                <a:gd name="T21" fmla="*/ 7 h 23"/>
                <a:gd name="T22" fmla="*/ 2 w 23"/>
                <a:gd name="T23" fmla="*/ 7 h 23"/>
                <a:gd name="T24" fmla="*/ 6 w 23"/>
                <a:gd name="T25" fmla="*/ 7 h 23"/>
                <a:gd name="T26" fmla="*/ 8 w 23"/>
                <a:gd name="T27" fmla="*/ 9 h 23"/>
                <a:gd name="T28" fmla="*/ 12 w 23"/>
                <a:gd name="T29" fmla="*/ 11 h 23"/>
                <a:gd name="T30" fmla="*/ 13 w 23"/>
                <a:gd name="T31" fmla="*/ 13 h 23"/>
                <a:gd name="T32" fmla="*/ 15 w 23"/>
                <a:gd name="T33" fmla="*/ 17 h 23"/>
                <a:gd name="T34" fmla="*/ 15 w 23"/>
                <a:gd name="T35" fmla="*/ 19 h 23"/>
                <a:gd name="T36" fmla="*/ 15 w 23"/>
                <a:gd name="T37" fmla="*/ 23 h 23"/>
                <a:gd name="T38" fmla="*/ 15 w 23"/>
                <a:gd name="T39" fmla="*/ 23 h 23"/>
                <a:gd name="T40" fmla="*/ 23 w 23"/>
                <a:gd name="T4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lnTo>
                    <a:pt x="23" y="23"/>
                  </a:lnTo>
                  <a:lnTo>
                    <a:pt x="23" y="19"/>
                  </a:lnTo>
                  <a:lnTo>
                    <a:pt x="21" y="13"/>
                  </a:lnTo>
                  <a:lnTo>
                    <a:pt x="19" y="9"/>
                  </a:lnTo>
                  <a:lnTo>
                    <a:pt x="17" y="5"/>
                  </a:lnTo>
                  <a:lnTo>
                    <a:pt x="13" y="4"/>
                  </a:lnTo>
                  <a:lnTo>
                    <a:pt x="10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2" y="7"/>
                  </a:lnTo>
                  <a:lnTo>
                    <a:pt x="6" y="7"/>
                  </a:lnTo>
                  <a:lnTo>
                    <a:pt x="8" y="9"/>
                  </a:lnTo>
                  <a:lnTo>
                    <a:pt x="12" y="11"/>
                  </a:lnTo>
                  <a:lnTo>
                    <a:pt x="13" y="13"/>
                  </a:lnTo>
                  <a:lnTo>
                    <a:pt x="15" y="17"/>
                  </a:lnTo>
                  <a:lnTo>
                    <a:pt x="15" y="19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54" name="Freeform 182"/>
            <p:cNvSpPr>
              <a:spLocks noChangeAspect="1"/>
            </p:cNvSpPr>
            <p:nvPr/>
          </p:nvSpPr>
          <p:spPr bwMode="auto">
            <a:xfrm>
              <a:off x="1194" y="1730"/>
              <a:ext cx="58" cy="62"/>
            </a:xfrm>
            <a:custGeom>
              <a:avLst/>
              <a:gdLst>
                <a:gd name="T0" fmla="*/ 0 w 23"/>
                <a:gd name="T1" fmla="*/ 25 h 25"/>
                <a:gd name="T2" fmla="*/ 0 w 23"/>
                <a:gd name="T3" fmla="*/ 25 h 25"/>
                <a:gd name="T4" fmla="*/ 4 w 23"/>
                <a:gd name="T5" fmla="*/ 25 h 25"/>
                <a:gd name="T6" fmla="*/ 10 w 23"/>
                <a:gd name="T7" fmla="*/ 23 h 25"/>
                <a:gd name="T8" fmla="*/ 13 w 23"/>
                <a:gd name="T9" fmla="*/ 21 h 25"/>
                <a:gd name="T10" fmla="*/ 17 w 23"/>
                <a:gd name="T11" fmla="*/ 17 h 25"/>
                <a:gd name="T12" fmla="*/ 19 w 23"/>
                <a:gd name="T13" fmla="*/ 13 h 25"/>
                <a:gd name="T14" fmla="*/ 21 w 23"/>
                <a:gd name="T15" fmla="*/ 9 h 25"/>
                <a:gd name="T16" fmla="*/ 23 w 23"/>
                <a:gd name="T17" fmla="*/ 5 h 25"/>
                <a:gd name="T18" fmla="*/ 23 w 23"/>
                <a:gd name="T19" fmla="*/ 0 h 25"/>
                <a:gd name="T20" fmla="*/ 15 w 23"/>
                <a:gd name="T21" fmla="*/ 0 h 25"/>
                <a:gd name="T22" fmla="*/ 15 w 23"/>
                <a:gd name="T23" fmla="*/ 4 h 25"/>
                <a:gd name="T24" fmla="*/ 15 w 23"/>
                <a:gd name="T25" fmla="*/ 7 h 25"/>
                <a:gd name="T26" fmla="*/ 13 w 23"/>
                <a:gd name="T27" fmla="*/ 9 h 25"/>
                <a:gd name="T28" fmla="*/ 12 w 23"/>
                <a:gd name="T29" fmla="*/ 11 h 25"/>
                <a:gd name="T30" fmla="*/ 8 w 23"/>
                <a:gd name="T31" fmla="*/ 13 h 25"/>
                <a:gd name="T32" fmla="*/ 6 w 23"/>
                <a:gd name="T33" fmla="*/ 15 h 25"/>
                <a:gd name="T34" fmla="*/ 2 w 23"/>
                <a:gd name="T35" fmla="*/ 17 h 25"/>
                <a:gd name="T36" fmla="*/ 0 w 23"/>
                <a:gd name="T37" fmla="*/ 17 h 25"/>
                <a:gd name="T38" fmla="*/ 0 w 23"/>
                <a:gd name="T39" fmla="*/ 17 h 25"/>
                <a:gd name="T40" fmla="*/ 0 w 23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25">
                  <a:moveTo>
                    <a:pt x="0" y="25"/>
                  </a:moveTo>
                  <a:lnTo>
                    <a:pt x="0" y="25"/>
                  </a:lnTo>
                  <a:lnTo>
                    <a:pt x="4" y="25"/>
                  </a:lnTo>
                  <a:lnTo>
                    <a:pt x="10" y="23"/>
                  </a:lnTo>
                  <a:lnTo>
                    <a:pt x="13" y="21"/>
                  </a:lnTo>
                  <a:lnTo>
                    <a:pt x="17" y="17"/>
                  </a:lnTo>
                  <a:lnTo>
                    <a:pt x="19" y="13"/>
                  </a:lnTo>
                  <a:lnTo>
                    <a:pt x="21" y="9"/>
                  </a:lnTo>
                  <a:lnTo>
                    <a:pt x="23" y="5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3" y="9"/>
                  </a:lnTo>
                  <a:lnTo>
                    <a:pt x="12" y="11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55" name="Freeform 183"/>
            <p:cNvSpPr>
              <a:spLocks noChangeAspect="1"/>
            </p:cNvSpPr>
            <p:nvPr/>
          </p:nvSpPr>
          <p:spPr bwMode="auto">
            <a:xfrm>
              <a:off x="1161" y="1694"/>
              <a:ext cx="85" cy="88"/>
            </a:xfrm>
            <a:custGeom>
              <a:avLst/>
              <a:gdLst>
                <a:gd name="T0" fmla="*/ 13 w 34"/>
                <a:gd name="T1" fmla="*/ 16 h 35"/>
                <a:gd name="T2" fmla="*/ 28 w 34"/>
                <a:gd name="T3" fmla="*/ 0 h 35"/>
                <a:gd name="T4" fmla="*/ 30 w 34"/>
                <a:gd name="T5" fmla="*/ 4 h 35"/>
                <a:gd name="T6" fmla="*/ 32 w 34"/>
                <a:gd name="T7" fmla="*/ 8 h 35"/>
                <a:gd name="T8" fmla="*/ 34 w 34"/>
                <a:gd name="T9" fmla="*/ 12 h 35"/>
                <a:gd name="T10" fmla="*/ 34 w 34"/>
                <a:gd name="T11" fmla="*/ 16 h 35"/>
                <a:gd name="T12" fmla="*/ 34 w 34"/>
                <a:gd name="T13" fmla="*/ 19 h 35"/>
                <a:gd name="T14" fmla="*/ 32 w 34"/>
                <a:gd name="T15" fmla="*/ 23 h 35"/>
                <a:gd name="T16" fmla="*/ 30 w 34"/>
                <a:gd name="T17" fmla="*/ 27 h 35"/>
                <a:gd name="T18" fmla="*/ 28 w 34"/>
                <a:gd name="T19" fmla="*/ 29 h 35"/>
                <a:gd name="T20" fmla="*/ 25 w 34"/>
                <a:gd name="T21" fmla="*/ 33 h 35"/>
                <a:gd name="T22" fmla="*/ 21 w 34"/>
                <a:gd name="T23" fmla="*/ 35 h 35"/>
                <a:gd name="T24" fmla="*/ 17 w 34"/>
                <a:gd name="T25" fmla="*/ 35 h 35"/>
                <a:gd name="T26" fmla="*/ 13 w 34"/>
                <a:gd name="T27" fmla="*/ 35 h 35"/>
                <a:gd name="T28" fmla="*/ 9 w 34"/>
                <a:gd name="T29" fmla="*/ 35 h 35"/>
                <a:gd name="T30" fmla="*/ 5 w 34"/>
                <a:gd name="T31" fmla="*/ 35 h 35"/>
                <a:gd name="T32" fmla="*/ 2 w 34"/>
                <a:gd name="T33" fmla="*/ 33 h 35"/>
                <a:gd name="T34" fmla="*/ 0 w 34"/>
                <a:gd name="T35" fmla="*/ 29 h 35"/>
                <a:gd name="T36" fmla="*/ 13 w 34"/>
                <a:gd name="T3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35">
                  <a:moveTo>
                    <a:pt x="13" y="16"/>
                  </a:moveTo>
                  <a:lnTo>
                    <a:pt x="28" y="0"/>
                  </a:lnTo>
                  <a:lnTo>
                    <a:pt x="30" y="4"/>
                  </a:lnTo>
                  <a:lnTo>
                    <a:pt x="32" y="8"/>
                  </a:lnTo>
                  <a:lnTo>
                    <a:pt x="34" y="12"/>
                  </a:lnTo>
                  <a:lnTo>
                    <a:pt x="34" y="16"/>
                  </a:lnTo>
                  <a:lnTo>
                    <a:pt x="34" y="19"/>
                  </a:lnTo>
                  <a:lnTo>
                    <a:pt x="32" y="23"/>
                  </a:lnTo>
                  <a:lnTo>
                    <a:pt x="30" y="27"/>
                  </a:lnTo>
                  <a:lnTo>
                    <a:pt x="28" y="29"/>
                  </a:lnTo>
                  <a:lnTo>
                    <a:pt x="25" y="33"/>
                  </a:lnTo>
                  <a:lnTo>
                    <a:pt x="21" y="35"/>
                  </a:lnTo>
                  <a:lnTo>
                    <a:pt x="17" y="35"/>
                  </a:lnTo>
                  <a:lnTo>
                    <a:pt x="13" y="35"/>
                  </a:lnTo>
                  <a:lnTo>
                    <a:pt x="9" y="35"/>
                  </a:lnTo>
                  <a:lnTo>
                    <a:pt x="5" y="35"/>
                  </a:lnTo>
                  <a:lnTo>
                    <a:pt x="2" y="33"/>
                  </a:lnTo>
                  <a:lnTo>
                    <a:pt x="0" y="29"/>
                  </a:lnTo>
                  <a:lnTo>
                    <a:pt x="13" y="16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56" name="Freeform 184"/>
            <p:cNvSpPr>
              <a:spLocks noChangeAspect="1"/>
            </p:cNvSpPr>
            <p:nvPr/>
          </p:nvSpPr>
          <p:spPr bwMode="auto">
            <a:xfrm>
              <a:off x="1161" y="1694"/>
              <a:ext cx="85" cy="88"/>
            </a:xfrm>
            <a:custGeom>
              <a:avLst/>
              <a:gdLst>
                <a:gd name="T0" fmla="*/ 13 w 34"/>
                <a:gd name="T1" fmla="*/ 16 h 35"/>
                <a:gd name="T2" fmla="*/ 28 w 34"/>
                <a:gd name="T3" fmla="*/ 0 h 35"/>
                <a:gd name="T4" fmla="*/ 30 w 34"/>
                <a:gd name="T5" fmla="*/ 4 h 35"/>
                <a:gd name="T6" fmla="*/ 32 w 34"/>
                <a:gd name="T7" fmla="*/ 8 h 35"/>
                <a:gd name="T8" fmla="*/ 34 w 34"/>
                <a:gd name="T9" fmla="*/ 12 h 35"/>
                <a:gd name="T10" fmla="*/ 34 w 34"/>
                <a:gd name="T11" fmla="*/ 16 h 35"/>
                <a:gd name="T12" fmla="*/ 34 w 34"/>
                <a:gd name="T13" fmla="*/ 19 h 35"/>
                <a:gd name="T14" fmla="*/ 32 w 34"/>
                <a:gd name="T15" fmla="*/ 23 h 35"/>
                <a:gd name="T16" fmla="*/ 30 w 34"/>
                <a:gd name="T17" fmla="*/ 27 h 35"/>
                <a:gd name="T18" fmla="*/ 28 w 34"/>
                <a:gd name="T19" fmla="*/ 29 h 35"/>
                <a:gd name="T20" fmla="*/ 25 w 34"/>
                <a:gd name="T21" fmla="*/ 33 h 35"/>
                <a:gd name="T22" fmla="*/ 21 w 34"/>
                <a:gd name="T23" fmla="*/ 35 h 35"/>
                <a:gd name="T24" fmla="*/ 17 w 34"/>
                <a:gd name="T25" fmla="*/ 35 h 35"/>
                <a:gd name="T26" fmla="*/ 13 w 34"/>
                <a:gd name="T27" fmla="*/ 35 h 35"/>
                <a:gd name="T28" fmla="*/ 9 w 34"/>
                <a:gd name="T29" fmla="*/ 35 h 35"/>
                <a:gd name="T30" fmla="*/ 5 w 34"/>
                <a:gd name="T31" fmla="*/ 35 h 35"/>
                <a:gd name="T32" fmla="*/ 2 w 34"/>
                <a:gd name="T33" fmla="*/ 33 h 35"/>
                <a:gd name="T34" fmla="*/ 0 w 34"/>
                <a:gd name="T35" fmla="*/ 29 h 35"/>
                <a:gd name="T36" fmla="*/ 13 w 34"/>
                <a:gd name="T3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35">
                  <a:moveTo>
                    <a:pt x="13" y="16"/>
                  </a:moveTo>
                  <a:lnTo>
                    <a:pt x="28" y="0"/>
                  </a:lnTo>
                  <a:lnTo>
                    <a:pt x="30" y="4"/>
                  </a:lnTo>
                  <a:lnTo>
                    <a:pt x="32" y="8"/>
                  </a:lnTo>
                  <a:lnTo>
                    <a:pt x="34" y="12"/>
                  </a:lnTo>
                  <a:lnTo>
                    <a:pt x="34" y="16"/>
                  </a:lnTo>
                  <a:lnTo>
                    <a:pt x="34" y="19"/>
                  </a:lnTo>
                  <a:lnTo>
                    <a:pt x="32" y="23"/>
                  </a:lnTo>
                  <a:lnTo>
                    <a:pt x="30" y="27"/>
                  </a:lnTo>
                  <a:lnTo>
                    <a:pt x="28" y="29"/>
                  </a:lnTo>
                  <a:lnTo>
                    <a:pt x="25" y="33"/>
                  </a:lnTo>
                  <a:lnTo>
                    <a:pt x="21" y="35"/>
                  </a:lnTo>
                  <a:lnTo>
                    <a:pt x="17" y="35"/>
                  </a:lnTo>
                  <a:lnTo>
                    <a:pt x="13" y="35"/>
                  </a:lnTo>
                  <a:lnTo>
                    <a:pt x="9" y="35"/>
                  </a:lnTo>
                  <a:lnTo>
                    <a:pt x="5" y="35"/>
                  </a:lnTo>
                  <a:lnTo>
                    <a:pt x="2" y="33"/>
                  </a:lnTo>
                  <a:lnTo>
                    <a:pt x="0" y="29"/>
                  </a:lnTo>
                  <a:lnTo>
                    <a:pt x="13" y="16"/>
                  </a:lnTo>
                </a:path>
              </a:pathLst>
            </a:custGeom>
            <a:noFill/>
            <a:ln w="635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257" name="Freeform 185"/>
            <p:cNvSpPr>
              <a:spLocks noChangeAspect="1"/>
            </p:cNvSpPr>
            <p:nvPr/>
          </p:nvSpPr>
          <p:spPr bwMode="auto">
            <a:xfrm>
              <a:off x="2193" y="2091"/>
              <a:ext cx="100" cy="100"/>
            </a:xfrm>
            <a:custGeom>
              <a:avLst/>
              <a:gdLst>
                <a:gd name="T0" fmla="*/ 21 w 40"/>
                <a:gd name="T1" fmla="*/ 40 h 40"/>
                <a:gd name="T2" fmla="*/ 17 w 40"/>
                <a:gd name="T3" fmla="*/ 40 h 40"/>
                <a:gd name="T4" fmla="*/ 13 w 40"/>
                <a:gd name="T5" fmla="*/ 38 h 40"/>
                <a:gd name="T6" fmla="*/ 9 w 40"/>
                <a:gd name="T7" fmla="*/ 36 h 40"/>
                <a:gd name="T8" fmla="*/ 6 w 40"/>
                <a:gd name="T9" fmla="*/ 34 h 40"/>
                <a:gd name="T10" fmla="*/ 4 w 40"/>
                <a:gd name="T11" fmla="*/ 30 h 40"/>
                <a:gd name="T12" fmla="*/ 2 w 40"/>
                <a:gd name="T13" fmla="*/ 26 h 40"/>
                <a:gd name="T14" fmla="*/ 0 w 40"/>
                <a:gd name="T15" fmla="*/ 23 h 40"/>
                <a:gd name="T16" fmla="*/ 0 w 40"/>
                <a:gd name="T17" fmla="*/ 19 h 40"/>
                <a:gd name="T18" fmla="*/ 0 w 40"/>
                <a:gd name="T19" fmla="*/ 15 h 40"/>
                <a:gd name="T20" fmla="*/ 2 w 40"/>
                <a:gd name="T21" fmla="*/ 11 h 40"/>
                <a:gd name="T22" fmla="*/ 4 w 40"/>
                <a:gd name="T23" fmla="*/ 7 h 40"/>
                <a:gd name="T24" fmla="*/ 6 w 40"/>
                <a:gd name="T25" fmla="*/ 5 h 40"/>
                <a:gd name="T26" fmla="*/ 9 w 40"/>
                <a:gd name="T27" fmla="*/ 1 h 40"/>
                <a:gd name="T28" fmla="*/ 13 w 40"/>
                <a:gd name="T29" fmla="*/ 0 h 40"/>
                <a:gd name="T30" fmla="*/ 17 w 40"/>
                <a:gd name="T31" fmla="*/ 0 h 40"/>
                <a:gd name="T32" fmla="*/ 21 w 40"/>
                <a:gd name="T33" fmla="*/ 0 h 40"/>
                <a:gd name="T34" fmla="*/ 25 w 40"/>
                <a:gd name="T35" fmla="*/ 0 h 40"/>
                <a:gd name="T36" fmla="*/ 29 w 40"/>
                <a:gd name="T37" fmla="*/ 0 h 40"/>
                <a:gd name="T38" fmla="*/ 32 w 40"/>
                <a:gd name="T39" fmla="*/ 1 h 40"/>
                <a:gd name="T40" fmla="*/ 34 w 40"/>
                <a:gd name="T41" fmla="*/ 5 h 40"/>
                <a:gd name="T42" fmla="*/ 36 w 40"/>
                <a:gd name="T43" fmla="*/ 7 h 40"/>
                <a:gd name="T44" fmla="*/ 38 w 40"/>
                <a:gd name="T45" fmla="*/ 11 h 40"/>
                <a:gd name="T46" fmla="*/ 40 w 40"/>
                <a:gd name="T47" fmla="*/ 15 h 40"/>
                <a:gd name="T48" fmla="*/ 40 w 40"/>
                <a:gd name="T49" fmla="*/ 19 h 40"/>
                <a:gd name="T50" fmla="*/ 40 w 40"/>
                <a:gd name="T51" fmla="*/ 23 h 40"/>
                <a:gd name="T52" fmla="*/ 38 w 40"/>
                <a:gd name="T53" fmla="*/ 26 h 40"/>
                <a:gd name="T54" fmla="*/ 36 w 40"/>
                <a:gd name="T55" fmla="*/ 30 h 40"/>
                <a:gd name="T56" fmla="*/ 34 w 40"/>
                <a:gd name="T57" fmla="*/ 34 h 40"/>
                <a:gd name="T58" fmla="*/ 32 w 40"/>
                <a:gd name="T59" fmla="*/ 36 h 40"/>
                <a:gd name="T60" fmla="*/ 29 w 40"/>
                <a:gd name="T61" fmla="*/ 38 h 40"/>
                <a:gd name="T62" fmla="*/ 25 w 40"/>
                <a:gd name="T63" fmla="*/ 40 h 40"/>
                <a:gd name="T64" fmla="*/ 21 w 40"/>
                <a:gd name="T6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40">
                  <a:moveTo>
                    <a:pt x="21" y="40"/>
                  </a:moveTo>
                  <a:lnTo>
                    <a:pt x="17" y="40"/>
                  </a:lnTo>
                  <a:lnTo>
                    <a:pt x="13" y="38"/>
                  </a:lnTo>
                  <a:lnTo>
                    <a:pt x="9" y="36"/>
                  </a:lnTo>
                  <a:lnTo>
                    <a:pt x="6" y="34"/>
                  </a:lnTo>
                  <a:lnTo>
                    <a:pt x="4" y="30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4" y="7"/>
                  </a:lnTo>
                  <a:lnTo>
                    <a:pt x="6" y="5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2" y="1"/>
                  </a:lnTo>
                  <a:lnTo>
                    <a:pt x="34" y="5"/>
                  </a:lnTo>
                  <a:lnTo>
                    <a:pt x="36" y="7"/>
                  </a:lnTo>
                  <a:lnTo>
                    <a:pt x="38" y="11"/>
                  </a:lnTo>
                  <a:lnTo>
                    <a:pt x="40" y="15"/>
                  </a:lnTo>
                  <a:lnTo>
                    <a:pt x="40" y="19"/>
                  </a:lnTo>
                  <a:lnTo>
                    <a:pt x="40" y="23"/>
                  </a:lnTo>
                  <a:lnTo>
                    <a:pt x="38" y="26"/>
                  </a:lnTo>
                  <a:lnTo>
                    <a:pt x="36" y="30"/>
                  </a:lnTo>
                  <a:lnTo>
                    <a:pt x="34" y="34"/>
                  </a:lnTo>
                  <a:lnTo>
                    <a:pt x="32" y="36"/>
                  </a:lnTo>
                  <a:lnTo>
                    <a:pt x="29" y="38"/>
                  </a:lnTo>
                  <a:lnTo>
                    <a:pt x="25" y="40"/>
                  </a:lnTo>
                  <a:lnTo>
                    <a:pt x="21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58" name="Freeform 186"/>
            <p:cNvSpPr>
              <a:spLocks noChangeAspect="1"/>
            </p:cNvSpPr>
            <p:nvPr/>
          </p:nvSpPr>
          <p:spPr bwMode="auto">
            <a:xfrm>
              <a:off x="2178" y="2139"/>
              <a:ext cx="67" cy="67"/>
            </a:xfrm>
            <a:custGeom>
              <a:avLst/>
              <a:gdLst>
                <a:gd name="T0" fmla="*/ 0 w 27"/>
                <a:gd name="T1" fmla="*/ 0 h 27"/>
                <a:gd name="T2" fmla="*/ 0 w 27"/>
                <a:gd name="T3" fmla="*/ 0 h 27"/>
                <a:gd name="T4" fmla="*/ 0 w 27"/>
                <a:gd name="T5" fmla="*/ 6 h 27"/>
                <a:gd name="T6" fmla="*/ 2 w 27"/>
                <a:gd name="T7" fmla="*/ 11 h 27"/>
                <a:gd name="T8" fmla="*/ 4 w 27"/>
                <a:gd name="T9" fmla="*/ 15 h 27"/>
                <a:gd name="T10" fmla="*/ 8 w 27"/>
                <a:gd name="T11" fmla="*/ 19 h 27"/>
                <a:gd name="T12" fmla="*/ 12 w 27"/>
                <a:gd name="T13" fmla="*/ 23 h 27"/>
                <a:gd name="T14" fmla="*/ 15 w 27"/>
                <a:gd name="T15" fmla="*/ 25 h 27"/>
                <a:gd name="T16" fmla="*/ 21 w 27"/>
                <a:gd name="T17" fmla="*/ 27 h 27"/>
                <a:gd name="T18" fmla="*/ 27 w 27"/>
                <a:gd name="T19" fmla="*/ 27 h 27"/>
                <a:gd name="T20" fmla="*/ 27 w 27"/>
                <a:gd name="T21" fmla="*/ 15 h 27"/>
                <a:gd name="T22" fmla="*/ 23 w 27"/>
                <a:gd name="T23" fmla="*/ 15 h 27"/>
                <a:gd name="T24" fmla="*/ 21 w 27"/>
                <a:gd name="T25" fmla="*/ 13 h 27"/>
                <a:gd name="T26" fmla="*/ 17 w 27"/>
                <a:gd name="T27" fmla="*/ 11 h 27"/>
                <a:gd name="T28" fmla="*/ 15 w 27"/>
                <a:gd name="T29" fmla="*/ 11 h 27"/>
                <a:gd name="T30" fmla="*/ 13 w 27"/>
                <a:gd name="T31" fmla="*/ 7 h 27"/>
                <a:gd name="T32" fmla="*/ 13 w 27"/>
                <a:gd name="T33" fmla="*/ 6 h 27"/>
                <a:gd name="T34" fmla="*/ 12 w 27"/>
                <a:gd name="T35" fmla="*/ 4 h 27"/>
                <a:gd name="T36" fmla="*/ 12 w 27"/>
                <a:gd name="T37" fmla="*/ 0 h 27"/>
                <a:gd name="T38" fmla="*/ 12 w 27"/>
                <a:gd name="T39" fmla="*/ 0 h 27"/>
                <a:gd name="T40" fmla="*/ 0 w 27"/>
                <a:gd name="T4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7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1"/>
                  </a:lnTo>
                  <a:lnTo>
                    <a:pt x="4" y="15"/>
                  </a:lnTo>
                  <a:lnTo>
                    <a:pt x="8" y="19"/>
                  </a:lnTo>
                  <a:lnTo>
                    <a:pt x="12" y="23"/>
                  </a:lnTo>
                  <a:lnTo>
                    <a:pt x="15" y="25"/>
                  </a:lnTo>
                  <a:lnTo>
                    <a:pt x="21" y="27"/>
                  </a:lnTo>
                  <a:lnTo>
                    <a:pt x="27" y="27"/>
                  </a:lnTo>
                  <a:lnTo>
                    <a:pt x="27" y="15"/>
                  </a:lnTo>
                  <a:lnTo>
                    <a:pt x="23" y="15"/>
                  </a:lnTo>
                  <a:lnTo>
                    <a:pt x="21" y="13"/>
                  </a:lnTo>
                  <a:lnTo>
                    <a:pt x="17" y="11"/>
                  </a:lnTo>
                  <a:lnTo>
                    <a:pt x="15" y="11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59" name="Freeform 187"/>
            <p:cNvSpPr>
              <a:spLocks noChangeAspect="1"/>
            </p:cNvSpPr>
            <p:nvPr/>
          </p:nvSpPr>
          <p:spPr bwMode="auto">
            <a:xfrm>
              <a:off x="2178" y="2071"/>
              <a:ext cx="67" cy="68"/>
            </a:xfrm>
            <a:custGeom>
              <a:avLst/>
              <a:gdLst>
                <a:gd name="T0" fmla="*/ 27 w 27"/>
                <a:gd name="T1" fmla="*/ 0 h 27"/>
                <a:gd name="T2" fmla="*/ 27 w 27"/>
                <a:gd name="T3" fmla="*/ 0 h 27"/>
                <a:gd name="T4" fmla="*/ 21 w 27"/>
                <a:gd name="T5" fmla="*/ 2 h 27"/>
                <a:gd name="T6" fmla="*/ 15 w 27"/>
                <a:gd name="T7" fmla="*/ 4 h 27"/>
                <a:gd name="T8" fmla="*/ 12 w 27"/>
                <a:gd name="T9" fmla="*/ 6 h 27"/>
                <a:gd name="T10" fmla="*/ 8 w 27"/>
                <a:gd name="T11" fmla="*/ 9 h 27"/>
                <a:gd name="T12" fmla="*/ 4 w 27"/>
                <a:gd name="T13" fmla="*/ 13 h 27"/>
                <a:gd name="T14" fmla="*/ 2 w 27"/>
                <a:gd name="T15" fmla="*/ 17 h 27"/>
                <a:gd name="T16" fmla="*/ 0 w 27"/>
                <a:gd name="T17" fmla="*/ 21 h 27"/>
                <a:gd name="T18" fmla="*/ 0 w 27"/>
                <a:gd name="T19" fmla="*/ 27 h 27"/>
                <a:gd name="T20" fmla="*/ 12 w 27"/>
                <a:gd name="T21" fmla="*/ 27 h 27"/>
                <a:gd name="T22" fmla="*/ 12 w 27"/>
                <a:gd name="T23" fmla="*/ 25 h 27"/>
                <a:gd name="T24" fmla="*/ 13 w 27"/>
                <a:gd name="T25" fmla="*/ 21 h 27"/>
                <a:gd name="T26" fmla="*/ 13 w 27"/>
                <a:gd name="T27" fmla="*/ 19 h 27"/>
                <a:gd name="T28" fmla="*/ 15 w 27"/>
                <a:gd name="T29" fmla="*/ 17 h 27"/>
                <a:gd name="T30" fmla="*/ 17 w 27"/>
                <a:gd name="T31" fmla="*/ 15 h 27"/>
                <a:gd name="T32" fmla="*/ 21 w 27"/>
                <a:gd name="T33" fmla="*/ 13 h 27"/>
                <a:gd name="T34" fmla="*/ 23 w 27"/>
                <a:gd name="T35" fmla="*/ 13 h 27"/>
                <a:gd name="T36" fmla="*/ 27 w 27"/>
                <a:gd name="T37" fmla="*/ 13 h 27"/>
                <a:gd name="T38" fmla="*/ 27 w 27"/>
                <a:gd name="T39" fmla="*/ 13 h 27"/>
                <a:gd name="T40" fmla="*/ 27 w 27"/>
                <a:gd name="T4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7">
                  <a:moveTo>
                    <a:pt x="27" y="0"/>
                  </a:moveTo>
                  <a:lnTo>
                    <a:pt x="27" y="0"/>
                  </a:lnTo>
                  <a:lnTo>
                    <a:pt x="21" y="2"/>
                  </a:lnTo>
                  <a:lnTo>
                    <a:pt x="15" y="4"/>
                  </a:lnTo>
                  <a:lnTo>
                    <a:pt x="12" y="6"/>
                  </a:lnTo>
                  <a:lnTo>
                    <a:pt x="8" y="9"/>
                  </a:lnTo>
                  <a:lnTo>
                    <a:pt x="4" y="13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12" y="27"/>
                  </a:lnTo>
                  <a:lnTo>
                    <a:pt x="12" y="25"/>
                  </a:lnTo>
                  <a:lnTo>
                    <a:pt x="13" y="21"/>
                  </a:lnTo>
                  <a:lnTo>
                    <a:pt x="13" y="19"/>
                  </a:lnTo>
                  <a:lnTo>
                    <a:pt x="15" y="17"/>
                  </a:lnTo>
                  <a:lnTo>
                    <a:pt x="17" y="15"/>
                  </a:lnTo>
                  <a:lnTo>
                    <a:pt x="21" y="13"/>
                  </a:lnTo>
                  <a:lnTo>
                    <a:pt x="23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60" name="Freeform 188"/>
            <p:cNvSpPr>
              <a:spLocks noChangeAspect="1"/>
            </p:cNvSpPr>
            <p:nvPr/>
          </p:nvSpPr>
          <p:spPr bwMode="auto">
            <a:xfrm>
              <a:off x="2245" y="2071"/>
              <a:ext cx="63" cy="68"/>
            </a:xfrm>
            <a:custGeom>
              <a:avLst/>
              <a:gdLst>
                <a:gd name="T0" fmla="*/ 25 w 25"/>
                <a:gd name="T1" fmla="*/ 27 h 27"/>
                <a:gd name="T2" fmla="*/ 25 w 25"/>
                <a:gd name="T3" fmla="*/ 27 h 27"/>
                <a:gd name="T4" fmla="*/ 25 w 25"/>
                <a:gd name="T5" fmla="*/ 21 h 27"/>
                <a:gd name="T6" fmla="*/ 23 w 25"/>
                <a:gd name="T7" fmla="*/ 17 h 27"/>
                <a:gd name="T8" fmla="*/ 21 w 25"/>
                <a:gd name="T9" fmla="*/ 13 h 27"/>
                <a:gd name="T10" fmla="*/ 17 w 25"/>
                <a:gd name="T11" fmla="*/ 9 h 27"/>
                <a:gd name="T12" fmla="*/ 13 w 25"/>
                <a:gd name="T13" fmla="*/ 6 h 27"/>
                <a:gd name="T14" fmla="*/ 9 w 25"/>
                <a:gd name="T15" fmla="*/ 4 h 27"/>
                <a:gd name="T16" fmla="*/ 4 w 25"/>
                <a:gd name="T17" fmla="*/ 2 h 27"/>
                <a:gd name="T18" fmla="*/ 0 w 25"/>
                <a:gd name="T19" fmla="*/ 0 h 27"/>
                <a:gd name="T20" fmla="*/ 0 w 25"/>
                <a:gd name="T21" fmla="*/ 13 h 27"/>
                <a:gd name="T22" fmla="*/ 2 w 25"/>
                <a:gd name="T23" fmla="*/ 13 h 27"/>
                <a:gd name="T24" fmla="*/ 6 w 25"/>
                <a:gd name="T25" fmla="*/ 13 h 27"/>
                <a:gd name="T26" fmla="*/ 8 w 25"/>
                <a:gd name="T27" fmla="*/ 15 h 27"/>
                <a:gd name="T28" fmla="*/ 9 w 25"/>
                <a:gd name="T29" fmla="*/ 17 h 27"/>
                <a:gd name="T30" fmla="*/ 11 w 25"/>
                <a:gd name="T31" fmla="*/ 19 h 27"/>
                <a:gd name="T32" fmla="*/ 13 w 25"/>
                <a:gd name="T33" fmla="*/ 21 h 27"/>
                <a:gd name="T34" fmla="*/ 13 w 25"/>
                <a:gd name="T35" fmla="*/ 25 h 27"/>
                <a:gd name="T36" fmla="*/ 13 w 25"/>
                <a:gd name="T37" fmla="*/ 27 h 27"/>
                <a:gd name="T38" fmla="*/ 13 w 25"/>
                <a:gd name="T39" fmla="*/ 27 h 27"/>
                <a:gd name="T40" fmla="*/ 25 w 25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7">
                  <a:moveTo>
                    <a:pt x="25" y="27"/>
                  </a:moveTo>
                  <a:lnTo>
                    <a:pt x="25" y="27"/>
                  </a:lnTo>
                  <a:lnTo>
                    <a:pt x="25" y="21"/>
                  </a:lnTo>
                  <a:lnTo>
                    <a:pt x="23" y="17"/>
                  </a:lnTo>
                  <a:lnTo>
                    <a:pt x="21" y="13"/>
                  </a:lnTo>
                  <a:lnTo>
                    <a:pt x="17" y="9"/>
                  </a:lnTo>
                  <a:lnTo>
                    <a:pt x="13" y="6"/>
                  </a:lnTo>
                  <a:lnTo>
                    <a:pt x="9" y="4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6" y="13"/>
                  </a:lnTo>
                  <a:lnTo>
                    <a:pt x="8" y="15"/>
                  </a:lnTo>
                  <a:lnTo>
                    <a:pt x="9" y="17"/>
                  </a:lnTo>
                  <a:lnTo>
                    <a:pt x="11" y="19"/>
                  </a:lnTo>
                  <a:lnTo>
                    <a:pt x="13" y="21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25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61" name="Freeform 189"/>
            <p:cNvSpPr>
              <a:spLocks noChangeAspect="1"/>
            </p:cNvSpPr>
            <p:nvPr/>
          </p:nvSpPr>
          <p:spPr bwMode="auto">
            <a:xfrm>
              <a:off x="2245" y="2139"/>
              <a:ext cx="63" cy="67"/>
            </a:xfrm>
            <a:custGeom>
              <a:avLst/>
              <a:gdLst>
                <a:gd name="T0" fmla="*/ 0 w 25"/>
                <a:gd name="T1" fmla="*/ 27 h 27"/>
                <a:gd name="T2" fmla="*/ 0 w 25"/>
                <a:gd name="T3" fmla="*/ 27 h 27"/>
                <a:gd name="T4" fmla="*/ 4 w 25"/>
                <a:gd name="T5" fmla="*/ 27 h 27"/>
                <a:gd name="T6" fmla="*/ 9 w 25"/>
                <a:gd name="T7" fmla="*/ 25 h 27"/>
                <a:gd name="T8" fmla="*/ 13 w 25"/>
                <a:gd name="T9" fmla="*/ 23 h 27"/>
                <a:gd name="T10" fmla="*/ 17 w 25"/>
                <a:gd name="T11" fmla="*/ 19 h 27"/>
                <a:gd name="T12" fmla="*/ 21 w 25"/>
                <a:gd name="T13" fmla="*/ 15 h 27"/>
                <a:gd name="T14" fmla="*/ 23 w 25"/>
                <a:gd name="T15" fmla="*/ 11 h 27"/>
                <a:gd name="T16" fmla="*/ 25 w 25"/>
                <a:gd name="T17" fmla="*/ 6 h 27"/>
                <a:gd name="T18" fmla="*/ 25 w 25"/>
                <a:gd name="T19" fmla="*/ 0 h 27"/>
                <a:gd name="T20" fmla="*/ 13 w 25"/>
                <a:gd name="T21" fmla="*/ 0 h 27"/>
                <a:gd name="T22" fmla="*/ 13 w 25"/>
                <a:gd name="T23" fmla="*/ 4 h 27"/>
                <a:gd name="T24" fmla="*/ 13 w 25"/>
                <a:gd name="T25" fmla="*/ 6 h 27"/>
                <a:gd name="T26" fmla="*/ 11 w 25"/>
                <a:gd name="T27" fmla="*/ 7 h 27"/>
                <a:gd name="T28" fmla="*/ 9 w 25"/>
                <a:gd name="T29" fmla="*/ 11 h 27"/>
                <a:gd name="T30" fmla="*/ 8 w 25"/>
                <a:gd name="T31" fmla="*/ 11 h 27"/>
                <a:gd name="T32" fmla="*/ 6 w 25"/>
                <a:gd name="T33" fmla="*/ 13 h 27"/>
                <a:gd name="T34" fmla="*/ 2 w 25"/>
                <a:gd name="T35" fmla="*/ 15 h 27"/>
                <a:gd name="T36" fmla="*/ 0 w 25"/>
                <a:gd name="T37" fmla="*/ 15 h 27"/>
                <a:gd name="T38" fmla="*/ 0 w 25"/>
                <a:gd name="T39" fmla="*/ 15 h 27"/>
                <a:gd name="T40" fmla="*/ 0 w 25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7">
                  <a:moveTo>
                    <a:pt x="0" y="27"/>
                  </a:moveTo>
                  <a:lnTo>
                    <a:pt x="0" y="27"/>
                  </a:lnTo>
                  <a:lnTo>
                    <a:pt x="4" y="27"/>
                  </a:lnTo>
                  <a:lnTo>
                    <a:pt x="9" y="25"/>
                  </a:lnTo>
                  <a:lnTo>
                    <a:pt x="13" y="23"/>
                  </a:lnTo>
                  <a:lnTo>
                    <a:pt x="17" y="19"/>
                  </a:lnTo>
                  <a:lnTo>
                    <a:pt x="21" y="15"/>
                  </a:lnTo>
                  <a:lnTo>
                    <a:pt x="23" y="11"/>
                  </a:lnTo>
                  <a:lnTo>
                    <a:pt x="25" y="6"/>
                  </a:lnTo>
                  <a:lnTo>
                    <a:pt x="25" y="0"/>
                  </a:lnTo>
                  <a:lnTo>
                    <a:pt x="13" y="0"/>
                  </a:lnTo>
                  <a:lnTo>
                    <a:pt x="13" y="4"/>
                  </a:lnTo>
                  <a:lnTo>
                    <a:pt x="13" y="6"/>
                  </a:lnTo>
                  <a:lnTo>
                    <a:pt x="11" y="7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6" y="13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62" name="Freeform 190"/>
            <p:cNvSpPr>
              <a:spLocks noChangeAspect="1"/>
            </p:cNvSpPr>
            <p:nvPr/>
          </p:nvSpPr>
          <p:spPr bwMode="auto">
            <a:xfrm>
              <a:off x="2193" y="2091"/>
              <a:ext cx="100" cy="100"/>
            </a:xfrm>
            <a:custGeom>
              <a:avLst/>
              <a:gdLst>
                <a:gd name="T0" fmla="*/ 21 w 40"/>
                <a:gd name="T1" fmla="*/ 40 h 40"/>
                <a:gd name="T2" fmla="*/ 17 w 40"/>
                <a:gd name="T3" fmla="*/ 40 h 40"/>
                <a:gd name="T4" fmla="*/ 13 w 40"/>
                <a:gd name="T5" fmla="*/ 38 h 40"/>
                <a:gd name="T6" fmla="*/ 9 w 40"/>
                <a:gd name="T7" fmla="*/ 36 h 40"/>
                <a:gd name="T8" fmla="*/ 6 w 40"/>
                <a:gd name="T9" fmla="*/ 34 h 40"/>
                <a:gd name="T10" fmla="*/ 4 w 40"/>
                <a:gd name="T11" fmla="*/ 30 h 40"/>
                <a:gd name="T12" fmla="*/ 2 w 40"/>
                <a:gd name="T13" fmla="*/ 26 h 40"/>
                <a:gd name="T14" fmla="*/ 0 w 40"/>
                <a:gd name="T15" fmla="*/ 23 h 40"/>
                <a:gd name="T16" fmla="*/ 0 w 40"/>
                <a:gd name="T17" fmla="*/ 19 h 40"/>
                <a:gd name="T18" fmla="*/ 0 w 40"/>
                <a:gd name="T19" fmla="*/ 15 h 40"/>
                <a:gd name="T20" fmla="*/ 2 w 40"/>
                <a:gd name="T21" fmla="*/ 11 h 40"/>
                <a:gd name="T22" fmla="*/ 4 w 40"/>
                <a:gd name="T23" fmla="*/ 7 h 40"/>
                <a:gd name="T24" fmla="*/ 6 w 40"/>
                <a:gd name="T25" fmla="*/ 5 h 40"/>
                <a:gd name="T26" fmla="*/ 9 w 40"/>
                <a:gd name="T27" fmla="*/ 1 h 40"/>
                <a:gd name="T28" fmla="*/ 13 w 40"/>
                <a:gd name="T29" fmla="*/ 0 h 40"/>
                <a:gd name="T30" fmla="*/ 17 w 40"/>
                <a:gd name="T31" fmla="*/ 0 h 40"/>
                <a:gd name="T32" fmla="*/ 21 w 40"/>
                <a:gd name="T33" fmla="*/ 0 h 40"/>
                <a:gd name="T34" fmla="*/ 25 w 40"/>
                <a:gd name="T35" fmla="*/ 0 h 40"/>
                <a:gd name="T36" fmla="*/ 29 w 40"/>
                <a:gd name="T37" fmla="*/ 0 h 40"/>
                <a:gd name="T38" fmla="*/ 32 w 40"/>
                <a:gd name="T39" fmla="*/ 1 h 40"/>
                <a:gd name="T40" fmla="*/ 34 w 40"/>
                <a:gd name="T41" fmla="*/ 5 h 40"/>
                <a:gd name="T42" fmla="*/ 36 w 40"/>
                <a:gd name="T43" fmla="*/ 7 h 40"/>
                <a:gd name="T44" fmla="*/ 38 w 40"/>
                <a:gd name="T45" fmla="*/ 11 h 40"/>
                <a:gd name="T46" fmla="*/ 40 w 40"/>
                <a:gd name="T47" fmla="*/ 15 h 40"/>
                <a:gd name="T48" fmla="*/ 40 w 40"/>
                <a:gd name="T49" fmla="*/ 19 h 40"/>
                <a:gd name="T50" fmla="*/ 40 w 40"/>
                <a:gd name="T51" fmla="*/ 23 h 40"/>
                <a:gd name="T52" fmla="*/ 38 w 40"/>
                <a:gd name="T53" fmla="*/ 26 h 40"/>
                <a:gd name="T54" fmla="*/ 36 w 40"/>
                <a:gd name="T55" fmla="*/ 30 h 40"/>
                <a:gd name="T56" fmla="*/ 34 w 40"/>
                <a:gd name="T57" fmla="*/ 34 h 40"/>
                <a:gd name="T58" fmla="*/ 32 w 40"/>
                <a:gd name="T59" fmla="*/ 36 h 40"/>
                <a:gd name="T60" fmla="*/ 29 w 40"/>
                <a:gd name="T61" fmla="*/ 38 h 40"/>
                <a:gd name="T62" fmla="*/ 25 w 40"/>
                <a:gd name="T63" fmla="*/ 40 h 40"/>
                <a:gd name="T64" fmla="*/ 21 w 40"/>
                <a:gd name="T6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40">
                  <a:moveTo>
                    <a:pt x="21" y="40"/>
                  </a:moveTo>
                  <a:lnTo>
                    <a:pt x="17" y="40"/>
                  </a:lnTo>
                  <a:lnTo>
                    <a:pt x="13" y="38"/>
                  </a:lnTo>
                  <a:lnTo>
                    <a:pt x="9" y="36"/>
                  </a:lnTo>
                  <a:lnTo>
                    <a:pt x="6" y="34"/>
                  </a:lnTo>
                  <a:lnTo>
                    <a:pt x="4" y="30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4" y="7"/>
                  </a:lnTo>
                  <a:lnTo>
                    <a:pt x="6" y="5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2" y="1"/>
                  </a:lnTo>
                  <a:lnTo>
                    <a:pt x="34" y="5"/>
                  </a:lnTo>
                  <a:lnTo>
                    <a:pt x="36" y="7"/>
                  </a:lnTo>
                  <a:lnTo>
                    <a:pt x="38" y="11"/>
                  </a:lnTo>
                  <a:lnTo>
                    <a:pt x="40" y="15"/>
                  </a:lnTo>
                  <a:lnTo>
                    <a:pt x="40" y="19"/>
                  </a:lnTo>
                  <a:lnTo>
                    <a:pt x="40" y="23"/>
                  </a:lnTo>
                  <a:lnTo>
                    <a:pt x="38" y="26"/>
                  </a:lnTo>
                  <a:lnTo>
                    <a:pt x="36" y="30"/>
                  </a:lnTo>
                  <a:lnTo>
                    <a:pt x="34" y="34"/>
                  </a:lnTo>
                  <a:lnTo>
                    <a:pt x="32" y="36"/>
                  </a:lnTo>
                  <a:lnTo>
                    <a:pt x="29" y="38"/>
                  </a:lnTo>
                  <a:lnTo>
                    <a:pt x="25" y="40"/>
                  </a:lnTo>
                  <a:lnTo>
                    <a:pt x="21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63" name="Freeform 191"/>
            <p:cNvSpPr>
              <a:spLocks noChangeAspect="1"/>
            </p:cNvSpPr>
            <p:nvPr/>
          </p:nvSpPr>
          <p:spPr bwMode="auto">
            <a:xfrm>
              <a:off x="2183" y="2139"/>
              <a:ext cx="62" cy="62"/>
            </a:xfrm>
            <a:custGeom>
              <a:avLst/>
              <a:gdLst>
                <a:gd name="T0" fmla="*/ 0 w 25"/>
                <a:gd name="T1" fmla="*/ 0 h 25"/>
                <a:gd name="T2" fmla="*/ 0 w 25"/>
                <a:gd name="T3" fmla="*/ 0 h 25"/>
                <a:gd name="T4" fmla="*/ 0 w 25"/>
                <a:gd name="T5" fmla="*/ 6 h 25"/>
                <a:gd name="T6" fmla="*/ 2 w 25"/>
                <a:gd name="T7" fmla="*/ 9 h 25"/>
                <a:gd name="T8" fmla="*/ 4 w 25"/>
                <a:gd name="T9" fmla="*/ 13 h 25"/>
                <a:gd name="T10" fmla="*/ 8 w 25"/>
                <a:gd name="T11" fmla="*/ 17 h 25"/>
                <a:gd name="T12" fmla="*/ 11 w 25"/>
                <a:gd name="T13" fmla="*/ 21 h 25"/>
                <a:gd name="T14" fmla="*/ 15 w 25"/>
                <a:gd name="T15" fmla="*/ 23 h 25"/>
                <a:gd name="T16" fmla="*/ 19 w 25"/>
                <a:gd name="T17" fmla="*/ 25 h 25"/>
                <a:gd name="T18" fmla="*/ 25 w 25"/>
                <a:gd name="T19" fmla="*/ 25 h 25"/>
                <a:gd name="T20" fmla="*/ 25 w 25"/>
                <a:gd name="T21" fmla="*/ 17 h 25"/>
                <a:gd name="T22" fmla="*/ 21 w 25"/>
                <a:gd name="T23" fmla="*/ 17 h 25"/>
                <a:gd name="T24" fmla="*/ 17 w 25"/>
                <a:gd name="T25" fmla="*/ 15 h 25"/>
                <a:gd name="T26" fmla="*/ 15 w 25"/>
                <a:gd name="T27" fmla="*/ 13 h 25"/>
                <a:gd name="T28" fmla="*/ 13 w 25"/>
                <a:gd name="T29" fmla="*/ 11 h 25"/>
                <a:gd name="T30" fmla="*/ 11 w 25"/>
                <a:gd name="T31" fmla="*/ 9 h 25"/>
                <a:gd name="T32" fmla="*/ 10 w 25"/>
                <a:gd name="T33" fmla="*/ 7 h 25"/>
                <a:gd name="T34" fmla="*/ 8 w 25"/>
                <a:gd name="T35" fmla="*/ 4 h 25"/>
                <a:gd name="T36" fmla="*/ 8 w 25"/>
                <a:gd name="T37" fmla="*/ 0 h 25"/>
                <a:gd name="T38" fmla="*/ 8 w 25"/>
                <a:gd name="T39" fmla="*/ 0 h 25"/>
                <a:gd name="T40" fmla="*/ 0 w 25"/>
                <a:gd name="T4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9"/>
                  </a:lnTo>
                  <a:lnTo>
                    <a:pt x="4" y="13"/>
                  </a:lnTo>
                  <a:lnTo>
                    <a:pt x="8" y="17"/>
                  </a:lnTo>
                  <a:lnTo>
                    <a:pt x="11" y="21"/>
                  </a:lnTo>
                  <a:lnTo>
                    <a:pt x="15" y="23"/>
                  </a:lnTo>
                  <a:lnTo>
                    <a:pt x="19" y="25"/>
                  </a:lnTo>
                  <a:lnTo>
                    <a:pt x="25" y="25"/>
                  </a:lnTo>
                  <a:lnTo>
                    <a:pt x="25" y="17"/>
                  </a:lnTo>
                  <a:lnTo>
                    <a:pt x="21" y="17"/>
                  </a:lnTo>
                  <a:lnTo>
                    <a:pt x="17" y="15"/>
                  </a:lnTo>
                  <a:lnTo>
                    <a:pt x="15" y="13"/>
                  </a:lnTo>
                  <a:lnTo>
                    <a:pt x="13" y="11"/>
                  </a:lnTo>
                  <a:lnTo>
                    <a:pt x="11" y="9"/>
                  </a:lnTo>
                  <a:lnTo>
                    <a:pt x="10" y="7"/>
                  </a:lnTo>
                  <a:lnTo>
                    <a:pt x="8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64" name="Freeform 192"/>
            <p:cNvSpPr>
              <a:spLocks noChangeAspect="1"/>
            </p:cNvSpPr>
            <p:nvPr/>
          </p:nvSpPr>
          <p:spPr bwMode="auto">
            <a:xfrm>
              <a:off x="2183" y="2081"/>
              <a:ext cx="62" cy="58"/>
            </a:xfrm>
            <a:custGeom>
              <a:avLst/>
              <a:gdLst>
                <a:gd name="T0" fmla="*/ 25 w 25"/>
                <a:gd name="T1" fmla="*/ 0 h 23"/>
                <a:gd name="T2" fmla="*/ 25 w 25"/>
                <a:gd name="T3" fmla="*/ 0 h 23"/>
                <a:gd name="T4" fmla="*/ 19 w 25"/>
                <a:gd name="T5" fmla="*/ 0 h 23"/>
                <a:gd name="T6" fmla="*/ 15 w 25"/>
                <a:gd name="T7" fmla="*/ 2 h 23"/>
                <a:gd name="T8" fmla="*/ 11 w 25"/>
                <a:gd name="T9" fmla="*/ 4 h 23"/>
                <a:gd name="T10" fmla="*/ 8 w 25"/>
                <a:gd name="T11" fmla="*/ 5 h 23"/>
                <a:gd name="T12" fmla="*/ 4 w 25"/>
                <a:gd name="T13" fmla="*/ 9 h 23"/>
                <a:gd name="T14" fmla="*/ 2 w 25"/>
                <a:gd name="T15" fmla="*/ 13 h 23"/>
                <a:gd name="T16" fmla="*/ 0 w 25"/>
                <a:gd name="T17" fmla="*/ 19 h 23"/>
                <a:gd name="T18" fmla="*/ 0 w 25"/>
                <a:gd name="T19" fmla="*/ 23 h 23"/>
                <a:gd name="T20" fmla="*/ 8 w 25"/>
                <a:gd name="T21" fmla="*/ 23 h 23"/>
                <a:gd name="T22" fmla="*/ 8 w 25"/>
                <a:gd name="T23" fmla="*/ 19 h 23"/>
                <a:gd name="T24" fmla="*/ 10 w 25"/>
                <a:gd name="T25" fmla="*/ 17 h 23"/>
                <a:gd name="T26" fmla="*/ 11 w 25"/>
                <a:gd name="T27" fmla="*/ 13 h 23"/>
                <a:gd name="T28" fmla="*/ 13 w 25"/>
                <a:gd name="T29" fmla="*/ 11 h 23"/>
                <a:gd name="T30" fmla="*/ 15 w 25"/>
                <a:gd name="T31" fmla="*/ 9 h 23"/>
                <a:gd name="T32" fmla="*/ 17 w 25"/>
                <a:gd name="T33" fmla="*/ 7 h 23"/>
                <a:gd name="T34" fmla="*/ 21 w 25"/>
                <a:gd name="T35" fmla="*/ 7 h 23"/>
                <a:gd name="T36" fmla="*/ 25 w 25"/>
                <a:gd name="T37" fmla="*/ 7 h 23"/>
                <a:gd name="T38" fmla="*/ 25 w 25"/>
                <a:gd name="T39" fmla="*/ 7 h 23"/>
                <a:gd name="T40" fmla="*/ 25 w 25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3">
                  <a:moveTo>
                    <a:pt x="25" y="0"/>
                  </a:moveTo>
                  <a:lnTo>
                    <a:pt x="25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8" y="5"/>
                  </a:lnTo>
                  <a:lnTo>
                    <a:pt x="4" y="9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8" y="23"/>
                  </a:lnTo>
                  <a:lnTo>
                    <a:pt x="8" y="19"/>
                  </a:lnTo>
                  <a:lnTo>
                    <a:pt x="10" y="17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5" y="9"/>
                  </a:lnTo>
                  <a:lnTo>
                    <a:pt x="17" y="7"/>
                  </a:lnTo>
                  <a:lnTo>
                    <a:pt x="21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65" name="Freeform 193"/>
            <p:cNvSpPr>
              <a:spLocks noChangeAspect="1"/>
            </p:cNvSpPr>
            <p:nvPr/>
          </p:nvSpPr>
          <p:spPr bwMode="auto">
            <a:xfrm>
              <a:off x="2245" y="2081"/>
              <a:ext cx="58" cy="58"/>
            </a:xfrm>
            <a:custGeom>
              <a:avLst/>
              <a:gdLst>
                <a:gd name="T0" fmla="*/ 23 w 23"/>
                <a:gd name="T1" fmla="*/ 23 h 23"/>
                <a:gd name="T2" fmla="*/ 23 w 23"/>
                <a:gd name="T3" fmla="*/ 23 h 23"/>
                <a:gd name="T4" fmla="*/ 23 w 23"/>
                <a:gd name="T5" fmla="*/ 19 h 23"/>
                <a:gd name="T6" fmla="*/ 21 w 23"/>
                <a:gd name="T7" fmla="*/ 13 h 23"/>
                <a:gd name="T8" fmla="*/ 19 w 23"/>
                <a:gd name="T9" fmla="*/ 9 h 23"/>
                <a:gd name="T10" fmla="*/ 17 w 23"/>
                <a:gd name="T11" fmla="*/ 5 h 23"/>
                <a:gd name="T12" fmla="*/ 13 w 23"/>
                <a:gd name="T13" fmla="*/ 4 h 23"/>
                <a:gd name="T14" fmla="*/ 9 w 23"/>
                <a:gd name="T15" fmla="*/ 2 h 23"/>
                <a:gd name="T16" fmla="*/ 4 w 23"/>
                <a:gd name="T17" fmla="*/ 0 h 23"/>
                <a:gd name="T18" fmla="*/ 0 w 23"/>
                <a:gd name="T19" fmla="*/ 0 h 23"/>
                <a:gd name="T20" fmla="*/ 0 w 23"/>
                <a:gd name="T21" fmla="*/ 7 h 23"/>
                <a:gd name="T22" fmla="*/ 2 w 23"/>
                <a:gd name="T23" fmla="*/ 7 h 23"/>
                <a:gd name="T24" fmla="*/ 6 w 23"/>
                <a:gd name="T25" fmla="*/ 7 h 23"/>
                <a:gd name="T26" fmla="*/ 8 w 23"/>
                <a:gd name="T27" fmla="*/ 9 h 23"/>
                <a:gd name="T28" fmla="*/ 11 w 23"/>
                <a:gd name="T29" fmla="*/ 11 h 23"/>
                <a:gd name="T30" fmla="*/ 13 w 23"/>
                <a:gd name="T31" fmla="*/ 13 h 23"/>
                <a:gd name="T32" fmla="*/ 15 w 23"/>
                <a:gd name="T33" fmla="*/ 17 h 23"/>
                <a:gd name="T34" fmla="*/ 15 w 23"/>
                <a:gd name="T35" fmla="*/ 19 h 23"/>
                <a:gd name="T36" fmla="*/ 15 w 23"/>
                <a:gd name="T37" fmla="*/ 23 h 23"/>
                <a:gd name="T38" fmla="*/ 15 w 23"/>
                <a:gd name="T39" fmla="*/ 23 h 23"/>
                <a:gd name="T40" fmla="*/ 23 w 23"/>
                <a:gd name="T4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23">
                  <a:moveTo>
                    <a:pt x="23" y="23"/>
                  </a:moveTo>
                  <a:lnTo>
                    <a:pt x="23" y="23"/>
                  </a:lnTo>
                  <a:lnTo>
                    <a:pt x="23" y="19"/>
                  </a:lnTo>
                  <a:lnTo>
                    <a:pt x="21" y="13"/>
                  </a:lnTo>
                  <a:lnTo>
                    <a:pt x="19" y="9"/>
                  </a:lnTo>
                  <a:lnTo>
                    <a:pt x="17" y="5"/>
                  </a:lnTo>
                  <a:lnTo>
                    <a:pt x="13" y="4"/>
                  </a:lnTo>
                  <a:lnTo>
                    <a:pt x="9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2" y="7"/>
                  </a:lnTo>
                  <a:lnTo>
                    <a:pt x="6" y="7"/>
                  </a:lnTo>
                  <a:lnTo>
                    <a:pt x="8" y="9"/>
                  </a:lnTo>
                  <a:lnTo>
                    <a:pt x="11" y="11"/>
                  </a:lnTo>
                  <a:lnTo>
                    <a:pt x="13" y="13"/>
                  </a:lnTo>
                  <a:lnTo>
                    <a:pt x="15" y="17"/>
                  </a:lnTo>
                  <a:lnTo>
                    <a:pt x="15" y="19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66" name="Freeform 194"/>
            <p:cNvSpPr>
              <a:spLocks noChangeAspect="1"/>
            </p:cNvSpPr>
            <p:nvPr/>
          </p:nvSpPr>
          <p:spPr bwMode="auto">
            <a:xfrm>
              <a:off x="2245" y="2139"/>
              <a:ext cx="58" cy="62"/>
            </a:xfrm>
            <a:custGeom>
              <a:avLst/>
              <a:gdLst>
                <a:gd name="T0" fmla="*/ 0 w 23"/>
                <a:gd name="T1" fmla="*/ 25 h 25"/>
                <a:gd name="T2" fmla="*/ 0 w 23"/>
                <a:gd name="T3" fmla="*/ 25 h 25"/>
                <a:gd name="T4" fmla="*/ 4 w 23"/>
                <a:gd name="T5" fmla="*/ 25 h 25"/>
                <a:gd name="T6" fmla="*/ 9 w 23"/>
                <a:gd name="T7" fmla="*/ 23 h 25"/>
                <a:gd name="T8" fmla="*/ 13 w 23"/>
                <a:gd name="T9" fmla="*/ 21 h 25"/>
                <a:gd name="T10" fmla="*/ 17 w 23"/>
                <a:gd name="T11" fmla="*/ 17 h 25"/>
                <a:gd name="T12" fmla="*/ 19 w 23"/>
                <a:gd name="T13" fmla="*/ 13 h 25"/>
                <a:gd name="T14" fmla="*/ 21 w 23"/>
                <a:gd name="T15" fmla="*/ 9 h 25"/>
                <a:gd name="T16" fmla="*/ 23 w 23"/>
                <a:gd name="T17" fmla="*/ 6 h 25"/>
                <a:gd name="T18" fmla="*/ 23 w 23"/>
                <a:gd name="T19" fmla="*/ 0 h 25"/>
                <a:gd name="T20" fmla="*/ 15 w 23"/>
                <a:gd name="T21" fmla="*/ 0 h 25"/>
                <a:gd name="T22" fmla="*/ 15 w 23"/>
                <a:gd name="T23" fmla="*/ 4 h 25"/>
                <a:gd name="T24" fmla="*/ 15 w 23"/>
                <a:gd name="T25" fmla="*/ 7 h 25"/>
                <a:gd name="T26" fmla="*/ 13 w 23"/>
                <a:gd name="T27" fmla="*/ 9 h 25"/>
                <a:gd name="T28" fmla="*/ 11 w 23"/>
                <a:gd name="T29" fmla="*/ 11 h 25"/>
                <a:gd name="T30" fmla="*/ 8 w 23"/>
                <a:gd name="T31" fmla="*/ 13 h 25"/>
                <a:gd name="T32" fmla="*/ 6 w 23"/>
                <a:gd name="T33" fmla="*/ 15 h 25"/>
                <a:gd name="T34" fmla="*/ 2 w 23"/>
                <a:gd name="T35" fmla="*/ 17 h 25"/>
                <a:gd name="T36" fmla="*/ 0 w 23"/>
                <a:gd name="T37" fmla="*/ 17 h 25"/>
                <a:gd name="T38" fmla="*/ 0 w 23"/>
                <a:gd name="T39" fmla="*/ 17 h 25"/>
                <a:gd name="T40" fmla="*/ 0 w 23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25">
                  <a:moveTo>
                    <a:pt x="0" y="25"/>
                  </a:moveTo>
                  <a:lnTo>
                    <a:pt x="0" y="25"/>
                  </a:lnTo>
                  <a:lnTo>
                    <a:pt x="4" y="25"/>
                  </a:lnTo>
                  <a:lnTo>
                    <a:pt x="9" y="23"/>
                  </a:lnTo>
                  <a:lnTo>
                    <a:pt x="13" y="21"/>
                  </a:lnTo>
                  <a:lnTo>
                    <a:pt x="17" y="17"/>
                  </a:lnTo>
                  <a:lnTo>
                    <a:pt x="19" y="13"/>
                  </a:lnTo>
                  <a:lnTo>
                    <a:pt x="21" y="9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3" y="9"/>
                  </a:lnTo>
                  <a:lnTo>
                    <a:pt x="11" y="11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67" name="Freeform 195"/>
            <p:cNvSpPr>
              <a:spLocks noChangeAspect="1"/>
            </p:cNvSpPr>
            <p:nvPr/>
          </p:nvSpPr>
          <p:spPr bwMode="auto">
            <a:xfrm>
              <a:off x="2210" y="2104"/>
              <a:ext cx="88" cy="87"/>
            </a:xfrm>
            <a:custGeom>
              <a:avLst/>
              <a:gdLst>
                <a:gd name="T0" fmla="*/ 14 w 35"/>
                <a:gd name="T1" fmla="*/ 16 h 35"/>
                <a:gd name="T2" fmla="*/ 29 w 35"/>
                <a:gd name="T3" fmla="*/ 0 h 35"/>
                <a:gd name="T4" fmla="*/ 31 w 35"/>
                <a:gd name="T5" fmla="*/ 4 h 35"/>
                <a:gd name="T6" fmla="*/ 33 w 35"/>
                <a:gd name="T7" fmla="*/ 8 h 35"/>
                <a:gd name="T8" fmla="*/ 33 w 35"/>
                <a:gd name="T9" fmla="*/ 12 h 35"/>
                <a:gd name="T10" fmla="*/ 35 w 35"/>
                <a:gd name="T11" fmla="*/ 16 h 35"/>
                <a:gd name="T12" fmla="*/ 33 w 35"/>
                <a:gd name="T13" fmla="*/ 20 h 35"/>
                <a:gd name="T14" fmla="*/ 33 w 35"/>
                <a:gd name="T15" fmla="*/ 23 h 35"/>
                <a:gd name="T16" fmla="*/ 31 w 35"/>
                <a:gd name="T17" fmla="*/ 27 h 35"/>
                <a:gd name="T18" fmla="*/ 29 w 35"/>
                <a:gd name="T19" fmla="*/ 29 h 35"/>
                <a:gd name="T20" fmla="*/ 25 w 35"/>
                <a:gd name="T21" fmla="*/ 33 h 35"/>
                <a:gd name="T22" fmla="*/ 22 w 35"/>
                <a:gd name="T23" fmla="*/ 35 h 35"/>
                <a:gd name="T24" fmla="*/ 18 w 35"/>
                <a:gd name="T25" fmla="*/ 35 h 35"/>
                <a:gd name="T26" fmla="*/ 14 w 35"/>
                <a:gd name="T27" fmla="*/ 35 h 35"/>
                <a:gd name="T28" fmla="*/ 10 w 35"/>
                <a:gd name="T29" fmla="*/ 35 h 35"/>
                <a:gd name="T30" fmla="*/ 6 w 35"/>
                <a:gd name="T31" fmla="*/ 35 h 35"/>
                <a:gd name="T32" fmla="*/ 2 w 35"/>
                <a:gd name="T33" fmla="*/ 33 h 35"/>
                <a:gd name="T34" fmla="*/ 0 w 35"/>
                <a:gd name="T35" fmla="*/ 29 h 35"/>
                <a:gd name="T36" fmla="*/ 14 w 35"/>
                <a:gd name="T3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35">
                  <a:moveTo>
                    <a:pt x="14" y="16"/>
                  </a:moveTo>
                  <a:lnTo>
                    <a:pt x="29" y="0"/>
                  </a:lnTo>
                  <a:lnTo>
                    <a:pt x="31" y="4"/>
                  </a:lnTo>
                  <a:lnTo>
                    <a:pt x="33" y="8"/>
                  </a:lnTo>
                  <a:lnTo>
                    <a:pt x="33" y="12"/>
                  </a:lnTo>
                  <a:lnTo>
                    <a:pt x="35" y="16"/>
                  </a:lnTo>
                  <a:lnTo>
                    <a:pt x="33" y="20"/>
                  </a:lnTo>
                  <a:lnTo>
                    <a:pt x="33" y="23"/>
                  </a:lnTo>
                  <a:lnTo>
                    <a:pt x="31" y="27"/>
                  </a:lnTo>
                  <a:lnTo>
                    <a:pt x="29" y="29"/>
                  </a:lnTo>
                  <a:lnTo>
                    <a:pt x="25" y="33"/>
                  </a:lnTo>
                  <a:lnTo>
                    <a:pt x="22" y="35"/>
                  </a:lnTo>
                  <a:lnTo>
                    <a:pt x="18" y="35"/>
                  </a:lnTo>
                  <a:lnTo>
                    <a:pt x="14" y="35"/>
                  </a:lnTo>
                  <a:lnTo>
                    <a:pt x="10" y="35"/>
                  </a:lnTo>
                  <a:lnTo>
                    <a:pt x="6" y="35"/>
                  </a:lnTo>
                  <a:lnTo>
                    <a:pt x="2" y="33"/>
                  </a:lnTo>
                  <a:lnTo>
                    <a:pt x="0" y="29"/>
                  </a:lnTo>
                  <a:lnTo>
                    <a:pt x="14" y="16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68" name="Freeform 196"/>
            <p:cNvSpPr>
              <a:spLocks noChangeAspect="1"/>
            </p:cNvSpPr>
            <p:nvPr/>
          </p:nvSpPr>
          <p:spPr bwMode="auto">
            <a:xfrm>
              <a:off x="2210" y="2104"/>
              <a:ext cx="88" cy="87"/>
            </a:xfrm>
            <a:custGeom>
              <a:avLst/>
              <a:gdLst>
                <a:gd name="T0" fmla="*/ 14 w 35"/>
                <a:gd name="T1" fmla="*/ 16 h 35"/>
                <a:gd name="T2" fmla="*/ 29 w 35"/>
                <a:gd name="T3" fmla="*/ 0 h 35"/>
                <a:gd name="T4" fmla="*/ 31 w 35"/>
                <a:gd name="T5" fmla="*/ 4 h 35"/>
                <a:gd name="T6" fmla="*/ 33 w 35"/>
                <a:gd name="T7" fmla="*/ 8 h 35"/>
                <a:gd name="T8" fmla="*/ 33 w 35"/>
                <a:gd name="T9" fmla="*/ 12 h 35"/>
                <a:gd name="T10" fmla="*/ 35 w 35"/>
                <a:gd name="T11" fmla="*/ 16 h 35"/>
                <a:gd name="T12" fmla="*/ 33 w 35"/>
                <a:gd name="T13" fmla="*/ 20 h 35"/>
                <a:gd name="T14" fmla="*/ 33 w 35"/>
                <a:gd name="T15" fmla="*/ 23 h 35"/>
                <a:gd name="T16" fmla="*/ 31 w 35"/>
                <a:gd name="T17" fmla="*/ 27 h 35"/>
                <a:gd name="T18" fmla="*/ 29 w 35"/>
                <a:gd name="T19" fmla="*/ 29 h 35"/>
                <a:gd name="T20" fmla="*/ 25 w 35"/>
                <a:gd name="T21" fmla="*/ 33 h 35"/>
                <a:gd name="T22" fmla="*/ 22 w 35"/>
                <a:gd name="T23" fmla="*/ 35 h 35"/>
                <a:gd name="T24" fmla="*/ 18 w 35"/>
                <a:gd name="T25" fmla="*/ 35 h 35"/>
                <a:gd name="T26" fmla="*/ 14 w 35"/>
                <a:gd name="T27" fmla="*/ 35 h 35"/>
                <a:gd name="T28" fmla="*/ 10 w 35"/>
                <a:gd name="T29" fmla="*/ 35 h 35"/>
                <a:gd name="T30" fmla="*/ 6 w 35"/>
                <a:gd name="T31" fmla="*/ 35 h 35"/>
                <a:gd name="T32" fmla="*/ 2 w 35"/>
                <a:gd name="T33" fmla="*/ 33 h 35"/>
                <a:gd name="T34" fmla="*/ 0 w 35"/>
                <a:gd name="T35" fmla="*/ 29 h 35"/>
                <a:gd name="T36" fmla="*/ 14 w 35"/>
                <a:gd name="T3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35">
                  <a:moveTo>
                    <a:pt x="14" y="16"/>
                  </a:moveTo>
                  <a:lnTo>
                    <a:pt x="29" y="0"/>
                  </a:lnTo>
                  <a:lnTo>
                    <a:pt x="31" y="4"/>
                  </a:lnTo>
                  <a:lnTo>
                    <a:pt x="33" y="8"/>
                  </a:lnTo>
                  <a:lnTo>
                    <a:pt x="33" y="12"/>
                  </a:lnTo>
                  <a:lnTo>
                    <a:pt x="35" y="16"/>
                  </a:lnTo>
                  <a:lnTo>
                    <a:pt x="33" y="20"/>
                  </a:lnTo>
                  <a:lnTo>
                    <a:pt x="33" y="23"/>
                  </a:lnTo>
                  <a:lnTo>
                    <a:pt x="31" y="27"/>
                  </a:lnTo>
                  <a:lnTo>
                    <a:pt x="29" y="29"/>
                  </a:lnTo>
                  <a:lnTo>
                    <a:pt x="25" y="33"/>
                  </a:lnTo>
                  <a:lnTo>
                    <a:pt x="22" y="35"/>
                  </a:lnTo>
                  <a:lnTo>
                    <a:pt x="18" y="35"/>
                  </a:lnTo>
                  <a:lnTo>
                    <a:pt x="14" y="35"/>
                  </a:lnTo>
                  <a:lnTo>
                    <a:pt x="10" y="35"/>
                  </a:lnTo>
                  <a:lnTo>
                    <a:pt x="6" y="35"/>
                  </a:lnTo>
                  <a:lnTo>
                    <a:pt x="2" y="33"/>
                  </a:lnTo>
                  <a:lnTo>
                    <a:pt x="0" y="29"/>
                  </a:lnTo>
                  <a:lnTo>
                    <a:pt x="14" y="16"/>
                  </a:lnTo>
                </a:path>
              </a:pathLst>
            </a:custGeom>
            <a:noFill/>
            <a:ln w="635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269" name="Freeform 197"/>
            <p:cNvSpPr>
              <a:spLocks noChangeAspect="1"/>
            </p:cNvSpPr>
            <p:nvPr/>
          </p:nvSpPr>
          <p:spPr bwMode="auto">
            <a:xfrm>
              <a:off x="1357" y="1777"/>
              <a:ext cx="98" cy="96"/>
            </a:xfrm>
            <a:custGeom>
              <a:avLst/>
              <a:gdLst>
                <a:gd name="T0" fmla="*/ 20 w 39"/>
                <a:gd name="T1" fmla="*/ 38 h 38"/>
                <a:gd name="T2" fmla="*/ 16 w 39"/>
                <a:gd name="T3" fmla="*/ 36 h 38"/>
                <a:gd name="T4" fmla="*/ 12 w 39"/>
                <a:gd name="T5" fmla="*/ 36 h 38"/>
                <a:gd name="T6" fmla="*/ 8 w 39"/>
                <a:gd name="T7" fmla="*/ 34 h 38"/>
                <a:gd name="T8" fmla="*/ 6 w 39"/>
                <a:gd name="T9" fmla="*/ 33 h 38"/>
                <a:gd name="T10" fmla="*/ 4 w 39"/>
                <a:gd name="T11" fmla="*/ 29 h 38"/>
                <a:gd name="T12" fmla="*/ 2 w 39"/>
                <a:gd name="T13" fmla="*/ 27 h 38"/>
                <a:gd name="T14" fmla="*/ 0 w 39"/>
                <a:gd name="T15" fmla="*/ 23 h 38"/>
                <a:gd name="T16" fmla="*/ 0 w 39"/>
                <a:gd name="T17" fmla="*/ 19 h 38"/>
                <a:gd name="T18" fmla="*/ 0 w 39"/>
                <a:gd name="T19" fmla="*/ 15 h 38"/>
                <a:gd name="T20" fmla="*/ 2 w 39"/>
                <a:gd name="T21" fmla="*/ 11 h 38"/>
                <a:gd name="T22" fmla="*/ 4 w 39"/>
                <a:gd name="T23" fmla="*/ 8 h 38"/>
                <a:gd name="T24" fmla="*/ 6 w 39"/>
                <a:gd name="T25" fmla="*/ 6 h 38"/>
                <a:gd name="T26" fmla="*/ 8 w 39"/>
                <a:gd name="T27" fmla="*/ 4 h 38"/>
                <a:gd name="T28" fmla="*/ 12 w 39"/>
                <a:gd name="T29" fmla="*/ 2 h 38"/>
                <a:gd name="T30" fmla="*/ 16 w 39"/>
                <a:gd name="T31" fmla="*/ 0 h 38"/>
                <a:gd name="T32" fmla="*/ 20 w 39"/>
                <a:gd name="T33" fmla="*/ 0 h 38"/>
                <a:gd name="T34" fmla="*/ 23 w 39"/>
                <a:gd name="T35" fmla="*/ 0 h 38"/>
                <a:gd name="T36" fmla="*/ 27 w 39"/>
                <a:gd name="T37" fmla="*/ 2 h 38"/>
                <a:gd name="T38" fmla="*/ 29 w 39"/>
                <a:gd name="T39" fmla="*/ 4 h 38"/>
                <a:gd name="T40" fmla="*/ 33 w 39"/>
                <a:gd name="T41" fmla="*/ 6 h 38"/>
                <a:gd name="T42" fmla="*/ 35 w 39"/>
                <a:gd name="T43" fmla="*/ 8 h 38"/>
                <a:gd name="T44" fmla="*/ 37 w 39"/>
                <a:gd name="T45" fmla="*/ 11 h 38"/>
                <a:gd name="T46" fmla="*/ 37 w 39"/>
                <a:gd name="T47" fmla="*/ 15 h 38"/>
                <a:gd name="T48" fmla="*/ 39 w 39"/>
                <a:gd name="T49" fmla="*/ 19 h 38"/>
                <a:gd name="T50" fmla="*/ 37 w 39"/>
                <a:gd name="T51" fmla="*/ 23 h 38"/>
                <a:gd name="T52" fmla="*/ 37 w 39"/>
                <a:gd name="T53" fmla="*/ 27 h 38"/>
                <a:gd name="T54" fmla="*/ 35 w 39"/>
                <a:gd name="T55" fmla="*/ 29 h 38"/>
                <a:gd name="T56" fmla="*/ 33 w 39"/>
                <a:gd name="T57" fmla="*/ 33 h 38"/>
                <a:gd name="T58" fmla="*/ 29 w 39"/>
                <a:gd name="T59" fmla="*/ 34 h 38"/>
                <a:gd name="T60" fmla="*/ 27 w 39"/>
                <a:gd name="T61" fmla="*/ 36 h 38"/>
                <a:gd name="T62" fmla="*/ 23 w 39"/>
                <a:gd name="T63" fmla="*/ 36 h 38"/>
                <a:gd name="T64" fmla="*/ 20 w 39"/>
                <a:gd name="T6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" h="38">
                  <a:moveTo>
                    <a:pt x="20" y="38"/>
                  </a:moveTo>
                  <a:lnTo>
                    <a:pt x="16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6" y="33"/>
                  </a:lnTo>
                  <a:lnTo>
                    <a:pt x="4" y="29"/>
                  </a:lnTo>
                  <a:lnTo>
                    <a:pt x="2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4" y="8"/>
                  </a:lnTo>
                  <a:lnTo>
                    <a:pt x="6" y="6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29" y="4"/>
                  </a:lnTo>
                  <a:lnTo>
                    <a:pt x="33" y="6"/>
                  </a:lnTo>
                  <a:lnTo>
                    <a:pt x="35" y="8"/>
                  </a:lnTo>
                  <a:lnTo>
                    <a:pt x="37" y="11"/>
                  </a:lnTo>
                  <a:lnTo>
                    <a:pt x="37" y="15"/>
                  </a:lnTo>
                  <a:lnTo>
                    <a:pt x="39" y="19"/>
                  </a:lnTo>
                  <a:lnTo>
                    <a:pt x="37" y="23"/>
                  </a:lnTo>
                  <a:lnTo>
                    <a:pt x="37" y="27"/>
                  </a:lnTo>
                  <a:lnTo>
                    <a:pt x="35" y="29"/>
                  </a:lnTo>
                  <a:lnTo>
                    <a:pt x="33" y="33"/>
                  </a:lnTo>
                  <a:lnTo>
                    <a:pt x="29" y="34"/>
                  </a:lnTo>
                  <a:lnTo>
                    <a:pt x="27" y="36"/>
                  </a:lnTo>
                  <a:lnTo>
                    <a:pt x="23" y="36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70" name="Freeform 198"/>
            <p:cNvSpPr>
              <a:spLocks noChangeAspect="1"/>
            </p:cNvSpPr>
            <p:nvPr/>
          </p:nvSpPr>
          <p:spPr bwMode="auto">
            <a:xfrm>
              <a:off x="1352" y="1825"/>
              <a:ext cx="55" cy="53"/>
            </a:xfrm>
            <a:custGeom>
              <a:avLst/>
              <a:gdLst>
                <a:gd name="T0" fmla="*/ 0 w 22"/>
                <a:gd name="T1" fmla="*/ 0 h 21"/>
                <a:gd name="T2" fmla="*/ 0 w 22"/>
                <a:gd name="T3" fmla="*/ 0 h 21"/>
                <a:gd name="T4" fmla="*/ 0 w 22"/>
                <a:gd name="T5" fmla="*/ 4 h 21"/>
                <a:gd name="T6" fmla="*/ 2 w 22"/>
                <a:gd name="T7" fmla="*/ 8 h 21"/>
                <a:gd name="T8" fmla="*/ 4 w 22"/>
                <a:gd name="T9" fmla="*/ 12 h 21"/>
                <a:gd name="T10" fmla="*/ 6 w 22"/>
                <a:gd name="T11" fmla="*/ 15 h 21"/>
                <a:gd name="T12" fmla="*/ 10 w 22"/>
                <a:gd name="T13" fmla="*/ 17 h 21"/>
                <a:gd name="T14" fmla="*/ 14 w 22"/>
                <a:gd name="T15" fmla="*/ 19 h 21"/>
                <a:gd name="T16" fmla="*/ 18 w 22"/>
                <a:gd name="T17" fmla="*/ 21 h 21"/>
                <a:gd name="T18" fmla="*/ 22 w 22"/>
                <a:gd name="T19" fmla="*/ 21 h 21"/>
                <a:gd name="T20" fmla="*/ 22 w 22"/>
                <a:gd name="T21" fmla="*/ 15 h 21"/>
                <a:gd name="T22" fmla="*/ 18 w 22"/>
                <a:gd name="T23" fmla="*/ 15 h 21"/>
                <a:gd name="T24" fmla="*/ 16 w 22"/>
                <a:gd name="T25" fmla="*/ 15 h 21"/>
                <a:gd name="T26" fmla="*/ 12 w 22"/>
                <a:gd name="T27" fmla="*/ 14 h 21"/>
                <a:gd name="T28" fmla="*/ 10 w 22"/>
                <a:gd name="T29" fmla="*/ 12 h 21"/>
                <a:gd name="T30" fmla="*/ 8 w 22"/>
                <a:gd name="T31" fmla="*/ 8 h 21"/>
                <a:gd name="T32" fmla="*/ 6 w 22"/>
                <a:gd name="T33" fmla="*/ 6 h 21"/>
                <a:gd name="T34" fmla="*/ 6 w 22"/>
                <a:gd name="T35" fmla="*/ 2 h 21"/>
                <a:gd name="T36" fmla="*/ 4 w 22"/>
                <a:gd name="T37" fmla="*/ 0 h 21"/>
                <a:gd name="T38" fmla="*/ 4 w 22"/>
                <a:gd name="T39" fmla="*/ 0 h 21"/>
                <a:gd name="T40" fmla="*/ 0 w 22"/>
                <a:gd name="T4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21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8"/>
                  </a:lnTo>
                  <a:lnTo>
                    <a:pt x="4" y="12"/>
                  </a:lnTo>
                  <a:lnTo>
                    <a:pt x="6" y="15"/>
                  </a:lnTo>
                  <a:lnTo>
                    <a:pt x="10" y="17"/>
                  </a:lnTo>
                  <a:lnTo>
                    <a:pt x="14" y="19"/>
                  </a:lnTo>
                  <a:lnTo>
                    <a:pt x="18" y="21"/>
                  </a:lnTo>
                  <a:lnTo>
                    <a:pt x="22" y="21"/>
                  </a:lnTo>
                  <a:lnTo>
                    <a:pt x="22" y="15"/>
                  </a:lnTo>
                  <a:lnTo>
                    <a:pt x="18" y="15"/>
                  </a:lnTo>
                  <a:lnTo>
                    <a:pt x="16" y="15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71" name="Freeform 199"/>
            <p:cNvSpPr>
              <a:spLocks noChangeAspect="1"/>
            </p:cNvSpPr>
            <p:nvPr/>
          </p:nvSpPr>
          <p:spPr bwMode="auto">
            <a:xfrm>
              <a:off x="1352" y="1772"/>
              <a:ext cx="55" cy="53"/>
            </a:xfrm>
            <a:custGeom>
              <a:avLst/>
              <a:gdLst>
                <a:gd name="T0" fmla="*/ 22 w 22"/>
                <a:gd name="T1" fmla="*/ 0 h 21"/>
                <a:gd name="T2" fmla="*/ 22 w 22"/>
                <a:gd name="T3" fmla="*/ 0 h 21"/>
                <a:gd name="T4" fmla="*/ 18 w 22"/>
                <a:gd name="T5" fmla="*/ 0 h 21"/>
                <a:gd name="T6" fmla="*/ 14 w 22"/>
                <a:gd name="T7" fmla="*/ 2 h 21"/>
                <a:gd name="T8" fmla="*/ 10 w 22"/>
                <a:gd name="T9" fmla="*/ 4 h 21"/>
                <a:gd name="T10" fmla="*/ 6 w 22"/>
                <a:gd name="T11" fmla="*/ 6 h 21"/>
                <a:gd name="T12" fmla="*/ 4 w 22"/>
                <a:gd name="T13" fmla="*/ 10 h 21"/>
                <a:gd name="T14" fmla="*/ 2 w 22"/>
                <a:gd name="T15" fmla="*/ 11 h 21"/>
                <a:gd name="T16" fmla="*/ 0 w 22"/>
                <a:gd name="T17" fmla="*/ 17 h 21"/>
                <a:gd name="T18" fmla="*/ 0 w 22"/>
                <a:gd name="T19" fmla="*/ 21 h 21"/>
                <a:gd name="T20" fmla="*/ 4 w 22"/>
                <a:gd name="T21" fmla="*/ 21 h 21"/>
                <a:gd name="T22" fmla="*/ 6 w 22"/>
                <a:gd name="T23" fmla="*/ 17 h 21"/>
                <a:gd name="T24" fmla="*/ 6 w 22"/>
                <a:gd name="T25" fmla="*/ 13 h 21"/>
                <a:gd name="T26" fmla="*/ 8 w 22"/>
                <a:gd name="T27" fmla="*/ 11 h 21"/>
                <a:gd name="T28" fmla="*/ 10 w 22"/>
                <a:gd name="T29" fmla="*/ 10 h 21"/>
                <a:gd name="T30" fmla="*/ 12 w 22"/>
                <a:gd name="T31" fmla="*/ 8 h 21"/>
                <a:gd name="T32" fmla="*/ 16 w 22"/>
                <a:gd name="T33" fmla="*/ 6 h 21"/>
                <a:gd name="T34" fmla="*/ 18 w 22"/>
                <a:gd name="T35" fmla="*/ 6 h 21"/>
                <a:gd name="T36" fmla="*/ 22 w 22"/>
                <a:gd name="T37" fmla="*/ 4 h 21"/>
                <a:gd name="T38" fmla="*/ 22 w 22"/>
                <a:gd name="T39" fmla="*/ 4 h 21"/>
                <a:gd name="T40" fmla="*/ 22 w 22"/>
                <a:gd name="T4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21">
                  <a:moveTo>
                    <a:pt x="22" y="0"/>
                  </a:moveTo>
                  <a:lnTo>
                    <a:pt x="22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4" y="21"/>
                  </a:lnTo>
                  <a:lnTo>
                    <a:pt x="6" y="17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72" name="Freeform 200"/>
            <p:cNvSpPr>
              <a:spLocks noChangeAspect="1"/>
            </p:cNvSpPr>
            <p:nvPr/>
          </p:nvSpPr>
          <p:spPr bwMode="auto">
            <a:xfrm>
              <a:off x="1407" y="1772"/>
              <a:ext cx="53" cy="53"/>
            </a:xfrm>
            <a:custGeom>
              <a:avLst/>
              <a:gdLst>
                <a:gd name="T0" fmla="*/ 21 w 21"/>
                <a:gd name="T1" fmla="*/ 21 h 21"/>
                <a:gd name="T2" fmla="*/ 21 w 21"/>
                <a:gd name="T3" fmla="*/ 21 h 21"/>
                <a:gd name="T4" fmla="*/ 21 w 21"/>
                <a:gd name="T5" fmla="*/ 17 h 21"/>
                <a:gd name="T6" fmla="*/ 19 w 21"/>
                <a:gd name="T7" fmla="*/ 11 h 21"/>
                <a:gd name="T8" fmla="*/ 17 w 21"/>
                <a:gd name="T9" fmla="*/ 10 h 21"/>
                <a:gd name="T10" fmla="*/ 15 w 21"/>
                <a:gd name="T11" fmla="*/ 6 h 21"/>
                <a:gd name="T12" fmla="*/ 11 w 21"/>
                <a:gd name="T13" fmla="*/ 4 h 21"/>
                <a:gd name="T14" fmla="*/ 7 w 21"/>
                <a:gd name="T15" fmla="*/ 2 h 21"/>
                <a:gd name="T16" fmla="*/ 3 w 21"/>
                <a:gd name="T17" fmla="*/ 0 h 21"/>
                <a:gd name="T18" fmla="*/ 0 w 21"/>
                <a:gd name="T19" fmla="*/ 0 h 21"/>
                <a:gd name="T20" fmla="*/ 0 w 21"/>
                <a:gd name="T21" fmla="*/ 4 h 21"/>
                <a:gd name="T22" fmla="*/ 3 w 21"/>
                <a:gd name="T23" fmla="*/ 6 h 21"/>
                <a:gd name="T24" fmla="*/ 5 w 21"/>
                <a:gd name="T25" fmla="*/ 6 h 21"/>
                <a:gd name="T26" fmla="*/ 9 w 21"/>
                <a:gd name="T27" fmla="*/ 8 h 21"/>
                <a:gd name="T28" fmla="*/ 11 w 21"/>
                <a:gd name="T29" fmla="*/ 10 h 21"/>
                <a:gd name="T30" fmla="*/ 13 w 21"/>
                <a:gd name="T31" fmla="*/ 11 h 21"/>
                <a:gd name="T32" fmla="*/ 15 w 21"/>
                <a:gd name="T33" fmla="*/ 13 h 21"/>
                <a:gd name="T34" fmla="*/ 15 w 21"/>
                <a:gd name="T35" fmla="*/ 17 h 21"/>
                <a:gd name="T36" fmla="*/ 15 w 21"/>
                <a:gd name="T37" fmla="*/ 21 h 21"/>
                <a:gd name="T38" fmla="*/ 15 w 21"/>
                <a:gd name="T39" fmla="*/ 21 h 21"/>
                <a:gd name="T40" fmla="*/ 21 w 21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21" y="21"/>
                  </a:moveTo>
                  <a:lnTo>
                    <a:pt x="21" y="21"/>
                  </a:lnTo>
                  <a:lnTo>
                    <a:pt x="21" y="17"/>
                  </a:lnTo>
                  <a:lnTo>
                    <a:pt x="19" y="11"/>
                  </a:lnTo>
                  <a:lnTo>
                    <a:pt x="17" y="10"/>
                  </a:lnTo>
                  <a:lnTo>
                    <a:pt x="15" y="6"/>
                  </a:lnTo>
                  <a:lnTo>
                    <a:pt x="11" y="4"/>
                  </a:lnTo>
                  <a:lnTo>
                    <a:pt x="7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3" y="6"/>
                  </a:lnTo>
                  <a:lnTo>
                    <a:pt x="5" y="6"/>
                  </a:lnTo>
                  <a:lnTo>
                    <a:pt x="9" y="8"/>
                  </a:lnTo>
                  <a:lnTo>
                    <a:pt x="11" y="10"/>
                  </a:lnTo>
                  <a:lnTo>
                    <a:pt x="13" y="11"/>
                  </a:lnTo>
                  <a:lnTo>
                    <a:pt x="15" y="13"/>
                  </a:lnTo>
                  <a:lnTo>
                    <a:pt x="15" y="17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73" name="Freeform 201"/>
            <p:cNvSpPr>
              <a:spLocks noChangeAspect="1"/>
            </p:cNvSpPr>
            <p:nvPr/>
          </p:nvSpPr>
          <p:spPr bwMode="auto">
            <a:xfrm>
              <a:off x="1407" y="1825"/>
              <a:ext cx="53" cy="53"/>
            </a:xfrm>
            <a:custGeom>
              <a:avLst/>
              <a:gdLst>
                <a:gd name="T0" fmla="*/ 0 w 21"/>
                <a:gd name="T1" fmla="*/ 21 h 21"/>
                <a:gd name="T2" fmla="*/ 0 w 21"/>
                <a:gd name="T3" fmla="*/ 21 h 21"/>
                <a:gd name="T4" fmla="*/ 3 w 21"/>
                <a:gd name="T5" fmla="*/ 21 h 21"/>
                <a:gd name="T6" fmla="*/ 7 w 21"/>
                <a:gd name="T7" fmla="*/ 19 h 21"/>
                <a:gd name="T8" fmla="*/ 11 w 21"/>
                <a:gd name="T9" fmla="*/ 17 h 21"/>
                <a:gd name="T10" fmla="*/ 15 w 21"/>
                <a:gd name="T11" fmla="*/ 15 h 21"/>
                <a:gd name="T12" fmla="*/ 17 w 21"/>
                <a:gd name="T13" fmla="*/ 12 h 21"/>
                <a:gd name="T14" fmla="*/ 19 w 21"/>
                <a:gd name="T15" fmla="*/ 8 h 21"/>
                <a:gd name="T16" fmla="*/ 21 w 21"/>
                <a:gd name="T17" fmla="*/ 4 h 21"/>
                <a:gd name="T18" fmla="*/ 21 w 21"/>
                <a:gd name="T19" fmla="*/ 0 h 21"/>
                <a:gd name="T20" fmla="*/ 15 w 21"/>
                <a:gd name="T21" fmla="*/ 0 h 21"/>
                <a:gd name="T22" fmla="*/ 15 w 21"/>
                <a:gd name="T23" fmla="*/ 2 h 21"/>
                <a:gd name="T24" fmla="*/ 15 w 21"/>
                <a:gd name="T25" fmla="*/ 6 h 21"/>
                <a:gd name="T26" fmla="*/ 13 w 21"/>
                <a:gd name="T27" fmla="*/ 8 h 21"/>
                <a:gd name="T28" fmla="*/ 11 w 21"/>
                <a:gd name="T29" fmla="*/ 12 h 21"/>
                <a:gd name="T30" fmla="*/ 9 w 21"/>
                <a:gd name="T31" fmla="*/ 14 h 21"/>
                <a:gd name="T32" fmla="*/ 5 w 21"/>
                <a:gd name="T33" fmla="*/ 15 h 21"/>
                <a:gd name="T34" fmla="*/ 3 w 21"/>
                <a:gd name="T35" fmla="*/ 15 h 21"/>
                <a:gd name="T36" fmla="*/ 0 w 21"/>
                <a:gd name="T37" fmla="*/ 15 h 21"/>
                <a:gd name="T38" fmla="*/ 0 w 21"/>
                <a:gd name="T39" fmla="*/ 15 h 21"/>
                <a:gd name="T40" fmla="*/ 0 w 21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0" y="21"/>
                  </a:moveTo>
                  <a:lnTo>
                    <a:pt x="0" y="21"/>
                  </a:lnTo>
                  <a:lnTo>
                    <a:pt x="3" y="21"/>
                  </a:lnTo>
                  <a:lnTo>
                    <a:pt x="7" y="19"/>
                  </a:lnTo>
                  <a:lnTo>
                    <a:pt x="11" y="17"/>
                  </a:lnTo>
                  <a:lnTo>
                    <a:pt x="15" y="15"/>
                  </a:lnTo>
                  <a:lnTo>
                    <a:pt x="17" y="12"/>
                  </a:lnTo>
                  <a:lnTo>
                    <a:pt x="19" y="8"/>
                  </a:lnTo>
                  <a:lnTo>
                    <a:pt x="21" y="4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5" y="6"/>
                  </a:lnTo>
                  <a:lnTo>
                    <a:pt x="13" y="8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74" name="Freeform 202"/>
            <p:cNvSpPr>
              <a:spLocks noChangeAspect="1"/>
            </p:cNvSpPr>
            <p:nvPr/>
          </p:nvSpPr>
          <p:spPr bwMode="auto">
            <a:xfrm>
              <a:off x="1781" y="1797"/>
              <a:ext cx="93" cy="95"/>
            </a:xfrm>
            <a:custGeom>
              <a:avLst/>
              <a:gdLst>
                <a:gd name="T0" fmla="*/ 18 w 37"/>
                <a:gd name="T1" fmla="*/ 38 h 38"/>
                <a:gd name="T2" fmla="*/ 14 w 37"/>
                <a:gd name="T3" fmla="*/ 38 h 38"/>
                <a:gd name="T4" fmla="*/ 12 w 37"/>
                <a:gd name="T5" fmla="*/ 36 h 38"/>
                <a:gd name="T6" fmla="*/ 8 w 37"/>
                <a:gd name="T7" fmla="*/ 34 h 38"/>
                <a:gd name="T8" fmla="*/ 6 w 37"/>
                <a:gd name="T9" fmla="*/ 32 h 38"/>
                <a:gd name="T10" fmla="*/ 2 w 37"/>
                <a:gd name="T11" fmla="*/ 28 h 38"/>
                <a:gd name="T12" fmla="*/ 0 w 37"/>
                <a:gd name="T13" fmla="*/ 26 h 38"/>
                <a:gd name="T14" fmla="*/ 0 w 37"/>
                <a:gd name="T15" fmla="*/ 23 h 38"/>
                <a:gd name="T16" fmla="*/ 0 w 37"/>
                <a:gd name="T17" fmla="*/ 19 h 38"/>
                <a:gd name="T18" fmla="*/ 0 w 37"/>
                <a:gd name="T19" fmla="*/ 15 h 38"/>
                <a:gd name="T20" fmla="*/ 0 w 37"/>
                <a:gd name="T21" fmla="*/ 11 h 38"/>
                <a:gd name="T22" fmla="*/ 2 w 37"/>
                <a:gd name="T23" fmla="*/ 7 h 38"/>
                <a:gd name="T24" fmla="*/ 6 w 37"/>
                <a:gd name="T25" fmla="*/ 5 h 38"/>
                <a:gd name="T26" fmla="*/ 8 w 37"/>
                <a:gd name="T27" fmla="*/ 3 h 38"/>
                <a:gd name="T28" fmla="*/ 12 w 37"/>
                <a:gd name="T29" fmla="*/ 1 h 38"/>
                <a:gd name="T30" fmla="*/ 14 w 37"/>
                <a:gd name="T31" fmla="*/ 0 h 38"/>
                <a:gd name="T32" fmla="*/ 18 w 37"/>
                <a:gd name="T33" fmla="*/ 0 h 38"/>
                <a:gd name="T34" fmla="*/ 22 w 37"/>
                <a:gd name="T35" fmla="*/ 0 h 38"/>
                <a:gd name="T36" fmla="*/ 25 w 37"/>
                <a:gd name="T37" fmla="*/ 1 h 38"/>
                <a:gd name="T38" fmla="*/ 29 w 37"/>
                <a:gd name="T39" fmla="*/ 3 h 38"/>
                <a:gd name="T40" fmla="*/ 31 w 37"/>
                <a:gd name="T41" fmla="*/ 5 h 38"/>
                <a:gd name="T42" fmla="*/ 35 w 37"/>
                <a:gd name="T43" fmla="*/ 7 h 38"/>
                <a:gd name="T44" fmla="*/ 35 w 37"/>
                <a:gd name="T45" fmla="*/ 11 h 38"/>
                <a:gd name="T46" fmla="*/ 37 w 37"/>
                <a:gd name="T47" fmla="*/ 15 h 38"/>
                <a:gd name="T48" fmla="*/ 37 w 37"/>
                <a:gd name="T49" fmla="*/ 19 h 38"/>
                <a:gd name="T50" fmla="*/ 37 w 37"/>
                <a:gd name="T51" fmla="*/ 23 h 38"/>
                <a:gd name="T52" fmla="*/ 35 w 37"/>
                <a:gd name="T53" fmla="*/ 26 h 38"/>
                <a:gd name="T54" fmla="*/ 35 w 37"/>
                <a:gd name="T55" fmla="*/ 28 h 38"/>
                <a:gd name="T56" fmla="*/ 31 w 37"/>
                <a:gd name="T57" fmla="*/ 32 h 38"/>
                <a:gd name="T58" fmla="*/ 29 w 37"/>
                <a:gd name="T59" fmla="*/ 34 h 38"/>
                <a:gd name="T60" fmla="*/ 25 w 37"/>
                <a:gd name="T61" fmla="*/ 36 h 38"/>
                <a:gd name="T62" fmla="*/ 22 w 37"/>
                <a:gd name="T63" fmla="*/ 38 h 38"/>
                <a:gd name="T64" fmla="*/ 18 w 37"/>
                <a:gd name="T6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" h="38">
                  <a:moveTo>
                    <a:pt x="18" y="38"/>
                  </a:moveTo>
                  <a:lnTo>
                    <a:pt x="14" y="38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7"/>
                  </a:lnTo>
                  <a:lnTo>
                    <a:pt x="6" y="5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5" y="1"/>
                  </a:lnTo>
                  <a:lnTo>
                    <a:pt x="29" y="3"/>
                  </a:lnTo>
                  <a:lnTo>
                    <a:pt x="31" y="5"/>
                  </a:lnTo>
                  <a:lnTo>
                    <a:pt x="35" y="7"/>
                  </a:lnTo>
                  <a:lnTo>
                    <a:pt x="35" y="11"/>
                  </a:lnTo>
                  <a:lnTo>
                    <a:pt x="37" y="15"/>
                  </a:lnTo>
                  <a:lnTo>
                    <a:pt x="37" y="19"/>
                  </a:lnTo>
                  <a:lnTo>
                    <a:pt x="37" y="23"/>
                  </a:lnTo>
                  <a:lnTo>
                    <a:pt x="35" y="26"/>
                  </a:lnTo>
                  <a:lnTo>
                    <a:pt x="35" y="28"/>
                  </a:lnTo>
                  <a:lnTo>
                    <a:pt x="31" y="32"/>
                  </a:lnTo>
                  <a:lnTo>
                    <a:pt x="29" y="34"/>
                  </a:lnTo>
                  <a:lnTo>
                    <a:pt x="25" y="36"/>
                  </a:lnTo>
                  <a:lnTo>
                    <a:pt x="22" y="38"/>
                  </a:lnTo>
                  <a:lnTo>
                    <a:pt x="18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75" name="Freeform 203"/>
            <p:cNvSpPr>
              <a:spLocks noChangeAspect="1"/>
            </p:cNvSpPr>
            <p:nvPr/>
          </p:nvSpPr>
          <p:spPr bwMode="auto">
            <a:xfrm>
              <a:off x="1774" y="1845"/>
              <a:ext cx="52" cy="53"/>
            </a:xfrm>
            <a:custGeom>
              <a:avLst/>
              <a:gdLst>
                <a:gd name="T0" fmla="*/ 0 w 21"/>
                <a:gd name="T1" fmla="*/ 0 h 21"/>
                <a:gd name="T2" fmla="*/ 0 w 21"/>
                <a:gd name="T3" fmla="*/ 0 h 21"/>
                <a:gd name="T4" fmla="*/ 2 w 21"/>
                <a:gd name="T5" fmla="*/ 4 h 21"/>
                <a:gd name="T6" fmla="*/ 2 w 21"/>
                <a:gd name="T7" fmla="*/ 7 h 21"/>
                <a:gd name="T8" fmla="*/ 3 w 21"/>
                <a:gd name="T9" fmla="*/ 11 h 21"/>
                <a:gd name="T10" fmla="*/ 7 w 21"/>
                <a:gd name="T11" fmla="*/ 15 h 21"/>
                <a:gd name="T12" fmla="*/ 9 w 21"/>
                <a:gd name="T13" fmla="*/ 17 h 21"/>
                <a:gd name="T14" fmla="*/ 13 w 21"/>
                <a:gd name="T15" fmla="*/ 19 h 21"/>
                <a:gd name="T16" fmla="*/ 17 w 21"/>
                <a:gd name="T17" fmla="*/ 21 h 21"/>
                <a:gd name="T18" fmla="*/ 21 w 21"/>
                <a:gd name="T19" fmla="*/ 21 h 21"/>
                <a:gd name="T20" fmla="*/ 21 w 21"/>
                <a:gd name="T21" fmla="*/ 15 h 21"/>
                <a:gd name="T22" fmla="*/ 19 w 21"/>
                <a:gd name="T23" fmla="*/ 15 h 21"/>
                <a:gd name="T24" fmla="*/ 15 w 21"/>
                <a:gd name="T25" fmla="*/ 15 h 21"/>
                <a:gd name="T26" fmla="*/ 13 w 21"/>
                <a:gd name="T27" fmla="*/ 13 h 21"/>
                <a:gd name="T28" fmla="*/ 9 w 21"/>
                <a:gd name="T29" fmla="*/ 11 h 21"/>
                <a:gd name="T30" fmla="*/ 7 w 21"/>
                <a:gd name="T31" fmla="*/ 9 h 21"/>
                <a:gd name="T32" fmla="*/ 7 w 21"/>
                <a:gd name="T33" fmla="*/ 6 h 21"/>
                <a:gd name="T34" fmla="*/ 5 w 21"/>
                <a:gd name="T35" fmla="*/ 4 h 21"/>
                <a:gd name="T36" fmla="*/ 5 w 21"/>
                <a:gd name="T37" fmla="*/ 0 h 21"/>
                <a:gd name="T38" fmla="*/ 5 w 21"/>
                <a:gd name="T39" fmla="*/ 0 h 21"/>
                <a:gd name="T40" fmla="*/ 0 w 21"/>
                <a:gd name="T4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7"/>
                  </a:lnTo>
                  <a:lnTo>
                    <a:pt x="3" y="11"/>
                  </a:lnTo>
                  <a:lnTo>
                    <a:pt x="7" y="15"/>
                  </a:lnTo>
                  <a:lnTo>
                    <a:pt x="9" y="17"/>
                  </a:lnTo>
                  <a:lnTo>
                    <a:pt x="13" y="19"/>
                  </a:lnTo>
                  <a:lnTo>
                    <a:pt x="17" y="21"/>
                  </a:lnTo>
                  <a:lnTo>
                    <a:pt x="21" y="21"/>
                  </a:lnTo>
                  <a:lnTo>
                    <a:pt x="21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3" y="13"/>
                  </a:lnTo>
                  <a:lnTo>
                    <a:pt x="9" y="11"/>
                  </a:lnTo>
                  <a:lnTo>
                    <a:pt x="7" y="9"/>
                  </a:lnTo>
                  <a:lnTo>
                    <a:pt x="7" y="6"/>
                  </a:lnTo>
                  <a:lnTo>
                    <a:pt x="5" y="4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76" name="Freeform 204"/>
            <p:cNvSpPr>
              <a:spLocks noChangeAspect="1"/>
            </p:cNvSpPr>
            <p:nvPr/>
          </p:nvSpPr>
          <p:spPr bwMode="auto">
            <a:xfrm>
              <a:off x="1774" y="1792"/>
              <a:ext cx="52" cy="53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17 w 21"/>
                <a:gd name="T5" fmla="*/ 0 h 21"/>
                <a:gd name="T6" fmla="*/ 13 w 21"/>
                <a:gd name="T7" fmla="*/ 2 h 21"/>
                <a:gd name="T8" fmla="*/ 9 w 21"/>
                <a:gd name="T9" fmla="*/ 3 h 21"/>
                <a:gd name="T10" fmla="*/ 7 w 21"/>
                <a:gd name="T11" fmla="*/ 5 h 21"/>
                <a:gd name="T12" fmla="*/ 3 w 21"/>
                <a:gd name="T13" fmla="*/ 9 h 21"/>
                <a:gd name="T14" fmla="*/ 2 w 21"/>
                <a:gd name="T15" fmla="*/ 13 h 21"/>
                <a:gd name="T16" fmla="*/ 2 w 21"/>
                <a:gd name="T17" fmla="*/ 17 h 21"/>
                <a:gd name="T18" fmla="*/ 0 w 21"/>
                <a:gd name="T19" fmla="*/ 21 h 21"/>
                <a:gd name="T20" fmla="*/ 5 w 21"/>
                <a:gd name="T21" fmla="*/ 21 h 21"/>
                <a:gd name="T22" fmla="*/ 5 w 21"/>
                <a:gd name="T23" fmla="*/ 17 h 21"/>
                <a:gd name="T24" fmla="*/ 7 w 21"/>
                <a:gd name="T25" fmla="*/ 15 h 21"/>
                <a:gd name="T26" fmla="*/ 7 w 21"/>
                <a:gd name="T27" fmla="*/ 11 h 21"/>
                <a:gd name="T28" fmla="*/ 9 w 21"/>
                <a:gd name="T29" fmla="*/ 9 h 21"/>
                <a:gd name="T30" fmla="*/ 13 w 21"/>
                <a:gd name="T31" fmla="*/ 7 h 21"/>
                <a:gd name="T32" fmla="*/ 15 w 21"/>
                <a:gd name="T33" fmla="*/ 5 h 21"/>
                <a:gd name="T34" fmla="*/ 19 w 21"/>
                <a:gd name="T35" fmla="*/ 5 h 21"/>
                <a:gd name="T36" fmla="*/ 21 w 21"/>
                <a:gd name="T37" fmla="*/ 5 h 21"/>
                <a:gd name="T38" fmla="*/ 21 w 21"/>
                <a:gd name="T39" fmla="*/ 5 h 21"/>
                <a:gd name="T40" fmla="*/ 21 w 21"/>
                <a:gd name="T4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7" y="5"/>
                  </a:lnTo>
                  <a:lnTo>
                    <a:pt x="3" y="9"/>
                  </a:lnTo>
                  <a:lnTo>
                    <a:pt x="2" y="13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5" y="21"/>
                  </a:lnTo>
                  <a:lnTo>
                    <a:pt x="5" y="17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9" y="9"/>
                  </a:lnTo>
                  <a:lnTo>
                    <a:pt x="13" y="7"/>
                  </a:lnTo>
                  <a:lnTo>
                    <a:pt x="15" y="5"/>
                  </a:lnTo>
                  <a:lnTo>
                    <a:pt x="19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77" name="Freeform 205"/>
            <p:cNvSpPr>
              <a:spLocks noChangeAspect="1"/>
            </p:cNvSpPr>
            <p:nvPr/>
          </p:nvSpPr>
          <p:spPr bwMode="auto">
            <a:xfrm>
              <a:off x="1826" y="1792"/>
              <a:ext cx="58" cy="53"/>
            </a:xfrm>
            <a:custGeom>
              <a:avLst/>
              <a:gdLst>
                <a:gd name="T0" fmla="*/ 23 w 23"/>
                <a:gd name="T1" fmla="*/ 21 h 21"/>
                <a:gd name="T2" fmla="*/ 23 w 23"/>
                <a:gd name="T3" fmla="*/ 21 h 21"/>
                <a:gd name="T4" fmla="*/ 21 w 23"/>
                <a:gd name="T5" fmla="*/ 17 h 21"/>
                <a:gd name="T6" fmla="*/ 21 w 23"/>
                <a:gd name="T7" fmla="*/ 13 h 21"/>
                <a:gd name="T8" fmla="*/ 19 w 23"/>
                <a:gd name="T9" fmla="*/ 9 h 21"/>
                <a:gd name="T10" fmla="*/ 15 w 23"/>
                <a:gd name="T11" fmla="*/ 5 h 21"/>
                <a:gd name="T12" fmla="*/ 13 w 23"/>
                <a:gd name="T13" fmla="*/ 3 h 21"/>
                <a:gd name="T14" fmla="*/ 9 w 23"/>
                <a:gd name="T15" fmla="*/ 2 h 21"/>
                <a:gd name="T16" fmla="*/ 5 w 23"/>
                <a:gd name="T17" fmla="*/ 0 h 21"/>
                <a:gd name="T18" fmla="*/ 0 w 23"/>
                <a:gd name="T19" fmla="*/ 0 h 21"/>
                <a:gd name="T20" fmla="*/ 0 w 23"/>
                <a:gd name="T21" fmla="*/ 5 h 21"/>
                <a:gd name="T22" fmla="*/ 4 w 23"/>
                <a:gd name="T23" fmla="*/ 5 h 21"/>
                <a:gd name="T24" fmla="*/ 7 w 23"/>
                <a:gd name="T25" fmla="*/ 5 h 21"/>
                <a:gd name="T26" fmla="*/ 9 w 23"/>
                <a:gd name="T27" fmla="*/ 7 h 21"/>
                <a:gd name="T28" fmla="*/ 11 w 23"/>
                <a:gd name="T29" fmla="*/ 9 h 21"/>
                <a:gd name="T30" fmla="*/ 13 w 23"/>
                <a:gd name="T31" fmla="*/ 11 h 21"/>
                <a:gd name="T32" fmla="*/ 15 w 23"/>
                <a:gd name="T33" fmla="*/ 15 h 21"/>
                <a:gd name="T34" fmla="*/ 17 w 23"/>
                <a:gd name="T35" fmla="*/ 17 h 21"/>
                <a:gd name="T36" fmla="*/ 17 w 23"/>
                <a:gd name="T37" fmla="*/ 21 h 21"/>
                <a:gd name="T38" fmla="*/ 17 w 23"/>
                <a:gd name="T39" fmla="*/ 21 h 21"/>
                <a:gd name="T40" fmla="*/ 23 w 23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21">
                  <a:moveTo>
                    <a:pt x="23" y="21"/>
                  </a:moveTo>
                  <a:lnTo>
                    <a:pt x="23" y="21"/>
                  </a:lnTo>
                  <a:lnTo>
                    <a:pt x="21" y="17"/>
                  </a:lnTo>
                  <a:lnTo>
                    <a:pt x="21" y="13"/>
                  </a:lnTo>
                  <a:lnTo>
                    <a:pt x="19" y="9"/>
                  </a:lnTo>
                  <a:lnTo>
                    <a:pt x="15" y="5"/>
                  </a:lnTo>
                  <a:lnTo>
                    <a:pt x="13" y="3"/>
                  </a:lnTo>
                  <a:lnTo>
                    <a:pt x="9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4" y="5"/>
                  </a:lnTo>
                  <a:lnTo>
                    <a:pt x="7" y="5"/>
                  </a:lnTo>
                  <a:lnTo>
                    <a:pt x="9" y="7"/>
                  </a:lnTo>
                  <a:lnTo>
                    <a:pt x="11" y="9"/>
                  </a:lnTo>
                  <a:lnTo>
                    <a:pt x="13" y="11"/>
                  </a:lnTo>
                  <a:lnTo>
                    <a:pt x="15" y="15"/>
                  </a:lnTo>
                  <a:lnTo>
                    <a:pt x="17" y="17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23" y="21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78" name="Freeform 206"/>
            <p:cNvSpPr>
              <a:spLocks noChangeAspect="1"/>
            </p:cNvSpPr>
            <p:nvPr/>
          </p:nvSpPr>
          <p:spPr bwMode="auto">
            <a:xfrm>
              <a:off x="1826" y="1845"/>
              <a:ext cx="58" cy="53"/>
            </a:xfrm>
            <a:custGeom>
              <a:avLst/>
              <a:gdLst>
                <a:gd name="T0" fmla="*/ 0 w 23"/>
                <a:gd name="T1" fmla="*/ 21 h 21"/>
                <a:gd name="T2" fmla="*/ 0 w 23"/>
                <a:gd name="T3" fmla="*/ 21 h 21"/>
                <a:gd name="T4" fmla="*/ 5 w 23"/>
                <a:gd name="T5" fmla="*/ 21 h 21"/>
                <a:gd name="T6" fmla="*/ 9 w 23"/>
                <a:gd name="T7" fmla="*/ 19 h 21"/>
                <a:gd name="T8" fmla="*/ 13 w 23"/>
                <a:gd name="T9" fmla="*/ 17 h 21"/>
                <a:gd name="T10" fmla="*/ 15 w 23"/>
                <a:gd name="T11" fmla="*/ 15 h 21"/>
                <a:gd name="T12" fmla="*/ 19 w 23"/>
                <a:gd name="T13" fmla="*/ 11 h 21"/>
                <a:gd name="T14" fmla="*/ 21 w 23"/>
                <a:gd name="T15" fmla="*/ 7 h 21"/>
                <a:gd name="T16" fmla="*/ 21 w 23"/>
                <a:gd name="T17" fmla="*/ 4 h 21"/>
                <a:gd name="T18" fmla="*/ 23 w 23"/>
                <a:gd name="T19" fmla="*/ 0 h 21"/>
                <a:gd name="T20" fmla="*/ 17 w 23"/>
                <a:gd name="T21" fmla="*/ 0 h 21"/>
                <a:gd name="T22" fmla="*/ 17 w 23"/>
                <a:gd name="T23" fmla="*/ 4 h 21"/>
                <a:gd name="T24" fmla="*/ 15 w 23"/>
                <a:gd name="T25" fmla="*/ 6 h 21"/>
                <a:gd name="T26" fmla="*/ 13 w 23"/>
                <a:gd name="T27" fmla="*/ 9 h 21"/>
                <a:gd name="T28" fmla="*/ 11 w 23"/>
                <a:gd name="T29" fmla="*/ 11 h 21"/>
                <a:gd name="T30" fmla="*/ 9 w 23"/>
                <a:gd name="T31" fmla="*/ 13 h 21"/>
                <a:gd name="T32" fmla="*/ 7 w 23"/>
                <a:gd name="T33" fmla="*/ 15 h 21"/>
                <a:gd name="T34" fmla="*/ 4 w 23"/>
                <a:gd name="T35" fmla="*/ 15 h 21"/>
                <a:gd name="T36" fmla="*/ 0 w 23"/>
                <a:gd name="T37" fmla="*/ 15 h 21"/>
                <a:gd name="T38" fmla="*/ 0 w 23"/>
                <a:gd name="T39" fmla="*/ 15 h 21"/>
                <a:gd name="T40" fmla="*/ 0 w 23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21">
                  <a:moveTo>
                    <a:pt x="0" y="21"/>
                  </a:moveTo>
                  <a:lnTo>
                    <a:pt x="0" y="21"/>
                  </a:lnTo>
                  <a:lnTo>
                    <a:pt x="5" y="21"/>
                  </a:lnTo>
                  <a:lnTo>
                    <a:pt x="9" y="19"/>
                  </a:lnTo>
                  <a:lnTo>
                    <a:pt x="13" y="17"/>
                  </a:lnTo>
                  <a:lnTo>
                    <a:pt x="15" y="15"/>
                  </a:lnTo>
                  <a:lnTo>
                    <a:pt x="19" y="11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4"/>
                  </a:lnTo>
                  <a:lnTo>
                    <a:pt x="15" y="6"/>
                  </a:lnTo>
                  <a:lnTo>
                    <a:pt x="13" y="9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7" y="15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79" name="Freeform 207"/>
            <p:cNvSpPr>
              <a:spLocks noChangeAspect="1"/>
            </p:cNvSpPr>
            <p:nvPr/>
          </p:nvSpPr>
          <p:spPr bwMode="auto">
            <a:xfrm>
              <a:off x="1357" y="1988"/>
              <a:ext cx="98" cy="98"/>
            </a:xfrm>
            <a:custGeom>
              <a:avLst/>
              <a:gdLst>
                <a:gd name="T0" fmla="*/ 20 w 39"/>
                <a:gd name="T1" fmla="*/ 39 h 39"/>
                <a:gd name="T2" fmla="*/ 16 w 39"/>
                <a:gd name="T3" fmla="*/ 39 h 39"/>
                <a:gd name="T4" fmla="*/ 12 w 39"/>
                <a:gd name="T5" fmla="*/ 37 h 39"/>
                <a:gd name="T6" fmla="*/ 8 w 39"/>
                <a:gd name="T7" fmla="*/ 35 h 39"/>
                <a:gd name="T8" fmla="*/ 6 w 39"/>
                <a:gd name="T9" fmla="*/ 33 h 39"/>
                <a:gd name="T10" fmla="*/ 4 w 39"/>
                <a:gd name="T11" fmla="*/ 31 h 39"/>
                <a:gd name="T12" fmla="*/ 2 w 39"/>
                <a:gd name="T13" fmla="*/ 27 h 39"/>
                <a:gd name="T14" fmla="*/ 0 w 39"/>
                <a:gd name="T15" fmla="*/ 23 h 39"/>
                <a:gd name="T16" fmla="*/ 0 w 39"/>
                <a:gd name="T17" fmla="*/ 19 h 39"/>
                <a:gd name="T18" fmla="*/ 0 w 39"/>
                <a:gd name="T19" fmla="*/ 16 h 39"/>
                <a:gd name="T20" fmla="*/ 2 w 39"/>
                <a:gd name="T21" fmla="*/ 12 h 39"/>
                <a:gd name="T22" fmla="*/ 4 w 39"/>
                <a:gd name="T23" fmla="*/ 10 h 39"/>
                <a:gd name="T24" fmla="*/ 6 w 39"/>
                <a:gd name="T25" fmla="*/ 6 h 39"/>
                <a:gd name="T26" fmla="*/ 8 w 39"/>
                <a:gd name="T27" fmla="*/ 4 h 39"/>
                <a:gd name="T28" fmla="*/ 12 w 39"/>
                <a:gd name="T29" fmla="*/ 2 h 39"/>
                <a:gd name="T30" fmla="*/ 16 w 39"/>
                <a:gd name="T31" fmla="*/ 0 h 39"/>
                <a:gd name="T32" fmla="*/ 20 w 39"/>
                <a:gd name="T33" fmla="*/ 0 h 39"/>
                <a:gd name="T34" fmla="*/ 23 w 39"/>
                <a:gd name="T35" fmla="*/ 0 h 39"/>
                <a:gd name="T36" fmla="*/ 27 w 39"/>
                <a:gd name="T37" fmla="*/ 2 h 39"/>
                <a:gd name="T38" fmla="*/ 29 w 39"/>
                <a:gd name="T39" fmla="*/ 4 h 39"/>
                <a:gd name="T40" fmla="*/ 33 w 39"/>
                <a:gd name="T41" fmla="*/ 6 h 39"/>
                <a:gd name="T42" fmla="*/ 35 w 39"/>
                <a:gd name="T43" fmla="*/ 10 h 39"/>
                <a:gd name="T44" fmla="*/ 37 w 39"/>
                <a:gd name="T45" fmla="*/ 12 h 39"/>
                <a:gd name="T46" fmla="*/ 37 w 39"/>
                <a:gd name="T47" fmla="*/ 16 h 39"/>
                <a:gd name="T48" fmla="*/ 39 w 39"/>
                <a:gd name="T49" fmla="*/ 19 h 39"/>
                <a:gd name="T50" fmla="*/ 37 w 39"/>
                <a:gd name="T51" fmla="*/ 23 h 39"/>
                <a:gd name="T52" fmla="*/ 37 w 39"/>
                <a:gd name="T53" fmla="*/ 27 h 39"/>
                <a:gd name="T54" fmla="*/ 35 w 39"/>
                <a:gd name="T55" fmla="*/ 31 h 39"/>
                <a:gd name="T56" fmla="*/ 33 w 39"/>
                <a:gd name="T57" fmla="*/ 33 h 39"/>
                <a:gd name="T58" fmla="*/ 29 w 39"/>
                <a:gd name="T59" fmla="*/ 35 h 39"/>
                <a:gd name="T60" fmla="*/ 27 w 39"/>
                <a:gd name="T61" fmla="*/ 37 h 39"/>
                <a:gd name="T62" fmla="*/ 23 w 39"/>
                <a:gd name="T63" fmla="*/ 39 h 39"/>
                <a:gd name="T64" fmla="*/ 20 w 39"/>
                <a:gd name="T6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lnTo>
                    <a:pt x="16" y="39"/>
                  </a:lnTo>
                  <a:lnTo>
                    <a:pt x="12" y="37"/>
                  </a:lnTo>
                  <a:lnTo>
                    <a:pt x="8" y="35"/>
                  </a:lnTo>
                  <a:lnTo>
                    <a:pt x="6" y="33"/>
                  </a:lnTo>
                  <a:lnTo>
                    <a:pt x="4" y="31"/>
                  </a:lnTo>
                  <a:lnTo>
                    <a:pt x="2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6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29" y="4"/>
                  </a:lnTo>
                  <a:lnTo>
                    <a:pt x="33" y="6"/>
                  </a:lnTo>
                  <a:lnTo>
                    <a:pt x="35" y="10"/>
                  </a:lnTo>
                  <a:lnTo>
                    <a:pt x="37" y="12"/>
                  </a:lnTo>
                  <a:lnTo>
                    <a:pt x="37" y="16"/>
                  </a:lnTo>
                  <a:lnTo>
                    <a:pt x="39" y="19"/>
                  </a:lnTo>
                  <a:lnTo>
                    <a:pt x="37" y="23"/>
                  </a:lnTo>
                  <a:lnTo>
                    <a:pt x="37" y="27"/>
                  </a:lnTo>
                  <a:lnTo>
                    <a:pt x="35" y="31"/>
                  </a:lnTo>
                  <a:lnTo>
                    <a:pt x="33" y="33"/>
                  </a:lnTo>
                  <a:lnTo>
                    <a:pt x="29" y="35"/>
                  </a:lnTo>
                  <a:lnTo>
                    <a:pt x="27" y="37"/>
                  </a:lnTo>
                  <a:lnTo>
                    <a:pt x="23" y="39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80" name="Freeform 208"/>
            <p:cNvSpPr>
              <a:spLocks noChangeAspect="1"/>
            </p:cNvSpPr>
            <p:nvPr/>
          </p:nvSpPr>
          <p:spPr bwMode="auto">
            <a:xfrm>
              <a:off x="1352" y="2036"/>
              <a:ext cx="55" cy="5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0 w 22"/>
                <a:gd name="T5" fmla="*/ 4 h 22"/>
                <a:gd name="T6" fmla="*/ 2 w 22"/>
                <a:gd name="T7" fmla="*/ 8 h 22"/>
                <a:gd name="T8" fmla="*/ 4 w 22"/>
                <a:gd name="T9" fmla="*/ 12 h 22"/>
                <a:gd name="T10" fmla="*/ 6 w 22"/>
                <a:gd name="T11" fmla="*/ 16 h 22"/>
                <a:gd name="T12" fmla="*/ 10 w 22"/>
                <a:gd name="T13" fmla="*/ 18 h 22"/>
                <a:gd name="T14" fmla="*/ 14 w 22"/>
                <a:gd name="T15" fmla="*/ 20 h 22"/>
                <a:gd name="T16" fmla="*/ 18 w 22"/>
                <a:gd name="T17" fmla="*/ 22 h 22"/>
                <a:gd name="T18" fmla="*/ 22 w 22"/>
                <a:gd name="T19" fmla="*/ 22 h 22"/>
                <a:gd name="T20" fmla="*/ 22 w 22"/>
                <a:gd name="T21" fmla="*/ 16 h 22"/>
                <a:gd name="T22" fmla="*/ 18 w 22"/>
                <a:gd name="T23" fmla="*/ 16 h 22"/>
                <a:gd name="T24" fmla="*/ 16 w 22"/>
                <a:gd name="T25" fmla="*/ 16 h 22"/>
                <a:gd name="T26" fmla="*/ 12 w 22"/>
                <a:gd name="T27" fmla="*/ 14 h 22"/>
                <a:gd name="T28" fmla="*/ 10 w 22"/>
                <a:gd name="T29" fmla="*/ 12 h 22"/>
                <a:gd name="T30" fmla="*/ 8 w 22"/>
                <a:gd name="T31" fmla="*/ 10 h 22"/>
                <a:gd name="T32" fmla="*/ 6 w 22"/>
                <a:gd name="T33" fmla="*/ 6 h 22"/>
                <a:gd name="T34" fmla="*/ 6 w 22"/>
                <a:gd name="T35" fmla="*/ 4 h 22"/>
                <a:gd name="T36" fmla="*/ 4 w 22"/>
                <a:gd name="T37" fmla="*/ 0 h 22"/>
                <a:gd name="T38" fmla="*/ 4 w 22"/>
                <a:gd name="T39" fmla="*/ 0 h 22"/>
                <a:gd name="T40" fmla="*/ 0 w 22"/>
                <a:gd name="T4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8"/>
                  </a:lnTo>
                  <a:lnTo>
                    <a:pt x="4" y="12"/>
                  </a:lnTo>
                  <a:lnTo>
                    <a:pt x="6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22" y="22"/>
                  </a:lnTo>
                  <a:lnTo>
                    <a:pt x="22" y="16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8" y="10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81" name="Freeform 209"/>
            <p:cNvSpPr>
              <a:spLocks noChangeAspect="1"/>
            </p:cNvSpPr>
            <p:nvPr/>
          </p:nvSpPr>
          <p:spPr bwMode="auto">
            <a:xfrm>
              <a:off x="1352" y="1983"/>
              <a:ext cx="55" cy="53"/>
            </a:xfrm>
            <a:custGeom>
              <a:avLst/>
              <a:gdLst>
                <a:gd name="T0" fmla="*/ 22 w 22"/>
                <a:gd name="T1" fmla="*/ 0 h 21"/>
                <a:gd name="T2" fmla="*/ 22 w 22"/>
                <a:gd name="T3" fmla="*/ 0 h 21"/>
                <a:gd name="T4" fmla="*/ 18 w 22"/>
                <a:gd name="T5" fmla="*/ 0 h 21"/>
                <a:gd name="T6" fmla="*/ 14 w 22"/>
                <a:gd name="T7" fmla="*/ 2 h 21"/>
                <a:gd name="T8" fmla="*/ 10 w 22"/>
                <a:gd name="T9" fmla="*/ 4 h 21"/>
                <a:gd name="T10" fmla="*/ 6 w 22"/>
                <a:gd name="T11" fmla="*/ 6 h 21"/>
                <a:gd name="T12" fmla="*/ 4 w 22"/>
                <a:gd name="T13" fmla="*/ 10 h 21"/>
                <a:gd name="T14" fmla="*/ 2 w 22"/>
                <a:gd name="T15" fmla="*/ 14 h 21"/>
                <a:gd name="T16" fmla="*/ 0 w 22"/>
                <a:gd name="T17" fmla="*/ 18 h 21"/>
                <a:gd name="T18" fmla="*/ 0 w 22"/>
                <a:gd name="T19" fmla="*/ 21 h 21"/>
                <a:gd name="T20" fmla="*/ 4 w 22"/>
                <a:gd name="T21" fmla="*/ 21 h 21"/>
                <a:gd name="T22" fmla="*/ 6 w 22"/>
                <a:gd name="T23" fmla="*/ 18 h 21"/>
                <a:gd name="T24" fmla="*/ 6 w 22"/>
                <a:gd name="T25" fmla="*/ 16 h 21"/>
                <a:gd name="T26" fmla="*/ 8 w 22"/>
                <a:gd name="T27" fmla="*/ 12 h 21"/>
                <a:gd name="T28" fmla="*/ 10 w 22"/>
                <a:gd name="T29" fmla="*/ 10 h 21"/>
                <a:gd name="T30" fmla="*/ 12 w 22"/>
                <a:gd name="T31" fmla="*/ 8 h 21"/>
                <a:gd name="T32" fmla="*/ 16 w 22"/>
                <a:gd name="T33" fmla="*/ 6 h 21"/>
                <a:gd name="T34" fmla="*/ 18 w 22"/>
                <a:gd name="T35" fmla="*/ 6 h 21"/>
                <a:gd name="T36" fmla="*/ 22 w 22"/>
                <a:gd name="T37" fmla="*/ 6 h 21"/>
                <a:gd name="T38" fmla="*/ 22 w 22"/>
                <a:gd name="T39" fmla="*/ 6 h 21"/>
                <a:gd name="T40" fmla="*/ 22 w 22"/>
                <a:gd name="T4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21">
                  <a:moveTo>
                    <a:pt x="22" y="0"/>
                  </a:moveTo>
                  <a:lnTo>
                    <a:pt x="22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4" y="21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8" y="12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82" name="Freeform 210"/>
            <p:cNvSpPr>
              <a:spLocks noChangeAspect="1"/>
            </p:cNvSpPr>
            <p:nvPr/>
          </p:nvSpPr>
          <p:spPr bwMode="auto">
            <a:xfrm>
              <a:off x="1407" y="1983"/>
              <a:ext cx="53" cy="53"/>
            </a:xfrm>
            <a:custGeom>
              <a:avLst/>
              <a:gdLst>
                <a:gd name="T0" fmla="*/ 21 w 21"/>
                <a:gd name="T1" fmla="*/ 21 h 21"/>
                <a:gd name="T2" fmla="*/ 21 w 21"/>
                <a:gd name="T3" fmla="*/ 21 h 21"/>
                <a:gd name="T4" fmla="*/ 21 w 21"/>
                <a:gd name="T5" fmla="*/ 18 h 21"/>
                <a:gd name="T6" fmla="*/ 19 w 21"/>
                <a:gd name="T7" fmla="*/ 14 h 21"/>
                <a:gd name="T8" fmla="*/ 17 w 21"/>
                <a:gd name="T9" fmla="*/ 10 h 21"/>
                <a:gd name="T10" fmla="*/ 15 w 21"/>
                <a:gd name="T11" fmla="*/ 6 h 21"/>
                <a:gd name="T12" fmla="*/ 11 w 21"/>
                <a:gd name="T13" fmla="*/ 4 h 21"/>
                <a:gd name="T14" fmla="*/ 7 w 21"/>
                <a:gd name="T15" fmla="*/ 2 h 21"/>
                <a:gd name="T16" fmla="*/ 3 w 21"/>
                <a:gd name="T17" fmla="*/ 0 h 21"/>
                <a:gd name="T18" fmla="*/ 0 w 21"/>
                <a:gd name="T19" fmla="*/ 0 h 21"/>
                <a:gd name="T20" fmla="*/ 0 w 21"/>
                <a:gd name="T21" fmla="*/ 6 h 21"/>
                <a:gd name="T22" fmla="*/ 3 w 21"/>
                <a:gd name="T23" fmla="*/ 6 h 21"/>
                <a:gd name="T24" fmla="*/ 5 w 21"/>
                <a:gd name="T25" fmla="*/ 6 h 21"/>
                <a:gd name="T26" fmla="*/ 9 w 21"/>
                <a:gd name="T27" fmla="*/ 8 h 21"/>
                <a:gd name="T28" fmla="*/ 11 w 21"/>
                <a:gd name="T29" fmla="*/ 10 h 21"/>
                <a:gd name="T30" fmla="*/ 13 w 21"/>
                <a:gd name="T31" fmla="*/ 12 h 21"/>
                <a:gd name="T32" fmla="*/ 15 w 21"/>
                <a:gd name="T33" fmla="*/ 16 h 21"/>
                <a:gd name="T34" fmla="*/ 15 w 21"/>
                <a:gd name="T35" fmla="*/ 18 h 21"/>
                <a:gd name="T36" fmla="*/ 15 w 21"/>
                <a:gd name="T37" fmla="*/ 21 h 21"/>
                <a:gd name="T38" fmla="*/ 15 w 21"/>
                <a:gd name="T39" fmla="*/ 21 h 21"/>
                <a:gd name="T40" fmla="*/ 21 w 21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21" y="21"/>
                  </a:moveTo>
                  <a:lnTo>
                    <a:pt x="21" y="21"/>
                  </a:lnTo>
                  <a:lnTo>
                    <a:pt x="21" y="18"/>
                  </a:lnTo>
                  <a:lnTo>
                    <a:pt x="19" y="14"/>
                  </a:lnTo>
                  <a:lnTo>
                    <a:pt x="17" y="10"/>
                  </a:lnTo>
                  <a:lnTo>
                    <a:pt x="15" y="6"/>
                  </a:lnTo>
                  <a:lnTo>
                    <a:pt x="11" y="4"/>
                  </a:lnTo>
                  <a:lnTo>
                    <a:pt x="7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9" y="8"/>
                  </a:lnTo>
                  <a:lnTo>
                    <a:pt x="11" y="10"/>
                  </a:lnTo>
                  <a:lnTo>
                    <a:pt x="13" y="12"/>
                  </a:lnTo>
                  <a:lnTo>
                    <a:pt x="15" y="16"/>
                  </a:lnTo>
                  <a:lnTo>
                    <a:pt x="15" y="18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83" name="Freeform 211"/>
            <p:cNvSpPr>
              <a:spLocks noChangeAspect="1"/>
            </p:cNvSpPr>
            <p:nvPr/>
          </p:nvSpPr>
          <p:spPr bwMode="auto">
            <a:xfrm>
              <a:off x="1407" y="2036"/>
              <a:ext cx="53" cy="55"/>
            </a:xfrm>
            <a:custGeom>
              <a:avLst/>
              <a:gdLst>
                <a:gd name="T0" fmla="*/ 0 w 21"/>
                <a:gd name="T1" fmla="*/ 22 h 22"/>
                <a:gd name="T2" fmla="*/ 0 w 21"/>
                <a:gd name="T3" fmla="*/ 22 h 22"/>
                <a:gd name="T4" fmla="*/ 3 w 21"/>
                <a:gd name="T5" fmla="*/ 22 h 22"/>
                <a:gd name="T6" fmla="*/ 7 w 21"/>
                <a:gd name="T7" fmla="*/ 20 h 22"/>
                <a:gd name="T8" fmla="*/ 11 w 21"/>
                <a:gd name="T9" fmla="*/ 18 h 22"/>
                <a:gd name="T10" fmla="*/ 15 w 21"/>
                <a:gd name="T11" fmla="*/ 16 h 22"/>
                <a:gd name="T12" fmla="*/ 17 w 21"/>
                <a:gd name="T13" fmla="*/ 12 h 22"/>
                <a:gd name="T14" fmla="*/ 19 w 21"/>
                <a:gd name="T15" fmla="*/ 8 h 22"/>
                <a:gd name="T16" fmla="*/ 21 w 21"/>
                <a:gd name="T17" fmla="*/ 4 h 22"/>
                <a:gd name="T18" fmla="*/ 21 w 21"/>
                <a:gd name="T19" fmla="*/ 0 h 22"/>
                <a:gd name="T20" fmla="*/ 15 w 21"/>
                <a:gd name="T21" fmla="*/ 0 h 22"/>
                <a:gd name="T22" fmla="*/ 15 w 21"/>
                <a:gd name="T23" fmla="*/ 4 h 22"/>
                <a:gd name="T24" fmla="*/ 15 w 21"/>
                <a:gd name="T25" fmla="*/ 6 h 22"/>
                <a:gd name="T26" fmla="*/ 13 w 21"/>
                <a:gd name="T27" fmla="*/ 10 h 22"/>
                <a:gd name="T28" fmla="*/ 11 w 21"/>
                <a:gd name="T29" fmla="*/ 12 h 22"/>
                <a:gd name="T30" fmla="*/ 9 w 21"/>
                <a:gd name="T31" fmla="*/ 14 h 22"/>
                <a:gd name="T32" fmla="*/ 5 w 21"/>
                <a:gd name="T33" fmla="*/ 16 h 22"/>
                <a:gd name="T34" fmla="*/ 3 w 21"/>
                <a:gd name="T35" fmla="*/ 16 h 22"/>
                <a:gd name="T36" fmla="*/ 0 w 21"/>
                <a:gd name="T37" fmla="*/ 16 h 22"/>
                <a:gd name="T38" fmla="*/ 0 w 21"/>
                <a:gd name="T39" fmla="*/ 16 h 22"/>
                <a:gd name="T40" fmla="*/ 0 w 21"/>
                <a:gd name="T4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2">
                  <a:moveTo>
                    <a:pt x="0" y="22"/>
                  </a:moveTo>
                  <a:lnTo>
                    <a:pt x="0" y="22"/>
                  </a:lnTo>
                  <a:lnTo>
                    <a:pt x="3" y="22"/>
                  </a:lnTo>
                  <a:lnTo>
                    <a:pt x="7" y="20"/>
                  </a:lnTo>
                  <a:lnTo>
                    <a:pt x="11" y="18"/>
                  </a:lnTo>
                  <a:lnTo>
                    <a:pt x="15" y="16"/>
                  </a:lnTo>
                  <a:lnTo>
                    <a:pt x="17" y="12"/>
                  </a:lnTo>
                  <a:lnTo>
                    <a:pt x="19" y="8"/>
                  </a:lnTo>
                  <a:lnTo>
                    <a:pt x="21" y="4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3" y="10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84" name="Freeform 212"/>
            <p:cNvSpPr>
              <a:spLocks noChangeAspect="1"/>
            </p:cNvSpPr>
            <p:nvPr/>
          </p:nvSpPr>
          <p:spPr bwMode="auto">
            <a:xfrm>
              <a:off x="1778" y="1971"/>
              <a:ext cx="96" cy="95"/>
            </a:xfrm>
            <a:custGeom>
              <a:avLst/>
              <a:gdLst>
                <a:gd name="T0" fmla="*/ 19 w 38"/>
                <a:gd name="T1" fmla="*/ 38 h 38"/>
                <a:gd name="T2" fmla="*/ 15 w 38"/>
                <a:gd name="T3" fmla="*/ 36 h 38"/>
                <a:gd name="T4" fmla="*/ 11 w 38"/>
                <a:gd name="T5" fmla="*/ 36 h 38"/>
                <a:gd name="T6" fmla="*/ 7 w 38"/>
                <a:gd name="T7" fmla="*/ 34 h 38"/>
                <a:gd name="T8" fmla="*/ 5 w 38"/>
                <a:gd name="T9" fmla="*/ 32 h 38"/>
                <a:gd name="T10" fmla="*/ 3 w 38"/>
                <a:gd name="T11" fmla="*/ 28 h 38"/>
                <a:gd name="T12" fmla="*/ 1 w 38"/>
                <a:gd name="T13" fmla="*/ 26 h 38"/>
                <a:gd name="T14" fmla="*/ 0 w 38"/>
                <a:gd name="T15" fmla="*/ 23 h 38"/>
                <a:gd name="T16" fmla="*/ 0 w 38"/>
                <a:gd name="T17" fmla="*/ 19 h 38"/>
                <a:gd name="T18" fmla="*/ 0 w 38"/>
                <a:gd name="T19" fmla="*/ 15 h 38"/>
                <a:gd name="T20" fmla="*/ 1 w 38"/>
                <a:gd name="T21" fmla="*/ 11 h 38"/>
                <a:gd name="T22" fmla="*/ 3 w 38"/>
                <a:gd name="T23" fmla="*/ 7 h 38"/>
                <a:gd name="T24" fmla="*/ 5 w 38"/>
                <a:gd name="T25" fmla="*/ 5 h 38"/>
                <a:gd name="T26" fmla="*/ 7 w 38"/>
                <a:gd name="T27" fmla="*/ 3 h 38"/>
                <a:gd name="T28" fmla="*/ 11 w 38"/>
                <a:gd name="T29" fmla="*/ 2 h 38"/>
                <a:gd name="T30" fmla="*/ 15 w 38"/>
                <a:gd name="T31" fmla="*/ 0 h 38"/>
                <a:gd name="T32" fmla="*/ 19 w 38"/>
                <a:gd name="T33" fmla="*/ 0 h 38"/>
                <a:gd name="T34" fmla="*/ 23 w 38"/>
                <a:gd name="T35" fmla="*/ 0 h 38"/>
                <a:gd name="T36" fmla="*/ 26 w 38"/>
                <a:gd name="T37" fmla="*/ 2 h 38"/>
                <a:gd name="T38" fmla="*/ 28 w 38"/>
                <a:gd name="T39" fmla="*/ 3 h 38"/>
                <a:gd name="T40" fmla="*/ 32 w 38"/>
                <a:gd name="T41" fmla="*/ 5 h 38"/>
                <a:gd name="T42" fmla="*/ 34 w 38"/>
                <a:gd name="T43" fmla="*/ 7 h 38"/>
                <a:gd name="T44" fmla="*/ 36 w 38"/>
                <a:gd name="T45" fmla="*/ 11 h 38"/>
                <a:gd name="T46" fmla="*/ 36 w 38"/>
                <a:gd name="T47" fmla="*/ 15 h 38"/>
                <a:gd name="T48" fmla="*/ 38 w 38"/>
                <a:gd name="T49" fmla="*/ 19 h 38"/>
                <a:gd name="T50" fmla="*/ 36 w 38"/>
                <a:gd name="T51" fmla="*/ 23 h 38"/>
                <a:gd name="T52" fmla="*/ 36 w 38"/>
                <a:gd name="T53" fmla="*/ 26 h 38"/>
                <a:gd name="T54" fmla="*/ 34 w 38"/>
                <a:gd name="T55" fmla="*/ 28 h 38"/>
                <a:gd name="T56" fmla="*/ 32 w 38"/>
                <a:gd name="T57" fmla="*/ 32 h 38"/>
                <a:gd name="T58" fmla="*/ 28 w 38"/>
                <a:gd name="T59" fmla="*/ 34 h 38"/>
                <a:gd name="T60" fmla="*/ 26 w 38"/>
                <a:gd name="T61" fmla="*/ 36 h 38"/>
                <a:gd name="T62" fmla="*/ 23 w 38"/>
                <a:gd name="T63" fmla="*/ 36 h 38"/>
                <a:gd name="T64" fmla="*/ 19 w 38"/>
                <a:gd name="T6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lnTo>
                    <a:pt x="15" y="36"/>
                  </a:lnTo>
                  <a:lnTo>
                    <a:pt x="11" y="36"/>
                  </a:lnTo>
                  <a:lnTo>
                    <a:pt x="7" y="34"/>
                  </a:lnTo>
                  <a:lnTo>
                    <a:pt x="5" y="32"/>
                  </a:lnTo>
                  <a:lnTo>
                    <a:pt x="3" y="28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28" y="3"/>
                  </a:lnTo>
                  <a:lnTo>
                    <a:pt x="32" y="5"/>
                  </a:lnTo>
                  <a:lnTo>
                    <a:pt x="34" y="7"/>
                  </a:lnTo>
                  <a:lnTo>
                    <a:pt x="36" y="11"/>
                  </a:lnTo>
                  <a:lnTo>
                    <a:pt x="36" y="15"/>
                  </a:lnTo>
                  <a:lnTo>
                    <a:pt x="38" y="19"/>
                  </a:lnTo>
                  <a:lnTo>
                    <a:pt x="36" y="23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28" y="34"/>
                  </a:lnTo>
                  <a:lnTo>
                    <a:pt x="26" y="36"/>
                  </a:lnTo>
                  <a:lnTo>
                    <a:pt x="23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85" name="Freeform 213"/>
            <p:cNvSpPr>
              <a:spLocks noChangeAspect="1"/>
            </p:cNvSpPr>
            <p:nvPr/>
          </p:nvSpPr>
          <p:spPr bwMode="auto">
            <a:xfrm>
              <a:off x="1774" y="2018"/>
              <a:ext cx="52" cy="53"/>
            </a:xfrm>
            <a:custGeom>
              <a:avLst/>
              <a:gdLst>
                <a:gd name="T0" fmla="*/ 0 w 21"/>
                <a:gd name="T1" fmla="*/ 0 h 21"/>
                <a:gd name="T2" fmla="*/ 0 w 21"/>
                <a:gd name="T3" fmla="*/ 0 h 21"/>
                <a:gd name="T4" fmla="*/ 0 w 21"/>
                <a:gd name="T5" fmla="*/ 4 h 21"/>
                <a:gd name="T6" fmla="*/ 2 w 21"/>
                <a:gd name="T7" fmla="*/ 7 h 21"/>
                <a:gd name="T8" fmla="*/ 3 w 21"/>
                <a:gd name="T9" fmla="*/ 11 h 21"/>
                <a:gd name="T10" fmla="*/ 5 w 21"/>
                <a:gd name="T11" fmla="*/ 15 h 21"/>
                <a:gd name="T12" fmla="*/ 9 w 21"/>
                <a:gd name="T13" fmla="*/ 17 h 21"/>
                <a:gd name="T14" fmla="*/ 13 w 21"/>
                <a:gd name="T15" fmla="*/ 19 h 21"/>
                <a:gd name="T16" fmla="*/ 17 w 21"/>
                <a:gd name="T17" fmla="*/ 21 h 21"/>
                <a:gd name="T18" fmla="*/ 21 w 21"/>
                <a:gd name="T19" fmla="*/ 21 h 21"/>
                <a:gd name="T20" fmla="*/ 21 w 21"/>
                <a:gd name="T21" fmla="*/ 15 h 21"/>
                <a:gd name="T22" fmla="*/ 17 w 21"/>
                <a:gd name="T23" fmla="*/ 15 h 21"/>
                <a:gd name="T24" fmla="*/ 15 w 21"/>
                <a:gd name="T25" fmla="*/ 15 h 21"/>
                <a:gd name="T26" fmla="*/ 11 w 21"/>
                <a:gd name="T27" fmla="*/ 13 h 21"/>
                <a:gd name="T28" fmla="*/ 9 w 21"/>
                <a:gd name="T29" fmla="*/ 11 h 21"/>
                <a:gd name="T30" fmla="*/ 7 w 21"/>
                <a:gd name="T31" fmla="*/ 9 h 21"/>
                <a:gd name="T32" fmla="*/ 5 w 21"/>
                <a:gd name="T33" fmla="*/ 6 h 21"/>
                <a:gd name="T34" fmla="*/ 5 w 21"/>
                <a:gd name="T35" fmla="*/ 4 h 21"/>
                <a:gd name="T36" fmla="*/ 3 w 21"/>
                <a:gd name="T37" fmla="*/ 0 h 21"/>
                <a:gd name="T38" fmla="*/ 3 w 21"/>
                <a:gd name="T39" fmla="*/ 0 h 21"/>
                <a:gd name="T40" fmla="*/ 0 w 21"/>
                <a:gd name="T4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7"/>
                  </a:lnTo>
                  <a:lnTo>
                    <a:pt x="3" y="11"/>
                  </a:lnTo>
                  <a:lnTo>
                    <a:pt x="5" y="15"/>
                  </a:lnTo>
                  <a:lnTo>
                    <a:pt x="9" y="17"/>
                  </a:lnTo>
                  <a:lnTo>
                    <a:pt x="13" y="19"/>
                  </a:lnTo>
                  <a:lnTo>
                    <a:pt x="17" y="21"/>
                  </a:lnTo>
                  <a:lnTo>
                    <a:pt x="21" y="21"/>
                  </a:lnTo>
                  <a:lnTo>
                    <a:pt x="21" y="15"/>
                  </a:lnTo>
                  <a:lnTo>
                    <a:pt x="17" y="15"/>
                  </a:lnTo>
                  <a:lnTo>
                    <a:pt x="15" y="15"/>
                  </a:lnTo>
                  <a:lnTo>
                    <a:pt x="11" y="13"/>
                  </a:lnTo>
                  <a:lnTo>
                    <a:pt x="9" y="11"/>
                  </a:lnTo>
                  <a:lnTo>
                    <a:pt x="7" y="9"/>
                  </a:lnTo>
                  <a:lnTo>
                    <a:pt x="5" y="6"/>
                  </a:lnTo>
                  <a:lnTo>
                    <a:pt x="5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86" name="Freeform 214"/>
            <p:cNvSpPr>
              <a:spLocks noChangeAspect="1"/>
            </p:cNvSpPr>
            <p:nvPr/>
          </p:nvSpPr>
          <p:spPr bwMode="auto">
            <a:xfrm>
              <a:off x="1774" y="1965"/>
              <a:ext cx="52" cy="53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17 w 21"/>
                <a:gd name="T5" fmla="*/ 0 h 21"/>
                <a:gd name="T6" fmla="*/ 13 w 21"/>
                <a:gd name="T7" fmla="*/ 2 h 21"/>
                <a:gd name="T8" fmla="*/ 9 w 21"/>
                <a:gd name="T9" fmla="*/ 4 h 21"/>
                <a:gd name="T10" fmla="*/ 5 w 21"/>
                <a:gd name="T11" fmla="*/ 5 h 21"/>
                <a:gd name="T12" fmla="*/ 3 w 21"/>
                <a:gd name="T13" fmla="*/ 9 h 21"/>
                <a:gd name="T14" fmla="*/ 2 w 21"/>
                <a:gd name="T15" fmla="*/ 13 h 21"/>
                <a:gd name="T16" fmla="*/ 0 w 21"/>
                <a:gd name="T17" fmla="*/ 17 h 21"/>
                <a:gd name="T18" fmla="*/ 0 w 21"/>
                <a:gd name="T19" fmla="*/ 21 h 21"/>
                <a:gd name="T20" fmla="*/ 3 w 21"/>
                <a:gd name="T21" fmla="*/ 21 h 21"/>
                <a:gd name="T22" fmla="*/ 5 w 21"/>
                <a:gd name="T23" fmla="*/ 17 h 21"/>
                <a:gd name="T24" fmla="*/ 5 w 21"/>
                <a:gd name="T25" fmla="*/ 15 h 21"/>
                <a:gd name="T26" fmla="*/ 7 w 21"/>
                <a:gd name="T27" fmla="*/ 11 h 21"/>
                <a:gd name="T28" fmla="*/ 9 w 21"/>
                <a:gd name="T29" fmla="*/ 9 h 21"/>
                <a:gd name="T30" fmla="*/ 11 w 21"/>
                <a:gd name="T31" fmla="*/ 7 h 21"/>
                <a:gd name="T32" fmla="*/ 15 w 21"/>
                <a:gd name="T33" fmla="*/ 5 h 21"/>
                <a:gd name="T34" fmla="*/ 17 w 21"/>
                <a:gd name="T35" fmla="*/ 5 h 21"/>
                <a:gd name="T36" fmla="*/ 21 w 21"/>
                <a:gd name="T37" fmla="*/ 4 h 21"/>
                <a:gd name="T38" fmla="*/ 21 w 21"/>
                <a:gd name="T39" fmla="*/ 4 h 21"/>
                <a:gd name="T40" fmla="*/ 21 w 21"/>
                <a:gd name="T4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9" y="4"/>
                  </a:lnTo>
                  <a:lnTo>
                    <a:pt x="5" y="5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3" y="21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7" y="11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5" y="5"/>
                  </a:lnTo>
                  <a:lnTo>
                    <a:pt x="17" y="5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87" name="Freeform 215"/>
            <p:cNvSpPr>
              <a:spLocks noChangeAspect="1"/>
            </p:cNvSpPr>
            <p:nvPr/>
          </p:nvSpPr>
          <p:spPr bwMode="auto">
            <a:xfrm>
              <a:off x="1826" y="1965"/>
              <a:ext cx="53" cy="53"/>
            </a:xfrm>
            <a:custGeom>
              <a:avLst/>
              <a:gdLst>
                <a:gd name="T0" fmla="*/ 21 w 21"/>
                <a:gd name="T1" fmla="*/ 21 h 21"/>
                <a:gd name="T2" fmla="*/ 21 w 21"/>
                <a:gd name="T3" fmla="*/ 21 h 21"/>
                <a:gd name="T4" fmla="*/ 21 w 21"/>
                <a:gd name="T5" fmla="*/ 17 h 21"/>
                <a:gd name="T6" fmla="*/ 19 w 21"/>
                <a:gd name="T7" fmla="*/ 13 h 21"/>
                <a:gd name="T8" fmla="*/ 17 w 21"/>
                <a:gd name="T9" fmla="*/ 9 h 21"/>
                <a:gd name="T10" fmla="*/ 15 w 21"/>
                <a:gd name="T11" fmla="*/ 5 h 21"/>
                <a:gd name="T12" fmla="*/ 11 w 21"/>
                <a:gd name="T13" fmla="*/ 4 h 21"/>
                <a:gd name="T14" fmla="*/ 7 w 21"/>
                <a:gd name="T15" fmla="*/ 2 h 21"/>
                <a:gd name="T16" fmla="*/ 4 w 21"/>
                <a:gd name="T17" fmla="*/ 0 h 21"/>
                <a:gd name="T18" fmla="*/ 0 w 21"/>
                <a:gd name="T19" fmla="*/ 0 h 21"/>
                <a:gd name="T20" fmla="*/ 0 w 21"/>
                <a:gd name="T21" fmla="*/ 4 h 21"/>
                <a:gd name="T22" fmla="*/ 4 w 21"/>
                <a:gd name="T23" fmla="*/ 5 h 21"/>
                <a:gd name="T24" fmla="*/ 5 w 21"/>
                <a:gd name="T25" fmla="*/ 5 h 21"/>
                <a:gd name="T26" fmla="*/ 9 w 21"/>
                <a:gd name="T27" fmla="*/ 7 h 21"/>
                <a:gd name="T28" fmla="*/ 11 w 21"/>
                <a:gd name="T29" fmla="*/ 9 h 21"/>
                <a:gd name="T30" fmla="*/ 13 w 21"/>
                <a:gd name="T31" fmla="*/ 11 h 21"/>
                <a:gd name="T32" fmla="*/ 15 w 21"/>
                <a:gd name="T33" fmla="*/ 15 h 21"/>
                <a:gd name="T34" fmla="*/ 15 w 21"/>
                <a:gd name="T35" fmla="*/ 17 h 21"/>
                <a:gd name="T36" fmla="*/ 15 w 21"/>
                <a:gd name="T37" fmla="*/ 21 h 21"/>
                <a:gd name="T38" fmla="*/ 15 w 21"/>
                <a:gd name="T39" fmla="*/ 21 h 21"/>
                <a:gd name="T40" fmla="*/ 21 w 21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21" y="21"/>
                  </a:moveTo>
                  <a:lnTo>
                    <a:pt x="21" y="21"/>
                  </a:lnTo>
                  <a:lnTo>
                    <a:pt x="21" y="17"/>
                  </a:lnTo>
                  <a:lnTo>
                    <a:pt x="19" y="13"/>
                  </a:lnTo>
                  <a:lnTo>
                    <a:pt x="17" y="9"/>
                  </a:lnTo>
                  <a:lnTo>
                    <a:pt x="15" y="5"/>
                  </a:lnTo>
                  <a:lnTo>
                    <a:pt x="11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9" y="7"/>
                  </a:lnTo>
                  <a:lnTo>
                    <a:pt x="11" y="9"/>
                  </a:lnTo>
                  <a:lnTo>
                    <a:pt x="13" y="11"/>
                  </a:lnTo>
                  <a:lnTo>
                    <a:pt x="15" y="15"/>
                  </a:lnTo>
                  <a:lnTo>
                    <a:pt x="15" y="17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88" name="Freeform 216"/>
            <p:cNvSpPr>
              <a:spLocks noChangeAspect="1"/>
            </p:cNvSpPr>
            <p:nvPr/>
          </p:nvSpPr>
          <p:spPr bwMode="auto">
            <a:xfrm>
              <a:off x="1826" y="2018"/>
              <a:ext cx="53" cy="53"/>
            </a:xfrm>
            <a:custGeom>
              <a:avLst/>
              <a:gdLst>
                <a:gd name="T0" fmla="*/ 0 w 21"/>
                <a:gd name="T1" fmla="*/ 21 h 21"/>
                <a:gd name="T2" fmla="*/ 0 w 21"/>
                <a:gd name="T3" fmla="*/ 21 h 21"/>
                <a:gd name="T4" fmla="*/ 4 w 21"/>
                <a:gd name="T5" fmla="*/ 21 h 21"/>
                <a:gd name="T6" fmla="*/ 7 w 21"/>
                <a:gd name="T7" fmla="*/ 19 h 21"/>
                <a:gd name="T8" fmla="*/ 11 w 21"/>
                <a:gd name="T9" fmla="*/ 17 h 21"/>
                <a:gd name="T10" fmla="*/ 15 w 21"/>
                <a:gd name="T11" fmla="*/ 15 h 21"/>
                <a:gd name="T12" fmla="*/ 17 w 21"/>
                <a:gd name="T13" fmla="*/ 11 h 21"/>
                <a:gd name="T14" fmla="*/ 19 w 21"/>
                <a:gd name="T15" fmla="*/ 7 h 21"/>
                <a:gd name="T16" fmla="*/ 21 w 21"/>
                <a:gd name="T17" fmla="*/ 4 h 21"/>
                <a:gd name="T18" fmla="*/ 21 w 21"/>
                <a:gd name="T19" fmla="*/ 0 h 21"/>
                <a:gd name="T20" fmla="*/ 15 w 21"/>
                <a:gd name="T21" fmla="*/ 0 h 21"/>
                <a:gd name="T22" fmla="*/ 15 w 21"/>
                <a:gd name="T23" fmla="*/ 4 h 21"/>
                <a:gd name="T24" fmla="*/ 15 w 21"/>
                <a:gd name="T25" fmla="*/ 6 h 21"/>
                <a:gd name="T26" fmla="*/ 13 w 21"/>
                <a:gd name="T27" fmla="*/ 9 h 21"/>
                <a:gd name="T28" fmla="*/ 11 w 21"/>
                <a:gd name="T29" fmla="*/ 11 h 21"/>
                <a:gd name="T30" fmla="*/ 9 w 21"/>
                <a:gd name="T31" fmla="*/ 13 h 21"/>
                <a:gd name="T32" fmla="*/ 5 w 21"/>
                <a:gd name="T33" fmla="*/ 15 h 21"/>
                <a:gd name="T34" fmla="*/ 4 w 21"/>
                <a:gd name="T35" fmla="*/ 15 h 21"/>
                <a:gd name="T36" fmla="*/ 0 w 21"/>
                <a:gd name="T37" fmla="*/ 15 h 21"/>
                <a:gd name="T38" fmla="*/ 0 w 21"/>
                <a:gd name="T39" fmla="*/ 15 h 21"/>
                <a:gd name="T40" fmla="*/ 0 w 21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0" y="21"/>
                  </a:moveTo>
                  <a:lnTo>
                    <a:pt x="0" y="21"/>
                  </a:lnTo>
                  <a:lnTo>
                    <a:pt x="4" y="21"/>
                  </a:lnTo>
                  <a:lnTo>
                    <a:pt x="7" y="19"/>
                  </a:lnTo>
                  <a:lnTo>
                    <a:pt x="11" y="17"/>
                  </a:lnTo>
                  <a:lnTo>
                    <a:pt x="15" y="15"/>
                  </a:lnTo>
                  <a:lnTo>
                    <a:pt x="17" y="11"/>
                  </a:lnTo>
                  <a:lnTo>
                    <a:pt x="19" y="7"/>
                  </a:lnTo>
                  <a:lnTo>
                    <a:pt x="21" y="4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3" y="9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89" name="Freeform 217"/>
            <p:cNvSpPr>
              <a:spLocks noChangeAspect="1"/>
            </p:cNvSpPr>
            <p:nvPr/>
          </p:nvSpPr>
          <p:spPr bwMode="auto">
            <a:xfrm>
              <a:off x="1357" y="2091"/>
              <a:ext cx="98" cy="90"/>
            </a:xfrm>
            <a:custGeom>
              <a:avLst/>
              <a:gdLst>
                <a:gd name="T0" fmla="*/ 20 w 39"/>
                <a:gd name="T1" fmla="*/ 36 h 36"/>
                <a:gd name="T2" fmla="*/ 16 w 39"/>
                <a:gd name="T3" fmla="*/ 36 h 36"/>
                <a:gd name="T4" fmla="*/ 12 w 39"/>
                <a:gd name="T5" fmla="*/ 34 h 36"/>
                <a:gd name="T6" fmla="*/ 8 w 39"/>
                <a:gd name="T7" fmla="*/ 34 h 36"/>
                <a:gd name="T8" fmla="*/ 6 w 39"/>
                <a:gd name="T9" fmla="*/ 30 h 36"/>
                <a:gd name="T10" fmla="*/ 4 w 39"/>
                <a:gd name="T11" fmla="*/ 28 h 36"/>
                <a:gd name="T12" fmla="*/ 2 w 39"/>
                <a:gd name="T13" fmla="*/ 25 h 36"/>
                <a:gd name="T14" fmla="*/ 0 w 39"/>
                <a:gd name="T15" fmla="*/ 21 h 36"/>
                <a:gd name="T16" fmla="*/ 0 w 39"/>
                <a:gd name="T17" fmla="*/ 17 h 36"/>
                <a:gd name="T18" fmla="*/ 0 w 39"/>
                <a:gd name="T19" fmla="*/ 13 h 36"/>
                <a:gd name="T20" fmla="*/ 2 w 39"/>
                <a:gd name="T21" fmla="*/ 11 h 36"/>
                <a:gd name="T22" fmla="*/ 4 w 39"/>
                <a:gd name="T23" fmla="*/ 7 h 36"/>
                <a:gd name="T24" fmla="*/ 6 w 39"/>
                <a:gd name="T25" fmla="*/ 5 h 36"/>
                <a:gd name="T26" fmla="*/ 8 w 39"/>
                <a:gd name="T27" fmla="*/ 1 h 36"/>
                <a:gd name="T28" fmla="*/ 12 w 39"/>
                <a:gd name="T29" fmla="*/ 0 h 36"/>
                <a:gd name="T30" fmla="*/ 16 w 39"/>
                <a:gd name="T31" fmla="*/ 0 h 36"/>
                <a:gd name="T32" fmla="*/ 20 w 39"/>
                <a:gd name="T33" fmla="*/ 0 h 36"/>
                <a:gd name="T34" fmla="*/ 23 w 39"/>
                <a:gd name="T35" fmla="*/ 0 h 36"/>
                <a:gd name="T36" fmla="*/ 27 w 39"/>
                <a:gd name="T37" fmla="*/ 0 h 36"/>
                <a:gd name="T38" fmla="*/ 29 w 39"/>
                <a:gd name="T39" fmla="*/ 1 h 36"/>
                <a:gd name="T40" fmla="*/ 33 w 39"/>
                <a:gd name="T41" fmla="*/ 5 h 36"/>
                <a:gd name="T42" fmla="*/ 35 w 39"/>
                <a:gd name="T43" fmla="*/ 7 h 36"/>
                <a:gd name="T44" fmla="*/ 37 w 39"/>
                <a:gd name="T45" fmla="*/ 11 h 36"/>
                <a:gd name="T46" fmla="*/ 37 w 39"/>
                <a:gd name="T47" fmla="*/ 13 h 36"/>
                <a:gd name="T48" fmla="*/ 39 w 39"/>
                <a:gd name="T49" fmla="*/ 17 h 36"/>
                <a:gd name="T50" fmla="*/ 37 w 39"/>
                <a:gd name="T51" fmla="*/ 21 h 36"/>
                <a:gd name="T52" fmla="*/ 37 w 39"/>
                <a:gd name="T53" fmla="*/ 25 h 36"/>
                <a:gd name="T54" fmla="*/ 35 w 39"/>
                <a:gd name="T55" fmla="*/ 28 h 36"/>
                <a:gd name="T56" fmla="*/ 33 w 39"/>
                <a:gd name="T57" fmla="*/ 30 h 36"/>
                <a:gd name="T58" fmla="*/ 29 w 39"/>
                <a:gd name="T59" fmla="*/ 34 h 36"/>
                <a:gd name="T60" fmla="*/ 27 w 39"/>
                <a:gd name="T61" fmla="*/ 34 h 36"/>
                <a:gd name="T62" fmla="*/ 23 w 39"/>
                <a:gd name="T63" fmla="*/ 36 h 36"/>
                <a:gd name="T64" fmla="*/ 20 w 39"/>
                <a:gd name="T6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" h="36">
                  <a:moveTo>
                    <a:pt x="20" y="36"/>
                  </a:moveTo>
                  <a:lnTo>
                    <a:pt x="16" y="36"/>
                  </a:lnTo>
                  <a:lnTo>
                    <a:pt x="12" y="34"/>
                  </a:lnTo>
                  <a:lnTo>
                    <a:pt x="8" y="34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2" y="25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11"/>
                  </a:lnTo>
                  <a:lnTo>
                    <a:pt x="4" y="7"/>
                  </a:lnTo>
                  <a:lnTo>
                    <a:pt x="6" y="5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9" y="1"/>
                  </a:lnTo>
                  <a:lnTo>
                    <a:pt x="33" y="5"/>
                  </a:lnTo>
                  <a:lnTo>
                    <a:pt x="35" y="7"/>
                  </a:lnTo>
                  <a:lnTo>
                    <a:pt x="37" y="11"/>
                  </a:lnTo>
                  <a:lnTo>
                    <a:pt x="37" y="13"/>
                  </a:lnTo>
                  <a:lnTo>
                    <a:pt x="39" y="17"/>
                  </a:lnTo>
                  <a:lnTo>
                    <a:pt x="37" y="21"/>
                  </a:lnTo>
                  <a:lnTo>
                    <a:pt x="37" y="25"/>
                  </a:lnTo>
                  <a:lnTo>
                    <a:pt x="35" y="28"/>
                  </a:lnTo>
                  <a:lnTo>
                    <a:pt x="33" y="30"/>
                  </a:lnTo>
                  <a:lnTo>
                    <a:pt x="29" y="34"/>
                  </a:lnTo>
                  <a:lnTo>
                    <a:pt x="27" y="34"/>
                  </a:lnTo>
                  <a:lnTo>
                    <a:pt x="23" y="36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90" name="Freeform 218"/>
            <p:cNvSpPr>
              <a:spLocks noChangeAspect="1"/>
            </p:cNvSpPr>
            <p:nvPr/>
          </p:nvSpPr>
          <p:spPr bwMode="auto">
            <a:xfrm>
              <a:off x="1352" y="2133"/>
              <a:ext cx="55" cy="58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6 h 23"/>
                <a:gd name="T6" fmla="*/ 2 w 22"/>
                <a:gd name="T7" fmla="*/ 9 h 23"/>
                <a:gd name="T8" fmla="*/ 4 w 22"/>
                <a:gd name="T9" fmla="*/ 13 h 23"/>
                <a:gd name="T10" fmla="*/ 6 w 22"/>
                <a:gd name="T11" fmla="*/ 15 h 23"/>
                <a:gd name="T12" fmla="*/ 10 w 22"/>
                <a:gd name="T13" fmla="*/ 19 h 23"/>
                <a:gd name="T14" fmla="*/ 14 w 22"/>
                <a:gd name="T15" fmla="*/ 21 h 23"/>
                <a:gd name="T16" fmla="*/ 18 w 22"/>
                <a:gd name="T17" fmla="*/ 21 h 23"/>
                <a:gd name="T18" fmla="*/ 22 w 22"/>
                <a:gd name="T19" fmla="*/ 23 h 23"/>
                <a:gd name="T20" fmla="*/ 22 w 22"/>
                <a:gd name="T21" fmla="*/ 17 h 23"/>
                <a:gd name="T22" fmla="*/ 18 w 22"/>
                <a:gd name="T23" fmla="*/ 17 h 23"/>
                <a:gd name="T24" fmla="*/ 16 w 22"/>
                <a:gd name="T25" fmla="*/ 15 h 23"/>
                <a:gd name="T26" fmla="*/ 12 w 22"/>
                <a:gd name="T27" fmla="*/ 13 h 23"/>
                <a:gd name="T28" fmla="*/ 10 w 22"/>
                <a:gd name="T29" fmla="*/ 11 h 23"/>
                <a:gd name="T30" fmla="*/ 8 w 22"/>
                <a:gd name="T31" fmla="*/ 9 h 23"/>
                <a:gd name="T32" fmla="*/ 6 w 22"/>
                <a:gd name="T33" fmla="*/ 8 h 23"/>
                <a:gd name="T34" fmla="*/ 6 w 22"/>
                <a:gd name="T35" fmla="*/ 4 h 23"/>
                <a:gd name="T36" fmla="*/ 4 w 22"/>
                <a:gd name="T37" fmla="*/ 0 h 23"/>
                <a:gd name="T38" fmla="*/ 4 w 22"/>
                <a:gd name="T39" fmla="*/ 0 h 23"/>
                <a:gd name="T40" fmla="*/ 0 w 22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9"/>
                  </a:lnTo>
                  <a:lnTo>
                    <a:pt x="4" y="13"/>
                  </a:lnTo>
                  <a:lnTo>
                    <a:pt x="6" y="15"/>
                  </a:lnTo>
                  <a:lnTo>
                    <a:pt x="10" y="19"/>
                  </a:lnTo>
                  <a:lnTo>
                    <a:pt x="14" y="21"/>
                  </a:lnTo>
                  <a:lnTo>
                    <a:pt x="18" y="21"/>
                  </a:lnTo>
                  <a:lnTo>
                    <a:pt x="22" y="23"/>
                  </a:lnTo>
                  <a:lnTo>
                    <a:pt x="22" y="17"/>
                  </a:lnTo>
                  <a:lnTo>
                    <a:pt x="18" y="17"/>
                  </a:lnTo>
                  <a:lnTo>
                    <a:pt x="16" y="15"/>
                  </a:lnTo>
                  <a:lnTo>
                    <a:pt x="12" y="13"/>
                  </a:lnTo>
                  <a:lnTo>
                    <a:pt x="10" y="11"/>
                  </a:lnTo>
                  <a:lnTo>
                    <a:pt x="8" y="9"/>
                  </a:lnTo>
                  <a:lnTo>
                    <a:pt x="6" y="8"/>
                  </a:lnTo>
                  <a:lnTo>
                    <a:pt x="6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91" name="Freeform 219"/>
            <p:cNvSpPr>
              <a:spLocks noChangeAspect="1"/>
            </p:cNvSpPr>
            <p:nvPr/>
          </p:nvSpPr>
          <p:spPr bwMode="auto">
            <a:xfrm>
              <a:off x="1352" y="2081"/>
              <a:ext cx="55" cy="52"/>
            </a:xfrm>
            <a:custGeom>
              <a:avLst/>
              <a:gdLst>
                <a:gd name="T0" fmla="*/ 22 w 22"/>
                <a:gd name="T1" fmla="*/ 0 h 21"/>
                <a:gd name="T2" fmla="*/ 22 w 22"/>
                <a:gd name="T3" fmla="*/ 0 h 21"/>
                <a:gd name="T4" fmla="*/ 18 w 22"/>
                <a:gd name="T5" fmla="*/ 2 h 21"/>
                <a:gd name="T6" fmla="*/ 14 w 22"/>
                <a:gd name="T7" fmla="*/ 2 h 21"/>
                <a:gd name="T8" fmla="*/ 10 w 22"/>
                <a:gd name="T9" fmla="*/ 4 h 21"/>
                <a:gd name="T10" fmla="*/ 6 w 22"/>
                <a:gd name="T11" fmla="*/ 7 h 21"/>
                <a:gd name="T12" fmla="*/ 4 w 22"/>
                <a:gd name="T13" fmla="*/ 9 h 21"/>
                <a:gd name="T14" fmla="*/ 2 w 22"/>
                <a:gd name="T15" fmla="*/ 13 h 21"/>
                <a:gd name="T16" fmla="*/ 0 w 22"/>
                <a:gd name="T17" fmla="*/ 17 h 21"/>
                <a:gd name="T18" fmla="*/ 0 w 22"/>
                <a:gd name="T19" fmla="*/ 21 h 21"/>
                <a:gd name="T20" fmla="*/ 4 w 22"/>
                <a:gd name="T21" fmla="*/ 21 h 21"/>
                <a:gd name="T22" fmla="*/ 6 w 22"/>
                <a:gd name="T23" fmla="*/ 19 h 21"/>
                <a:gd name="T24" fmla="*/ 6 w 22"/>
                <a:gd name="T25" fmla="*/ 15 h 21"/>
                <a:gd name="T26" fmla="*/ 8 w 22"/>
                <a:gd name="T27" fmla="*/ 13 h 21"/>
                <a:gd name="T28" fmla="*/ 10 w 22"/>
                <a:gd name="T29" fmla="*/ 9 h 21"/>
                <a:gd name="T30" fmla="*/ 12 w 22"/>
                <a:gd name="T31" fmla="*/ 7 h 21"/>
                <a:gd name="T32" fmla="*/ 16 w 22"/>
                <a:gd name="T33" fmla="*/ 7 h 21"/>
                <a:gd name="T34" fmla="*/ 18 w 22"/>
                <a:gd name="T35" fmla="*/ 5 h 21"/>
                <a:gd name="T36" fmla="*/ 22 w 22"/>
                <a:gd name="T37" fmla="*/ 5 h 21"/>
                <a:gd name="T38" fmla="*/ 22 w 22"/>
                <a:gd name="T39" fmla="*/ 5 h 21"/>
                <a:gd name="T40" fmla="*/ 22 w 22"/>
                <a:gd name="T4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21">
                  <a:moveTo>
                    <a:pt x="22" y="0"/>
                  </a:moveTo>
                  <a:lnTo>
                    <a:pt x="22" y="0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6" y="7"/>
                  </a:lnTo>
                  <a:lnTo>
                    <a:pt x="4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4" y="21"/>
                  </a:lnTo>
                  <a:lnTo>
                    <a:pt x="6" y="19"/>
                  </a:lnTo>
                  <a:lnTo>
                    <a:pt x="6" y="15"/>
                  </a:lnTo>
                  <a:lnTo>
                    <a:pt x="8" y="13"/>
                  </a:lnTo>
                  <a:lnTo>
                    <a:pt x="10" y="9"/>
                  </a:lnTo>
                  <a:lnTo>
                    <a:pt x="12" y="7"/>
                  </a:lnTo>
                  <a:lnTo>
                    <a:pt x="16" y="7"/>
                  </a:lnTo>
                  <a:lnTo>
                    <a:pt x="18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92" name="Freeform 220"/>
            <p:cNvSpPr>
              <a:spLocks noChangeAspect="1"/>
            </p:cNvSpPr>
            <p:nvPr/>
          </p:nvSpPr>
          <p:spPr bwMode="auto">
            <a:xfrm>
              <a:off x="1407" y="2081"/>
              <a:ext cx="53" cy="52"/>
            </a:xfrm>
            <a:custGeom>
              <a:avLst/>
              <a:gdLst>
                <a:gd name="T0" fmla="*/ 21 w 21"/>
                <a:gd name="T1" fmla="*/ 21 h 21"/>
                <a:gd name="T2" fmla="*/ 21 w 21"/>
                <a:gd name="T3" fmla="*/ 21 h 21"/>
                <a:gd name="T4" fmla="*/ 21 w 21"/>
                <a:gd name="T5" fmla="*/ 17 h 21"/>
                <a:gd name="T6" fmla="*/ 19 w 21"/>
                <a:gd name="T7" fmla="*/ 13 h 21"/>
                <a:gd name="T8" fmla="*/ 17 w 21"/>
                <a:gd name="T9" fmla="*/ 9 h 21"/>
                <a:gd name="T10" fmla="*/ 15 w 21"/>
                <a:gd name="T11" fmla="*/ 7 h 21"/>
                <a:gd name="T12" fmla="*/ 11 w 21"/>
                <a:gd name="T13" fmla="*/ 4 h 21"/>
                <a:gd name="T14" fmla="*/ 7 w 21"/>
                <a:gd name="T15" fmla="*/ 2 h 21"/>
                <a:gd name="T16" fmla="*/ 3 w 21"/>
                <a:gd name="T17" fmla="*/ 2 h 21"/>
                <a:gd name="T18" fmla="*/ 0 w 21"/>
                <a:gd name="T19" fmla="*/ 0 h 21"/>
                <a:gd name="T20" fmla="*/ 0 w 21"/>
                <a:gd name="T21" fmla="*/ 5 h 21"/>
                <a:gd name="T22" fmla="*/ 3 w 21"/>
                <a:gd name="T23" fmla="*/ 5 h 21"/>
                <a:gd name="T24" fmla="*/ 5 w 21"/>
                <a:gd name="T25" fmla="*/ 7 h 21"/>
                <a:gd name="T26" fmla="*/ 9 w 21"/>
                <a:gd name="T27" fmla="*/ 7 h 21"/>
                <a:gd name="T28" fmla="*/ 11 w 21"/>
                <a:gd name="T29" fmla="*/ 9 h 21"/>
                <a:gd name="T30" fmla="*/ 13 w 21"/>
                <a:gd name="T31" fmla="*/ 13 h 21"/>
                <a:gd name="T32" fmla="*/ 15 w 21"/>
                <a:gd name="T33" fmla="*/ 15 h 21"/>
                <a:gd name="T34" fmla="*/ 15 w 21"/>
                <a:gd name="T35" fmla="*/ 19 h 21"/>
                <a:gd name="T36" fmla="*/ 15 w 21"/>
                <a:gd name="T37" fmla="*/ 21 h 21"/>
                <a:gd name="T38" fmla="*/ 15 w 21"/>
                <a:gd name="T39" fmla="*/ 21 h 21"/>
                <a:gd name="T40" fmla="*/ 21 w 21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21" y="21"/>
                  </a:moveTo>
                  <a:lnTo>
                    <a:pt x="21" y="21"/>
                  </a:lnTo>
                  <a:lnTo>
                    <a:pt x="21" y="17"/>
                  </a:lnTo>
                  <a:lnTo>
                    <a:pt x="19" y="13"/>
                  </a:lnTo>
                  <a:lnTo>
                    <a:pt x="17" y="9"/>
                  </a:lnTo>
                  <a:lnTo>
                    <a:pt x="15" y="7"/>
                  </a:lnTo>
                  <a:lnTo>
                    <a:pt x="11" y="4"/>
                  </a:lnTo>
                  <a:lnTo>
                    <a:pt x="7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7"/>
                  </a:lnTo>
                  <a:lnTo>
                    <a:pt x="9" y="7"/>
                  </a:lnTo>
                  <a:lnTo>
                    <a:pt x="11" y="9"/>
                  </a:lnTo>
                  <a:lnTo>
                    <a:pt x="13" y="13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93" name="Freeform 221"/>
            <p:cNvSpPr>
              <a:spLocks noChangeAspect="1"/>
            </p:cNvSpPr>
            <p:nvPr/>
          </p:nvSpPr>
          <p:spPr bwMode="auto">
            <a:xfrm>
              <a:off x="1407" y="2133"/>
              <a:ext cx="53" cy="58"/>
            </a:xfrm>
            <a:custGeom>
              <a:avLst/>
              <a:gdLst>
                <a:gd name="T0" fmla="*/ 0 w 21"/>
                <a:gd name="T1" fmla="*/ 23 h 23"/>
                <a:gd name="T2" fmla="*/ 0 w 21"/>
                <a:gd name="T3" fmla="*/ 23 h 23"/>
                <a:gd name="T4" fmla="*/ 3 w 21"/>
                <a:gd name="T5" fmla="*/ 21 h 23"/>
                <a:gd name="T6" fmla="*/ 7 w 21"/>
                <a:gd name="T7" fmla="*/ 21 h 23"/>
                <a:gd name="T8" fmla="*/ 11 w 21"/>
                <a:gd name="T9" fmla="*/ 19 h 23"/>
                <a:gd name="T10" fmla="*/ 15 w 21"/>
                <a:gd name="T11" fmla="*/ 15 h 23"/>
                <a:gd name="T12" fmla="*/ 17 w 21"/>
                <a:gd name="T13" fmla="*/ 13 h 23"/>
                <a:gd name="T14" fmla="*/ 19 w 21"/>
                <a:gd name="T15" fmla="*/ 9 h 23"/>
                <a:gd name="T16" fmla="*/ 21 w 21"/>
                <a:gd name="T17" fmla="*/ 6 h 23"/>
                <a:gd name="T18" fmla="*/ 21 w 21"/>
                <a:gd name="T19" fmla="*/ 0 h 23"/>
                <a:gd name="T20" fmla="*/ 15 w 21"/>
                <a:gd name="T21" fmla="*/ 0 h 23"/>
                <a:gd name="T22" fmla="*/ 15 w 21"/>
                <a:gd name="T23" fmla="*/ 4 h 23"/>
                <a:gd name="T24" fmla="*/ 15 w 21"/>
                <a:gd name="T25" fmla="*/ 8 h 23"/>
                <a:gd name="T26" fmla="*/ 13 w 21"/>
                <a:gd name="T27" fmla="*/ 9 h 23"/>
                <a:gd name="T28" fmla="*/ 11 w 21"/>
                <a:gd name="T29" fmla="*/ 11 h 23"/>
                <a:gd name="T30" fmla="*/ 9 w 21"/>
                <a:gd name="T31" fmla="*/ 13 h 23"/>
                <a:gd name="T32" fmla="*/ 5 w 21"/>
                <a:gd name="T33" fmla="*/ 15 h 23"/>
                <a:gd name="T34" fmla="*/ 3 w 21"/>
                <a:gd name="T35" fmla="*/ 17 h 23"/>
                <a:gd name="T36" fmla="*/ 0 w 21"/>
                <a:gd name="T37" fmla="*/ 17 h 23"/>
                <a:gd name="T38" fmla="*/ 0 w 21"/>
                <a:gd name="T39" fmla="*/ 17 h 23"/>
                <a:gd name="T40" fmla="*/ 0 w 21"/>
                <a:gd name="T4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3">
                  <a:moveTo>
                    <a:pt x="0" y="23"/>
                  </a:moveTo>
                  <a:lnTo>
                    <a:pt x="0" y="23"/>
                  </a:lnTo>
                  <a:lnTo>
                    <a:pt x="3" y="21"/>
                  </a:lnTo>
                  <a:lnTo>
                    <a:pt x="7" y="21"/>
                  </a:lnTo>
                  <a:lnTo>
                    <a:pt x="11" y="19"/>
                  </a:lnTo>
                  <a:lnTo>
                    <a:pt x="15" y="15"/>
                  </a:lnTo>
                  <a:lnTo>
                    <a:pt x="17" y="13"/>
                  </a:lnTo>
                  <a:lnTo>
                    <a:pt x="19" y="9"/>
                  </a:lnTo>
                  <a:lnTo>
                    <a:pt x="21" y="6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3" y="9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5" y="15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94" name="Freeform 222"/>
            <p:cNvSpPr>
              <a:spLocks noChangeAspect="1"/>
            </p:cNvSpPr>
            <p:nvPr/>
          </p:nvSpPr>
          <p:spPr bwMode="auto">
            <a:xfrm>
              <a:off x="1778" y="2091"/>
              <a:ext cx="96" cy="90"/>
            </a:xfrm>
            <a:custGeom>
              <a:avLst/>
              <a:gdLst>
                <a:gd name="T0" fmla="*/ 19 w 38"/>
                <a:gd name="T1" fmla="*/ 36 h 36"/>
                <a:gd name="T2" fmla="*/ 15 w 38"/>
                <a:gd name="T3" fmla="*/ 36 h 36"/>
                <a:gd name="T4" fmla="*/ 11 w 38"/>
                <a:gd name="T5" fmla="*/ 34 h 36"/>
                <a:gd name="T6" fmla="*/ 7 w 38"/>
                <a:gd name="T7" fmla="*/ 34 h 36"/>
                <a:gd name="T8" fmla="*/ 5 w 38"/>
                <a:gd name="T9" fmla="*/ 30 h 36"/>
                <a:gd name="T10" fmla="*/ 3 w 38"/>
                <a:gd name="T11" fmla="*/ 28 h 36"/>
                <a:gd name="T12" fmla="*/ 1 w 38"/>
                <a:gd name="T13" fmla="*/ 25 h 36"/>
                <a:gd name="T14" fmla="*/ 0 w 38"/>
                <a:gd name="T15" fmla="*/ 21 h 36"/>
                <a:gd name="T16" fmla="*/ 0 w 38"/>
                <a:gd name="T17" fmla="*/ 17 h 36"/>
                <a:gd name="T18" fmla="*/ 0 w 38"/>
                <a:gd name="T19" fmla="*/ 13 h 36"/>
                <a:gd name="T20" fmla="*/ 1 w 38"/>
                <a:gd name="T21" fmla="*/ 11 h 36"/>
                <a:gd name="T22" fmla="*/ 3 w 38"/>
                <a:gd name="T23" fmla="*/ 7 h 36"/>
                <a:gd name="T24" fmla="*/ 5 w 38"/>
                <a:gd name="T25" fmla="*/ 5 h 36"/>
                <a:gd name="T26" fmla="*/ 7 w 38"/>
                <a:gd name="T27" fmla="*/ 1 h 36"/>
                <a:gd name="T28" fmla="*/ 11 w 38"/>
                <a:gd name="T29" fmla="*/ 0 h 36"/>
                <a:gd name="T30" fmla="*/ 15 w 38"/>
                <a:gd name="T31" fmla="*/ 0 h 36"/>
                <a:gd name="T32" fmla="*/ 19 w 38"/>
                <a:gd name="T33" fmla="*/ 0 h 36"/>
                <a:gd name="T34" fmla="*/ 23 w 38"/>
                <a:gd name="T35" fmla="*/ 0 h 36"/>
                <a:gd name="T36" fmla="*/ 26 w 38"/>
                <a:gd name="T37" fmla="*/ 0 h 36"/>
                <a:gd name="T38" fmla="*/ 28 w 38"/>
                <a:gd name="T39" fmla="*/ 1 h 36"/>
                <a:gd name="T40" fmla="*/ 32 w 38"/>
                <a:gd name="T41" fmla="*/ 5 h 36"/>
                <a:gd name="T42" fmla="*/ 34 w 38"/>
                <a:gd name="T43" fmla="*/ 7 h 36"/>
                <a:gd name="T44" fmla="*/ 36 w 38"/>
                <a:gd name="T45" fmla="*/ 11 h 36"/>
                <a:gd name="T46" fmla="*/ 36 w 38"/>
                <a:gd name="T47" fmla="*/ 13 h 36"/>
                <a:gd name="T48" fmla="*/ 38 w 38"/>
                <a:gd name="T49" fmla="*/ 17 h 36"/>
                <a:gd name="T50" fmla="*/ 36 w 38"/>
                <a:gd name="T51" fmla="*/ 21 h 36"/>
                <a:gd name="T52" fmla="*/ 36 w 38"/>
                <a:gd name="T53" fmla="*/ 25 h 36"/>
                <a:gd name="T54" fmla="*/ 34 w 38"/>
                <a:gd name="T55" fmla="*/ 28 h 36"/>
                <a:gd name="T56" fmla="*/ 32 w 38"/>
                <a:gd name="T57" fmla="*/ 30 h 36"/>
                <a:gd name="T58" fmla="*/ 28 w 38"/>
                <a:gd name="T59" fmla="*/ 34 h 36"/>
                <a:gd name="T60" fmla="*/ 26 w 38"/>
                <a:gd name="T61" fmla="*/ 34 h 36"/>
                <a:gd name="T62" fmla="*/ 23 w 38"/>
                <a:gd name="T63" fmla="*/ 36 h 36"/>
                <a:gd name="T64" fmla="*/ 19 w 38"/>
                <a:gd name="T6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" h="36">
                  <a:moveTo>
                    <a:pt x="19" y="36"/>
                  </a:moveTo>
                  <a:lnTo>
                    <a:pt x="15" y="36"/>
                  </a:lnTo>
                  <a:lnTo>
                    <a:pt x="11" y="34"/>
                  </a:lnTo>
                  <a:lnTo>
                    <a:pt x="7" y="34"/>
                  </a:lnTo>
                  <a:lnTo>
                    <a:pt x="5" y="30"/>
                  </a:lnTo>
                  <a:lnTo>
                    <a:pt x="3" y="28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8" y="1"/>
                  </a:lnTo>
                  <a:lnTo>
                    <a:pt x="32" y="5"/>
                  </a:lnTo>
                  <a:lnTo>
                    <a:pt x="34" y="7"/>
                  </a:lnTo>
                  <a:lnTo>
                    <a:pt x="36" y="11"/>
                  </a:lnTo>
                  <a:lnTo>
                    <a:pt x="36" y="13"/>
                  </a:lnTo>
                  <a:lnTo>
                    <a:pt x="38" y="17"/>
                  </a:lnTo>
                  <a:lnTo>
                    <a:pt x="36" y="21"/>
                  </a:lnTo>
                  <a:lnTo>
                    <a:pt x="36" y="25"/>
                  </a:lnTo>
                  <a:lnTo>
                    <a:pt x="34" y="28"/>
                  </a:lnTo>
                  <a:lnTo>
                    <a:pt x="32" y="30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3" y="36"/>
                  </a:lnTo>
                  <a:lnTo>
                    <a:pt x="19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95" name="Freeform 223"/>
            <p:cNvSpPr>
              <a:spLocks noChangeAspect="1"/>
            </p:cNvSpPr>
            <p:nvPr/>
          </p:nvSpPr>
          <p:spPr bwMode="auto">
            <a:xfrm>
              <a:off x="1774" y="2133"/>
              <a:ext cx="52" cy="58"/>
            </a:xfrm>
            <a:custGeom>
              <a:avLst/>
              <a:gdLst>
                <a:gd name="T0" fmla="*/ 0 w 21"/>
                <a:gd name="T1" fmla="*/ 0 h 23"/>
                <a:gd name="T2" fmla="*/ 0 w 21"/>
                <a:gd name="T3" fmla="*/ 0 h 23"/>
                <a:gd name="T4" fmla="*/ 0 w 21"/>
                <a:gd name="T5" fmla="*/ 6 h 23"/>
                <a:gd name="T6" fmla="*/ 2 w 21"/>
                <a:gd name="T7" fmla="*/ 9 h 23"/>
                <a:gd name="T8" fmla="*/ 3 w 21"/>
                <a:gd name="T9" fmla="*/ 13 h 23"/>
                <a:gd name="T10" fmla="*/ 5 w 21"/>
                <a:gd name="T11" fmla="*/ 15 h 23"/>
                <a:gd name="T12" fmla="*/ 9 w 21"/>
                <a:gd name="T13" fmla="*/ 19 h 23"/>
                <a:gd name="T14" fmla="*/ 13 w 21"/>
                <a:gd name="T15" fmla="*/ 21 h 23"/>
                <a:gd name="T16" fmla="*/ 17 w 21"/>
                <a:gd name="T17" fmla="*/ 21 h 23"/>
                <a:gd name="T18" fmla="*/ 21 w 21"/>
                <a:gd name="T19" fmla="*/ 23 h 23"/>
                <a:gd name="T20" fmla="*/ 21 w 21"/>
                <a:gd name="T21" fmla="*/ 17 h 23"/>
                <a:gd name="T22" fmla="*/ 17 w 21"/>
                <a:gd name="T23" fmla="*/ 17 h 23"/>
                <a:gd name="T24" fmla="*/ 15 w 21"/>
                <a:gd name="T25" fmla="*/ 15 h 23"/>
                <a:gd name="T26" fmla="*/ 11 w 21"/>
                <a:gd name="T27" fmla="*/ 13 h 23"/>
                <a:gd name="T28" fmla="*/ 9 w 21"/>
                <a:gd name="T29" fmla="*/ 11 h 23"/>
                <a:gd name="T30" fmla="*/ 7 w 21"/>
                <a:gd name="T31" fmla="*/ 9 h 23"/>
                <a:gd name="T32" fmla="*/ 5 w 21"/>
                <a:gd name="T33" fmla="*/ 8 h 23"/>
                <a:gd name="T34" fmla="*/ 5 w 21"/>
                <a:gd name="T35" fmla="*/ 4 h 23"/>
                <a:gd name="T36" fmla="*/ 3 w 21"/>
                <a:gd name="T37" fmla="*/ 0 h 23"/>
                <a:gd name="T38" fmla="*/ 3 w 21"/>
                <a:gd name="T39" fmla="*/ 0 h 23"/>
                <a:gd name="T40" fmla="*/ 0 w 21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3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9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9" y="19"/>
                  </a:lnTo>
                  <a:lnTo>
                    <a:pt x="13" y="21"/>
                  </a:lnTo>
                  <a:lnTo>
                    <a:pt x="17" y="21"/>
                  </a:lnTo>
                  <a:lnTo>
                    <a:pt x="21" y="23"/>
                  </a:lnTo>
                  <a:lnTo>
                    <a:pt x="21" y="17"/>
                  </a:lnTo>
                  <a:lnTo>
                    <a:pt x="17" y="17"/>
                  </a:lnTo>
                  <a:lnTo>
                    <a:pt x="15" y="15"/>
                  </a:lnTo>
                  <a:lnTo>
                    <a:pt x="11" y="13"/>
                  </a:lnTo>
                  <a:lnTo>
                    <a:pt x="9" y="11"/>
                  </a:lnTo>
                  <a:lnTo>
                    <a:pt x="7" y="9"/>
                  </a:lnTo>
                  <a:lnTo>
                    <a:pt x="5" y="8"/>
                  </a:lnTo>
                  <a:lnTo>
                    <a:pt x="5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96" name="Freeform 224"/>
            <p:cNvSpPr>
              <a:spLocks noChangeAspect="1"/>
            </p:cNvSpPr>
            <p:nvPr/>
          </p:nvSpPr>
          <p:spPr bwMode="auto">
            <a:xfrm>
              <a:off x="1774" y="2081"/>
              <a:ext cx="52" cy="52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17 w 21"/>
                <a:gd name="T5" fmla="*/ 2 h 21"/>
                <a:gd name="T6" fmla="*/ 13 w 21"/>
                <a:gd name="T7" fmla="*/ 2 h 21"/>
                <a:gd name="T8" fmla="*/ 9 w 21"/>
                <a:gd name="T9" fmla="*/ 4 h 21"/>
                <a:gd name="T10" fmla="*/ 5 w 21"/>
                <a:gd name="T11" fmla="*/ 7 h 21"/>
                <a:gd name="T12" fmla="*/ 3 w 21"/>
                <a:gd name="T13" fmla="*/ 9 h 21"/>
                <a:gd name="T14" fmla="*/ 2 w 21"/>
                <a:gd name="T15" fmla="*/ 13 h 21"/>
                <a:gd name="T16" fmla="*/ 0 w 21"/>
                <a:gd name="T17" fmla="*/ 17 h 21"/>
                <a:gd name="T18" fmla="*/ 0 w 21"/>
                <a:gd name="T19" fmla="*/ 21 h 21"/>
                <a:gd name="T20" fmla="*/ 3 w 21"/>
                <a:gd name="T21" fmla="*/ 21 h 21"/>
                <a:gd name="T22" fmla="*/ 5 w 21"/>
                <a:gd name="T23" fmla="*/ 19 h 21"/>
                <a:gd name="T24" fmla="*/ 5 w 21"/>
                <a:gd name="T25" fmla="*/ 15 h 21"/>
                <a:gd name="T26" fmla="*/ 7 w 21"/>
                <a:gd name="T27" fmla="*/ 13 h 21"/>
                <a:gd name="T28" fmla="*/ 9 w 21"/>
                <a:gd name="T29" fmla="*/ 9 h 21"/>
                <a:gd name="T30" fmla="*/ 11 w 21"/>
                <a:gd name="T31" fmla="*/ 7 h 21"/>
                <a:gd name="T32" fmla="*/ 15 w 21"/>
                <a:gd name="T33" fmla="*/ 7 h 21"/>
                <a:gd name="T34" fmla="*/ 17 w 21"/>
                <a:gd name="T35" fmla="*/ 5 h 21"/>
                <a:gd name="T36" fmla="*/ 21 w 21"/>
                <a:gd name="T37" fmla="*/ 5 h 21"/>
                <a:gd name="T38" fmla="*/ 21 w 21"/>
                <a:gd name="T39" fmla="*/ 5 h 21"/>
                <a:gd name="T40" fmla="*/ 21 w 21"/>
                <a:gd name="T4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lnTo>
                    <a:pt x="17" y="2"/>
                  </a:lnTo>
                  <a:lnTo>
                    <a:pt x="13" y="2"/>
                  </a:lnTo>
                  <a:lnTo>
                    <a:pt x="9" y="4"/>
                  </a:lnTo>
                  <a:lnTo>
                    <a:pt x="5" y="7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3" y="21"/>
                  </a:lnTo>
                  <a:lnTo>
                    <a:pt x="5" y="19"/>
                  </a:lnTo>
                  <a:lnTo>
                    <a:pt x="5" y="15"/>
                  </a:lnTo>
                  <a:lnTo>
                    <a:pt x="7" y="13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7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97" name="Freeform 225"/>
            <p:cNvSpPr>
              <a:spLocks noChangeAspect="1"/>
            </p:cNvSpPr>
            <p:nvPr/>
          </p:nvSpPr>
          <p:spPr bwMode="auto">
            <a:xfrm>
              <a:off x="1826" y="2081"/>
              <a:ext cx="53" cy="52"/>
            </a:xfrm>
            <a:custGeom>
              <a:avLst/>
              <a:gdLst>
                <a:gd name="T0" fmla="*/ 21 w 21"/>
                <a:gd name="T1" fmla="*/ 21 h 21"/>
                <a:gd name="T2" fmla="*/ 21 w 21"/>
                <a:gd name="T3" fmla="*/ 21 h 21"/>
                <a:gd name="T4" fmla="*/ 21 w 21"/>
                <a:gd name="T5" fmla="*/ 17 h 21"/>
                <a:gd name="T6" fmla="*/ 19 w 21"/>
                <a:gd name="T7" fmla="*/ 13 h 21"/>
                <a:gd name="T8" fmla="*/ 17 w 21"/>
                <a:gd name="T9" fmla="*/ 9 h 21"/>
                <a:gd name="T10" fmla="*/ 15 w 21"/>
                <a:gd name="T11" fmla="*/ 7 h 21"/>
                <a:gd name="T12" fmla="*/ 11 w 21"/>
                <a:gd name="T13" fmla="*/ 4 h 21"/>
                <a:gd name="T14" fmla="*/ 7 w 21"/>
                <a:gd name="T15" fmla="*/ 2 h 21"/>
                <a:gd name="T16" fmla="*/ 4 w 21"/>
                <a:gd name="T17" fmla="*/ 2 h 21"/>
                <a:gd name="T18" fmla="*/ 0 w 21"/>
                <a:gd name="T19" fmla="*/ 0 h 21"/>
                <a:gd name="T20" fmla="*/ 0 w 21"/>
                <a:gd name="T21" fmla="*/ 5 h 21"/>
                <a:gd name="T22" fmla="*/ 4 w 21"/>
                <a:gd name="T23" fmla="*/ 5 h 21"/>
                <a:gd name="T24" fmla="*/ 5 w 21"/>
                <a:gd name="T25" fmla="*/ 7 h 21"/>
                <a:gd name="T26" fmla="*/ 9 w 21"/>
                <a:gd name="T27" fmla="*/ 7 h 21"/>
                <a:gd name="T28" fmla="*/ 11 w 21"/>
                <a:gd name="T29" fmla="*/ 9 h 21"/>
                <a:gd name="T30" fmla="*/ 13 w 21"/>
                <a:gd name="T31" fmla="*/ 13 h 21"/>
                <a:gd name="T32" fmla="*/ 15 w 21"/>
                <a:gd name="T33" fmla="*/ 15 h 21"/>
                <a:gd name="T34" fmla="*/ 15 w 21"/>
                <a:gd name="T35" fmla="*/ 19 h 21"/>
                <a:gd name="T36" fmla="*/ 15 w 21"/>
                <a:gd name="T37" fmla="*/ 21 h 21"/>
                <a:gd name="T38" fmla="*/ 15 w 21"/>
                <a:gd name="T39" fmla="*/ 21 h 21"/>
                <a:gd name="T40" fmla="*/ 21 w 21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21" y="21"/>
                  </a:moveTo>
                  <a:lnTo>
                    <a:pt x="21" y="21"/>
                  </a:lnTo>
                  <a:lnTo>
                    <a:pt x="21" y="17"/>
                  </a:lnTo>
                  <a:lnTo>
                    <a:pt x="19" y="13"/>
                  </a:lnTo>
                  <a:lnTo>
                    <a:pt x="17" y="9"/>
                  </a:lnTo>
                  <a:lnTo>
                    <a:pt x="15" y="7"/>
                  </a:lnTo>
                  <a:lnTo>
                    <a:pt x="11" y="4"/>
                  </a:lnTo>
                  <a:lnTo>
                    <a:pt x="7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5"/>
                  </a:lnTo>
                  <a:lnTo>
                    <a:pt x="4" y="5"/>
                  </a:lnTo>
                  <a:lnTo>
                    <a:pt x="5" y="7"/>
                  </a:lnTo>
                  <a:lnTo>
                    <a:pt x="9" y="7"/>
                  </a:lnTo>
                  <a:lnTo>
                    <a:pt x="11" y="9"/>
                  </a:lnTo>
                  <a:lnTo>
                    <a:pt x="13" y="13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98" name="Freeform 226"/>
            <p:cNvSpPr>
              <a:spLocks noChangeAspect="1"/>
            </p:cNvSpPr>
            <p:nvPr/>
          </p:nvSpPr>
          <p:spPr bwMode="auto">
            <a:xfrm>
              <a:off x="1826" y="2133"/>
              <a:ext cx="53" cy="58"/>
            </a:xfrm>
            <a:custGeom>
              <a:avLst/>
              <a:gdLst>
                <a:gd name="T0" fmla="*/ 0 w 21"/>
                <a:gd name="T1" fmla="*/ 23 h 23"/>
                <a:gd name="T2" fmla="*/ 0 w 21"/>
                <a:gd name="T3" fmla="*/ 23 h 23"/>
                <a:gd name="T4" fmla="*/ 4 w 21"/>
                <a:gd name="T5" fmla="*/ 21 h 23"/>
                <a:gd name="T6" fmla="*/ 7 w 21"/>
                <a:gd name="T7" fmla="*/ 21 h 23"/>
                <a:gd name="T8" fmla="*/ 11 w 21"/>
                <a:gd name="T9" fmla="*/ 19 h 23"/>
                <a:gd name="T10" fmla="*/ 15 w 21"/>
                <a:gd name="T11" fmla="*/ 15 h 23"/>
                <a:gd name="T12" fmla="*/ 17 w 21"/>
                <a:gd name="T13" fmla="*/ 13 h 23"/>
                <a:gd name="T14" fmla="*/ 19 w 21"/>
                <a:gd name="T15" fmla="*/ 9 h 23"/>
                <a:gd name="T16" fmla="*/ 21 w 21"/>
                <a:gd name="T17" fmla="*/ 6 h 23"/>
                <a:gd name="T18" fmla="*/ 21 w 21"/>
                <a:gd name="T19" fmla="*/ 0 h 23"/>
                <a:gd name="T20" fmla="*/ 15 w 21"/>
                <a:gd name="T21" fmla="*/ 0 h 23"/>
                <a:gd name="T22" fmla="*/ 15 w 21"/>
                <a:gd name="T23" fmla="*/ 4 h 23"/>
                <a:gd name="T24" fmla="*/ 15 w 21"/>
                <a:gd name="T25" fmla="*/ 8 h 23"/>
                <a:gd name="T26" fmla="*/ 13 w 21"/>
                <a:gd name="T27" fmla="*/ 9 h 23"/>
                <a:gd name="T28" fmla="*/ 11 w 21"/>
                <a:gd name="T29" fmla="*/ 11 h 23"/>
                <a:gd name="T30" fmla="*/ 9 w 21"/>
                <a:gd name="T31" fmla="*/ 13 h 23"/>
                <a:gd name="T32" fmla="*/ 5 w 21"/>
                <a:gd name="T33" fmla="*/ 15 h 23"/>
                <a:gd name="T34" fmla="*/ 4 w 21"/>
                <a:gd name="T35" fmla="*/ 17 h 23"/>
                <a:gd name="T36" fmla="*/ 0 w 21"/>
                <a:gd name="T37" fmla="*/ 17 h 23"/>
                <a:gd name="T38" fmla="*/ 0 w 21"/>
                <a:gd name="T39" fmla="*/ 17 h 23"/>
                <a:gd name="T40" fmla="*/ 0 w 21"/>
                <a:gd name="T4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3">
                  <a:moveTo>
                    <a:pt x="0" y="23"/>
                  </a:moveTo>
                  <a:lnTo>
                    <a:pt x="0" y="23"/>
                  </a:lnTo>
                  <a:lnTo>
                    <a:pt x="4" y="21"/>
                  </a:lnTo>
                  <a:lnTo>
                    <a:pt x="7" y="21"/>
                  </a:lnTo>
                  <a:lnTo>
                    <a:pt x="11" y="19"/>
                  </a:lnTo>
                  <a:lnTo>
                    <a:pt x="15" y="15"/>
                  </a:lnTo>
                  <a:lnTo>
                    <a:pt x="17" y="13"/>
                  </a:lnTo>
                  <a:lnTo>
                    <a:pt x="19" y="9"/>
                  </a:lnTo>
                  <a:lnTo>
                    <a:pt x="21" y="6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3" y="9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5" y="15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299" name="Freeform 227"/>
            <p:cNvSpPr>
              <a:spLocks noChangeAspect="1"/>
            </p:cNvSpPr>
            <p:nvPr/>
          </p:nvSpPr>
          <p:spPr bwMode="auto">
            <a:xfrm>
              <a:off x="1666" y="2091"/>
              <a:ext cx="93" cy="90"/>
            </a:xfrm>
            <a:custGeom>
              <a:avLst/>
              <a:gdLst>
                <a:gd name="T0" fmla="*/ 20 w 37"/>
                <a:gd name="T1" fmla="*/ 36 h 36"/>
                <a:gd name="T2" fmla="*/ 16 w 37"/>
                <a:gd name="T3" fmla="*/ 36 h 36"/>
                <a:gd name="T4" fmla="*/ 12 w 37"/>
                <a:gd name="T5" fmla="*/ 34 h 36"/>
                <a:gd name="T6" fmla="*/ 8 w 37"/>
                <a:gd name="T7" fmla="*/ 34 h 36"/>
                <a:gd name="T8" fmla="*/ 6 w 37"/>
                <a:gd name="T9" fmla="*/ 30 h 36"/>
                <a:gd name="T10" fmla="*/ 4 w 37"/>
                <a:gd name="T11" fmla="*/ 28 h 36"/>
                <a:gd name="T12" fmla="*/ 2 w 37"/>
                <a:gd name="T13" fmla="*/ 25 h 36"/>
                <a:gd name="T14" fmla="*/ 0 w 37"/>
                <a:gd name="T15" fmla="*/ 21 h 36"/>
                <a:gd name="T16" fmla="*/ 0 w 37"/>
                <a:gd name="T17" fmla="*/ 17 h 36"/>
                <a:gd name="T18" fmla="*/ 0 w 37"/>
                <a:gd name="T19" fmla="*/ 13 h 36"/>
                <a:gd name="T20" fmla="*/ 2 w 37"/>
                <a:gd name="T21" fmla="*/ 11 h 36"/>
                <a:gd name="T22" fmla="*/ 4 w 37"/>
                <a:gd name="T23" fmla="*/ 7 h 36"/>
                <a:gd name="T24" fmla="*/ 6 w 37"/>
                <a:gd name="T25" fmla="*/ 5 h 36"/>
                <a:gd name="T26" fmla="*/ 8 w 37"/>
                <a:gd name="T27" fmla="*/ 1 h 36"/>
                <a:gd name="T28" fmla="*/ 12 w 37"/>
                <a:gd name="T29" fmla="*/ 0 h 36"/>
                <a:gd name="T30" fmla="*/ 16 w 37"/>
                <a:gd name="T31" fmla="*/ 0 h 36"/>
                <a:gd name="T32" fmla="*/ 20 w 37"/>
                <a:gd name="T33" fmla="*/ 0 h 36"/>
                <a:gd name="T34" fmla="*/ 23 w 37"/>
                <a:gd name="T35" fmla="*/ 0 h 36"/>
                <a:gd name="T36" fmla="*/ 25 w 37"/>
                <a:gd name="T37" fmla="*/ 0 h 36"/>
                <a:gd name="T38" fmla="*/ 29 w 37"/>
                <a:gd name="T39" fmla="*/ 1 h 36"/>
                <a:gd name="T40" fmla="*/ 33 w 37"/>
                <a:gd name="T41" fmla="*/ 5 h 36"/>
                <a:gd name="T42" fmla="*/ 35 w 37"/>
                <a:gd name="T43" fmla="*/ 7 h 36"/>
                <a:gd name="T44" fmla="*/ 37 w 37"/>
                <a:gd name="T45" fmla="*/ 11 h 36"/>
                <a:gd name="T46" fmla="*/ 37 w 37"/>
                <a:gd name="T47" fmla="*/ 13 h 36"/>
                <a:gd name="T48" fmla="*/ 37 w 37"/>
                <a:gd name="T49" fmla="*/ 17 h 36"/>
                <a:gd name="T50" fmla="*/ 37 w 37"/>
                <a:gd name="T51" fmla="*/ 21 h 36"/>
                <a:gd name="T52" fmla="*/ 37 w 37"/>
                <a:gd name="T53" fmla="*/ 25 h 36"/>
                <a:gd name="T54" fmla="*/ 35 w 37"/>
                <a:gd name="T55" fmla="*/ 28 h 36"/>
                <a:gd name="T56" fmla="*/ 33 w 37"/>
                <a:gd name="T57" fmla="*/ 30 h 36"/>
                <a:gd name="T58" fmla="*/ 29 w 37"/>
                <a:gd name="T59" fmla="*/ 34 h 36"/>
                <a:gd name="T60" fmla="*/ 25 w 37"/>
                <a:gd name="T61" fmla="*/ 34 h 36"/>
                <a:gd name="T62" fmla="*/ 23 w 37"/>
                <a:gd name="T63" fmla="*/ 36 h 36"/>
                <a:gd name="T64" fmla="*/ 20 w 37"/>
                <a:gd name="T6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" h="36">
                  <a:moveTo>
                    <a:pt x="20" y="36"/>
                  </a:moveTo>
                  <a:lnTo>
                    <a:pt x="16" y="36"/>
                  </a:lnTo>
                  <a:lnTo>
                    <a:pt x="12" y="34"/>
                  </a:lnTo>
                  <a:lnTo>
                    <a:pt x="8" y="34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2" y="25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11"/>
                  </a:lnTo>
                  <a:lnTo>
                    <a:pt x="4" y="7"/>
                  </a:lnTo>
                  <a:lnTo>
                    <a:pt x="6" y="5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3" y="5"/>
                  </a:lnTo>
                  <a:lnTo>
                    <a:pt x="35" y="7"/>
                  </a:lnTo>
                  <a:lnTo>
                    <a:pt x="37" y="11"/>
                  </a:lnTo>
                  <a:lnTo>
                    <a:pt x="37" y="13"/>
                  </a:lnTo>
                  <a:lnTo>
                    <a:pt x="37" y="17"/>
                  </a:lnTo>
                  <a:lnTo>
                    <a:pt x="37" y="21"/>
                  </a:lnTo>
                  <a:lnTo>
                    <a:pt x="37" y="25"/>
                  </a:lnTo>
                  <a:lnTo>
                    <a:pt x="35" y="28"/>
                  </a:lnTo>
                  <a:lnTo>
                    <a:pt x="33" y="30"/>
                  </a:lnTo>
                  <a:lnTo>
                    <a:pt x="29" y="34"/>
                  </a:lnTo>
                  <a:lnTo>
                    <a:pt x="25" y="34"/>
                  </a:lnTo>
                  <a:lnTo>
                    <a:pt x="23" y="36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300" name="Freeform 228"/>
            <p:cNvSpPr>
              <a:spLocks noChangeAspect="1"/>
            </p:cNvSpPr>
            <p:nvPr/>
          </p:nvSpPr>
          <p:spPr bwMode="auto">
            <a:xfrm>
              <a:off x="1661" y="2133"/>
              <a:ext cx="55" cy="58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6 h 23"/>
                <a:gd name="T6" fmla="*/ 0 w 22"/>
                <a:gd name="T7" fmla="*/ 9 h 23"/>
                <a:gd name="T8" fmla="*/ 2 w 22"/>
                <a:gd name="T9" fmla="*/ 13 h 23"/>
                <a:gd name="T10" fmla="*/ 6 w 22"/>
                <a:gd name="T11" fmla="*/ 15 h 23"/>
                <a:gd name="T12" fmla="*/ 8 w 22"/>
                <a:gd name="T13" fmla="*/ 19 h 23"/>
                <a:gd name="T14" fmla="*/ 12 w 22"/>
                <a:gd name="T15" fmla="*/ 21 h 23"/>
                <a:gd name="T16" fmla="*/ 16 w 22"/>
                <a:gd name="T17" fmla="*/ 21 h 23"/>
                <a:gd name="T18" fmla="*/ 22 w 22"/>
                <a:gd name="T19" fmla="*/ 23 h 23"/>
                <a:gd name="T20" fmla="*/ 22 w 22"/>
                <a:gd name="T21" fmla="*/ 17 h 23"/>
                <a:gd name="T22" fmla="*/ 18 w 22"/>
                <a:gd name="T23" fmla="*/ 17 h 23"/>
                <a:gd name="T24" fmla="*/ 14 w 22"/>
                <a:gd name="T25" fmla="*/ 15 h 23"/>
                <a:gd name="T26" fmla="*/ 12 w 22"/>
                <a:gd name="T27" fmla="*/ 13 h 23"/>
                <a:gd name="T28" fmla="*/ 10 w 22"/>
                <a:gd name="T29" fmla="*/ 11 h 23"/>
                <a:gd name="T30" fmla="*/ 8 w 22"/>
                <a:gd name="T31" fmla="*/ 9 h 23"/>
                <a:gd name="T32" fmla="*/ 6 w 22"/>
                <a:gd name="T33" fmla="*/ 8 h 23"/>
                <a:gd name="T34" fmla="*/ 4 w 22"/>
                <a:gd name="T35" fmla="*/ 4 h 23"/>
                <a:gd name="T36" fmla="*/ 4 w 22"/>
                <a:gd name="T37" fmla="*/ 0 h 23"/>
                <a:gd name="T38" fmla="*/ 4 w 22"/>
                <a:gd name="T39" fmla="*/ 0 h 23"/>
                <a:gd name="T40" fmla="*/ 0 w 22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3"/>
                  </a:lnTo>
                  <a:lnTo>
                    <a:pt x="6" y="15"/>
                  </a:lnTo>
                  <a:lnTo>
                    <a:pt x="8" y="19"/>
                  </a:lnTo>
                  <a:lnTo>
                    <a:pt x="12" y="21"/>
                  </a:lnTo>
                  <a:lnTo>
                    <a:pt x="16" y="21"/>
                  </a:lnTo>
                  <a:lnTo>
                    <a:pt x="22" y="23"/>
                  </a:lnTo>
                  <a:lnTo>
                    <a:pt x="22" y="17"/>
                  </a:lnTo>
                  <a:lnTo>
                    <a:pt x="18" y="17"/>
                  </a:lnTo>
                  <a:lnTo>
                    <a:pt x="14" y="15"/>
                  </a:lnTo>
                  <a:lnTo>
                    <a:pt x="12" y="13"/>
                  </a:lnTo>
                  <a:lnTo>
                    <a:pt x="10" y="11"/>
                  </a:lnTo>
                  <a:lnTo>
                    <a:pt x="8" y="9"/>
                  </a:lnTo>
                  <a:lnTo>
                    <a:pt x="6" y="8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301" name="Freeform 229"/>
            <p:cNvSpPr>
              <a:spLocks noChangeAspect="1"/>
            </p:cNvSpPr>
            <p:nvPr/>
          </p:nvSpPr>
          <p:spPr bwMode="auto">
            <a:xfrm>
              <a:off x="1661" y="2081"/>
              <a:ext cx="55" cy="52"/>
            </a:xfrm>
            <a:custGeom>
              <a:avLst/>
              <a:gdLst>
                <a:gd name="T0" fmla="*/ 22 w 22"/>
                <a:gd name="T1" fmla="*/ 0 h 21"/>
                <a:gd name="T2" fmla="*/ 22 w 22"/>
                <a:gd name="T3" fmla="*/ 0 h 21"/>
                <a:gd name="T4" fmla="*/ 16 w 22"/>
                <a:gd name="T5" fmla="*/ 2 h 21"/>
                <a:gd name="T6" fmla="*/ 12 w 22"/>
                <a:gd name="T7" fmla="*/ 2 h 21"/>
                <a:gd name="T8" fmla="*/ 8 w 22"/>
                <a:gd name="T9" fmla="*/ 4 h 21"/>
                <a:gd name="T10" fmla="*/ 6 w 22"/>
                <a:gd name="T11" fmla="*/ 7 h 21"/>
                <a:gd name="T12" fmla="*/ 2 w 22"/>
                <a:gd name="T13" fmla="*/ 9 h 21"/>
                <a:gd name="T14" fmla="*/ 0 w 22"/>
                <a:gd name="T15" fmla="*/ 13 h 21"/>
                <a:gd name="T16" fmla="*/ 0 w 22"/>
                <a:gd name="T17" fmla="*/ 17 h 21"/>
                <a:gd name="T18" fmla="*/ 0 w 22"/>
                <a:gd name="T19" fmla="*/ 21 h 21"/>
                <a:gd name="T20" fmla="*/ 4 w 22"/>
                <a:gd name="T21" fmla="*/ 21 h 21"/>
                <a:gd name="T22" fmla="*/ 4 w 22"/>
                <a:gd name="T23" fmla="*/ 19 h 21"/>
                <a:gd name="T24" fmla="*/ 6 w 22"/>
                <a:gd name="T25" fmla="*/ 15 h 21"/>
                <a:gd name="T26" fmla="*/ 8 w 22"/>
                <a:gd name="T27" fmla="*/ 13 h 21"/>
                <a:gd name="T28" fmla="*/ 10 w 22"/>
                <a:gd name="T29" fmla="*/ 9 h 21"/>
                <a:gd name="T30" fmla="*/ 12 w 22"/>
                <a:gd name="T31" fmla="*/ 7 h 21"/>
                <a:gd name="T32" fmla="*/ 14 w 22"/>
                <a:gd name="T33" fmla="*/ 7 h 21"/>
                <a:gd name="T34" fmla="*/ 18 w 22"/>
                <a:gd name="T35" fmla="*/ 5 h 21"/>
                <a:gd name="T36" fmla="*/ 22 w 22"/>
                <a:gd name="T37" fmla="*/ 5 h 21"/>
                <a:gd name="T38" fmla="*/ 22 w 22"/>
                <a:gd name="T39" fmla="*/ 5 h 21"/>
                <a:gd name="T40" fmla="*/ 22 w 22"/>
                <a:gd name="T4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21">
                  <a:moveTo>
                    <a:pt x="22" y="0"/>
                  </a:moveTo>
                  <a:lnTo>
                    <a:pt x="22" y="0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7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6" y="15"/>
                  </a:lnTo>
                  <a:lnTo>
                    <a:pt x="8" y="13"/>
                  </a:lnTo>
                  <a:lnTo>
                    <a:pt x="10" y="9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8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302" name="Freeform 230"/>
            <p:cNvSpPr>
              <a:spLocks noChangeAspect="1"/>
            </p:cNvSpPr>
            <p:nvPr/>
          </p:nvSpPr>
          <p:spPr bwMode="auto">
            <a:xfrm>
              <a:off x="1716" y="2081"/>
              <a:ext cx="53" cy="52"/>
            </a:xfrm>
            <a:custGeom>
              <a:avLst/>
              <a:gdLst>
                <a:gd name="T0" fmla="*/ 21 w 21"/>
                <a:gd name="T1" fmla="*/ 21 h 21"/>
                <a:gd name="T2" fmla="*/ 21 w 21"/>
                <a:gd name="T3" fmla="*/ 21 h 21"/>
                <a:gd name="T4" fmla="*/ 21 w 21"/>
                <a:gd name="T5" fmla="*/ 17 h 21"/>
                <a:gd name="T6" fmla="*/ 19 w 21"/>
                <a:gd name="T7" fmla="*/ 13 h 21"/>
                <a:gd name="T8" fmla="*/ 17 w 21"/>
                <a:gd name="T9" fmla="*/ 9 h 21"/>
                <a:gd name="T10" fmla="*/ 13 w 21"/>
                <a:gd name="T11" fmla="*/ 7 h 21"/>
                <a:gd name="T12" fmla="*/ 11 w 21"/>
                <a:gd name="T13" fmla="*/ 4 h 21"/>
                <a:gd name="T14" fmla="*/ 7 w 21"/>
                <a:gd name="T15" fmla="*/ 2 h 21"/>
                <a:gd name="T16" fmla="*/ 3 w 21"/>
                <a:gd name="T17" fmla="*/ 2 h 21"/>
                <a:gd name="T18" fmla="*/ 0 w 21"/>
                <a:gd name="T19" fmla="*/ 0 h 21"/>
                <a:gd name="T20" fmla="*/ 0 w 21"/>
                <a:gd name="T21" fmla="*/ 5 h 21"/>
                <a:gd name="T22" fmla="*/ 1 w 21"/>
                <a:gd name="T23" fmla="*/ 5 h 21"/>
                <a:gd name="T24" fmla="*/ 5 w 21"/>
                <a:gd name="T25" fmla="*/ 7 h 21"/>
                <a:gd name="T26" fmla="*/ 7 w 21"/>
                <a:gd name="T27" fmla="*/ 7 h 21"/>
                <a:gd name="T28" fmla="*/ 11 w 21"/>
                <a:gd name="T29" fmla="*/ 9 h 21"/>
                <a:gd name="T30" fmla="*/ 13 w 21"/>
                <a:gd name="T31" fmla="*/ 13 h 21"/>
                <a:gd name="T32" fmla="*/ 13 w 21"/>
                <a:gd name="T33" fmla="*/ 15 h 21"/>
                <a:gd name="T34" fmla="*/ 15 w 21"/>
                <a:gd name="T35" fmla="*/ 19 h 21"/>
                <a:gd name="T36" fmla="*/ 15 w 21"/>
                <a:gd name="T37" fmla="*/ 21 h 21"/>
                <a:gd name="T38" fmla="*/ 15 w 21"/>
                <a:gd name="T39" fmla="*/ 21 h 21"/>
                <a:gd name="T40" fmla="*/ 21 w 21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21" y="21"/>
                  </a:moveTo>
                  <a:lnTo>
                    <a:pt x="21" y="21"/>
                  </a:lnTo>
                  <a:lnTo>
                    <a:pt x="21" y="17"/>
                  </a:lnTo>
                  <a:lnTo>
                    <a:pt x="19" y="13"/>
                  </a:lnTo>
                  <a:lnTo>
                    <a:pt x="17" y="9"/>
                  </a:lnTo>
                  <a:lnTo>
                    <a:pt x="13" y="7"/>
                  </a:lnTo>
                  <a:lnTo>
                    <a:pt x="11" y="4"/>
                  </a:lnTo>
                  <a:lnTo>
                    <a:pt x="7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5"/>
                  </a:lnTo>
                  <a:lnTo>
                    <a:pt x="1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11" y="9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303" name="Freeform 231"/>
            <p:cNvSpPr>
              <a:spLocks noChangeAspect="1"/>
            </p:cNvSpPr>
            <p:nvPr/>
          </p:nvSpPr>
          <p:spPr bwMode="auto">
            <a:xfrm>
              <a:off x="1716" y="2133"/>
              <a:ext cx="53" cy="58"/>
            </a:xfrm>
            <a:custGeom>
              <a:avLst/>
              <a:gdLst>
                <a:gd name="T0" fmla="*/ 0 w 21"/>
                <a:gd name="T1" fmla="*/ 23 h 23"/>
                <a:gd name="T2" fmla="*/ 0 w 21"/>
                <a:gd name="T3" fmla="*/ 23 h 23"/>
                <a:gd name="T4" fmla="*/ 3 w 21"/>
                <a:gd name="T5" fmla="*/ 21 h 23"/>
                <a:gd name="T6" fmla="*/ 7 w 21"/>
                <a:gd name="T7" fmla="*/ 21 h 23"/>
                <a:gd name="T8" fmla="*/ 11 w 21"/>
                <a:gd name="T9" fmla="*/ 19 h 23"/>
                <a:gd name="T10" fmla="*/ 13 w 21"/>
                <a:gd name="T11" fmla="*/ 15 h 23"/>
                <a:gd name="T12" fmla="*/ 17 w 21"/>
                <a:gd name="T13" fmla="*/ 13 h 23"/>
                <a:gd name="T14" fmla="*/ 19 w 21"/>
                <a:gd name="T15" fmla="*/ 9 h 23"/>
                <a:gd name="T16" fmla="*/ 21 w 21"/>
                <a:gd name="T17" fmla="*/ 6 h 23"/>
                <a:gd name="T18" fmla="*/ 21 w 21"/>
                <a:gd name="T19" fmla="*/ 0 h 23"/>
                <a:gd name="T20" fmla="*/ 15 w 21"/>
                <a:gd name="T21" fmla="*/ 0 h 23"/>
                <a:gd name="T22" fmla="*/ 15 w 21"/>
                <a:gd name="T23" fmla="*/ 4 h 23"/>
                <a:gd name="T24" fmla="*/ 13 w 21"/>
                <a:gd name="T25" fmla="*/ 8 h 23"/>
                <a:gd name="T26" fmla="*/ 13 w 21"/>
                <a:gd name="T27" fmla="*/ 9 h 23"/>
                <a:gd name="T28" fmla="*/ 11 w 21"/>
                <a:gd name="T29" fmla="*/ 11 h 23"/>
                <a:gd name="T30" fmla="*/ 7 w 21"/>
                <a:gd name="T31" fmla="*/ 13 h 23"/>
                <a:gd name="T32" fmla="*/ 5 w 21"/>
                <a:gd name="T33" fmla="*/ 15 h 23"/>
                <a:gd name="T34" fmla="*/ 1 w 21"/>
                <a:gd name="T35" fmla="*/ 17 h 23"/>
                <a:gd name="T36" fmla="*/ 0 w 21"/>
                <a:gd name="T37" fmla="*/ 17 h 23"/>
                <a:gd name="T38" fmla="*/ 0 w 21"/>
                <a:gd name="T39" fmla="*/ 17 h 23"/>
                <a:gd name="T40" fmla="*/ 0 w 21"/>
                <a:gd name="T4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3">
                  <a:moveTo>
                    <a:pt x="0" y="23"/>
                  </a:moveTo>
                  <a:lnTo>
                    <a:pt x="0" y="23"/>
                  </a:lnTo>
                  <a:lnTo>
                    <a:pt x="3" y="21"/>
                  </a:lnTo>
                  <a:lnTo>
                    <a:pt x="7" y="21"/>
                  </a:lnTo>
                  <a:lnTo>
                    <a:pt x="11" y="19"/>
                  </a:lnTo>
                  <a:lnTo>
                    <a:pt x="13" y="15"/>
                  </a:lnTo>
                  <a:lnTo>
                    <a:pt x="17" y="13"/>
                  </a:lnTo>
                  <a:lnTo>
                    <a:pt x="19" y="9"/>
                  </a:lnTo>
                  <a:lnTo>
                    <a:pt x="21" y="6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1" y="11"/>
                  </a:lnTo>
                  <a:lnTo>
                    <a:pt x="7" y="13"/>
                  </a:lnTo>
                  <a:lnTo>
                    <a:pt x="5" y="15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304" name="Freeform 232"/>
            <p:cNvSpPr>
              <a:spLocks noChangeAspect="1"/>
            </p:cNvSpPr>
            <p:nvPr/>
          </p:nvSpPr>
          <p:spPr bwMode="auto">
            <a:xfrm>
              <a:off x="1470" y="2091"/>
              <a:ext cx="96" cy="90"/>
            </a:xfrm>
            <a:custGeom>
              <a:avLst/>
              <a:gdLst>
                <a:gd name="T0" fmla="*/ 19 w 38"/>
                <a:gd name="T1" fmla="*/ 36 h 36"/>
                <a:gd name="T2" fmla="*/ 15 w 38"/>
                <a:gd name="T3" fmla="*/ 36 h 36"/>
                <a:gd name="T4" fmla="*/ 11 w 38"/>
                <a:gd name="T5" fmla="*/ 34 h 36"/>
                <a:gd name="T6" fmla="*/ 9 w 38"/>
                <a:gd name="T7" fmla="*/ 34 h 36"/>
                <a:gd name="T8" fmla="*/ 5 w 38"/>
                <a:gd name="T9" fmla="*/ 30 h 36"/>
                <a:gd name="T10" fmla="*/ 3 w 38"/>
                <a:gd name="T11" fmla="*/ 28 h 36"/>
                <a:gd name="T12" fmla="*/ 1 w 38"/>
                <a:gd name="T13" fmla="*/ 25 h 36"/>
                <a:gd name="T14" fmla="*/ 1 w 38"/>
                <a:gd name="T15" fmla="*/ 21 h 36"/>
                <a:gd name="T16" fmla="*/ 0 w 38"/>
                <a:gd name="T17" fmla="*/ 17 h 36"/>
                <a:gd name="T18" fmla="*/ 1 w 38"/>
                <a:gd name="T19" fmla="*/ 13 h 36"/>
                <a:gd name="T20" fmla="*/ 1 w 38"/>
                <a:gd name="T21" fmla="*/ 11 h 36"/>
                <a:gd name="T22" fmla="*/ 3 w 38"/>
                <a:gd name="T23" fmla="*/ 7 h 36"/>
                <a:gd name="T24" fmla="*/ 5 w 38"/>
                <a:gd name="T25" fmla="*/ 5 h 36"/>
                <a:gd name="T26" fmla="*/ 9 w 38"/>
                <a:gd name="T27" fmla="*/ 1 h 36"/>
                <a:gd name="T28" fmla="*/ 11 w 38"/>
                <a:gd name="T29" fmla="*/ 0 h 36"/>
                <a:gd name="T30" fmla="*/ 15 w 38"/>
                <a:gd name="T31" fmla="*/ 0 h 36"/>
                <a:gd name="T32" fmla="*/ 19 w 38"/>
                <a:gd name="T33" fmla="*/ 0 h 36"/>
                <a:gd name="T34" fmla="*/ 23 w 38"/>
                <a:gd name="T35" fmla="*/ 0 h 36"/>
                <a:gd name="T36" fmla="*/ 26 w 38"/>
                <a:gd name="T37" fmla="*/ 0 h 36"/>
                <a:gd name="T38" fmla="*/ 30 w 38"/>
                <a:gd name="T39" fmla="*/ 1 h 36"/>
                <a:gd name="T40" fmla="*/ 32 w 38"/>
                <a:gd name="T41" fmla="*/ 5 h 36"/>
                <a:gd name="T42" fmla="*/ 34 w 38"/>
                <a:gd name="T43" fmla="*/ 7 h 36"/>
                <a:gd name="T44" fmla="*/ 36 w 38"/>
                <a:gd name="T45" fmla="*/ 11 h 36"/>
                <a:gd name="T46" fmla="*/ 38 w 38"/>
                <a:gd name="T47" fmla="*/ 13 h 36"/>
                <a:gd name="T48" fmla="*/ 38 w 38"/>
                <a:gd name="T49" fmla="*/ 17 h 36"/>
                <a:gd name="T50" fmla="*/ 38 w 38"/>
                <a:gd name="T51" fmla="*/ 21 h 36"/>
                <a:gd name="T52" fmla="*/ 36 w 38"/>
                <a:gd name="T53" fmla="*/ 25 h 36"/>
                <a:gd name="T54" fmla="*/ 34 w 38"/>
                <a:gd name="T55" fmla="*/ 28 h 36"/>
                <a:gd name="T56" fmla="*/ 32 w 38"/>
                <a:gd name="T57" fmla="*/ 30 h 36"/>
                <a:gd name="T58" fmla="*/ 30 w 38"/>
                <a:gd name="T59" fmla="*/ 34 h 36"/>
                <a:gd name="T60" fmla="*/ 26 w 38"/>
                <a:gd name="T61" fmla="*/ 34 h 36"/>
                <a:gd name="T62" fmla="*/ 23 w 38"/>
                <a:gd name="T63" fmla="*/ 36 h 36"/>
                <a:gd name="T64" fmla="*/ 19 w 38"/>
                <a:gd name="T6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" h="36">
                  <a:moveTo>
                    <a:pt x="19" y="36"/>
                  </a:moveTo>
                  <a:lnTo>
                    <a:pt x="15" y="36"/>
                  </a:lnTo>
                  <a:lnTo>
                    <a:pt x="11" y="34"/>
                  </a:lnTo>
                  <a:lnTo>
                    <a:pt x="9" y="34"/>
                  </a:lnTo>
                  <a:lnTo>
                    <a:pt x="5" y="30"/>
                  </a:lnTo>
                  <a:lnTo>
                    <a:pt x="3" y="28"/>
                  </a:lnTo>
                  <a:lnTo>
                    <a:pt x="1" y="25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3" y="7"/>
                  </a:lnTo>
                  <a:lnTo>
                    <a:pt x="5" y="5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30" y="1"/>
                  </a:lnTo>
                  <a:lnTo>
                    <a:pt x="32" y="5"/>
                  </a:lnTo>
                  <a:lnTo>
                    <a:pt x="34" y="7"/>
                  </a:lnTo>
                  <a:lnTo>
                    <a:pt x="36" y="11"/>
                  </a:lnTo>
                  <a:lnTo>
                    <a:pt x="38" y="13"/>
                  </a:lnTo>
                  <a:lnTo>
                    <a:pt x="38" y="17"/>
                  </a:lnTo>
                  <a:lnTo>
                    <a:pt x="38" y="21"/>
                  </a:lnTo>
                  <a:lnTo>
                    <a:pt x="36" y="25"/>
                  </a:lnTo>
                  <a:lnTo>
                    <a:pt x="34" y="28"/>
                  </a:lnTo>
                  <a:lnTo>
                    <a:pt x="32" y="30"/>
                  </a:lnTo>
                  <a:lnTo>
                    <a:pt x="30" y="34"/>
                  </a:lnTo>
                  <a:lnTo>
                    <a:pt x="26" y="34"/>
                  </a:lnTo>
                  <a:lnTo>
                    <a:pt x="23" y="36"/>
                  </a:lnTo>
                  <a:lnTo>
                    <a:pt x="19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305" name="Freeform 233"/>
            <p:cNvSpPr>
              <a:spLocks noChangeAspect="1"/>
            </p:cNvSpPr>
            <p:nvPr/>
          </p:nvSpPr>
          <p:spPr bwMode="auto">
            <a:xfrm>
              <a:off x="1465" y="2133"/>
              <a:ext cx="53" cy="58"/>
            </a:xfrm>
            <a:custGeom>
              <a:avLst/>
              <a:gdLst>
                <a:gd name="T0" fmla="*/ 0 w 21"/>
                <a:gd name="T1" fmla="*/ 0 h 23"/>
                <a:gd name="T2" fmla="*/ 0 w 21"/>
                <a:gd name="T3" fmla="*/ 0 h 23"/>
                <a:gd name="T4" fmla="*/ 0 w 21"/>
                <a:gd name="T5" fmla="*/ 6 h 23"/>
                <a:gd name="T6" fmla="*/ 2 w 21"/>
                <a:gd name="T7" fmla="*/ 9 h 23"/>
                <a:gd name="T8" fmla="*/ 3 w 21"/>
                <a:gd name="T9" fmla="*/ 13 h 23"/>
                <a:gd name="T10" fmla="*/ 5 w 21"/>
                <a:gd name="T11" fmla="*/ 15 h 23"/>
                <a:gd name="T12" fmla="*/ 9 w 21"/>
                <a:gd name="T13" fmla="*/ 19 h 23"/>
                <a:gd name="T14" fmla="*/ 13 w 21"/>
                <a:gd name="T15" fmla="*/ 21 h 23"/>
                <a:gd name="T16" fmla="*/ 17 w 21"/>
                <a:gd name="T17" fmla="*/ 21 h 23"/>
                <a:gd name="T18" fmla="*/ 21 w 21"/>
                <a:gd name="T19" fmla="*/ 23 h 23"/>
                <a:gd name="T20" fmla="*/ 21 w 21"/>
                <a:gd name="T21" fmla="*/ 17 h 23"/>
                <a:gd name="T22" fmla="*/ 17 w 21"/>
                <a:gd name="T23" fmla="*/ 17 h 23"/>
                <a:gd name="T24" fmla="*/ 15 w 21"/>
                <a:gd name="T25" fmla="*/ 15 h 23"/>
                <a:gd name="T26" fmla="*/ 11 w 21"/>
                <a:gd name="T27" fmla="*/ 13 h 23"/>
                <a:gd name="T28" fmla="*/ 9 w 21"/>
                <a:gd name="T29" fmla="*/ 11 h 23"/>
                <a:gd name="T30" fmla="*/ 7 w 21"/>
                <a:gd name="T31" fmla="*/ 9 h 23"/>
                <a:gd name="T32" fmla="*/ 5 w 21"/>
                <a:gd name="T33" fmla="*/ 8 h 23"/>
                <a:gd name="T34" fmla="*/ 5 w 21"/>
                <a:gd name="T35" fmla="*/ 4 h 23"/>
                <a:gd name="T36" fmla="*/ 5 w 21"/>
                <a:gd name="T37" fmla="*/ 0 h 23"/>
                <a:gd name="T38" fmla="*/ 5 w 21"/>
                <a:gd name="T39" fmla="*/ 0 h 23"/>
                <a:gd name="T40" fmla="*/ 0 w 21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3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9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9" y="19"/>
                  </a:lnTo>
                  <a:lnTo>
                    <a:pt x="13" y="21"/>
                  </a:lnTo>
                  <a:lnTo>
                    <a:pt x="17" y="21"/>
                  </a:lnTo>
                  <a:lnTo>
                    <a:pt x="21" y="23"/>
                  </a:lnTo>
                  <a:lnTo>
                    <a:pt x="21" y="17"/>
                  </a:lnTo>
                  <a:lnTo>
                    <a:pt x="17" y="17"/>
                  </a:lnTo>
                  <a:lnTo>
                    <a:pt x="15" y="15"/>
                  </a:lnTo>
                  <a:lnTo>
                    <a:pt x="11" y="13"/>
                  </a:lnTo>
                  <a:lnTo>
                    <a:pt x="9" y="11"/>
                  </a:lnTo>
                  <a:lnTo>
                    <a:pt x="7" y="9"/>
                  </a:lnTo>
                  <a:lnTo>
                    <a:pt x="5" y="8"/>
                  </a:lnTo>
                  <a:lnTo>
                    <a:pt x="5" y="4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306" name="Freeform 234"/>
            <p:cNvSpPr>
              <a:spLocks noChangeAspect="1"/>
            </p:cNvSpPr>
            <p:nvPr/>
          </p:nvSpPr>
          <p:spPr bwMode="auto">
            <a:xfrm>
              <a:off x="1465" y="2081"/>
              <a:ext cx="53" cy="52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17 w 21"/>
                <a:gd name="T5" fmla="*/ 2 h 21"/>
                <a:gd name="T6" fmla="*/ 13 w 21"/>
                <a:gd name="T7" fmla="*/ 2 h 21"/>
                <a:gd name="T8" fmla="*/ 9 w 21"/>
                <a:gd name="T9" fmla="*/ 4 h 21"/>
                <a:gd name="T10" fmla="*/ 5 w 21"/>
                <a:gd name="T11" fmla="*/ 7 h 21"/>
                <a:gd name="T12" fmla="*/ 3 w 21"/>
                <a:gd name="T13" fmla="*/ 9 h 21"/>
                <a:gd name="T14" fmla="*/ 2 w 21"/>
                <a:gd name="T15" fmla="*/ 13 h 21"/>
                <a:gd name="T16" fmla="*/ 0 w 21"/>
                <a:gd name="T17" fmla="*/ 17 h 21"/>
                <a:gd name="T18" fmla="*/ 0 w 21"/>
                <a:gd name="T19" fmla="*/ 21 h 21"/>
                <a:gd name="T20" fmla="*/ 5 w 21"/>
                <a:gd name="T21" fmla="*/ 21 h 21"/>
                <a:gd name="T22" fmla="*/ 5 w 21"/>
                <a:gd name="T23" fmla="*/ 19 h 21"/>
                <a:gd name="T24" fmla="*/ 5 w 21"/>
                <a:gd name="T25" fmla="*/ 15 h 21"/>
                <a:gd name="T26" fmla="*/ 7 w 21"/>
                <a:gd name="T27" fmla="*/ 13 h 21"/>
                <a:gd name="T28" fmla="*/ 9 w 21"/>
                <a:gd name="T29" fmla="*/ 9 h 21"/>
                <a:gd name="T30" fmla="*/ 11 w 21"/>
                <a:gd name="T31" fmla="*/ 7 h 21"/>
                <a:gd name="T32" fmla="*/ 15 w 21"/>
                <a:gd name="T33" fmla="*/ 7 h 21"/>
                <a:gd name="T34" fmla="*/ 17 w 21"/>
                <a:gd name="T35" fmla="*/ 5 h 21"/>
                <a:gd name="T36" fmla="*/ 21 w 21"/>
                <a:gd name="T37" fmla="*/ 5 h 21"/>
                <a:gd name="T38" fmla="*/ 21 w 21"/>
                <a:gd name="T39" fmla="*/ 5 h 21"/>
                <a:gd name="T40" fmla="*/ 21 w 21"/>
                <a:gd name="T4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lnTo>
                    <a:pt x="17" y="2"/>
                  </a:lnTo>
                  <a:lnTo>
                    <a:pt x="13" y="2"/>
                  </a:lnTo>
                  <a:lnTo>
                    <a:pt x="9" y="4"/>
                  </a:lnTo>
                  <a:lnTo>
                    <a:pt x="5" y="7"/>
                  </a:lnTo>
                  <a:lnTo>
                    <a:pt x="3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5" y="21"/>
                  </a:lnTo>
                  <a:lnTo>
                    <a:pt x="5" y="19"/>
                  </a:lnTo>
                  <a:lnTo>
                    <a:pt x="5" y="15"/>
                  </a:lnTo>
                  <a:lnTo>
                    <a:pt x="7" y="13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7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307" name="Freeform 235"/>
            <p:cNvSpPr>
              <a:spLocks noChangeAspect="1"/>
            </p:cNvSpPr>
            <p:nvPr/>
          </p:nvSpPr>
          <p:spPr bwMode="auto">
            <a:xfrm>
              <a:off x="1518" y="2081"/>
              <a:ext cx="52" cy="52"/>
            </a:xfrm>
            <a:custGeom>
              <a:avLst/>
              <a:gdLst>
                <a:gd name="T0" fmla="*/ 21 w 21"/>
                <a:gd name="T1" fmla="*/ 21 h 21"/>
                <a:gd name="T2" fmla="*/ 21 w 21"/>
                <a:gd name="T3" fmla="*/ 21 h 21"/>
                <a:gd name="T4" fmla="*/ 21 w 21"/>
                <a:gd name="T5" fmla="*/ 17 h 21"/>
                <a:gd name="T6" fmla="*/ 19 w 21"/>
                <a:gd name="T7" fmla="*/ 13 h 21"/>
                <a:gd name="T8" fmla="*/ 17 w 21"/>
                <a:gd name="T9" fmla="*/ 9 h 21"/>
                <a:gd name="T10" fmla="*/ 15 w 21"/>
                <a:gd name="T11" fmla="*/ 7 h 21"/>
                <a:gd name="T12" fmla="*/ 11 w 21"/>
                <a:gd name="T13" fmla="*/ 4 h 21"/>
                <a:gd name="T14" fmla="*/ 7 w 21"/>
                <a:gd name="T15" fmla="*/ 2 h 21"/>
                <a:gd name="T16" fmla="*/ 4 w 21"/>
                <a:gd name="T17" fmla="*/ 2 h 21"/>
                <a:gd name="T18" fmla="*/ 0 w 21"/>
                <a:gd name="T19" fmla="*/ 0 h 21"/>
                <a:gd name="T20" fmla="*/ 0 w 21"/>
                <a:gd name="T21" fmla="*/ 5 h 21"/>
                <a:gd name="T22" fmla="*/ 4 w 21"/>
                <a:gd name="T23" fmla="*/ 5 h 21"/>
                <a:gd name="T24" fmla="*/ 6 w 21"/>
                <a:gd name="T25" fmla="*/ 7 h 21"/>
                <a:gd name="T26" fmla="*/ 9 w 21"/>
                <a:gd name="T27" fmla="*/ 7 h 21"/>
                <a:gd name="T28" fmla="*/ 11 w 21"/>
                <a:gd name="T29" fmla="*/ 9 h 21"/>
                <a:gd name="T30" fmla="*/ 13 w 21"/>
                <a:gd name="T31" fmla="*/ 13 h 21"/>
                <a:gd name="T32" fmla="*/ 15 w 21"/>
                <a:gd name="T33" fmla="*/ 15 h 21"/>
                <a:gd name="T34" fmla="*/ 15 w 21"/>
                <a:gd name="T35" fmla="*/ 19 h 21"/>
                <a:gd name="T36" fmla="*/ 17 w 21"/>
                <a:gd name="T37" fmla="*/ 21 h 21"/>
                <a:gd name="T38" fmla="*/ 17 w 21"/>
                <a:gd name="T39" fmla="*/ 21 h 21"/>
                <a:gd name="T40" fmla="*/ 21 w 21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21" y="21"/>
                  </a:moveTo>
                  <a:lnTo>
                    <a:pt x="21" y="21"/>
                  </a:lnTo>
                  <a:lnTo>
                    <a:pt x="21" y="17"/>
                  </a:lnTo>
                  <a:lnTo>
                    <a:pt x="19" y="13"/>
                  </a:lnTo>
                  <a:lnTo>
                    <a:pt x="17" y="9"/>
                  </a:lnTo>
                  <a:lnTo>
                    <a:pt x="15" y="7"/>
                  </a:lnTo>
                  <a:lnTo>
                    <a:pt x="11" y="4"/>
                  </a:lnTo>
                  <a:lnTo>
                    <a:pt x="7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5"/>
                  </a:lnTo>
                  <a:lnTo>
                    <a:pt x="4" y="5"/>
                  </a:lnTo>
                  <a:lnTo>
                    <a:pt x="6" y="7"/>
                  </a:lnTo>
                  <a:lnTo>
                    <a:pt x="9" y="7"/>
                  </a:lnTo>
                  <a:lnTo>
                    <a:pt x="11" y="9"/>
                  </a:lnTo>
                  <a:lnTo>
                    <a:pt x="13" y="13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308" name="Freeform 236"/>
            <p:cNvSpPr>
              <a:spLocks noChangeAspect="1"/>
            </p:cNvSpPr>
            <p:nvPr/>
          </p:nvSpPr>
          <p:spPr bwMode="auto">
            <a:xfrm>
              <a:off x="1518" y="2133"/>
              <a:ext cx="52" cy="58"/>
            </a:xfrm>
            <a:custGeom>
              <a:avLst/>
              <a:gdLst>
                <a:gd name="T0" fmla="*/ 0 w 21"/>
                <a:gd name="T1" fmla="*/ 23 h 23"/>
                <a:gd name="T2" fmla="*/ 0 w 21"/>
                <a:gd name="T3" fmla="*/ 23 h 23"/>
                <a:gd name="T4" fmla="*/ 4 w 21"/>
                <a:gd name="T5" fmla="*/ 21 h 23"/>
                <a:gd name="T6" fmla="*/ 7 w 21"/>
                <a:gd name="T7" fmla="*/ 21 h 23"/>
                <a:gd name="T8" fmla="*/ 11 w 21"/>
                <a:gd name="T9" fmla="*/ 19 h 23"/>
                <a:gd name="T10" fmla="*/ 15 w 21"/>
                <a:gd name="T11" fmla="*/ 15 h 23"/>
                <a:gd name="T12" fmla="*/ 17 w 21"/>
                <a:gd name="T13" fmla="*/ 13 h 23"/>
                <a:gd name="T14" fmla="*/ 19 w 21"/>
                <a:gd name="T15" fmla="*/ 9 h 23"/>
                <a:gd name="T16" fmla="*/ 21 w 21"/>
                <a:gd name="T17" fmla="*/ 6 h 23"/>
                <a:gd name="T18" fmla="*/ 21 w 21"/>
                <a:gd name="T19" fmla="*/ 0 h 23"/>
                <a:gd name="T20" fmla="*/ 17 w 21"/>
                <a:gd name="T21" fmla="*/ 0 h 23"/>
                <a:gd name="T22" fmla="*/ 15 w 21"/>
                <a:gd name="T23" fmla="*/ 4 h 23"/>
                <a:gd name="T24" fmla="*/ 15 w 21"/>
                <a:gd name="T25" fmla="*/ 8 h 23"/>
                <a:gd name="T26" fmla="*/ 13 w 21"/>
                <a:gd name="T27" fmla="*/ 9 h 23"/>
                <a:gd name="T28" fmla="*/ 11 w 21"/>
                <a:gd name="T29" fmla="*/ 11 h 23"/>
                <a:gd name="T30" fmla="*/ 9 w 21"/>
                <a:gd name="T31" fmla="*/ 13 h 23"/>
                <a:gd name="T32" fmla="*/ 6 w 21"/>
                <a:gd name="T33" fmla="*/ 15 h 23"/>
                <a:gd name="T34" fmla="*/ 4 w 21"/>
                <a:gd name="T35" fmla="*/ 17 h 23"/>
                <a:gd name="T36" fmla="*/ 0 w 21"/>
                <a:gd name="T37" fmla="*/ 17 h 23"/>
                <a:gd name="T38" fmla="*/ 0 w 21"/>
                <a:gd name="T39" fmla="*/ 17 h 23"/>
                <a:gd name="T40" fmla="*/ 0 w 21"/>
                <a:gd name="T4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3">
                  <a:moveTo>
                    <a:pt x="0" y="23"/>
                  </a:moveTo>
                  <a:lnTo>
                    <a:pt x="0" y="23"/>
                  </a:lnTo>
                  <a:lnTo>
                    <a:pt x="4" y="21"/>
                  </a:lnTo>
                  <a:lnTo>
                    <a:pt x="7" y="21"/>
                  </a:lnTo>
                  <a:lnTo>
                    <a:pt x="11" y="19"/>
                  </a:lnTo>
                  <a:lnTo>
                    <a:pt x="15" y="15"/>
                  </a:lnTo>
                  <a:lnTo>
                    <a:pt x="17" y="13"/>
                  </a:lnTo>
                  <a:lnTo>
                    <a:pt x="19" y="9"/>
                  </a:lnTo>
                  <a:lnTo>
                    <a:pt x="21" y="6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3" y="9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6" y="15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309" name="Freeform 237"/>
            <p:cNvSpPr>
              <a:spLocks noChangeAspect="1"/>
            </p:cNvSpPr>
            <p:nvPr/>
          </p:nvSpPr>
          <p:spPr bwMode="auto">
            <a:xfrm>
              <a:off x="1362" y="1684"/>
              <a:ext cx="93" cy="93"/>
            </a:xfrm>
            <a:custGeom>
              <a:avLst/>
              <a:gdLst>
                <a:gd name="T0" fmla="*/ 18 w 37"/>
                <a:gd name="T1" fmla="*/ 37 h 37"/>
                <a:gd name="T2" fmla="*/ 14 w 37"/>
                <a:gd name="T3" fmla="*/ 37 h 37"/>
                <a:gd name="T4" fmla="*/ 12 w 37"/>
                <a:gd name="T5" fmla="*/ 35 h 37"/>
                <a:gd name="T6" fmla="*/ 8 w 37"/>
                <a:gd name="T7" fmla="*/ 35 h 37"/>
                <a:gd name="T8" fmla="*/ 4 w 37"/>
                <a:gd name="T9" fmla="*/ 31 h 37"/>
                <a:gd name="T10" fmla="*/ 2 w 37"/>
                <a:gd name="T11" fmla="*/ 29 h 37"/>
                <a:gd name="T12" fmla="*/ 0 w 37"/>
                <a:gd name="T13" fmla="*/ 25 h 37"/>
                <a:gd name="T14" fmla="*/ 0 w 37"/>
                <a:gd name="T15" fmla="*/ 22 h 37"/>
                <a:gd name="T16" fmla="*/ 0 w 37"/>
                <a:gd name="T17" fmla="*/ 18 h 37"/>
                <a:gd name="T18" fmla="*/ 0 w 37"/>
                <a:gd name="T19" fmla="*/ 14 h 37"/>
                <a:gd name="T20" fmla="*/ 0 w 37"/>
                <a:gd name="T21" fmla="*/ 12 h 37"/>
                <a:gd name="T22" fmla="*/ 2 w 37"/>
                <a:gd name="T23" fmla="*/ 8 h 37"/>
                <a:gd name="T24" fmla="*/ 4 w 37"/>
                <a:gd name="T25" fmla="*/ 6 h 37"/>
                <a:gd name="T26" fmla="*/ 8 w 37"/>
                <a:gd name="T27" fmla="*/ 2 h 37"/>
                <a:gd name="T28" fmla="*/ 12 w 37"/>
                <a:gd name="T29" fmla="*/ 0 h 37"/>
                <a:gd name="T30" fmla="*/ 14 w 37"/>
                <a:gd name="T31" fmla="*/ 0 h 37"/>
                <a:gd name="T32" fmla="*/ 18 w 37"/>
                <a:gd name="T33" fmla="*/ 0 h 37"/>
                <a:gd name="T34" fmla="*/ 21 w 37"/>
                <a:gd name="T35" fmla="*/ 0 h 37"/>
                <a:gd name="T36" fmla="*/ 25 w 37"/>
                <a:gd name="T37" fmla="*/ 0 h 37"/>
                <a:gd name="T38" fmla="*/ 29 w 37"/>
                <a:gd name="T39" fmla="*/ 2 h 37"/>
                <a:gd name="T40" fmla="*/ 31 w 37"/>
                <a:gd name="T41" fmla="*/ 6 h 37"/>
                <a:gd name="T42" fmla="*/ 33 w 37"/>
                <a:gd name="T43" fmla="*/ 8 h 37"/>
                <a:gd name="T44" fmla="*/ 35 w 37"/>
                <a:gd name="T45" fmla="*/ 12 h 37"/>
                <a:gd name="T46" fmla="*/ 37 w 37"/>
                <a:gd name="T47" fmla="*/ 14 h 37"/>
                <a:gd name="T48" fmla="*/ 37 w 37"/>
                <a:gd name="T49" fmla="*/ 18 h 37"/>
                <a:gd name="T50" fmla="*/ 37 w 37"/>
                <a:gd name="T51" fmla="*/ 22 h 37"/>
                <a:gd name="T52" fmla="*/ 35 w 37"/>
                <a:gd name="T53" fmla="*/ 25 h 37"/>
                <a:gd name="T54" fmla="*/ 33 w 37"/>
                <a:gd name="T55" fmla="*/ 29 h 37"/>
                <a:gd name="T56" fmla="*/ 31 w 37"/>
                <a:gd name="T57" fmla="*/ 31 h 37"/>
                <a:gd name="T58" fmla="*/ 29 w 37"/>
                <a:gd name="T59" fmla="*/ 35 h 37"/>
                <a:gd name="T60" fmla="*/ 25 w 37"/>
                <a:gd name="T61" fmla="*/ 35 h 37"/>
                <a:gd name="T62" fmla="*/ 21 w 37"/>
                <a:gd name="T63" fmla="*/ 37 h 37"/>
                <a:gd name="T64" fmla="*/ 18 w 37"/>
                <a:gd name="T6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" h="37">
                  <a:moveTo>
                    <a:pt x="18" y="37"/>
                  </a:moveTo>
                  <a:lnTo>
                    <a:pt x="14" y="37"/>
                  </a:lnTo>
                  <a:lnTo>
                    <a:pt x="12" y="35"/>
                  </a:lnTo>
                  <a:lnTo>
                    <a:pt x="8" y="35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1" y="6"/>
                  </a:lnTo>
                  <a:lnTo>
                    <a:pt x="33" y="8"/>
                  </a:lnTo>
                  <a:lnTo>
                    <a:pt x="35" y="12"/>
                  </a:lnTo>
                  <a:lnTo>
                    <a:pt x="37" y="14"/>
                  </a:lnTo>
                  <a:lnTo>
                    <a:pt x="37" y="18"/>
                  </a:lnTo>
                  <a:lnTo>
                    <a:pt x="37" y="22"/>
                  </a:lnTo>
                  <a:lnTo>
                    <a:pt x="35" y="25"/>
                  </a:lnTo>
                  <a:lnTo>
                    <a:pt x="33" y="29"/>
                  </a:lnTo>
                  <a:lnTo>
                    <a:pt x="31" y="31"/>
                  </a:lnTo>
                  <a:lnTo>
                    <a:pt x="29" y="35"/>
                  </a:lnTo>
                  <a:lnTo>
                    <a:pt x="25" y="35"/>
                  </a:lnTo>
                  <a:lnTo>
                    <a:pt x="21" y="37"/>
                  </a:lnTo>
                  <a:lnTo>
                    <a:pt x="18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310" name="Freeform 238"/>
            <p:cNvSpPr>
              <a:spLocks noChangeAspect="1"/>
            </p:cNvSpPr>
            <p:nvPr/>
          </p:nvSpPr>
          <p:spPr bwMode="auto">
            <a:xfrm>
              <a:off x="1352" y="1730"/>
              <a:ext cx="55" cy="58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2 w 22"/>
                <a:gd name="T5" fmla="*/ 5 h 23"/>
                <a:gd name="T6" fmla="*/ 2 w 22"/>
                <a:gd name="T7" fmla="*/ 9 h 23"/>
                <a:gd name="T8" fmla="*/ 4 w 22"/>
                <a:gd name="T9" fmla="*/ 13 h 23"/>
                <a:gd name="T10" fmla="*/ 8 w 22"/>
                <a:gd name="T11" fmla="*/ 15 h 23"/>
                <a:gd name="T12" fmla="*/ 10 w 22"/>
                <a:gd name="T13" fmla="*/ 19 h 23"/>
                <a:gd name="T14" fmla="*/ 14 w 22"/>
                <a:gd name="T15" fmla="*/ 21 h 23"/>
                <a:gd name="T16" fmla="*/ 18 w 22"/>
                <a:gd name="T17" fmla="*/ 21 h 23"/>
                <a:gd name="T18" fmla="*/ 22 w 22"/>
                <a:gd name="T19" fmla="*/ 23 h 23"/>
                <a:gd name="T20" fmla="*/ 22 w 22"/>
                <a:gd name="T21" fmla="*/ 17 h 23"/>
                <a:gd name="T22" fmla="*/ 20 w 22"/>
                <a:gd name="T23" fmla="*/ 17 h 23"/>
                <a:gd name="T24" fmla="*/ 16 w 22"/>
                <a:gd name="T25" fmla="*/ 15 h 23"/>
                <a:gd name="T26" fmla="*/ 14 w 22"/>
                <a:gd name="T27" fmla="*/ 13 h 23"/>
                <a:gd name="T28" fmla="*/ 10 w 22"/>
                <a:gd name="T29" fmla="*/ 11 h 23"/>
                <a:gd name="T30" fmla="*/ 8 w 22"/>
                <a:gd name="T31" fmla="*/ 9 h 23"/>
                <a:gd name="T32" fmla="*/ 8 w 22"/>
                <a:gd name="T33" fmla="*/ 7 h 23"/>
                <a:gd name="T34" fmla="*/ 6 w 22"/>
                <a:gd name="T35" fmla="*/ 4 h 23"/>
                <a:gd name="T36" fmla="*/ 6 w 22"/>
                <a:gd name="T37" fmla="*/ 0 h 23"/>
                <a:gd name="T38" fmla="*/ 6 w 22"/>
                <a:gd name="T39" fmla="*/ 0 h 23"/>
                <a:gd name="T40" fmla="*/ 0 w 22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lnTo>
                    <a:pt x="0" y="0"/>
                  </a:lnTo>
                  <a:lnTo>
                    <a:pt x="2" y="5"/>
                  </a:lnTo>
                  <a:lnTo>
                    <a:pt x="2" y="9"/>
                  </a:lnTo>
                  <a:lnTo>
                    <a:pt x="4" y="13"/>
                  </a:lnTo>
                  <a:lnTo>
                    <a:pt x="8" y="15"/>
                  </a:lnTo>
                  <a:lnTo>
                    <a:pt x="10" y="19"/>
                  </a:lnTo>
                  <a:lnTo>
                    <a:pt x="14" y="21"/>
                  </a:lnTo>
                  <a:lnTo>
                    <a:pt x="18" y="21"/>
                  </a:lnTo>
                  <a:lnTo>
                    <a:pt x="22" y="23"/>
                  </a:lnTo>
                  <a:lnTo>
                    <a:pt x="22" y="17"/>
                  </a:lnTo>
                  <a:lnTo>
                    <a:pt x="20" y="17"/>
                  </a:lnTo>
                  <a:lnTo>
                    <a:pt x="16" y="15"/>
                  </a:lnTo>
                  <a:lnTo>
                    <a:pt x="14" y="13"/>
                  </a:lnTo>
                  <a:lnTo>
                    <a:pt x="10" y="11"/>
                  </a:lnTo>
                  <a:lnTo>
                    <a:pt x="8" y="9"/>
                  </a:lnTo>
                  <a:lnTo>
                    <a:pt x="8" y="7"/>
                  </a:lnTo>
                  <a:lnTo>
                    <a:pt x="6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311" name="Freeform 239"/>
            <p:cNvSpPr>
              <a:spLocks noChangeAspect="1"/>
            </p:cNvSpPr>
            <p:nvPr/>
          </p:nvSpPr>
          <p:spPr bwMode="auto">
            <a:xfrm>
              <a:off x="1352" y="1677"/>
              <a:ext cx="55" cy="53"/>
            </a:xfrm>
            <a:custGeom>
              <a:avLst/>
              <a:gdLst>
                <a:gd name="T0" fmla="*/ 22 w 22"/>
                <a:gd name="T1" fmla="*/ 0 h 21"/>
                <a:gd name="T2" fmla="*/ 22 w 22"/>
                <a:gd name="T3" fmla="*/ 0 h 21"/>
                <a:gd name="T4" fmla="*/ 18 w 22"/>
                <a:gd name="T5" fmla="*/ 2 h 21"/>
                <a:gd name="T6" fmla="*/ 14 w 22"/>
                <a:gd name="T7" fmla="*/ 2 h 21"/>
                <a:gd name="T8" fmla="*/ 10 w 22"/>
                <a:gd name="T9" fmla="*/ 3 h 21"/>
                <a:gd name="T10" fmla="*/ 8 w 22"/>
                <a:gd name="T11" fmla="*/ 7 h 21"/>
                <a:gd name="T12" fmla="*/ 4 w 22"/>
                <a:gd name="T13" fmla="*/ 9 h 21"/>
                <a:gd name="T14" fmla="*/ 2 w 22"/>
                <a:gd name="T15" fmla="*/ 13 h 21"/>
                <a:gd name="T16" fmla="*/ 2 w 22"/>
                <a:gd name="T17" fmla="*/ 17 h 21"/>
                <a:gd name="T18" fmla="*/ 0 w 22"/>
                <a:gd name="T19" fmla="*/ 21 h 21"/>
                <a:gd name="T20" fmla="*/ 6 w 22"/>
                <a:gd name="T21" fmla="*/ 21 h 21"/>
                <a:gd name="T22" fmla="*/ 6 w 22"/>
                <a:gd name="T23" fmla="*/ 19 h 21"/>
                <a:gd name="T24" fmla="*/ 8 w 22"/>
                <a:gd name="T25" fmla="*/ 15 h 21"/>
                <a:gd name="T26" fmla="*/ 8 w 22"/>
                <a:gd name="T27" fmla="*/ 13 h 21"/>
                <a:gd name="T28" fmla="*/ 10 w 22"/>
                <a:gd name="T29" fmla="*/ 9 h 21"/>
                <a:gd name="T30" fmla="*/ 14 w 22"/>
                <a:gd name="T31" fmla="*/ 7 h 21"/>
                <a:gd name="T32" fmla="*/ 16 w 22"/>
                <a:gd name="T33" fmla="*/ 7 h 21"/>
                <a:gd name="T34" fmla="*/ 20 w 22"/>
                <a:gd name="T35" fmla="*/ 5 h 21"/>
                <a:gd name="T36" fmla="*/ 22 w 22"/>
                <a:gd name="T37" fmla="*/ 5 h 21"/>
                <a:gd name="T38" fmla="*/ 22 w 22"/>
                <a:gd name="T39" fmla="*/ 5 h 21"/>
                <a:gd name="T40" fmla="*/ 22 w 22"/>
                <a:gd name="T4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21">
                  <a:moveTo>
                    <a:pt x="22" y="0"/>
                  </a:moveTo>
                  <a:lnTo>
                    <a:pt x="22" y="0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0" y="3"/>
                  </a:lnTo>
                  <a:lnTo>
                    <a:pt x="8" y="7"/>
                  </a:lnTo>
                  <a:lnTo>
                    <a:pt x="4" y="9"/>
                  </a:lnTo>
                  <a:lnTo>
                    <a:pt x="2" y="13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6" y="21"/>
                  </a:lnTo>
                  <a:lnTo>
                    <a:pt x="6" y="19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10" y="9"/>
                  </a:lnTo>
                  <a:lnTo>
                    <a:pt x="14" y="7"/>
                  </a:lnTo>
                  <a:lnTo>
                    <a:pt x="16" y="7"/>
                  </a:lnTo>
                  <a:lnTo>
                    <a:pt x="20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312" name="Freeform 240"/>
            <p:cNvSpPr>
              <a:spLocks noChangeAspect="1"/>
            </p:cNvSpPr>
            <p:nvPr/>
          </p:nvSpPr>
          <p:spPr bwMode="auto">
            <a:xfrm>
              <a:off x="1407" y="1677"/>
              <a:ext cx="53" cy="53"/>
            </a:xfrm>
            <a:custGeom>
              <a:avLst/>
              <a:gdLst>
                <a:gd name="T0" fmla="*/ 21 w 21"/>
                <a:gd name="T1" fmla="*/ 21 h 21"/>
                <a:gd name="T2" fmla="*/ 21 w 21"/>
                <a:gd name="T3" fmla="*/ 21 h 21"/>
                <a:gd name="T4" fmla="*/ 21 w 21"/>
                <a:gd name="T5" fmla="*/ 17 h 21"/>
                <a:gd name="T6" fmla="*/ 21 w 21"/>
                <a:gd name="T7" fmla="*/ 13 h 21"/>
                <a:gd name="T8" fmla="*/ 19 w 21"/>
                <a:gd name="T9" fmla="*/ 9 h 21"/>
                <a:gd name="T10" fmla="*/ 15 w 21"/>
                <a:gd name="T11" fmla="*/ 7 h 21"/>
                <a:gd name="T12" fmla="*/ 13 w 21"/>
                <a:gd name="T13" fmla="*/ 3 h 21"/>
                <a:gd name="T14" fmla="*/ 9 w 21"/>
                <a:gd name="T15" fmla="*/ 2 h 21"/>
                <a:gd name="T16" fmla="*/ 5 w 21"/>
                <a:gd name="T17" fmla="*/ 2 h 21"/>
                <a:gd name="T18" fmla="*/ 0 w 21"/>
                <a:gd name="T19" fmla="*/ 0 h 21"/>
                <a:gd name="T20" fmla="*/ 0 w 21"/>
                <a:gd name="T21" fmla="*/ 5 h 21"/>
                <a:gd name="T22" fmla="*/ 3 w 21"/>
                <a:gd name="T23" fmla="*/ 5 h 21"/>
                <a:gd name="T24" fmla="*/ 7 w 21"/>
                <a:gd name="T25" fmla="*/ 7 h 21"/>
                <a:gd name="T26" fmla="*/ 9 w 21"/>
                <a:gd name="T27" fmla="*/ 7 h 21"/>
                <a:gd name="T28" fmla="*/ 11 w 21"/>
                <a:gd name="T29" fmla="*/ 9 h 21"/>
                <a:gd name="T30" fmla="*/ 13 w 21"/>
                <a:gd name="T31" fmla="*/ 13 h 21"/>
                <a:gd name="T32" fmla="*/ 15 w 21"/>
                <a:gd name="T33" fmla="*/ 15 h 21"/>
                <a:gd name="T34" fmla="*/ 17 w 21"/>
                <a:gd name="T35" fmla="*/ 19 h 21"/>
                <a:gd name="T36" fmla="*/ 17 w 21"/>
                <a:gd name="T37" fmla="*/ 21 h 21"/>
                <a:gd name="T38" fmla="*/ 17 w 21"/>
                <a:gd name="T39" fmla="*/ 21 h 21"/>
                <a:gd name="T40" fmla="*/ 21 w 21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21" y="21"/>
                  </a:moveTo>
                  <a:lnTo>
                    <a:pt x="21" y="21"/>
                  </a:lnTo>
                  <a:lnTo>
                    <a:pt x="21" y="17"/>
                  </a:lnTo>
                  <a:lnTo>
                    <a:pt x="21" y="13"/>
                  </a:lnTo>
                  <a:lnTo>
                    <a:pt x="19" y="9"/>
                  </a:lnTo>
                  <a:lnTo>
                    <a:pt x="15" y="7"/>
                  </a:lnTo>
                  <a:lnTo>
                    <a:pt x="13" y="3"/>
                  </a:lnTo>
                  <a:lnTo>
                    <a:pt x="9" y="2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5"/>
                  </a:lnTo>
                  <a:lnTo>
                    <a:pt x="7" y="7"/>
                  </a:lnTo>
                  <a:lnTo>
                    <a:pt x="9" y="7"/>
                  </a:lnTo>
                  <a:lnTo>
                    <a:pt x="11" y="9"/>
                  </a:lnTo>
                  <a:lnTo>
                    <a:pt x="13" y="13"/>
                  </a:lnTo>
                  <a:lnTo>
                    <a:pt x="15" y="15"/>
                  </a:lnTo>
                  <a:lnTo>
                    <a:pt x="17" y="19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313" name="Freeform 241"/>
            <p:cNvSpPr>
              <a:spLocks noChangeAspect="1"/>
            </p:cNvSpPr>
            <p:nvPr/>
          </p:nvSpPr>
          <p:spPr bwMode="auto">
            <a:xfrm>
              <a:off x="1407" y="1730"/>
              <a:ext cx="53" cy="58"/>
            </a:xfrm>
            <a:custGeom>
              <a:avLst/>
              <a:gdLst>
                <a:gd name="T0" fmla="*/ 0 w 21"/>
                <a:gd name="T1" fmla="*/ 23 h 23"/>
                <a:gd name="T2" fmla="*/ 0 w 21"/>
                <a:gd name="T3" fmla="*/ 23 h 23"/>
                <a:gd name="T4" fmla="*/ 5 w 21"/>
                <a:gd name="T5" fmla="*/ 21 h 23"/>
                <a:gd name="T6" fmla="*/ 9 w 21"/>
                <a:gd name="T7" fmla="*/ 21 h 23"/>
                <a:gd name="T8" fmla="*/ 13 w 21"/>
                <a:gd name="T9" fmla="*/ 19 h 23"/>
                <a:gd name="T10" fmla="*/ 15 w 21"/>
                <a:gd name="T11" fmla="*/ 15 h 23"/>
                <a:gd name="T12" fmla="*/ 19 w 21"/>
                <a:gd name="T13" fmla="*/ 13 h 23"/>
                <a:gd name="T14" fmla="*/ 21 w 21"/>
                <a:gd name="T15" fmla="*/ 9 h 23"/>
                <a:gd name="T16" fmla="*/ 21 w 21"/>
                <a:gd name="T17" fmla="*/ 5 h 23"/>
                <a:gd name="T18" fmla="*/ 21 w 21"/>
                <a:gd name="T19" fmla="*/ 0 h 23"/>
                <a:gd name="T20" fmla="*/ 17 w 21"/>
                <a:gd name="T21" fmla="*/ 0 h 23"/>
                <a:gd name="T22" fmla="*/ 17 w 21"/>
                <a:gd name="T23" fmla="*/ 4 h 23"/>
                <a:gd name="T24" fmla="*/ 15 w 21"/>
                <a:gd name="T25" fmla="*/ 7 h 23"/>
                <a:gd name="T26" fmla="*/ 13 w 21"/>
                <a:gd name="T27" fmla="*/ 9 h 23"/>
                <a:gd name="T28" fmla="*/ 11 w 21"/>
                <a:gd name="T29" fmla="*/ 11 h 23"/>
                <a:gd name="T30" fmla="*/ 9 w 21"/>
                <a:gd name="T31" fmla="*/ 13 h 23"/>
                <a:gd name="T32" fmla="*/ 7 w 21"/>
                <a:gd name="T33" fmla="*/ 15 h 23"/>
                <a:gd name="T34" fmla="*/ 3 w 21"/>
                <a:gd name="T35" fmla="*/ 17 h 23"/>
                <a:gd name="T36" fmla="*/ 0 w 21"/>
                <a:gd name="T37" fmla="*/ 17 h 23"/>
                <a:gd name="T38" fmla="*/ 0 w 21"/>
                <a:gd name="T39" fmla="*/ 17 h 23"/>
                <a:gd name="T40" fmla="*/ 0 w 21"/>
                <a:gd name="T4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3">
                  <a:moveTo>
                    <a:pt x="0" y="23"/>
                  </a:moveTo>
                  <a:lnTo>
                    <a:pt x="0" y="23"/>
                  </a:lnTo>
                  <a:lnTo>
                    <a:pt x="5" y="21"/>
                  </a:lnTo>
                  <a:lnTo>
                    <a:pt x="9" y="21"/>
                  </a:lnTo>
                  <a:lnTo>
                    <a:pt x="13" y="19"/>
                  </a:lnTo>
                  <a:lnTo>
                    <a:pt x="15" y="15"/>
                  </a:lnTo>
                  <a:lnTo>
                    <a:pt x="19" y="13"/>
                  </a:lnTo>
                  <a:lnTo>
                    <a:pt x="21" y="9"/>
                  </a:lnTo>
                  <a:lnTo>
                    <a:pt x="21" y="5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7" y="4"/>
                  </a:lnTo>
                  <a:lnTo>
                    <a:pt x="15" y="7"/>
                  </a:lnTo>
                  <a:lnTo>
                    <a:pt x="13" y="9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7" y="15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314" name="Freeform 242"/>
            <p:cNvSpPr>
              <a:spLocks noChangeAspect="1"/>
            </p:cNvSpPr>
            <p:nvPr/>
          </p:nvSpPr>
          <p:spPr bwMode="auto">
            <a:xfrm>
              <a:off x="1781" y="1684"/>
              <a:ext cx="98" cy="93"/>
            </a:xfrm>
            <a:custGeom>
              <a:avLst/>
              <a:gdLst>
                <a:gd name="T0" fmla="*/ 20 w 39"/>
                <a:gd name="T1" fmla="*/ 37 h 37"/>
                <a:gd name="T2" fmla="*/ 16 w 39"/>
                <a:gd name="T3" fmla="*/ 37 h 37"/>
                <a:gd name="T4" fmla="*/ 12 w 39"/>
                <a:gd name="T5" fmla="*/ 35 h 37"/>
                <a:gd name="T6" fmla="*/ 8 w 39"/>
                <a:gd name="T7" fmla="*/ 35 h 37"/>
                <a:gd name="T8" fmla="*/ 6 w 39"/>
                <a:gd name="T9" fmla="*/ 31 h 37"/>
                <a:gd name="T10" fmla="*/ 4 w 39"/>
                <a:gd name="T11" fmla="*/ 29 h 37"/>
                <a:gd name="T12" fmla="*/ 2 w 39"/>
                <a:gd name="T13" fmla="*/ 25 h 37"/>
                <a:gd name="T14" fmla="*/ 0 w 39"/>
                <a:gd name="T15" fmla="*/ 22 h 37"/>
                <a:gd name="T16" fmla="*/ 0 w 39"/>
                <a:gd name="T17" fmla="*/ 18 h 37"/>
                <a:gd name="T18" fmla="*/ 0 w 39"/>
                <a:gd name="T19" fmla="*/ 14 h 37"/>
                <a:gd name="T20" fmla="*/ 2 w 39"/>
                <a:gd name="T21" fmla="*/ 12 h 37"/>
                <a:gd name="T22" fmla="*/ 4 w 39"/>
                <a:gd name="T23" fmla="*/ 8 h 37"/>
                <a:gd name="T24" fmla="*/ 6 w 39"/>
                <a:gd name="T25" fmla="*/ 6 h 37"/>
                <a:gd name="T26" fmla="*/ 8 w 39"/>
                <a:gd name="T27" fmla="*/ 2 h 37"/>
                <a:gd name="T28" fmla="*/ 12 w 39"/>
                <a:gd name="T29" fmla="*/ 0 h 37"/>
                <a:gd name="T30" fmla="*/ 16 w 39"/>
                <a:gd name="T31" fmla="*/ 0 h 37"/>
                <a:gd name="T32" fmla="*/ 20 w 39"/>
                <a:gd name="T33" fmla="*/ 0 h 37"/>
                <a:gd name="T34" fmla="*/ 23 w 39"/>
                <a:gd name="T35" fmla="*/ 0 h 37"/>
                <a:gd name="T36" fmla="*/ 27 w 39"/>
                <a:gd name="T37" fmla="*/ 0 h 37"/>
                <a:gd name="T38" fmla="*/ 29 w 39"/>
                <a:gd name="T39" fmla="*/ 2 h 37"/>
                <a:gd name="T40" fmla="*/ 33 w 39"/>
                <a:gd name="T41" fmla="*/ 6 h 37"/>
                <a:gd name="T42" fmla="*/ 35 w 39"/>
                <a:gd name="T43" fmla="*/ 8 h 37"/>
                <a:gd name="T44" fmla="*/ 37 w 39"/>
                <a:gd name="T45" fmla="*/ 12 h 37"/>
                <a:gd name="T46" fmla="*/ 37 w 39"/>
                <a:gd name="T47" fmla="*/ 14 h 37"/>
                <a:gd name="T48" fmla="*/ 39 w 39"/>
                <a:gd name="T49" fmla="*/ 18 h 37"/>
                <a:gd name="T50" fmla="*/ 37 w 39"/>
                <a:gd name="T51" fmla="*/ 22 h 37"/>
                <a:gd name="T52" fmla="*/ 37 w 39"/>
                <a:gd name="T53" fmla="*/ 25 h 37"/>
                <a:gd name="T54" fmla="*/ 35 w 39"/>
                <a:gd name="T55" fmla="*/ 29 h 37"/>
                <a:gd name="T56" fmla="*/ 33 w 39"/>
                <a:gd name="T57" fmla="*/ 31 h 37"/>
                <a:gd name="T58" fmla="*/ 29 w 39"/>
                <a:gd name="T59" fmla="*/ 35 h 37"/>
                <a:gd name="T60" fmla="*/ 27 w 39"/>
                <a:gd name="T61" fmla="*/ 35 h 37"/>
                <a:gd name="T62" fmla="*/ 23 w 39"/>
                <a:gd name="T63" fmla="*/ 37 h 37"/>
                <a:gd name="T64" fmla="*/ 20 w 39"/>
                <a:gd name="T6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" h="37">
                  <a:moveTo>
                    <a:pt x="20" y="37"/>
                  </a:moveTo>
                  <a:lnTo>
                    <a:pt x="16" y="37"/>
                  </a:lnTo>
                  <a:lnTo>
                    <a:pt x="12" y="35"/>
                  </a:lnTo>
                  <a:lnTo>
                    <a:pt x="8" y="35"/>
                  </a:lnTo>
                  <a:lnTo>
                    <a:pt x="6" y="31"/>
                  </a:lnTo>
                  <a:lnTo>
                    <a:pt x="4" y="29"/>
                  </a:lnTo>
                  <a:lnTo>
                    <a:pt x="2" y="25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4" y="8"/>
                  </a:lnTo>
                  <a:lnTo>
                    <a:pt x="6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9" y="2"/>
                  </a:lnTo>
                  <a:lnTo>
                    <a:pt x="33" y="6"/>
                  </a:lnTo>
                  <a:lnTo>
                    <a:pt x="35" y="8"/>
                  </a:lnTo>
                  <a:lnTo>
                    <a:pt x="37" y="12"/>
                  </a:lnTo>
                  <a:lnTo>
                    <a:pt x="37" y="14"/>
                  </a:lnTo>
                  <a:lnTo>
                    <a:pt x="39" y="18"/>
                  </a:lnTo>
                  <a:lnTo>
                    <a:pt x="37" y="22"/>
                  </a:lnTo>
                  <a:lnTo>
                    <a:pt x="37" y="25"/>
                  </a:lnTo>
                  <a:lnTo>
                    <a:pt x="35" y="29"/>
                  </a:lnTo>
                  <a:lnTo>
                    <a:pt x="33" y="31"/>
                  </a:lnTo>
                  <a:lnTo>
                    <a:pt x="29" y="35"/>
                  </a:lnTo>
                  <a:lnTo>
                    <a:pt x="27" y="35"/>
                  </a:lnTo>
                  <a:lnTo>
                    <a:pt x="23" y="37"/>
                  </a:lnTo>
                  <a:lnTo>
                    <a:pt x="20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315" name="Freeform 243"/>
            <p:cNvSpPr>
              <a:spLocks noChangeAspect="1"/>
            </p:cNvSpPr>
            <p:nvPr/>
          </p:nvSpPr>
          <p:spPr bwMode="auto">
            <a:xfrm>
              <a:off x="1778" y="1730"/>
              <a:ext cx="54" cy="58"/>
            </a:xfrm>
            <a:custGeom>
              <a:avLst/>
              <a:gdLst>
                <a:gd name="T0" fmla="*/ 0 w 21"/>
                <a:gd name="T1" fmla="*/ 0 h 23"/>
                <a:gd name="T2" fmla="*/ 0 w 21"/>
                <a:gd name="T3" fmla="*/ 0 h 23"/>
                <a:gd name="T4" fmla="*/ 0 w 21"/>
                <a:gd name="T5" fmla="*/ 5 h 23"/>
                <a:gd name="T6" fmla="*/ 1 w 21"/>
                <a:gd name="T7" fmla="*/ 9 h 23"/>
                <a:gd name="T8" fmla="*/ 3 w 21"/>
                <a:gd name="T9" fmla="*/ 13 h 23"/>
                <a:gd name="T10" fmla="*/ 5 w 21"/>
                <a:gd name="T11" fmla="*/ 15 h 23"/>
                <a:gd name="T12" fmla="*/ 9 w 21"/>
                <a:gd name="T13" fmla="*/ 19 h 23"/>
                <a:gd name="T14" fmla="*/ 13 w 21"/>
                <a:gd name="T15" fmla="*/ 21 h 23"/>
                <a:gd name="T16" fmla="*/ 17 w 21"/>
                <a:gd name="T17" fmla="*/ 21 h 23"/>
                <a:gd name="T18" fmla="*/ 21 w 21"/>
                <a:gd name="T19" fmla="*/ 23 h 23"/>
                <a:gd name="T20" fmla="*/ 21 w 21"/>
                <a:gd name="T21" fmla="*/ 17 h 23"/>
                <a:gd name="T22" fmla="*/ 17 w 21"/>
                <a:gd name="T23" fmla="*/ 17 h 23"/>
                <a:gd name="T24" fmla="*/ 15 w 21"/>
                <a:gd name="T25" fmla="*/ 15 h 23"/>
                <a:gd name="T26" fmla="*/ 11 w 21"/>
                <a:gd name="T27" fmla="*/ 13 h 23"/>
                <a:gd name="T28" fmla="*/ 9 w 21"/>
                <a:gd name="T29" fmla="*/ 11 h 23"/>
                <a:gd name="T30" fmla="*/ 7 w 21"/>
                <a:gd name="T31" fmla="*/ 9 h 23"/>
                <a:gd name="T32" fmla="*/ 5 w 21"/>
                <a:gd name="T33" fmla="*/ 7 h 23"/>
                <a:gd name="T34" fmla="*/ 5 w 21"/>
                <a:gd name="T35" fmla="*/ 4 h 23"/>
                <a:gd name="T36" fmla="*/ 3 w 21"/>
                <a:gd name="T37" fmla="*/ 0 h 23"/>
                <a:gd name="T38" fmla="*/ 3 w 21"/>
                <a:gd name="T39" fmla="*/ 0 h 23"/>
                <a:gd name="T40" fmla="*/ 0 w 21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3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" y="9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9" y="19"/>
                  </a:lnTo>
                  <a:lnTo>
                    <a:pt x="13" y="21"/>
                  </a:lnTo>
                  <a:lnTo>
                    <a:pt x="17" y="21"/>
                  </a:lnTo>
                  <a:lnTo>
                    <a:pt x="21" y="23"/>
                  </a:lnTo>
                  <a:lnTo>
                    <a:pt x="21" y="17"/>
                  </a:lnTo>
                  <a:lnTo>
                    <a:pt x="17" y="17"/>
                  </a:lnTo>
                  <a:lnTo>
                    <a:pt x="15" y="15"/>
                  </a:lnTo>
                  <a:lnTo>
                    <a:pt x="11" y="13"/>
                  </a:lnTo>
                  <a:lnTo>
                    <a:pt x="9" y="11"/>
                  </a:lnTo>
                  <a:lnTo>
                    <a:pt x="7" y="9"/>
                  </a:lnTo>
                  <a:lnTo>
                    <a:pt x="5" y="7"/>
                  </a:lnTo>
                  <a:lnTo>
                    <a:pt x="5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316" name="Freeform 244"/>
            <p:cNvSpPr>
              <a:spLocks noChangeAspect="1"/>
            </p:cNvSpPr>
            <p:nvPr/>
          </p:nvSpPr>
          <p:spPr bwMode="auto">
            <a:xfrm>
              <a:off x="1778" y="1677"/>
              <a:ext cx="54" cy="53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17 w 21"/>
                <a:gd name="T5" fmla="*/ 2 h 21"/>
                <a:gd name="T6" fmla="*/ 13 w 21"/>
                <a:gd name="T7" fmla="*/ 2 h 21"/>
                <a:gd name="T8" fmla="*/ 9 w 21"/>
                <a:gd name="T9" fmla="*/ 3 h 21"/>
                <a:gd name="T10" fmla="*/ 5 w 21"/>
                <a:gd name="T11" fmla="*/ 7 h 21"/>
                <a:gd name="T12" fmla="*/ 3 w 21"/>
                <a:gd name="T13" fmla="*/ 9 h 21"/>
                <a:gd name="T14" fmla="*/ 1 w 21"/>
                <a:gd name="T15" fmla="*/ 13 h 21"/>
                <a:gd name="T16" fmla="*/ 0 w 21"/>
                <a:gd name="T17" fmla="*/ 17 h 21"/>
                <a:gd name="T18" fmla="*/ 0 w 21"/>
                <a:gd name="T19" fmla="*/ 21 h 21"/>
                <a:gd name="T20" fmla="*/ 3 w 21"/>
                <a:gd name="T21" fmla="*/ 21 h 21"/>
                <a:gd name="T22" fmla="*/ 5 w 21"/>
                <a:gd name="T23" fmla="*/ 19 h 21"/>
                <a:gd name="T24" fmla="*/ 5 w 21"/>
                <a:gd name="T25" fmla="*/ 15 h 21"/>
                <a:gd name="T26" fmla="*/ 7 w 21"/>
                <a:gd name="T27" fmla="*/ 13 h 21"/>
                <a:gd name="T28" fmla="*/ 9 w 21"/>
                <a:gd name="T29" fmla="*/ 9 h 21"/>
                <a:gd name="T30" fmla="*/ 11 w 21"/>
                <a:gd name="T31" fmla="*/ 7 h 21"/>
                <a:gd name="T32" fmla="*/ 15 w 21"/>
                <a:gd name="T33" fmla="*/ 7 h 21"/>
                <a:gd name="T34" fmla="*/ 17 w 21"/>
                <a:gd name="T35" fmla="*/ 5 h 21"/>
                <a:gd name="T36" fmla="*/ 21 w 21"/>
                <a:gd name="T37" fmla="*/ 5 h 21"/>
                <a:gd name="T38" fmla="*/ 21 w 21"/>
                <a:gd name="T39" fmla="*/ 5 h 21"/>
                <a:gd name="T40" fmla="*/ 21 w 21"/>
                <a:gd name="T4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lnTo>
                    <a:pt x="17" y="2"/>
                  </a:lnTo>
                  <a:lnTo>
                    <a:pt x="13" y="2"/>
                  </a:lnTo>
                  <a:lnTo>
                    <a:pt x="9" y="3"/>
                  </a:lnTo>
                  <a:lnTo>
                    <a:pt x="5" y="7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3" y="21"/>
                  </a:lnTo>
                  <a:lnTo>
                    <a:pt x="5" y="19"/>
                  </a:lnTo>
                  <a:lnTo>
                    <a:pt x="5" y="15"/>
                  </a:lnTo>
                  <a:lnTo>
                    <a:pt x="7" y="13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5" y="7"/>
                  </a:lnTo>
                  <a:lnTo>
                    <a:pt x="17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317" name="Freeform 245"/>
            <p:cNvSpPr>
              <a:spLocks noChangeAspect="1"/>
            </p:cNvSpPr>
            <p:nvPr/>
          </p:nvSpPr>
          <p:spPr bwMode="auto">
            <a:xfrm>
              <a:off x="1832" y="1677"/>
              <a:ext cx="52" cy="53"/>
            </a:xfrm>
            <a:custGeom>
              <a:avLst/>
              <a:gdLst>
                <a:gd name="T0" fmla="*/ 21 w 21"/>
                <a:gd name="T1" fmla="*/ 21 h 21"/>
                <a:gd name="T2" fmla="*/ 21 w 21"/>
                <a:gd name="T3" fmla="*/ 21 h 21"/>
                <a:gd name="T4" fmla="*/ 21 w 21"/>
                <a:gd name="T5" fmla="*/ 17 h 21"/>
                <a:gd name="T6" fmla="*/ 19 w 21"/>
                <a:gd name="T7" fmla="*/ 13 h 21"/>
                <a:gd name="T8" fmla="*/ 17 w 21"/>
                <a:gd name="T9" fmla="*/ 9 h 21"/>
                <a:gd name="T10" fmla="*/ 15 w 21"/>
                <a:gd name="T11" fmla="*/ 7 h 21"/>
                <a:gd name="T12" fmla="*/ 11 w 21"/>
                <a:gd name="T13" fmla="*/ 3 h 21"/>
                <a:gd name="T14" fmla="*/ 7 w 21"/>
                <a:gd name="T15" fmla="*/ 2 h 21"/>
                <a:gd name="T16" fmla="*/ 3 w 21"/>
                <a:gd name="T17" fmla="*/ 2 h 21"/>
                <a:gd name="T18" fmla="*/ 0 w 21"/>
                <a:gd name="T19" fmla="*/ 0 h 21"/>
                <a:gd name="T20" fmla="*/ 0 w 21"/>
                <a:gd name="T21" fmla="*/ 5 h 21"/>
                <a:gd name="T22" fmla="*/ 3 w 21"/>
                <a:gd name="T23" fmla="*/ 5 h 21"/>
                <a:gd name="T24" fmla="*/ 5 w 21"/>
                <a:gd name="T25" fmla="*/ 7 h 21"/>
                <a:gd name="T26" fmla="*/ 9 w 21"/>
                <a:gd name="T27" fmla="*/ 7 h 21"/>
                <a:gd name="T28" fmla="*/ 11 w 21"/>
                <a:gd name="T29" fmla="*/ 9 h 21"/>
                <a:gd name="T30" fmla="*/ 13 w 21"/>
                <a:gd name="T31" fmla="*/ 13 h 21"/>
                <a:gd name="T32" fmla="*/ 15 w 21"/>
                <a:gd name="T33" fmla="*/ 15 h 21"/>
                <a:gd name="T34" fmla="*/ 15 w 21"/>
                <a:gd name="T35" fmla="*/ 19 h 21"/>
                <a:gd name="T36" fmla="*/ 15 w 21"/>
                <a:gd name="T37" fmla="*/ 21 h 21"/>
                <a:gd name="T38" fmla="*/ 15 w 21"/>
                <a:gd name="T39" fmla="*/ 21 h 21"/>
                <a:gd name="T40" fmla="*/ 21 w 21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21" y="21"/>
                  </a:moveTo>
                  <a:lnTo>
                    <a:pt x="21" y="21"/>
                  </a:lnTo>
                  <a:lnTo>
                    <a:pt x="21" y="17"/>
                  </a:lnTo>
                  <a:lnTo>
                    <a:pt x="19" y="13"/>
                  </a:lnTo>
                  <a:lnTo>
                    <a:pt x="17" y="9"/>
                  </a:lnTo>
                  <a:lnTo>
                    <a:pt x="15" y="7"/>
                  </a:lnTo>
                  <a:lnTo>
                    <a:pt x="11" y="3"/>
                  </a:lnTo>
                  <a:lnTo>
                    <a:pt x="7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7"/>
                  </a:lnTo>
                  <a:lnTo>
                    <a:pt x="9" y="7"/>
                  </a:lnTo>
                  <a:lnTo>
                    <a:pt x="11" y="9"/>
                  </a:lnTo>
                  <a:lnTo>
                    <a:pt x="13" y="13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318" name="Freeform 246"/>
            <p:cNvSpPr>
              <a:spLocks noChangeAspect="1"/>
            </p:cNvSpPr>
            <p:nvPr/>
          </p:nvSpPr>
          <p:spPr bwMode="auto">
            <a:xfrm>
              <a:off x="1832" y="1730"/>
              <a:ext cx="52" cy="58"/>
            </a:xfrm>
            <a:custGeom>
              <a:avLst/>
              <a:gdLst>
                <a:gd name="T0" fmla="*/ 0 w 21"/>
                <a:gd name="T1" fmla="*/ 23 h 23"/>
                <a:gd name="T2" fmla="*/ 0 w 21"/>
                <a:gd name="T3" fmla="*/ 23 h 23"/>
                <a:gd name="T4" fmla="*/ 3 w 21"/>
                <a:gd name="T5" fmla="*/ 21 h 23"/>
                <a:gd name="T6" fmla="*/ 7 w 21"/>
                <a:gd name="T7" fmla="*/ 21 h 23"/>
                <a:gd name="T8" fmla="*/ 11 w 21"/>
                <a:gd name="T9" fmla="*/ 19 h 23"/>
                <a:gd name="T10" fmla="*/ 15 w 21"/>
                <a:gd name="T11" fmla="*/ 15 h 23"/>
                <a:gd name="T12" fmla="*/ 17 w 21"/>
                <a:gd name="T13" fmla="*/ 13 h 23"/>
                <a:gd name="T14" fmla="*/ 19 w 21"/>
                <a:gd name="T15" fmla="*/ 9 h 23"/>
                <a:gd name="T16" fmla="*/ 21 w 21"/>
                <a:gd name="T17" fmla="*/ 5 h 23"/>
                <a:gd name="T18" fmla="*/ 21 w 21"/>
                <a:gd name="T19" fmla="*/ 0 h 23"/>
                <a:gd name="T20" fmla="*/ 15 w 21"/>
                <a:gd name="T21" fmla="*/ 0 h 23"/>
                <a:gd name="T22" fmla="*/ 15 w 21"/>
                <a:gd name="T23" fmla="*/ 4 h 23"/>
                <a:gd name="T24" fmla="*/ 15 w 21"/>
                <a:gd name="T25" fmla="*/ 7 h 23"/>
                <a:gd name="T26" fmla="*/ 13 w 21"/>
                <a:gd name="T27" fmla="*/ 9 h 23"/>
                <a:gd name="T28" fmla="*/ 11 w 21"/>
                <a:gd name="T29" fmla="*/ 11 h 23"/>
                <a:gd name="T30" fmla="*/ 9 w 21"/>
                <a:gd name="T31" fmla="*/ 13 h 23"/>
                <a:gd name="T32" fmla="*/ 5 w 21"/>
                <a:gd name="T33" fmla="*/ 15 h 23"/>
                <a:gd name="T34" fmla="*/ 3 w 21"/>
                <a:gd name="T35" fmla="*/ 17 h 23"/>
                <a:gd name="T36" fmla="*/ 0 w 21"/>
                <a:gd name="T37" fmla="*/ 17 h 23"/>
                <a:gd name="T38" fmla="*/ 0 w 21"/>
                <a:gd name="T39" fmla="*/ 17 h 23"/>
                <a:gd name="T40" fmla="*/ 0 w 21"/>
                <a:gd name="T4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3">
                  <a:moveTo>
                    <a:pt x="0" y="23"/>
                  </a:moveTo>
                  <a:lnTo>
                    <a:pt x="0" y="23"/>
                  </a:lnTo>
                  <a:lnTo>
                    <a:pt x="3" y="21"/>
                  </a:lnTo>
                  <a:lnTo>
                    <a:pt x="7" y="21"/>
                  </a:lnTo>
                  <a:lnTo>
                    <a:pt x="11" y="19"/>
                  </a:lnTo>
                  <a:lnTo>
                    <a:pt x="15" y="15"/>
                  </a:lnTo>
                  <a:lnTo>
                    <a:pt x="17" y="13"/>
                  </a:lnTo>
                  <a:lnTo>
                    <a:pt x="19" y="9"/>
                  </a:lnTo>
                  <a:lnTo>
                    <a:pt x="21" y="5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7"/>
                  </a:lnTo>
                  <a:lnTo>
                    <a:pt x="13" y="9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5" y="15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319" name="Freeform 247"/>
            <p:cNvSpPr>
              <a:spLocks noChangeAspect="1"/>
            </p:cNvSpPr>
            <p:nvPr/>
          </p:nvSpPr>
          <p:spPr bwMode="auto">
            <a:xfrm>
              <a:off x="1671" y="1684"/>
              <a:ext cx="98" cy="93"/>
            </a:xfrm>
            <a:custGeom>
              <a:avLst/>
              <a:gdLst>
                <a:gd name="T0" fmla="*/ 19 w 39"/>
                <a:gd name="T1" fmla="*/ 37 h 37"/>
                <a:gd name="T2" fmla="*/ 16 w 39"/>
                <a:gd name="T3" fmla="*/ 37 h 37"/>
                <a:gd name="T4" fmla="*/ 12 w 39"/>
                <a:gd name="T5" fmla="*/ 35 h 37"/>
                <a:gd name="T6" fmla="*/ 8 w 39"/>
                <a:gd name="T7" fmla="*/ 35 h 37"/>
                <a:gd name="T8" fmla="*/ 6 w 39"/>
                <a:gd name="T9" fmla="*/ 31 h 37"/>
                <a:gd name="T10" fmla="*/ 4 w 39"/>
                <a:gd name="T11" fmla="*/ 29 h 37"/>
                <a:gd name="T12" fmla="*/ 2 w 39"/>
                <a:gd name="T13" fmla="*/ 25 h 37"/>
                <a:gd name="T14" fmla="*/ 0 w 39"/>
                <a:gd name="T15" fmla="*/ 22 h 37"/>
                <a:gd name="T16" fmla="*/ 0 w 39"/>
                <a:gd name="T17" fmla="*/ 18 h 37"/>
                <a:gd name="T18" fmla="*/ 0 w 39"/>
                <a:gd name="T19" fmla="*/ 14 h 37"/>
                <a:gd name="T20" fmla="*/ 2 w 39"/>
                <a:gd name="T21" fmla="*/ 12 h 37"/>
                <a:gd name="T22" fmla="*/ 4 w 39"/>
                <a:gd name="T23" fmla="*/ 8 h 37"/>
                <a:gd name="T24" fmla="*/ 6 w 39"/>
                <a:gd name="T25" fmla="*/ 6 h 37"/>
                <a:gd name="T26" fmla="*/ 8 w 39"/>
                <a:gd name="T27" fmla="*/ 2 h 37"/>
                <a:gd name="T28" fmla="*/ 12 w 39"/>
                <a:gd name="T29" fmla="*/ 0 h 37"/>
                <a:gd name="T30" fmla="*/ 16 w 39"/>
                <a:gd name="T31" fmla="*/ 0 h 37"/>
                <a:gd name="T32" fmla="*/ 19 w 39"/>
                <a:gd name="T33" fmla="*/ 0 h 37"/>
                <a:gd name="T34" fmla="*/ 23 w 39"/>
                <a:gd name="T35" fmla="*/ 0 h 37"/>
                <a:gd name="T36" fmla="*/ 27 w 39"/>
                <a:gd name="T37" fmla="*/ 0 h 37"/>
                <a:gd name="T38" fmla="*/ 29 w 39"/>
                <a:gd name="T39" fmla="*/ 2 h 37"/>
                <a:gd name="T40" fmla="*/ 33 w 39"/>
                <a:gd name="T41" fmla="*/ 6 h 37"/>
                <a:gd name="T42" fmla="*/ 35 w 39"/>
                <a:gd name="T43" fmla="*/ 8 h 37"/>
                <a:gd name="T44" fmla="*/ 37 w 39"/>
                <a:gd name="T45" fmla="*/ 12 h 37"/>
                <a:gd name="T46" fmla="*/ 37 w 39"/>
                <a:gd name="T47" fmla="*/ 14 h 37"/>
                <a:gd name="T48" fmla="*/ 39 w 39"/>
                <a:gd name="T49" fmla="*/ 18 h 37"/>
                <a:gd name="T50" fmla="*/ 37 w 39"/>
                <a:gd name="T51" fmla="*/ 22 h 37"/>
                <a:gd name="T52" fmla="*/ 37 w 39"/>
                <a:gd name="T53" fmla="*/ 25 h 37"/>
                <a:gd name="T54" fmla="*/ 35 w 39"/>
                <a:gd name="T55" fmla="*/ 29 h 37"/>
                <a:gd name="T56" fmla="*/ 33 w 39"/>
                <a:gd name="T57" fmla="*/ 31 h 37"/>
                <a:gd name="T58" fmla="*/ 29 w 39"/>
                <a:gd name="T59" fmla="*/ 35 h 37"/>
                <a:gd name="T60" fmla="*/ 27 w 39"/>
                <a:gd name="T61" fmla="*/ 35 h 37"/>
                <a:gd name="T62" fmla="*/ 23 w 39"/>
                <a:gd name="T63" fmla="*/ 37 h 37"/>
                <a:gd name="T64" fmla="*/ 19 w 39"/>
                <a:gd name="T6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" h="37">
                  <a:moveTo>
                    <a:pt x="19" y="37"/>
                  </a:moveTo>
                  <a:lnTo>
                    <a:pt x="16" y="37"/>
                  </a:lnTo>
                  <a:lnTo>
                    <a:pt x="12" y="35"/>
                  </a:lnTo>
                  <a:lnTo>
                    <a:pt x="8" y="35"/>
                  </a:lnTo>
                  <a:lnTo>
                    <a:pt x="6" y="31"/>
                  </a:lnTo>
                  <a:lnTo>
                    <a:pt x="4" y="29"/>
                  </a:lnTo>
                  <a:lnTo>
                    <a:pt x="2" y="25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4" y="8"/>
                  </a:lnTo>
                  <a:lnTo>
                    <a:pt x="6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9" y="2"/>
                  </a:lnTo>
                  <a:lnTo>
                    <a:pt x="33" y="6"/>
                  </a:lnTo>
                  <a:lnTo>
                    <a:pt x="35" y="8"/>
                  </a:lnTo>
                  <a:lnTo>
                    <a:pt x="37" y="12"/>
                  </a:lnTo>
                  <a:lnTo>
                    <a:pt x="37" y="14"/>
                  </a:lnTo>
                  <a:lnTo>
                    <a:pt x="39" y="18"/>
                  </a:lnTo>
                  <a:lnTo>
                    <a:pt x="37" y="22"/>
                  </a:lnTo>
                  <a:lnTo>
                    <a:pt x="37" y="25"/>
                  </a:lnTo>
                  <a:lnTo>
                    <a:pt x="35" y="29"/>
                  </a:lnTo>
                  <a:lnTo>
                    <a:pt x="33" y="31"/>
                  </a:lnTo>
                  <a:lnTo>
                    <a:pt x="29" y="35"/>
                  </a:lnTo>
                  <a:lnTo>
                    <a:pt x="27" y="35"/>
                  </a:lnTo>
                  <a:lnTo>
                    <a:pt x="23" y="37"/>
                  </a:lnTo>
                  <a:lnTo>
                    <a:pt x="19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320" name="Freeform 248"/>
            <p:cNvSpPr>
              <a:spLocks noChangeAspect="1"/>
            </p:cNvSpPr>
            <p:nvPr/>
          </p:nvSpPr>
          <p:spPr bwMode="auto">
            <a:xfrm>
              <a:off x="1666" y="1730"/>
              <a:ext cx="52" cy="58"/>
            </a:xfrm>
            <a:custGeom>
              <a:avLst/>
              <a:gdLst>
                <a:gd name="T0" fmla="*/ 0 w 21"/>
                <a:gd name="T1" fmla="*/ 0 h 23"/>
                <a:gd name="T2" fmla="*/ 0 w 21"/>
                <a:gd name="T3" fmla="*/ 0 h 23"/>
                <a:gd name="T4" fmla="*/ 0 w 21"/>
                <a:gd name="T5" fmla="*/ 5 h 23"/>
                <a:gd name="T6" fmla="*/ 2 w 21"/>
                <a:gd name="T7" fmla="*/ 9 h 23"/>
                <a:gd name="T8" fmla="*/ 4 w 21"/>
                <a:gd name="T9" fmla="*/ 13 h 23"/>
                <a:gd name="T10" fmla="*/ 6 w 21"/>
                <a:gd name="T11" fmla="*/ 15 h 23"/>
                <a:gd name="T12" fmla="*/ 10 w 21"/>
                <a:gd name="T13" fmla="*/ 19 h 23"/>
                <a:gd name="T14" fmla="*/ 14 w 21"/>
                <a:gd name="T15" fmla="*/ 21 h 23"/>
                <a:gd name="T16" fmla="*/ 18 w 21"/>
                <a:gd name="T17" fmla="*/ 21 h 23"/>
                <a:gd name="T18" fmla="*/ 21 w 21"/>
                <a:gd name="T19" fmla="*/ 23 h 23"/>
                <a:gd name="T20" fmla="*/ 21 w 21"/>
                <a:gd name="T21" fmla="*/ 17 h 23"/>
                <a:gd name="T22" fmla="*/ 18 w 21"/>
                <a:gd name="T23" fmla="*/ 17 h 23"/>
                <a:gd name="T24" fmla="*/ 16 w 21"/>
                <a:gd name="T25" fmla="*/ 15 h 23"/>
                <a:gd name="T26" fmla="*/ 12 w 21"/>
                <a:gd name="T27" fmla="*/ 13 h 23"/>
                <a:gd name="T28" fmla="*/ 10 w 21"/>
                <a:gd name="T29" fmla="*/ 11 h 23"/>
                <a:gd name="T30" fmla="*/ 8 w 21"/>
                <a:gd name="T31" fmla="*/ 9 h 23"/>
                <a:gd name="T32" fmla="*/ 6 w 21"/>
                <a:gd name="T33" fmla="*/ 7 h 23"/>
                <a:gd name="T34" fmla="*/ 6 w 21"/>
                <a:gd name="T35" fmla="*/ 4 h 23"/>
                <a:gd name="T36" fmla="*/ 4 w 21"/>
                <a:gd name="T37" fmla="*/ 0 h 23"/>
                <a:gd name="T38" fmla="*/ 4 w 21"/>
                <a:gd name="T39" fmla="*/ 0 h 23"/>
                <a:gd name="T40" fmla="*/ 0 w 21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3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9"/>
                  </a:lnTo>
                  <a:lnTo>
                    <a:pt x="4" y="13"/>
                  </a:lnTo>
                  <a:lnTo>
                    <a:pt x="6" y="15"/>
                  </a:lnTo>
                  <a:lnTo>
                    <a:pt x="10" y="19"/>
                  </a:lnTo>
                  <a:lnTo>
                    <a:pt x="14" y="21"/>
                  </a:lnTo>
                  <a:lnTo>
                    <a:pt x="18" y="21"/>
                  </a:lnTo>
                  <a:lnTo>
                    <a:pt x="21" y="23"/>
                  </a:lnTo>
                  <a:lnTo>
                    <a:pt x="21" y="17"/>
                  </a:lnTo>
                  <a:lnTo>
                    <a:pt x="18" y="17"/>
                  </a:lnTo>
                  <a:lnTo>
                    <a:pt x="16" y="15"/>
                  </a:lnTo>
                  <a:lnTo>
                    <a:pt x="12" y="13"/>
                  </a:lnTo>
                  <a:lnTo>
                    <a:pt x="10" y="11"/>
                  </a:lnTo>
                  <a:lnTo>
                    <a:pt x="8" y="9"/>
                  </a:lnTo>
                  <a:lnTo>
                    <a:pt x="6" y="7"/>
                  </a:lnTo>
                  <a:lnTo>
                    <a:pt x="6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321" name="Freeform 249"/>
            <p:cNvSpPr>
              <a:spLocks noChangeAspect="1"/>
            </p:cNvSpPr>
            <p:nvPr/>
          </p:nvSpPr>
          <p:spPr bwMode="auto">
            <a:xfrm>
              <a:off x="1666" y="1677"/>
              <a:ext cx="52" cy="53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18 w 21"/>
                <a:gd name="T5" fmla="*/ 2 h 21"/>
                <a:gd name="T6" fmla="*/ 14 w 21"/>
                <a:gd name="T7" fmla="*/ 2 h 21"/>
                <a:gd name="T8" fmla="*/ 10 w 21"/>
                <a:gd name="T9" fmla="*/ 3 h 21"/>
                <a:gd name="T10" fmla="*/ 6 w 21"/>
                <a:gd name="T11" fmla="*/ 7 h 21"/>
                <a:gd name="T12" fmla="*/ 4 w 21"/>
                <a:gd name="T13" fmla="*/ 9 h 21"/>
                <a:gd name="T14" fmla="*/ 2 w 21"/>
                <a:gd name="T15" fmla="*/ 13 h 21"/>
                <a:gd name="T16" fmla="*/ 0 w 21"/>
                <a:gd name="T17" fmla="*/ 17 h 21"/>
                <a:gd name="T18" fmla="*/ 0 w 21"/>
                <a:gd name="T19" fmla="*/ 21 h 21"/>
                <a:gd name="T20" fmla="*/ 4 w 21"/>
                <a:gd name="T21" fmla="*/ 21 h 21"/>
                <a:gd name="T22" fmla="*/ 6 w 21"/>
                <a:gd name="T23" fmla="*/ 19 h 21"/>
                <a:gd name="T24" fmla="*/ 6 w 21"/>
                <a:gd name="T25" fmla="*/ 15 h 21"/>
                <a:gd name="T26" fmla="*/ 8 w 21"/>
                <a:gd name="T27" fmla="*/ 13 h 21"/>
                <a:gd name="T28" fmla="*/ 10 w 21"/>
                <a:gd name="T29" fmla="*/ 9 h 21"/>
                <a:gd name="T30" fmla="*/ 12 w 21"/>
                <a:gd name="T31" fmla="*/ 7 h 21"/>
                <a:gd name="T32" fmla="*/ 16 w 21"/>
                <a:gd name="T33" fmla="*/ 7 h 21"/>
                <a:gd name="T34" fmla="*/ 18 w 21"/>
                <a:gd name="T35" fmla="*/ 5 h 21"/>
                <a:gd name="T36" fmla="*/ 21 w 21"/>
                <a:gd name="T37" fmla="*/ 5 h 21"/>
                <a:gd name="T38" fmla="*/ 21 w 21"/>
                <a:gd name="T39" fmla="*/ 5 h 21"/>
                <a:gd name="T40" fmla="*/ 21 w 21"/>
                <a:gd name="T4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0" y="3"/>
                  </a:lnTo>
                  <a:lnTo>
                    <a:pt x="6" y="7"/>
                  </a:lnTo>
                  <a:lnTo>
                    <a:pt x="4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4" y="21"/>
                  </a:lnTo>
                  <a:lnTo>
                    <a:pt x="6" y="19"/>
                  </a:lnTo>
                  <a:lnTo>
                    <a:pt x="6" y="15"/>
                  </a:lnTo>
                  <a:lnTo>
                    <a:pt x="8" y="13"/>
                  </a:lnTo>
                  <a:lnTo>
                    <a:pt x="10" y="9"/>
                  </a:lnTo>
                  <a:lnTo>
                    <a:pt x="12" y="7"/>
                  </a:lnTo>
                  <a:lnTo>
                    <a:pt x="16" y="7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322" name="Freeform 250"/>
            <p:cNvSpPr>
              <a:spLocks noChangeAspect="1"/>
            </p:cNvSpPr>
            <p:nvPr/>
          </p:nvSpPr>
          <p:spPr bwMode="auto">
            <a:xfrm>
              <a:off x="1718" y="1677"/>
              <a:ext cx="56" cy="53"/>
            </a:xfrm>
            <a:custGeom>
              <a:avLst/>
              <a:gdLst>
                <a:gd name="T0" fmla="*/ 22 w 22"/>
                <a:gd name="T1" fmla="*/ 21 h 21"/>
                <a:gd name="T2" fmla="*/ 22 w 22"/>
                <a:gd name="T3" fmla="*/ 21 h 21"/>
                <a:gd name="T4" fmla="*/ 22 w 22"/>
                <a:gd name="T5" fmla="*/ 17 h 21"/>
                <a:gd name="T6" fmla="*/ 20 w 22"/>
                <a:gd name="T7" fmla="*/ 13 h 21"/>
                <a:gd name="T8" fmla="*/ 18 w 22"/>
                <a:gd name="T9" fmla="*/ 9 h 21"/>
                <a:gd name="T10" fmla="*/ 16 w 22"/>
                <a:gd name="T11" fmla="*/ 7 h 21"/>
                <a:gd name="T12" fmla="*/ 12 w 22"/>
                <a:gd name="T13" fmla="*/ 3 h 21"/>
                <a:gd name="T14" fmla="*/ 8 w 22"/>
                <a:gd name="T15" fmla="*/ 2 h 21"/>
                <a:gd name="T16" fmla="*/ 4 w 22"/>
                <a:gd name="T17" fmla="*/ 2 h 21"/>
                <a:gd name="T18" fmla="*/ 0 w 22"/>
                <a:gd name="T19" fmla="*/ 0 h 21"/>
                <a:gd name="T20" fmla="*/ 0 w 22"/>
                <a:gd name="T21" fmla="*/ 5 h 21"/>
                <a:gd name="T22" fmla="*/ 4 w 22"/>
                <a:gd name="T23" fmla="*/ 5 h 21"/>
                <a:gd name="T24" fmla="*/ 6 w 22"/>
                <a:gd name="T25" fmla="*/ 7 h 21"/>
                <a:gd name="T26" fmla="*/ 10 w 22"/>
                <a:gd name="T27" fmla="*/ 7 h 21"/>
                <a:gd name="T28" fmla="*/ 12 w 22"/>
                <a:gd name="T29" fmla="*/ 9 h 21"/>
                <a:gd name="T30" fmla="*/ 14 w 22"/>
                <a:gd name="T31" fmla="*/ 13 h 21"/>
                <a:gd name="T32" fmla="*/ 16 w 22"/>
                <a:gd name="T33" fmla="*/ 15 h 21"/>
                <a:gd name="T34" fmla="*/ 16 w 22"/>
                <a:gd name="T35" fmla="*/ 19 h 21"/>
                <a:gd name="T36" fmla="*/ 16 w 22"/>
                <a:gd name="T37" fmla="*/ 21 h 21"/>
                <a:gd name="T38" fmla="*/ 16 w 22"/>
                <a:gd name="T39" fmla="*/ 21 h 21"/>
                <a:gd name="T40" fmla="*/ 22 w 22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21">
                  <a:moveTo>
                    <a:pt x="22" y="21"/>
                  </a:moveTo>
                  <a:lnTo>
                    <a:pt x="22" y="21"/>
                  </a:lnTo>
                  <a:lnTo>
                    <a:pt x="22" y="17"/>
                  </a:lnTo>
                  <a:lnTo>
                    <a:pt x="20" y="13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2" y="3"/>
                  </a:lnTo>
                  <a:lnTo>
                    <a:pt x="8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5"/>
                  </a:lnTo>
                  <a:lnTo>
                    <a:pt x="4" y="5"/>
                  </a:lnTo>
                  <a:lnTo>
                    <a:pt x="6" y="7"/>
                  </a:lnTo>
                  <a:lnTo>
                    <a:pt x="10" y="7"/>
                  </a:lnTo>
                  <a:lnTo>
                    <a:pt x="12" y="9"/>
                  </a:lnTo>
                  <a:lnTo>
                    <a:pt x="14" y="13"/>
                  </a:lnTo>
                  <a:lnTo>
                    <a:pt x="16" y="15"/>
                  </a:lnTo>
                  <a:lnTo>
                    <a:pt x="16" y="19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323" name="Freeform 251"/>
            <p:cNvSpPr>
              <a:spLocks noChangeAspect="1"/>
            </p:cNvSpPr>
            <p:nvPr/>
          </p:nvSpPr>
          <p:spPr bwMode="auto">
            <a:xfrm>
              <a:off x="1718" y="1730"/>
              <a:ext cx="56" cy="58"/>
            </a:xfrm>
            <a:custGeom>
              <a:avLst/>
              <a:gdLst>
                <a:gd name="T0" fmla="*/ 0 w 22"/>
                <a:gd name="T1" fmla="*/ 23 h 23"/>
                <a:gd name="T2" fmla="*/ 0 w 22"/>
                <a:gd name="T3" fmla="*/ 23 h 23"/>
                <a:gd name="T4" fmla="*/ 4 w 22"/>
                <a:gd name="T5" fmla="*/ 21 h 23"/>
                <a:gd name="T6" fmla="*/ 8 w 22"/>
                <a:gd name="T7" fmla="*/ 21 h 23"/>
                <a:gd name="T8" fmla="*/ 12 w 22"/>
                <a:gd name="T9" fmla="*/ 19 h 23"/>
                <a:gd name="T10" fmla="*/ 16 w 22"/>
                <a:gd name="T11" fmla="*/ 15 h 23"/>
                <a:gd name="T12" fmla="*/ 18 w 22"/>
                <a:gd name="T13" fmla="*/ 13 h 23"/>
                <a:gd name="T14" fmla="*/ 20 w 22"/>
                <a:gd name="T15" fmla="*/ 9 h 23"/>
                <a:gd name="T16" fmla="*/ 22 w 22"/>
                <a:gd name="T17" fmla="*/ 5 h 23"/>
                <a:gd name="T18" fmla="*/ 22 w 22"/>
                <a:gd name="T19" fmla="*/ 0 h 23"/>
                <a:gd name="T20" fmla="*/ 16 w 22"/>
                <a:gd name="T21" fmla="*/ 0 h 23"/>
                <a:gd name="T22" fmla="*/ 16 w 22"/>
                <a:gd name="T23" fmla="*/ 4 h 23"/>
                <a:gd name="T24" fmla="*/ 16 w 22"/>
                <a:gd name="T25" fmla="*/ 7 h 23"/>
                <a:gd name="T26" fmla="*/ 14 w 22"/>
                <a:gd name="T27" fmla="*/ 9 h 23"/>
                <a:gd name="T28" fmla="*/ 12 w 22"/>
                <a:gd name="T29" fmla="*/ 11 h 23"/>
                <a:gd name="T30" fmla="*/ 10 w 22"/>
                <a:gd name="T31" fmla="*/ 13 h 23"/>
                <a:gd name="T32" fmla="*/ 6 w 22"/>
                <a:gd name="T33" fmla="*/ 15 h 23"/>
                <a:gd name="T34" fmla="*/ 4 w 22"/>
                <a:gd name="T35" fmla="*/ 17 h 23"/>
                <a:gd name="T36" fmla="*/ 0 w 22"/>
                <a:gd name="T37" fmla="*/ 17 h 23"/>
                <a:gd name="T38" fmla="*/ 0 w 22"/>
                <a:gd name="T39" fmla="*/ 17 h 23"/>
                <a:gd name="T40" fmla="*/ 0 w 22"/>
                <a:gd name="T4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23">
                  <a:moveTo>
                    <a:pt x="0" y="23"/>
                  </a:moveTo>
                  <a:lnTo>
                    <a:pt x="0" y="23"/>
                  </a:lnTo>
                  <a:lnTo>
                    <a:pt x="4" y="21"/>
                  </a:lnTo>
                  <a:lnTo>
                    <a:pt x="8" y="21"/>
                  </a:lnTo>
                  <a:lnTo>
                    <a:pt x="12" y="19"/>
                  </a:lnTo>
                  <a:lnTo>
                    <a:pt x="16" y="15"/>
                  </a:lnTo>
                  <a:lnTo>
                    <a:pt x="18" y="13"/>
                  </a:lnTo>
                  <a:lnTo>
                    <a:pt x="20" y="9"/>
                  </a:lnTo>
                  <a:lnTo>
                    <a:pt x="22" y="5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6" y="7"/>
                  </a:lnTo>
                  <a:lnTo>
                    <a:pt x="14" y="9"/>
                  </a:lnTo>
                  <a:lnTo>
                    <a:pt x="12" y="11"/>
                  </a:lnTo>
                  <a:lnTo>
                    <a:pt x="10" y="13"/>
                  </a:lnTo>
                  <a:lnTo>
                    <a:pt x="6" y="15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324" name="Freeform 252"/>
            <p:cNvSpPr>
              <a:spLocks noChangeAspect="1"/>
            </p:cNvSpPr>
            <p:nvPr/>
          </p:nvSpPr>
          <p:spPr bwMode="auto">
            <a:xfrm>
              <a:off x="1493" y="1684"/>
              <a:ext cx="92" cy="93"/>
            </a:xfrm>
            <a:custGeom>
              <a:avLst/>
              <a:gdLst>
                <a:gd name="T0" fmla="*/ 19 w 37"/>
                <a:gd name="T1" fmla="*/ 37 h 37"/>
                <a:gd name="T2" fmla="*/ 16 w 37"/>
                <a:gd name="T3" fmla="*/ 37 h 37"/>
                <a:gd name="T4" fmla="*/ 12 w 37"/>
                <a:gd name="T5" fmla="*/ 35 h 37"/>
                <a:gd name="T6" fmla="*/ 8 w 37"/>
                <a:gd name="T7" fmla="*/ 35 h 37"/>
                <a:gd name="T8" fmla="*/ 6 w 37"/>
                <a:gd name="T9" fmla="*/ 31 h 37"/>
                <a:gd name="T10" fmla="*/ 2 w 37"/>
                <a:gd name="T11" fmla="*/ 29 h 37"/>
                <a:gd name="T12" fmla="*/ 2 w 37"/>
                <a:gd name="T13" fmla="*/ 25 h 37"/>
                <a:gd name="T14" fmla="*/ 0 w 37"/>
                <a:gd name="T15" fmla="*/ 22 h 37"/>
                <a:gd name="T16" fmla="*/ 0 w 37"/>
                <a:gd name="T17" fmla="*/ 18 h 37"/>
                <a:gd name="T18" fmla="*/ 0 w 37"/>
                <a:gd name="T19" fmla="*/ 14 h 37"/>
                <a:gd name="T20" fmla="*/ 2 w 37"/>
                <a:gd name="T21" fmla="*/ 12 h 37"/>
                <a:gd name="T22" fmla="*/ 2 w 37"/>
                <a:gd name="T23" fmla="*/ 8 h 37"/>
                <a:gd name="T24" fmla="*/ 6 w 37"/>
                <a:gd name="T25" fmla="*/ 6 h 37"/>
                <a:gd name="T26" fmla="*/ 8 w 37"/>
                <a:gd name="T27" fmla="*/ 2 h 37"/>
                <a:gd name="T28" fmla="*/ 12 w 37"/>
                <a:gd name="T29" fmla="*/ 0 h 37"/>
                <a:gd name="T30" fmla="*/ 16 w 37"/>
                <a:gd name="T31" fmla="*/ 0 h 37"/>
                <a:gd name="T32" fmla="*/ 19 w 37"/>
                <a:gd name="T33" fmla="*/ 0 h 37"/>
                <a:gd name="T34" fmla="*/ 23 w 37"/>
                <a:gd name="T35" fmla="*/ 0 h 37"/>
                <a:gd name="T36" fmla="*/ 25 w 37"/>
                <a:gd name="T37" fmla="*/ 0 h 37"/>
                <a:gd name="T38" fmla="*/ 29 w 37"/>
                <a:gd name="T39" fmla="*/ 2 h 37"/>
                <a:gd name="T40" fmla="*/ 31 w 37"/>
                <a:gd name="T41" fmla="*/ 6 h 37"/>
                <a:gd name="T42" fmla="*/ 35 w 37"/>
                <a:gd name="T43" fmla="*/ 8 h 37"/>
                <a:gd name="T44" fmla="*/ 37 w 37"/>
                <a:gd name="T45" fmla="*/ 12 h 37"/>
                <a:gd name="T46" fmla="*/ 37 w 37"/>
                <a:gd name="T47" fmla="*/ 14 h 37"/>
                <a:gd name="T48" fmla="*/ 37 w 37"/>
                <a:gd name="T49" fmla="*/ 18 h 37"/>
                <a:gd name="T50" fmla="*/ 37 w 37"/>
                <a:gd name="T51" fmla="*/ 22 h 37"/>
                <a:gd name="T52" fmla="*/ 37 w 37"/>
                <a:gd name="T53" fmla="*/ 25 h 37"/>
                <a:gd name="T54" fmla="*/ 35 w 37"/>
                <a:gd name="T55" fmla="*/ 29 h 37"/>
                <a:gd name="T56" fmla="*/ 31 w 37"/>
                <a:gd name="T57" fmla="*/ 31 h 37"/>
                <a:gd name="T58" fmla="*/ 29 w 37"/>
                <a:gd name="T59" fmla="*/ 35 h 37"/>
                <a:gd name="T60" fmla="*/ 25 w 37"/>
                <a:gd name="T61" fmla="*/ 35 h 37"/>
                <a:gd name="T62" fmla="*/ 23 w 37"/>
                <a:gd name="T63" fmla="*/ 37 h 37"/>
                <a:gd name="T64" fmla="*/ 19 w 37"/>
                <a:gd name="T6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" h="37">
                  <a:moveTo>
                    <a:pt x="19" y="37"/>
                  </a:moveTo>
                  <a:lnTo>
                    <a:pt x="16" y="37"/>
                  </a:lnTo>
                  <a:lnTo>
                    <a:pt x="12" y="35"/>
                  </a:lnTo>
                  <a:lnTo>
                    <a:pt x="8" y="35"/>
                  </a:lnTo>
                  <a:lnTo>
                    <a:pt x="6" y="31"/>
                  </a:lnTo>
                  <a:lnTo>
                    <a:pt x="2" y="29"/>
                  </a:lnTo>
                  <a:lnTo>
                    <a:pt x="2" y="25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8"/>
                  </a:lnTo>
                  <a:lnTo>
                    <a:pt x="6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1" y="6"/>
                  </a:lnTo>
                  <a:lnTo>
                    <a:pt x="35" y="8"/>
                  </a:lnTo>
                  <a:lnTo>
                    <a:pt x="37" y="12"/>
                  </a:lnTo>
                  <a:lnTo>
                    <a:pt x="37" y="14"/>
                  </a:lnTo>
                  <a:lnTo>
                    <a:pt x="37" y="18"/>
                  </a:lnTo>
                  <a:lnTo>
                    <a:pt x="37" y="22"/>
                  </a:lnTo>
                  <a:lnTo>
                    <a:pt x="37" y="25"/>
                  </a:lnTo>
                  <a:lnTo>
                    <a:pt x="35" y="29"/>
                  </a:lnTo>
                  <a:lnTo>
                    <a:pt x="31" y="31"/>
                  </a:lnTo>
                  <a:lnTo>
                    <a:pt x="29" y="35"/>
                  </a:lnTo>
                  <a:lnTo>
                    <a:pt x="25" y="35"/>
                  </a:lnTo>
                  <a:lnTo>
                    <a:pt x="23" y="37"/>
                  </a:lnTo>
                  <a:lnTo>
                    <a:pt x="19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325" name="Freeform 253"/>
            <p:cNvSpPr>
              <a:spLocks noChangeAspect="1"/>
            </p:cNvSpPr>
            <p:nvPr/>
          </p:nvSpPr>
          <p:spPr bwMode="auto">
            <a:xfrm>
              <a:off x="1483" y="1730"/>
              <a:ext cx="57" cy="58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 w 23"/>
                <a:gd name="T5" fmla="*/ 5 h 23"/>
                <a:gd name="T6" fmla="*/ 2 w 23"/>
                <a:gd name="T7" fmla="*/ 9 h 23"/>
                <a:gd name="T8" fmla="*/ 4 w 23"/>
                <a:gd name="T9" fmla="*/ 13 h 23"/>
                <a:gd name="T10" fmla="*/ 8 w 23"/>
                <a:gd name="T11" fmla="*/ 15 h 23"/>
                <a:gd name="T12" fmla="*/ 10 w 23"/>
                <a:gd name="T13" fmla="*/ 19 h 23"/>
                <a:gd name="T14" fmla="*/ 14 w 23"/>
                <a:gd name="T15" fmla="*/ 21 h 23"/>
                <a:gd name="T16" fmla="*/ 18 w 23"/>
                <a:gd name="T17" fmla="*/ 21 h 23"/>
                <a:gd name="T18" fmla="*/ 23 w 23"/>
                <a:gd name="T19" fmla="*/ 23 h 23"/>
                <a:gd name="T20" fmla="*/ 23 w 23"/>
                <a:gd name="T21" fmla="*/ 17 h 23"/>
                <a:gd name="T22" fmla="*/ 20 w 23"/>
                <a:gd name="T23" fmla="*/ 17 h 23"/>
                <a:gd name="T24" fmla="*/ 16 w 23"/>
                <a:gd name="T25" fmla="*/ 15 h 23"/>
                <a:gd name="T26" fmla="*/ 14 w 23"/>
                <a:gd name="T27" fmla="*/ 13 h 23"/>
                <a:gd name="T28" fmla="*/ 12 w 23"/>
                <a:gd name="T29" fmla="*/ 11 h 23"/>
                <a:gd name="T30" fmla="*/ 10 w 23"/>
                <a:gd name="T31" fmla="*/ 9 h 23"/>
                <a:gd name="T32" fmla="*/ 8 w 23"/>
                <a:gd name="T33" fmla="*/ 7 h 23"/>
                <a:gd name="T34" fmla="*/ 6 w 23"/>
                <a:gd name="T35" fmla="*/ 4 h 23"/>
                <a:gd name="T36" fmla="*/ 6 w 23"/>
                <a:gd name="T37" fmla="*/ 0 h 23"/>
                <a:gd name="T38" fmla="*/ 6 w 23"/>
                <a:gd name="T39" fmla="*/ 0 h 23"/>
                <a:gd name="T40" fmla="*/ 0 w 23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lnTo>
                    <a:pt x="2" y="5"/>
                  </a:lnTo>
                  <a:lnTo>
                    <a:pt x="2" y="9"/>
                  </a:lnTo>
                  <a:lnTo>
                    <a:pt x="4" y="13"/>
                  </a:lnTo>
                  <a:lnTo>
                    <a:pt x="8" y="15"/>
                  </a:lnTo>
                  <a:lnTo>
                    <a:pt x="10" y="19"/>
                  </a:lnTo>
                  <a:lnTo>
                    <a:pt x="14" y="21"/>
                  </a:lnTo>
                  <a:lnTo>
                    <a:pt x="18" y="21"/>
                  </a:lnTo>
                  <a:lnTo>
                    <a:pt x="23" y="23"/>
                  </a:lnTo>
                  <a:lnTo>
                    <a:pt x="23" y="17"/>
                  </a:lnTo>
                  <a:lnTo>
                    <a:pt x="20" y="17"/>
                  </a:lnTo>
                  <a:lnTo>
                    <a:pt x="16" y="15"/>
                  </a:lnTo>
                  <a:lnTo>
                    <a:pt x="14" y="13"/>
                  </a:lnTo>
                  <a:lnTo>
                    <a:pt x="12" y="11"/>
                  </a:lnTo>
                  <a:lnTo>
                    <a:pt x="10" y="9"/>
                  </a:lnTo>
                  <a:lnTo>
                    <a:pt x="8" y="7"/>
                  </a:lnTo>
                  <a:lnTo>
                    <a:pt x="6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326" name="Freeform 254"/>
            <p:cNvSpPr>
              <a:spLocks noChangeAspect="1"/>
            </p:cNvSpPr>
            <p:nvPr/>
          </p:nvSpPr>
          <p:spPr bwMode="auto">
            <a:xfrm>
              <a:off x="1483" y="1677"/>
              <a:ext cx="57" cy="53"/>
            </a:xfrm>
            <a:custGeom>
              <a:avLst/>
              <a:gdLst>
                <a:gd name="T0" fmla="*/ 23 w 23"/>
                <a:gd name="T1" fmla="*/ 0 h 21"/>
                <a:gd name="T2" fmla="*/ 23 w 23"/>
                <a:gd name="T3" fmla="*/ 0 h 21"/>
                <a:gd name="T4" fmla="*/ 18 w 23"/>
                <a:gd name="T5" fmla="*/ 2 h 21"/>
                <a:gd name="T6" fmla="*/ 14 w 23"/>
                <a:gd name="T7" fmla="*/ 2 h 21"/>
                <a:gd name="T8" fmla="*/ 10 w 23"/>
                <a:gd name="T9" fmla="*/ 3 h 21"/>
                <a:gd name="T10" fmla="*/ 8 w 23"/>
                <a:gd name="T11" fmla="*/ 7 h 21"/>
                <a:gd name="T12" fmla="*/ 4 w 23"/>
                <a:gd name="T13" fmla="*/ 9 h 21"/>
                <a:gd name="T14" fmla="*/ 2 w 23"/>
                <a:gd name="T15" fmla="*/ 13 h 21"/>
                <a:gd name="T16" fmla="*/ 2 w 23"/>
                <a:gd name="T17" fmla="*/ 17 h 21"/>
                <a:gd name="T18" fmla="*/ 0 w 23"/>
                <a:gd name="T19" fmla="*/ 21 h 21"/>
                <a:gd name="T20" fmla="*/ 6 w 23"/>
                <a:gd name="T21" fmla="*/ 21 h 21"/>
                <a:gd name="T22" fmla="*/ 6 w 23"/>
                <a:gd name="T23" fmla="*/ 19 h 21"/>
                <a:gd name="T24" fmla="*/ 8 w 23"/>
                <a:gd name="T25" fmla="*/ 15 h 21"/>
                <a:gd name="T26" fmla="*/ 10 w 23"/>
                <a:gd name="T27" fmla="*/ 13 h 21"/>
                <a:gd name="T28" fmla="*/ 12 w 23"/>
                <a:gd name="T29" fmla="*/ 9 h 21"/>
                <a:gd name="T30" fmla="*/ 14 w 23"/>
                <a:gd name="T31" fmla="*/ 7 h 21"/>
                <a:gd name="T32" fmla="*/ 16 w 23"/>
                <a:gd name="T33" fmla="*/ 7 h 21"/>
                <a:gd name="T34" fmla="*/ 20 w 23"/>
                <a:gd name="T35" fmla="*/ 5 h 21"/>
                <a:gd name="T36" fmla="*/ 23 w 23"/>
                <a:gd name="T37" fmla="*/ 5 h 21"/>
                <a:gd name="T38" fmla="*/ 23 w 23"/>
                <a:gd name="T39" fmla="*/ 5 h 21"/>
                <a:gd name="T40" fmla="*/ 23 w 23"/>
                <a:gd name="T4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21">
                  <a:moveTo>
                    <a:pt x="23" y="0"/>
                  </a:moveTo>
                  <a:lnTo>
                    <a:pt x="23" y="0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0" y="3"/>
                  </a:lnTo>
                  <a:lnTo>
                    <a:pt x="8" y="7"/>
                  </a:lnTo>
                  <a:lnTo>
                    <a:pt x="4" y="9"/>
                  </a:lnTo>
                  <a:lnTo>
                    <a:pt x="2" y="13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6" y="21"/>
                  </a:lnTo>
                  <a:lnTo>
                    <a:pt x="6" y="19"/>
                  </a:lnTo>
                  <a:lnTo>
                    <a:pt x="8" y="15"/>
                  </a:lnTo>
                  <a:lnTo>
                    <a:pt x="10" y="13"/>
                  </a:lnTo>
                  <a:lnTo>
                    <a:pt x="12" y="9"/>
                  </a:lnTo>
                  <a:lnTo>
                    <a:pt x="14" y="7"/>
                  </a:lnTo>
                  <a:lnTo>
                    <a:pt x="16" y="7"/>
                  </a:lnTo>
                  <a:lnTo>
                    <a:pt x="20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327" name="Freeform 255"/>
            <p:cNvSpPr>
              <a:spLocks noChangeAspect="1"/>
            </p:cNvSpPr>
            <p:nvPr/>
          </p:nvSpPr>
          <p:spPr bwMode="auto">
            <a:xfrm>
              <a:off x="1540" y="1677"/>
              <a:ext cx="53" cy="53"/>
            </a:xfrm>
            <a:custGeom>
              <a:avLst/>
              <a:gdLst>
                <a:gd name="T0" fmla="*/ 21 w 21"/>
                <a:gd name="T1" fmla="*/ 21 h 21"/>
                <a:gd name="T2" fmla="*/ 21 w 21"/>
                <a:gd name="T3" fmla="*/ 21 h 21"/>
                <a:gd name="T4" fmla="*/ 20 w 21"/>
                <a:gd name="T5" fmla="*/ 17 h 21"/>
                <a:gd name="T6" fmla="*/ 20 w 21"/>
                <a:gd name="T7" fmla="*/ 13 h 21"/>
                <a:gd name="T8" fmla="*/ 18 w 21"/>
                <a:gd name="T9" fmla="*/ 9 h 21"/>
                <a:gd name="T10" fmla="*/ 14 w 21"/>
                <a:gd name="T11" fmla="*/ 7 h 21"/>
                <a:gd name="T12" fmla="*/ 12 w 21"/>
                <a:gd name="T13" fmla="*/ 3 h 21"/>
                <a:gd name="T14" fmla="*/ 8 w 21"/>
                <a:gd name="T15" fmla="*/ 2 h 21"/>
                <a:gd name="T16" fmla="*/ 4 w 21"/>
                <a:gd name="T17" fmla="*/ 2 h 21"/>
                <a:gd name="T18" fmla="*/ 0 w 21"/>
                <a:gd name="T19" fmla="*/ 0 h 21"/>
                <a:gd name="T20" fmla="*/ 0 w 21"/>
                <a:gd name="T21" fmla="*/ 5 h 21"/>
                <a:gd name="T22" fmla="*/ 2 w 21"/>
                <a:gd name="T23" fmla="*/ 5 h 21"/>
                <a:gd name="T24" fmla="*/ 6 w 21"/>
                <a:gd name="T25" fmla="*/ 7 h 21"/>
                <a:gd name="T26" fmla="*/ 8 w 21"/>
                <a:gd name="T27" fmla="*/ 7 h 21"/>
                <a:gd name="T28" fmla="*/ 12 w 21"/>
                <a:gd name="T29" fmla="*/ 9 h 21"/>
                <a:gd name="T30" fmla="*/ 14 w 21"/>
                <a:gd name="T31" fmla="*/ 13 h 21"/>
                <a:gd name="T32" fmla="*/ 14 w 21"/>
                <a:gd name="T33" fmla="*/ 15 h 21"/>
                <a:gd name="T34" fmla="*/ 16 w 21"/>
                <a:gd name="T35" fmla="*/ 19 h 21"/>
                <a:gd name="T36" fmla="*/ 16 w 21"/>
                <a:gd name="T37" fmla="*/ 21 h 21"/>
                <a:gd name="T38" fmla="*/ 16 w 21"/>
                <a:gd name="T39" fmla="*/ 21 h 21"/>
                <a:gd name="T40" fmla="*/ 21 w 21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21" y="21"/>
                  </a:moveTo>
                  <a:lnTo>
                    <a:pt x="21" y="21"/>
                  </a:lnTo>
                  <a:lnTo>
                    <a:pt x="20" y="17"/>
                  </a:lnTo>
                  <a:lnTo>
                    <a:pt x="20" y="13"/>
                  </a:lnTo>
                  <a:lnTo>
                    <a:pt x="18" y="9"/>
                  </a:lnTo>
                  <a:lnTo>
                    <a:pt x="14" y="7"/>
                  </a:lnTo>
                  <a:lnTo>
                    <a:pt x="12" y="3"/>
                  </a:lnTo>
                  <a:lnTo>
                    <a:pt x="8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6" y="7"/>
                  </a:lnTo>
                  <a:lnTo>
                    <a:pt x="8" y="7"/>
                  </a:lnTo>
                  <a:lnTo>
                    <a:pt x="12" y="9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6" y="19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328" name="Freeform 256"/>
            <p:cNvSpPr>
              <a:spLocks noChangeAspect="1"/>
            </p:cNvSpPr>
            <p:nvPr/>
          </p:nvSpPr>
          <p:spPr bwMode="auto">
            <a:xfrm>
              <a:off x="1540" y="1730"/>
              <a:ext cx="53" cy="58"/>
            </a:xfrm>
            <a:custGeom>
              <a:avLst/>
              <a:gdLst>
                <a:gd name="T0" fmla="*/ 0 w 21"/>
                <a:gd name="T1" fmla="*/ 23 h 23"/>
                <a:gd name="T2" fmla="*/ 0 w 21"/>
                <a:gd name="T3" fmla="*/ 23 h 23"/>
                <a:gd name="T4" fmla="*/ 4 w 21"/>
                <a:gd name="T5" fmla="*/ 21 h 23"/>
                <a:gd name="T6" fmla="*/ 8 w 21"/>
                <a:gd name="T7" fmla="*/ 21 h 23"/>
                <a:gd name="T8" fmla="*/ 12 w 21"/>
                <a:gd name="T9" fmla="*/ 19 h 23"/>
                <a:gd name="T10" fmla="*/ 14 w 21"/>
                <a:gd name="T11" fmla="*/ 15 h 23"/>
                <a:gd name="T12" fmla="*/ 18 w 21"/>
                <a:gd name="T13" fmla="*/ 13 h 23"/>
                <a:gd name="T14" fmla="*/ 20 w 21"/>
                <a:gd name="T15" fmla="*/ 9 h 23"/>
                <a:gd name="T16" fmla="*/ 20 w 21"/>
                <a:gd name="T17" fmla="*/ 5 h 23"/>
                <a:gd name="T18" fmla="*/ 21 w 21"/>
                <a:gd name="T19" fmla="*/ 0 h 23"/>
                <a:gd name="T20" fmla="*/ 16 w 21"/>
                <a:gd name="T21" fmla="*/ 0 h 23"/>
                <a:gd name="T22" fmla="*/ 16 w 21"/>
                <a:gd name="T23" fmla="*/ 4 h 23"/>
                <a:gd name="T24" fmla="*/ 14 w 21"/>
                <a:gd name="T25" fmla="*/ 7 h 23"/>
                <a:gd name="T26" fmla="*/ 14 w 21"/>
                <a:gd name="T27" fmla="*/ 9 h 23"/>
                <a:gd name="T28" fmla="*/ 12 w 21"/>
                <a:gd name="T29" fmla="*/ 11 h 23"/>
                <a:gd name="T30" fmla="*/ 8 w 21"/>
                <a:gd name="T31" fmla="*/ 13 h 23"/>
                <a:gd name="T32" fmla="*/ 6 w 21"/>
                <a:gd name="T33" fmla="*/ 15 h 23"/>
                <a:gd name="T34" fmla="*/ 2 w 21"/>
                <a:gd name="T35" fmla="*/ 17 h 23"/>
                <a:gd name="T36" fmla="*/ 0 w 21"/>
                <a:gd name="T37" fmla="*/ 17 h 23"/>
                <a:gd name="T38" fmla="*/ 0 w 21"/>
                <a:gd name="T39" fmla="*/ 17 h 23"/>
                <a:gd name="T40" fmla="*/ 0 w 21"/>
                <a:gd name="T4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3">
                  <a:moveTo>
                    <a:pt x="0" y="23"/>
                  </a:moveTo>
                  <a:lnTo>
                    <a:pt x="0" y="23"/>
                  </a:lnTo>
                  <a:lnTo>
                    <a:pt x="4" y="21"/>
                  </a:lnTo>
                  <a:lnTo>
                    <a:pt x="8" y="21"/>
                  </a:lnTo>
                  <a:lnTo>
                    <a:pt x="12" y="19"/>
                  </a:lnTo>
                  <a:lnTo>
                    <a:pt x="14" y="15"/>
                  </a:lnTo>
                  <a:lnTo>
                    <a:pt x="18" y="13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2" y="11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329" name="Freeform 257"/>
            <p:cNvSpPr>
              <a:spLocks noChangeAspect="1"/>
            </p:cNvSpPr>
            <p:nvPr/>
          </p:nvSpPr>
          <p:spPr bwMode="auto">
            <a:xfrm>
              <a:off x="1591" y="1800"/>
              <a:ext cx="95" cy="98"/>
            </a:xfrm>
            <a:custGeom>
              <a:avLst/>
              <a:gdLst>
                <a:gd name="T0" fmla="*/ 19 w 38"/>
                <a:gd name="T1" fmla="*/ 39 h 39"/>
                <a:gd name="T2" fmla="*/ 15 w 38"/>
                <a:gd name="T3" fmla="*/ 37 h 39"/>
                <a:gd name="T4" fmla="*/ 11 w 38"/>
                <a:gd name="T5" fmla="*/ 37 h 39"/>
                <a:gd name="T6" fmla="*/ 9 w 38"/>
                <a:gd name="T7" fmla="*/ 35 h 39"/>
                <a:gd name="T8" fmla="*/ 5 w 38"/>
                <a:gd name="T9" fmla="*/ 33 h 39"/>
                <a:gd name="T10" fmla="*/ 3 w 38"/>
                <a:gd name="T11" fmla="*/ 29 h 39"/>
                <a:gd name="T12" fmla="*/ 1 w 38"/>
                <a:gd name="T13" fmla="*/ 27 h 39"/>
                <a:gd name="T14" fmla="*/ 1 w 38"/>
                <a:gd name="T15" fmla="*/ 24 h 39"/>
                <a:gd name="T16" fmla="*/ 0 w 38"/>
                <a:gd name="T17" fmla="*/ 20 h 39"/>
                <a:gd name="T18" fmla="*/ 1 w 38"/>
                <a:gd name="T19" fmla="*/ 16 h 39"/>
                <a:gd name="T20" fmla="*/ 1 w 38"/>
                <a:gd name="T21" fmla="*/ 12 h 39"/>
                <a:gd name="T22" fmla="*/ 3 w 38"/>
                <a:gd name="T23" fmla="*/ 8 h 39"/>
                <a:gd name="T24" fmla="*/ 5 w 38"/>
                <a:gd name="T25" fmla="*/ 6 h 39"/>
                <a:gd name="T26" fmla="*/ 9 w 38"/>
                <a:gd name="T27" fmla="*/ 4 h 39"/>
                <a:gd name="T28" fmla="*/ 11 w 38"/>
                <a:gd name="T29" fmla="*/ 2 h 39"/>
                <a:gd name="T30" fmla="*/ 15 w 38"/>
                <a:gd name="T31" fmla="*/ 0 h 39"/>
                <a:gd name="T32" fmla="*/ 19 w 38"/>
                <a:gd name="T33" fmla="*/ 0 h 39"/>
                <a:gd name="T34" fmla="*/ 23 w 38"/>
                <a:gd name="T35" fmla="*/ 0 h 39"/>
                <a:gd name="T36" fmla="*/ 26 w 38"/>
                <a:gd name="T37" fmla="*/ 2 h 39"/>
                <a:gd name="T38" fmla="*/ 30 w 38"/>
                <a:gd name="T39" fmla="*/ 4 h 39"/>
                <a:gd name="T40" fmla="*/ 32 w 38"/>
                <a:gd name="T41" fmla="*/ 6 h 39"/>
                <a:gd name="T42" fmla="*/ 34 w 38"/>
                <a:gd name="T43" fmla="*/ 8 h 39"/>
                <a:gd name="T44" fmla="*/ 36 w 38"/>
                <a:gd name="T45" fmla="*/ 12 h 39"/>
                <a:gd name="T46" fmla="*/ 38 w 38"/>
                <a:gd name="T47" fmla="*/ 16 h 39"/>
                <a:gd name="T48" fmla="*/ 38 w 38"/>
                <a:gd name="T49" fmla="*/ 20 h 39"/>
                <a:gd name="T50" fmla="*/ 38 w 38"/>
                <a:gd name="T51" fmla="*/ 24 h 39"/>
                <a:gd name="T52" fmla="*/ 36 w 38"/>
                <a:gd name="T53" fmla="*/ 27 h 39"/>
                <a:gd name="T54" fmla="*/ 34 w 38"/>
                <a:gd name="T55" fmla="*/ 29 h 39"/>
                <a:gd name="T56" fmla="*/ 32 w 38"/>
                <a:gd name="T57" fmla="*/ 33 h 39"/>
                <a:gd name="T58" fmla="*/ 30 w 38"/>
                <a:gd name="T59" fmla="*/ 35 h 39"/>
                <a:gd name="T60" fmla="*/ 26 w 38"/>
                <a:gd name="T61" fmla="*/ 37 h 39"/>
                <a:gd name="T62" fmla="*/ 23 w 38"/>
                <a:gd name="T63" fmla="*/ 37 h 39"/>
                <a:gd name="T64" fmla="*/ 19 w 38"/>
                <a:gd name="T6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" h="39">
                  <a:moveTo>
                    <a:pt x="19" y="39"/>
                  </a:moveTo>
                  <a:lnTo>
                    <a:pt x="15" y="37"/>
                  </a:lnTo>
                  <a:lnTo>
                    <a:pt x="11" y="37"/>
                  </a:lnTo>
                  <a:lnTo>
                    <a:pt x="9" y="35"/>
                  </a:lnTo>
                  <a:lnTo>
                    <a:pt x="5" y="33"/>
                  </a:lnTo>
                  <a:lnTo>
                    <a:pt x="3" y="29"/>
                  </a:lnTo>
                  <a:lnTo>
                    <a:pt x="1" y="27"/>
                  </a:lnTo>
                  <a:lnTo>
                    <a:pt x="1" y="24"/>
                  </a:lnTo>
                  <a:lnTo>
                    <a:pt x="0" y="20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3" y="8"/>
                  </a:lnTo>
                  <a:lnTo>
                    <a:pt x="5" y="6"/>
                  </a:lnTo>
                  <a:lnTo>
                    <a:pt x="9" y="4"/>
                  </a:lnTo>
                  <a:lnTo>
                    <a:pt x="11" y="2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30" y="4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8" y="16"/>
                  </a:lnTo>
                  <a:lnTo>
                    <a:pt x="38" y="20"/>
                  </a:lnTo>
                  <a:lnTo>
                    <a:pt x="38" y="24"/>
                  </a:lnTo>
                  <a:lnTo>
                    <a:pt x="36" y="27"/>
                  </a:lnTo>
                  <a:lnTo>
                    <a:pt x="34" y="29"/>
                  </a:lnTo>
                  <a:lnTo>
                    <a:pt x="32" y="33"/>
                  </a:lnTo>
                  <a:lnTo>
                    <a:pt x="30" y="35"/>
                  </a:lnTo>
                  <a:lnTo>
                    <a:pt x="26" y="37"/>
                  </a:lnTo>
                  <a:lnTo>
                    <a:pt x="23" y="37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330" name="Freeform 258"/>
            <p:cNvSpPr>
              <a:spLocks noChangeAspect="1"/>
            </p:cNvSpPr>
            <p:nvPr/>
          </p:nvSpPr>
          <p:spPr bwMode="auto">
            <a:xfrm>
              <a:off x="1585" y="1850"/>
              <a:ext cx="53" cy="53"/>
            </a:xfrm>
            <a:custGeom>
              <a:avLst/>
              <a:gdLst>
                <a:gd name="T0" fmla="*/ 0 w 21"/>
                <a:gd name="T1" fmla="*/ 0 h 21"/>
                <a:gd name="T2" fmla="*/ 0 w 21"/>
                <a:gd name="T3" fmla="*/ 0 h 21"/>
                <a:gd name="T4" fmla="*/ 0 w 21"/>
                <a:gd name="T5" fmla="*/ 4 h 21"/>
                <a:gd name="T6" fmla="*/ 2 w 21"/>
                <a:gd name="T7" fmla="*/ 7 h 21"/>
                <a:gd name="T8" fmla="*/ 3 w 21"/>
                <a:gd name="T9" fmla="*/ 11 h 21"/>
                <a:gd name="T10" fmla="*/ 5 w 21"/>
                <a:gd name="T11" fmla="*/ 15 h 21"/>
                <a:gd name="T12" fmla="*/ 9 w 21"/>
                <a:gd name="T13" fmla="*/ 17 h 21"/>
                <a:gd name="T14" fmla="*/ 13 w 21"/>
                <a:gd name="T15" fmla="*/ 19 h 21"/>
                <a:gd name="T16" fmla="*/ 17 w 21"/>
                <a:gd name="T17" fmla="*/ 21 h 21"/>
                <a:gd name="T18" fmla="*/ 21 w 21"/>
                <a:gd name="T19" fmla="*/ 21 h 21"/>
                <a:gd name="T20" fmla="*/ 21 w 21"/>
                <a:gd name="T21" fmla="*/ 15 h 21"/>
                <a:gd name="T22" fmla="*/ 17 w 21"/>
                <a:gd name="T23" fmla="*/ 15 h 21"/>
                <a:gd name="T24" fmla="*/ 15 w 21"/>
                <a:gd name="T25" fmla="*/ 15 h 21"/>
                <a:gd name="T26" fmla="*/ 11 w 21"/>
                <a:gd name="T27" fmla="*/ 13 h 21"/>
                <a:gd name="T28" fmla="*/ 9 w 21"/>
                <a:gd name="T29" fmla="*/ 11 h 21"/>
                <a:gd name="T30" fmla="*/ 7 w 21"/>
                <a:gd name="T31" fmla="*/ 9 h 21"/>
                <a:gd name="T32" fmla="*/ 5 w 21"/>
                <a:gd name="T33" fmla="*/ 5 h 21"/>
                <a:gd name="T34" fmla="*/ 5 w 21"/>
                <a:gd name="T35" fmla="*/ 4 h 21"/>
                <a:gd name="T36" fmla="*/ 5 w 21"/>
                <a:gd name="T37" fmla="*/ 0 h 21"/>
                <a:gd name="T38" fmla="*/ 5 w 21"/>
                <a:gd name="T39" fmla="*/ 0 h 21"/>
                <a:gd name="T40" fmla="*/ 0 w 21"/>
                <a:gd name="T4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7"/>
                  </a:lnTo>
                  <a:lnTo>
                    <a:pt x="3" y="11"/>
                  </a:lnTo>
                  <a:lnTo>
                    <a:pt x="5" y="15"/>
                  </a:lnTo>
                  <a:lnTo>
                    <a:pt x="9" y="17"/>
                  </a:lnTo>
                  <a:lnTo>
                    <a:pt x="13" y="19"/>
                  </a:lnTo>
                  <a:lnTo>
                    <a:pt x="17" y="21"/>
                  </a:lnTo>
                  <a:lnTo>
                    <a:pt x="21" y="21"/>
                  </a:lnTo>
                  <a:lnTo>
                    <a:pt x="21" y="15"/>
                  </a:lnTo>
                  <a:lnTo>
                    <a:pt x="17" y="15"/>
                  </a:lnTo>
                  <a:lnTo>
                    <a:pt x="15" y="15"/>
                  </a:lnTo>
                  <a:lnTo>
                    <a:pt x="11" y="13"/>
                  </a:lnTo>
                  <a:lnTo>
                    <a:pt x="9" y="11"/>
                  </a:lnTo>
                  <a:lnTo>
                    <a:pt x="7" y="9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331" name="Freeform 259"/>
            <p:cNvSpPr>
              <a:spLocks noChangeAspect="1"/>
            </p:cNvSpPr>
            <p:nvPr/>
          </p:nvSpPr>
          <p:spPr bwMode="auto">
            <a:xfrm>
              <a:off x="1585" y="1797"/>
              <a:ext cx="53" cy="53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17 w 21"/>
                <a:gd name="T5" fmla="*/ 0 h 21"/>
                <a:gd name="T6" fmla="*/ 13 w 21"/>
                <a:gd name="T7" fmla="*/ 1 h 21"/>
                <a:gd name="T8" fmla="*/ 9 w 21"/>
                <a:gd name="T9" fmla="*/ 3 h 21"/>
                <a:gd name="T10" fmla="*/ 5 w 21"/>
                <a:gd name="T11" fmla="*/ 5 h 21"/>
                <a:gd name="T12" fmla="*/ 3 w 21"/>
                <a:gd name="T13" fmla="*/ 9 h 21"/>
                <a:gd name="T14" fmla="*/ 2 w 21"/>
                <a:gd name="T15" fmla="*/ 11 h 21"/>
                <a:gd name="T16" fmla="*/ 0 w 21"/>
                <a:gd name="T17" fmla="*/ 17 h 21"/>
                <a:gd name="T18" fmla="*/ 0 w 21"/>
                <a:gd name="T19" fmla="*/ 21 h 21"/>
                <a:gd name="T20" fmla="*/ 5 w 21"/>
                <a:gd name="T21" fmla="*/ 21 h 21"/>
                <a:gd name="T22" fmla="*/ 5 w 21"/>
                <a:gd name="T23" fmla="*/ 17 h 21"/>
                <a:gd name="T24" fmla="*/ 5 w 21"/>
                <a:gd name="T25" fmla="*/ 15 h 21"/>
                <a:gd name="T26" fmla="*/ 7 w 21"/>
                <a:gd name="T27" fmla="*/ 11 h 21"/>
                <a:gd name="T28" fmla="*/ 9 w 21"/>
                <a:gd name="T29" fmla="*/ 9 h 21"/>
                <a:gd name="T30" fmla="*/ 11 w 21"/>
                <a:gd name="T31" fmla="*/ 7 h 21"/>
                <a:gd name="T32" fmla="*/ 15 w 21"/>
                <a:gd name="T33" fmla="*/ 5 h 21"/>
                <a:gd name="T34" fmla="*/ 17 w 21"/>
                <a:gd name="T35" fmla="*/ 5 h 21"/>
                <a:gd name="T36" fmla="*/ 21 w 21"/>
                <a:gd name="T37" fmla="*/ 3 h 21"/>
                <a:gd name="T38" fmla="*/ 21 w 21"/>
                <a:gd name="T39" fmla="*/ 3 h 21"/>
                <a:gd name="T40" fmla="*/ 21 w 21"/>
                <a:gd name="T4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5" y="5"/>
                  </a:lnTo>
                  <a:lnTo>
                    <a:pt x="3" y="9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5" y="21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7" y="11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5" y="5"/>
                  </a:lnTo>
                  <a:lnTo>
                    <a:pt x="17" y="5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332" name="Freeform 260"/>
            <p:cNvSpPr>
              <a:spLocks noChangeAspect="1"/>
            </p:cNvSpPr>
            <p:nvPr/>
          </p:nvSpPr>
          <p:spPr bwMode="auto">
            <a:xfrm>
              <a:off x="1638" y="1797"/>
              <a:ext cx="53" cy="53"/>
            </a:xfrm>
            <a:custGeom>
              <a:avLst/>
              <a:gdLst>
                <a:gd name="T0" fmla="*/ 21 w 21"/>
                <a:gd name="T1" fmla="*/ 21 h 21"/>
                <a:gd name="T2" fmla="*/ 21 w 21"/>
                <a:gd name="T3" fmla="*/ 21 h 21"/>
                <a:gd name="T4" fmla="*/ 21 w 21"/>
                <a:gd name="T5" fmla="*/ 17 h 21"/>
                <a:gd name="T6" fmla="*/ 19 w 21"/>
                <a:gd name="T7" fmla="*/ 11 h 21"/>
                <a:gd name="T8" fmla="*/ 17 w 21"/>
                <a:gd name="T9" fmla="*/ 9 h 21"/>
                <a:gd name="T10" fmla="*/ 15 w 21"/>
                <a:gd name="T11" fmla="*/ 5 h 21"/>
                <a:gd name="T12" fmla="*/ 11 w 21"/>
                <a:gd name="T13" fmla="*/ 3 h 21"/>
                <a:gd name="T14" fmla="*/ 7 w 21"/>
                <a:gd name="T15" fmla="*/ 1 h 21"/>
                <a:gd name="T16" fmla="*/ 4 w 21"/>
                <a:gd name="T17" fmla="*/ 0 h 21"/>
                <a:gd name="T18" fmla="*/ 0 w 21"/>
                <a:gd name="T19" fmla="*/ 0 h 21"/>
                <a:gd name="T20" fmla="*/ 0 w 21"/>
                <a:gd name="T21" fmla="*/ 3 h 21"/>
                <a:gd name="T22" fmla="*/ 4 w 21"/>
                <a:gd name="T23" fmla="*/ 5 h 21"/>
                <a:gd name="T24" fmla="*/ 6 w 21"/>
                <a:gd name="T25" fmla="*/ 5 h 21"/>
                <a:gd name="T26" fmla="*/ 9 w 21"/>
                <a:gd name="T27" fmla="*/ 7 h 21"/>
                <a:gd name="T28" fmla="*/ 11 w 21"/>
                <a:gd name="T29" fmla="*/ 9 h 21"/>
                <a:gd name="T30" fmla="*/ 13 w 21"/>
                <a:gd name="T31" fmla="*/ 11 h 21"/>
                <a:gd name="T32" fmla="*/ 15 w 21"/>
                <a:gd name="T33" fmla="*/ 15 h 21"/>
                <a:gd name="T34" fmla="*/ 15 w 21"/>
                <a:gd name="T35" fmla="*/ 17 h 21"/>
                <a:gd name="T36" fmla="*/ 17 w 21"/>
                <a:gd name="T37" fmla="*/ 21 h 21"/>
                <a:gd name="T38" fmla="*/ 17 w 21"/>
                <a:gd name="T39" fmla="*/ 21 h 21"/>
                <a:gd name="T40" fmla="*/ 21 w 21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21" y="21"/>
                  </a:moveTo>
                  <a:lnTo>
                    <a:pt x="21" y="21"/>
                  </a:lnTo>
                  <a:lnTo>
                    <a:pt x="21" y="17"/>
                  </a:lnTo>
                  <a:lnTo>
                    <a:pt x="19" y="11"/>
                  </a:lnTo>
                  <a:lnTo>
                    <a:pt x="17" y="9"/>
                  </a:lnTo>
                  <a:lnTo>
                    <a:pt x="15" y="5"/>
                  </a:lnTo>
                  <a:lnTo>
                    <a:pt x="11" y="3"/>
                  </a:lnTo>
                  <a:lnTo>
                    <a:pt x="7" y="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4" y="5"/>
                  </a:lnTo>
                  <a:lnTo>
                    <a:pt x="6" y="5"/>
                  </a:lnTo>
                  <a:lnTo>
                    <a:pt x="9" y="7"/>
                  </a:lnTo>
                  <a:lnTo>
                    <a:pt x="11" y="9"/>
                  </a:lnTo>
                  <a:lnTo>
                    <a:pt x="13" y="11"/>
                  </a:lnTo>
                  <a:lnTo>
                    <a:pt x="15" y="15"/>
                  </a:lnTo>
                  <a:lnTo>
                    <a:pt x="15" y="17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333" name="Freeform 261"/>
            <p:cNvSpPr>
              <a:spLocks noChangeAspect="1"/>
            </p:cNvSpPr>
            <p:nvPr/>
          </p:nvSpPr>
          <p:spPr bwMode="auto">
            <a:xfrm>
              <a:off x="1638" y="1850"/>
              <a:ext cx="53" cy="53"/>
            </a:xfrm>
            <a:custGeom>
              <a:avLst/>
              <a:gdLst>
                <a:gd name="T0" fmla="*/ 0 w 21"/>
                <a:gd name="T1" fmla="*/ 21 h 21"/>
                <a:gd name="T2" fmla="*/ 0 w 21"/>
                <a:gd name="T3" fmla="*/ 21 h 21"/>
                <a:gd name="T4" fmla="*/ 4 w 21"/>
                <a:gd name="T5" fmla="*/ 21 h 21"/>
                <a:gd name="T6" fmla="*/ 7 w 21"/>
                <a:gd name="T7" fmla="*/ 19 h 21"/>
                <a:gd name="T8" fmla="*/ 11 w 21"/>
                <a:gd name="T9" fmla="*/ 17 h 21"/>
                <a:gd name="T10" fmla="*/ 15 w 21"/>
                <a:gd name="T11" fmla="*/ 15 h 21"/>
                <a:gd name="T12" fmla="*/ 17 w 21"/>
                <a:gd name="T13" fmla="*/ 11 h 21"/>
                <a:gd name="T14" fmla="*/ 19 w 21"/>
                <a:gd name="T15" fmla="*/ 7 h 21"/>
                <a:gd name="T16" fmla="*/ 21 w 21"/>
                <a:gd name="T17" fmla="*/ 4 h 21"/>
                <a:gd name="T18" fmla="*/ 21 w 21"/>
                <a:gd name="T19" fmla="*/ 0 h 21"/>
                <a:gd name="T20" fmla="*/ 17 w 21"/>
                <a:gd name="T21" fmla="*/ 0 h 21"/>
                <a:gd name="T22" fmla="*/ 15 w 21"/>
                <a:gd name="T23" fmla="*/ 4 h 21"/>
                <a:gd name="T24" fmla="*/ 15 w 21"/>
                <a:gd name="T25" fmla="*/ 5 h 21"/>
                <a:gd name="T26" fmla="*/ 13 w 21"/>
                <a:gd name="T27" fmla="*/ 9 h 21"/>
                <a:gd name="T28" fmla="*/ 11 w 21"/>
                <a:gd name="T29" fmla="*/ 11 h 21"/>
                <a:gd name="T30" fmla="*/ 9 w 21"/>
                <a:gd name="T31" fmla="*/ 13 h 21"/>
                <a:gd name="T32" fmla="*/ 6 w 21"/>
                <a:gd name="T33" fmla="*/ 15 h 21"/>
                <a:gd name="T34" fmla="*/ 4 w 21"/>
                <a:gd name="T35" fmla="*/ 15 h 21"/>
                <a:gd name="T36" fmla="*/ 0 w 21"/>
                <a:gd name="T37" fmla="*/ 15 h 21"/>
                <a:gd name="T38" fmla="*/ 0 w 21"/>
                <a:gd name="T39" fmla="*/ 15 h 21"/>
                <a:gd name="T40" fmla="*/ 0 w 21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0" y="21"/>
                  </a:moveTo>
                  <a:lnTo>
                    <a:pt x="0" y="21"/>
                  </a:lnTo>
                  <a:lnTo>
                    <a:pt x="4" y="21"/>
                  </a:lnTo>
                  <a:lnTo>
                    <a:pt x="7" y="19"/>
                  </a:lnTo>
                  <a:lnTo>
                    <a:pt x="11" y="17"/>
                  </a:lnTo>
                  <a:lnTo>
                    <a:pt x="15" y="15"/>
                  </a:lnTo>
                  <a:lnTo>
                    <a:pt x="17" y="11"/>
                  </a:lnTo>
                  <a:lnTo>
                    <a:pt x="19" y="7"/>
                  </a:lnTo>
                  <a:lnTo>
                    <a:pt x="21" y="4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3" y="9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6" y="15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334" name="Freeform 262"/>
            <p:cNvSpPr>
              <a:spLocks noChangeAspect="1"/>
            </p:cNvSpPr>
            <p:nvPr/>
          </p:nvSpPr>
          <p:spPr bwMode="auto">
            <a:xfrm>
              <a:off x="1661" y="1867"/>
              <a:ext cx="92" cy="98"/>
            </a:xfrm>
            <a:custGeom>
              <a:avLst/>
              <a:gdLst>
                <a:gd name="T0" fmla="*/ 20 w 37"/>
                <a:gd name="T1" fmla="*/ 39 h 39"/>
                <a:gd name="T2" fmla="*/ 16 w 37"/>
                <a:gd name="T3" fmla="*/ 39 h 39"/>
                <a:gd name="T4" fmla="*/ 12 w 37"/>
                <a:gd name="T5" fmla="*/ 37 h 39"/>
                <a:gd name="T6" fmla="*/ 8 w 37"/>
                <a:gd name="T7" fmla="*/ 35 h 39"/>
                <a:gd name="T8" fmla="*/ 6 w 37"/>
                <a:gd name="T9" fmla="*/ 33 h 39"/>
                <a:gd name="T10" fmla="*/ 2 w 37"/>
                <a:gd name="T11" fmla="*/ 29 h 39"/>
                <a:gd name="T12" fmla="*/ 2 w 37"/>
                <a:gd name="T13" fmla="*/ 27 h 39"/>
                <a:gd name="T14" fmla="*/ 0 w 37"/>
                <a:gd name="T15" fmla="*/ 23 h 39"/>
                <a:gd name="T16" fmla="*/ 0 w 37"/>
                <a:gd name="T17" fmla="*/ 20 h 39"/>
                <a:gd name="T18" fmla="*/ 0 w 37"/>
                <a:gd name="T19" fmla="*/ 16 h 39"/>
                <a:gd name="T20" fmla="*/ 2 w 37"/>
                <a:gd name="T21" fmla="*/ 12 h 39"/>
                <a:gd name="T22" fmla="*/ 2 w 37"/>
                <a:gd name="T23" fmla="*/ 10 h 39"/>
                <a:gd name="T24" fmla="*/ 6 w 37"/>
                <a:gd name="T25" fmla="*/ 6 h 39"/>
                <a:gd name="T26" fmla="*/ 8 w 37"/>
                <a:gd name="T27" fmla="*/ 4 h 39"/>
                <a:gd name="T28" fmla="*/ 12 w 37"/>
                <a:gd name="T29" fmla="*/ 2 h 39"/>
                <a:gd name="T30" fmla="*/ 16 w 37"/>
                <a:gd name="T31" fmla="*/ 0 h 39"/>
                <a:gd name="T32" fmla="*/ 20 w 37"/>
                <a:gd name="T33" fmla="*/ 0 h 39"/>
                <a:gd name="T34" fmla="*/ 23 w 37"/>
                <a:gd name="T35" fmla="*/ 0 h 39"/>
                <a:gd name="T36" fmla="*/ 25 w 37"/>
                <a:gd name="T37" fmla="*/ 2 h 39"/>
                <a:gd name="T38" fmla="*/ 29 w 37"/>
                <a:gd name="T39" fmla="*/ 4 h 39"/>
                <a:gd name="T40" fmla="*/ 31 w 37"/>
                <a:gd name="T41" fmla="*/ 6 h 39"/>
                <a:gd name="T42" fmla="*/ 35 w 37"/>
                <a:gd name="T43" fmla="*/ 10 h 39"/>
                <a:gd name="T44" fmla="*/ 37 w 37"/>
                <a:gd name="T45" fmla="*/ 12 h 39"/>
                <a:gd name="T46" fmla="*/ 37 w 37"/>
                <a:gd name="T47" fmla="*/ 16 h 39"/>
                <a:gd name="T48" fmla="*/ 37 w 37"/>
                <a:gd name="T49" fmla="*/ 20 h 39"/>
                <a:gd name="T50" fmla="*/ 37 w 37"/>
                <a:gd name="T51" fmla="*/ 23 h 39"/>
                <a:gd name="T52" fmla="*/ 37 w 37"/>
                <a:gd name="T53" fmla="*/ 27 h 39"/>
                <a:gd name="T54" fmla="*/ 35 w 37"/>
                <a:gd name="T55" fmla="*/ 29 h 39"/>
                <a:gd name="T56" fmla="*/ 31 w 37"/>
                <a:gd name="T57" fmla="*/ 33 h 39"/>
                <a:gd name="T58" fmla="*/ 29 w 37"/>
                <a:gd name="T59" fmla="*/ 35 h 39"/>
                <a:gd name="T60" fmla="*/ 25 w 37"/>
                <a:gd name="T61" fmla="*/ 37 h 39"/>
                <a:gd name="T62" fmla="*/ 23 w 37"/>
                <a:gd name="T63" fmla="*/ 39 h 39"/>
                <a:gd name="T64" fmla="*/ 20 w 37"/>
                <a:gd name="T6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" h="39">
                  <a:moveTo>
                    <a:pt x="20" y="39"/>
                  </a:moveTo>
                  <a:lnTo>
                    <a:pt x="16" y="39"/>
                  </a:lnTo>
                  <a:lnTo>
                    <a:pt x="12" y="37"/>
                  </a:lnTo>
                  <a:lnTo>
                    <a:pt x="8" y="35"/>
                  </a:lnTo>
                  <a:lnTo>
                    <a:pt x="6" y="33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6" y="6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2"/>
                  </a:lnTo>
                  <a:lnTo>
                    <a:pt x="29" y="4"/>
                  </a:lnTo>
                  <a:lnTo>
                    <a:pt x="31" y="6"/>
                  </a:lnTo>
                  <a:lnTo>
                    <a:pt x="35" y="10"/>
                  </a:lnTo>
                  <a:lnTo>
                    <a:pt x="37" y="12"/>
                  </a:lnTo>
                  <a:lnTo>
                    <a:pt x="37" y="16"/>
                  </a:lnTo>
                  <a:lnTo>
                    <a:pt x="37" y="20"/>
                  </a:lnTo>
                  <a:lnTo>
                    <a:pt x="37" y="23"/>
                  </a:lnTo>
                  <a:lnTo>
                    <a:pt x="37" y="27"/>
                  </a:lnTo>
                  <a:lnTo>
                    <a:pt x="35" y="29"/>
                  </a:lnTo>
                  <a:lnTo>
                    <a:pt x="31" y="33"/>
                  </a:lnTo>
                  <a:lnTo>
                    <a:pt x="29" y="35"/>
                  </a:lnTo>
                  <a:lnTo>
                    <a:pt x="25" y="37"/>
                  </a:lnTo>
                  <a:lnTo>
                    <a:pt x="23" y="39"/>
                  </a:lnTo>
                  <a:lnTo>
                    <a:pt x="20" y="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335" name="Freeform 263"/>
            <p:cNvSpPr>
              <a:spLocks noChangeAspect="1"/>
            </p:cNvSpPr>
            <p:nvPr/>
          </p:nvSpPr>
          <p:spPr bwMode="auto">
            <a:xfrm>
              <a:off x="1653" y="1918"/>
              <a:ext cx="58" cy="53"/>
            </a:xfrm>
            <a:custGeom>
              <a:avLst/>
              <a:gdLst>
                <a:gd name="T0" fmla="*/ 0 w 23"/>
                <a:gd name="T1" fmla="*/ 0 h 21"/>
                <a:gd name="T2" fmla="*/ 0 w 23"/>
                <a:gd name="T3" fmla="*/ 0 h 21"/>
                <a:gd name="T4" fmla="*/ 1 w 23"/>
                <a:gd name="T5" fmla="*/ 3 h 21"/>
                <a:gd name="T6" fmla="*/ 1 w 23"/>
                <a:gd name="T7" fmla="*/ 7 h 21"/>
                <a:gd name="T8" fmla="*/ 3 w 23"/>
                <a:gd name="T9" fmla="*/ 11 h 21"/>
                <a:gd name="T10" fmla="*/ 7 w 23"/>
                <a:gd name="T11" fmla="*/ 15 h 21"/>
                <a:gd name="T12" fmla="*/ 9 w 23"/>
                <a:gd name="T13" fmla="*/ 17 h 21"/>
                <a:gd name="T14" fmla="*/ 13 w 23"/>
                <a:gd name="T15" fmla="*/ 19 h 21"/>
                <a:gd name="T16" fmla="*/ 17 w 23"/>
                <a:gd name="T17" fmla="*/ 21 h 21"/>
                <a:gd name="T18" fmla="*/ 23 w 23"/>
                <a:gd name="T19" fmla="*/ 21 h 21"/>
                <a:gd name="T20" fmla="*/ 23 w 23"/>
                <a:gd name="T21" fmla="*/ 15 h 21"/>
                <a:gd name="T22" fmla="*/ 19 w 23"/>
                <a:gd name="T23" fmla="*/ 15 h 21"/>
                <a:gd name="T24" fmla="*/ 15 w 23"/>
                <a:gd name="T25" fmla="*/ 15 h 21"/>
                <a:gd name="T26" fmla="*/ 13 w 23"/>
                <a:gd name="T27" fmla="*/ 13 h 21"/>
                <a:gd name="T28" fmla="*/ 11 w 23"/>
                <a:gd name="T29" fmla="*/ 11 h 21"/>
                <a:gd name="T30" fmla="*/ 9 w 23"/>
                <a:gd name="T31" fmla="*/ 9 h 21"/>
                <a:gd name="T32" fmla="*/ 7 w 23"/>
                <a:gd name="T33" fmla="*/ 5 h 21"/>
                <a:gd name="T34" fmla="*/ 5 w 23"/>
                <a:gd name="T35" fmla="*/ 3 h 21"/>
                <a:gd name="T36" fmla="*/ 5 w 23"/>
                <a:gd name="T37" fmla="*/ 0 h 21"/>
                <a:gd name="T38" fmla="*/ 5 w 23"/>
                <a:gd name="T39" fmla="*/ 0 h 21"/>
                <a:gd name="T40" fmla="*/ 0 w 23"/>
                <a:gd name="T4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21">
                  <a:moveTo>
                    <a:pt x="0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1" y="7"/>
                  </a:lnTo>
                  <a:lnTo>
                    <a:pt x="3" y="11"/>
                  </a:lnTo>
                  <a:lnTo>
                    <a:pt x="7" y="15"/>
                  </a:lnTo>
                  <a:lnTo>
                    <a:pt x="9" y="17"/>
                  </a:lnTo>
                  <a:lnTo>
                    <a:pt x="13" y="19"/>
                  </a:lnTo>
                  <a:lnTo>
                    <a:pt x="17" y="21"/>
                  </a:lnTo>
                  <a:lnTo>
                    <a:pt x="23" y="21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3" y="13"/>
                  </a:lnTo>
                  <a:lnTo>
                    <a:pt x="11" y="11"/>
                  </a:lnTo>
                  <a:lnTo>
                    <a:pt x="9" y="9"/>
                  </a:lnTo>
                  <a:lnTo>
                    <a:pt x="7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336" name="Freeform 264"/>
            <p:cNvSpPr>
              <a:spLocks noChangeAspect="1"/>
            </p:cNvSpPr>
            <p:nvPr/>
          </p:nvSpPr>
          <p:spPr bwMode="auto">
            <a:xfrm>
              <a:off x="1653" y="1863"/>
              <a:ext cx="58" cy="55"/>
            </a:xfrm>
            <a:custGeom>
              <a:avLst/>
              <a:gdLst>
                <a:gd name="T0" fmla="*/ 23 w 23"/>
                <a:gd name="T1" fmla="*/ 0 h 22"/>
                <a:gd name="T2" fmla="*/ 23 w 23"/>
                <a:gd name="T3" fmla="*/ 0 h 22"/>
                <a:gd name="T4" fmla="*/ 17 w 23"/>
                <a:gd name="T5" fmla="*/ 0 h 22"/>
                <a:gd name="T6" fmla="*/ 13 w 23"/>
                <a:gd name="T7" fmla="*/ 2 h 22"/>
                <a:gd name="T8" fmla="*/ 9 w 23"/>
                <a:gd name="T9" fmla="*/ 4 h 22"/>
                <a:gd name="T10" fmla="*/ 7 w 23"/>
                <a:gd name="T11" fmla="*/ 6 h 22"/>
                <a:gd name="T12" fmla="*/ 3 w 23"/>
                <a:gd name="T13" fmla="*/ 10 h 22"/>
                <a:gd name="T14" fmla="*/ 1 w 23"/>
                <a:gd name="T15" fmla="*/ 14 h 22"/>
                <a:gd name="T16" fmla="*/ 1 w 23"/>
                <a:gd name="T17" fmla="*/ 18 h 22"/>
                <a:gd name="T18" fmla="*/ 0 w 23"/>
                <a:gd name="T19" fmla="*/ 22 h 22"/>
                <a:gd name="T20" fmla="*/ 5 w 23"/>
                <a:gd name="T21" fmla="*/ 22 h 22"/>
                <a:gd name="T22" fmla="*/ 5 w 23"/>
                <a:gd name="T23" fmla="*/ 18 h 22"/>
                <a:gd name="T24" fmla="*/ 7 w 23"/>
                <a:gd name="T25" fmla="*/ 16 h 22"/>
                <a:gd name="T26" fmla="*/ 9 w 23"/>
                <a:gd name="T27" fmla="*/ 12 h 22"/>
                <a:gd name="T28" fmla="*/ 11 w 23"/>
                <a:gd name="T29" fmla="*/ 10 h 22"/>
                <a:gd name="T30" fmla="*/ 13 w 23"/>
                <a:gd name="T31" fmla="*/ 8 h 22"/>
                <a:gd name="T32" fmla="*/ 15 w 23"/>
                <a:gd name="T33" fmla="*/ 6 h 22"/>
                <a:gd name="T34" fmla="*/ 19 w 23"/>
                <a:gd name="T35" fmla="*/ 6 h 22"/>
                <a:gd name="T36" fmla="*/ 23 w 23"/>
                <a:gd name="T37" fmla="*/ 6 h 22"/>
                <a:gd name="T38" fmla="*/ 23 w 23"/>
                <a:gd name="T39" fmla="*/ 6 h 22"/>
                <a:gd name="T40" fmla="*/ 23 w 23"/>
                <a:gd name="T4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22">
                  <a:moveTo>
                    <a:pt x="23" y="0"/>
                  </a:moveTo>
                  <a:lnTo>
                    <a:pt x="23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9" y="4"/>
                  </a:lnTo>
                  <a:lnTo>
                    <a:pt x="7" y="6"/>
                  </a:lnTo>
                  <a:lnTo>
                    <a:pt x="3" y="10"/>
                  </a:lnTo>
                  <a:lnTo>
                    <a:pt x="1" y="14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5" y="22"/>
                  </a:lnTo>
                  <a:lnTo>
                    <a:pt x="5" y="18"/>
                  </a:lnTo>
                  <a:lnTo>
                    <a:pt x="7" y="16"/>
                  </a:lnTo>
                  <a:lnTo>
                    <a:pt x="9" y="12"/>
                  </a:lnTo>
                  <a:lnTo>
                    <a:pt x="11" y="10"/>
                  </a:lnTo>
                  <a:lnTo>
                    <a:pt x="13" y="8"/>
                  </a:lnTo>
                  <a:lnTo>
                    <a:pt x="15" y="6"/>
                  </a:lnTo>
                  <a:lnTo>
                    <a:pt x="19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337" name="Freeform 265"/>
            <p:cNvSpPr>
              <a:spLocks noChangeAspect="1"/>
            </p:cNvSpPr>
            <p:nvPr/>
          </p:nvSpPr>
          <p:spPr bwMode="auto">
            <a:xfrm>
              <a:off x="1711" y="1863"/>
              <a:ext cx="52" cy="55"/>
            </a:xfrm>
            <a:custGeom>
              <a:avLst/>
              <a:gdLst>
                <a:gd name="T0" fmla="*/ 21 w 21"/>
                <a:gd name="T1" fmla="*/ 22 h 22"/>
                <a:gd name="T2" fmla="*/ 21 w 21"/>
                <a:gd name="T3" fmla="*/ 22 h 22"/>
                <a:gd name="T4" fmla="*/ 19 w 21"/>
                <a:gd name="T5" fmla="*/ 18 h 22"/>
                <a:gd name="T6" fmla="*/ 19 w 21"/>
                <a:gd name="T7" fmla="*/ 14 h 22"/>
                <a:gd name="T8" fmla="*/ 17 w 21"/>
                <a:gd name="T9" fmla="*/ 10 h 22"/>
                <a:gd name="T10" fmla="*/ 13 w 21"/>
                <a:gd name="T11" fmla="*/ 6 h 22"/>
                <a:gd name="T12" fmla="*/ 11 w 21"/>
                <a:gd name="T13" fmla="*/ 4 h 22"/>
                <a:gd name="T14" fmla="*/ 7 w 21"/>
                <a:gd name="T15" fmla="*/ 2 h 22"/>
                <a:gd name="T16" fmla="*/ 3 w 21"/>
                <a:gd name="T17" fmla="*/ 0 h 22"/>
                <a:gd name="T18" fmla="*/ 0 w 21"/>
                <a:gd name="T19" fmla="*/ 0 h 22"/>
                <a:gd name="T20" fmla="*/ 0 w 21"/>
                <a:gd name="T21" fmla="*/ 6 h 22"/>
                <a:gd name="T22" fmla="*/ 2 w 21"/>
                <a:gd name="T23" fmla="*/ 6 h 22"/>
                <a:gd name="T24" fmla="*/ 5 w 21"/>
                <a:gd name="T25" fmla="*/ 6 h 22"/>
                <a:gd name="T26" fmla="*/ 7 w 21"/>
                <a:gd name="T27" fmla="*/ 8 h 22"/>
                <a:gd name="T28" fmla="*/ 11 w 21"/>
                <a:gd name="T29" fmla="*/ 10 h 22"/>
                <a:gd name="T30" fmla="*/ 13 w 21"/>
                <a:gd name="T31" fmla="*/ 12 h 22"/>
                <a:gd name="T32" fmla="*/ 13 w 21"/>
                <a:gd name="T33" fmla="*/ 16 h 22"/>
                <a:gd name="T34" fmla="*/ 15 w 21"/>
                <a:gd name="T35" fmla="*/ 18 h 22"/>
                <a:gd name="T36" fmla="*/ 15 w 21"/>
                <a:gd name="T37" fmla="*/ 22 h 22"/>
                <a:gd name="T38" fmla="*/ 15 w 21"/>
                <a:gd name="T39" fmla="*/ 22 h 22"/>
                <a:gd name="T40" fmla="*/ 21 w 21"/>
                <a:gd name="T4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2">
                  <a:moveTo>
                    <a:pt x="21" y="22"/>
                  </a:moveTo>
                  <a:lnTo>
                    <a:pt x="21" y="22"/>
                  </a:lnTo>
                  <a:lnTo>
                    <a:pt x="19" y="18"/>
                  </a:lnTo>
                  <a:lnTo>
                    <a:pt x="19" y="14"/>
                  </a:lnTo>
                  <a:lnTo>
                    <a:pt x="17" y="10"/>
                  </a:lnTo>
                  <a:lnTo>
                    <a:pt x="13" y="6"/>
                  </a:lnTo>
                  <a:lnTo>
                    <a:pt x="11" y="4"/>
                  </a:lnTo>
                  <a:lnTo>
                    <a:pt x="7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lnTo>
                    <a:pt x="5" y="6"/>
                  </a:lnTo>
                  <a:lnTo>
                    <a:pt x="7" y="8"/>
                  </a:lnTo>
                  <a:lnTo>
                    <a:pt x="11" y="10"/>
                  </a:lnTo>
                  <a:lnTo>
                    <a:pt x="13" y="12"/>
                  </a:lnTo>
                  <a:lnTo>
                    <a:pt x="13" y="16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338" name="Freeform 266"/>
            <p:cNvSpPr>
              <a:spLocks noChangeAspect="1"/>
            </p:cNvSpPr>
            <p:nvPr/>
          </p:nvSpPr>
          <p:spPr bwMode="auto">
            <a:xfrm>
              <a:off x="1711" y="1918"/>
              <a:ext cx="52" cy="53"/>
            </a:xfrm>
            <a:custGeom>
              <a:avLst/>
              <a:gdLst>
                <a:gd name="T0" fmla="*/ 0 w 21"/>
                <a:gd name="T1" fmla="*/ 21 h 21"/>
                <a:gd name="T2" fmla="*/ 0 w 21"/>
                <a:gd name="T3" fmla="*/ 21 h 21"/>
                <a:gd name="T4" fmla="*/ 3 w 21"/>
                <a:gd name="T5" fmla="*/ 21 h 21"/>
                <a:gd name="T6" fmla="*/ 7 w 21"/>
                <a:gd name="T7" fmla="*/ 19 h 21"/>
                <a:gd name="T8" fmla="*/ 11 w 21"/>
                <a:gd name="T9" fmla="*/ 17 h 21"/>
                <a:gd name="T10" fmla="*/ 13 w 21"/>
                <a:gd name="T11" fmla="*/ 15 h 21"/>
                <a:gd name="T12" fmla="*/ 17 w 21"/>
                <a:gd name="T13" fmla="*/ 11 h 21"/>
                <a:gd name="T14" fmla="*/ 19 w 21"/>
                <a:gd name="T15" fmla="*/ 7 h 21"/>
                <a:gd name="T16" fmla="*/ 19 w 21"/>
                <a:gd name="T17" fmla="*/ 3 h 21"/>
                <a:gd name="T18" fmla="*/ 21 w 21"/>
                <a:gd name="T19" fmla="*/ 0 h 21"/>
                <a:gd name="T20" fmla="*/ 15 w 21"/>
                <a:gd name="T21" fmla="*/ 0 h 21"/>
                <a:gd name="T22" fmla="*/ 15 w 21"/>
                <a:gd name="T23" fmla="*/ 3 h 21"/>
                <a:gd name="T24" fmla="*/ 13 w 21"/>
                <a:gd name="T25" fmla="*/ 5 h 21"/>
                <a:gd name="T26" fmla="*/ 13 w 21"/>
                <a:gd name="T27" fmla="*/ 9 h 21"/>
                <a:gd name="T28" fmla="*/ 11 w 21"/>
                <a:gd name="T29" fmla="*/ 11 h 21"/>
                <a:gd name="T30" fmla="*/ 7 w 21"/>
                <a:gd name="T31" fmla="*/ 13 h 21"/>
                <a:gd name="T32" fmla="*/ 5 w 21"/>
                <a:gd name="T33" fmla="*/ 15 h 21"/>
                <a:gd name="T34" fmla="*/ 2 w 21"/>
                <a:gd name="T35" fmla="*/ 15 h 21"/>
                <a:gd name="T36" fmla="*/ 0 w 21"/>
                <a:gd name="T37" fmla="*/ 15 h 21"/>
                <a:gd name="T38" fmla="*/ 0 w 21"/>
                <a:gd name="T39" fmla="*/ 15 h 21"/>
                <a:gd name="T40" fmla="*/ 0 w 21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0" y="21"/>
                  </a:moveTo>
                  <a:lnTo>
                    <a:pt x="0" y="21"/>
                  </a:lnTo>
                  <a:lnTo>
                    <a:pt x="3" y="21"/>
                  </a:lnTo>
                  <a:lnTo>
                    <a:pt x="7" y="19"/>
                  </a:lnTo>
                  <a:lnTo>
                    <a:pt x="11" y="17"/>
                  </a:lnTo>
                  <a:lnTo>
                    <a:pt x="13" y="15"/>
                  </a:lnTo>
                  <a:lnTo>
                    <a:pt x="17" y="11"/>
                  </a:lnTo>
                  <a:lnTo>
                    <a:pt x="19" y="7"/>
                  </a:lnTo>
                  <a:lnTo>
                    <a:pt x="19" y="3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3" y="5"/>
                  </a:lnTo>
                  <a:lnTo>
                    <a:pt x="13" y="9"/>
                  </a:lnTo>
                  <a:lnTo>
                    <a:pt x="11" y="11"/>
                  </a:lnTo>
                  <a:lnTo>
                    <a:pt x="7" y="13"/>
                  </a:lnTo>
                  <a:lnTo>
                    <a:pt x="5" y="15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339" name="Freeform 267"/>
            <p:cNvSpPr>
              <a:spLocks noChangeAspect="1"/>
            </p:cNvSpPr>
            <p:nvPr/>
          </p:nvSpPr>
          <p:spPr bwMode="auto">
            <a:xfrm>
              <a:off x="1585" y="1946"/>
              <a:ext cx="95" cy="90"/>
            </a:xfrm>
            <a:custGeom>
              <a:avLst/>
              <a:gdLst>
                <a:gd name="T0" fmla="*/ 19 w 38"/>
                <a:gd name="T1" fmla="*/ 36 h 36"/>
                <a:gd name="T2" fmla="*/ 15 w 38"/>
                <a:gd name="T3" fmla="*/ 36 h 36"/>
                <a:gd name="T4" fmla="*/ 11 w 38"/>
                <a:gd name="T5" fmla="*/ 36 h 36"/>
                <a:gd name="T6" fmla="*/ 9 w 38"/>
                <a:gd name="T7" fmla="*/ 35 h 36"/>
                <a:gd name="T8" fmla="*/ 5 w 38"/>
                <a:gd name="T9" fmla="*/ 33 h 36"/>
                <a:gd name="T10" fmla="*/ 3 w 38"/>
                <a:gd name="T11" fmla="*/ 29 h 36"/>
                <a:gd name="T12" fmla="*/ 2 w 38"/>
                <a:gd name="T13" fmla="*/ 25 h 36"/>
                <a:gd name="T14" fmla="*/ 2 w 38"/>
                <a:gd name="T15" fmla="*/ 23 h 36"/>
                <a:gd name="T16" fmla="*/ 0 w 38"/>
                <a:gd name="T17" fmla="*/ 19 h 36"/>
                <a:gd name="T18" fmla="*/ 2 w 38"/>
                <a:gd name="T19" fmla="*/ 15 h 36"/>
                <a:gd name="T20" fmla="*/ 2 w 38"/>
                <a:gd name="T21" fmla="*/ 12 h 36"/>
                <a:gd name="T22" fmla="*/ 3 w 38"/>
                <a:gd name="T23" fmla="*/ 8 h 36"/>
                <a:gd name="T24" fmla="*/ 5 w 38"/>
                <a:gd name="T25" fmla="*/ 6 h 36"/>
                <a:gd name="T26" fmla="*/ 9 w 38"/>
                <a:gd name="T27" fmla="*/ 4 h 36"/>
                <a:gd name="T28" fmla="*/ 11 w 38"/>
                <a:gd name="T29" fmla="*/ 2 h 36"/>
                <a:gd name="T30" fmla="*/ 15 w 38"/>
                <a:gd name="T31" fmla="*/ 0 h 36"/>
                <a:gd name="T32" fmla="*/ 19 w 38"/>
                <a:gd name="T33" fmla="*/ 0 h 36"/>
                <a:gd name="T34" fmla="*/ 23 w 38"/>
                <a:gd name="T35" fmla="*/ 0 h 36"/>
                <a:gd name="T36" fmla="*/ 27 w 38"/>
                <a:gd name="T37" fmla="*/ 2 h 36"/>
                <a:gd name="T38" fmla="*/ 30 w 38"/>
                <a:gd name="T39" fmla="*/ 4 h 36"/>
                <a:gd name="T40" fmla="*/ 32 w 38"/>
                <a:gd name="T41" fmla="*/ 6 h 36"/>
                <a:gd name="T42" fmla="*/ 34 w 38"/>
                <a:gd name="T43" fmla="*/ 8 h 36"/>
                <a:gd name="T44" fmla="*/ 36 w 38"/>
                <a:gd name="T45" fmla="*/ 12 h 36"/>
                <a:gd name="T46" fmla="*/ 38 w 38"/>
                <a:gd name="T47" fmla="*/ 15 h 36"/>
                <a:gd name="T48" fmla="*/ 38 w 38"/>
                <a:gd name="T49" fmla="*/ 19 h 36"/>
                <a:gd name="T50" fmla="*/ 38 w 38"/>
                <a:gd name="T51" fmla="*/ 23 h 36"/>
                <a:gd name="T52" fmla="*/ 36 w 38"/>
                <a:gd name="T53" fmla="*/ 25 h 36"/>
                <a:gd name="T54" fmla="*/ 34 w 38"/>
                <a:gd name="T55" fmla="*/ 29 h 36"/>
                <a:gd name="T56" fmla="*/ 32 w 38"/>
                <a:gd name="T57" fmla="*/ 33 h 36"/>
                <a:gd name="T58" fmla="*/ 30 w 38"/>
                <a:gd name="T59" fmla="*/ 35 h 36"/>
                <a:gd name="T60" fmla="*/ 27 w 38"/>
                <a:gd name="T61" fmla="*/ 36 h 36"/>
                <a:gd name="T62" fmla="*/ 23 w 38"/>
                <a:gd name="T63" fmla="*/ 36 h 36"/>
                <a:gd name="T64" fmla="*/ 19 w 38"/>
                <a:gd name="T6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" h="36">
                  <a:moveTo>
                    <a:pt x="19" y="36"/>
                  </a:moveTo>
                  <a:lnTo>
                    <a:pt x="15" y="36"/>
                  </a:lnTo>
                  <a:lnTo>
                    <a:pt x="11" y="36"/>
                  </a:lnTo>
                  <a:lnTo>
                    <a:pt x="9" y="35"/>
                  </a:lnTo>
                  <a:lnTo>
                    <a:pt x="5" y="33"/>
                  </a:lnTo>
                  <a:lnTo>
                    <a:pt x="3" y="29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2" y="12"/>
                  </a:lnTo>
                  <a:lnTo>
                    <a:pt x="3" y="8"/>
                  </a:lnTo>
                  <a:lnTo>
                    <a:pt x="5" y="6"/>
                  </a:lnTo>
                  <a:lnTo>
                    <a:pt x="9" y="4"/>
                  </a:lnTo>
                  <a:lnTo>
                    <a:pt x="11" y="2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30" y="4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8" y="15"/>
                  </a:lnTo>
                  <a:lnTo>
                    <a:pt x="38" y="19"/>
                  </a:lnTo>
                  <a:lnTo>
                    <a:pt x="38" y="23"/>
                  </a:lnTo>
                  <a:lnTo>
                    <a:pt x="36" y="25"/>
                  </a:lnTo>
                  <a:lnTo>
                    <a:pt x="34" y="29"/>
                  </a:lnTo>
                  <a:lnTo>
                    <a:pt x="32" y="33"/>
                  </a:lnTo>
                  <a:lnTo>
                    <a:pt x="30" y="35"/>
                  </a:lnTo>
                  <a:lnTo>
                    <a:pt x="27" y="36"/>
                  </a:lnTo>
                  <a:lnTo>
                    <a:pt x="23" y="36"/>
                  </a:lnTo>
                  <a:lnTo>
                    <a:pt x="19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340" name="Freeform 268"/>
            <p:cNvSpPr>
              <a:spLocks noChangeAspect="1"/>
            </p:cNvSpPr>
            <p:nvPr/>
          </p:nvSpPr>
          <p:spPr bwMode="auto">
            <a:xfrm>
              <a:off x="1580" y="1993"/>
              <a:ext cx="53" cy="53"/>
            </a:xfrm>
            <a:custGeom>
              <a:avLst/>
              <a:gdLst>
                <a:gd name="T0" fmla="*/ 0 w 21"/>
                <a:gd name="T1" fmla="*/ 0 h 21"/>
                <a:gd name="T2" fmla="*/ 0 w 21"/>
                <a:gd name="T3" fmla="*/ 0 h 21"/>
                <a:gd name="T4" fmla="*/ 0 w 21"/>
                <a:gd name="T5" fmla="*/ 4 h 21"/>
                <a:gd name="T6" fmla="*/ 2 w 21"/>
                <a:gd name="T7" fmla="*/ 8 h 21"/>
                <a:gd name="T8" fmla="*/ 4 w 21"/>
                <a:gd name="T9" fmla="*/ 12 h 21"/>
                <a:gd name="T10" fmla="*/ 5 w 21"/>
                <a:gd name="T11" fmla="*/ 14 h 21"/>
                <a:gd name="T12" fmla="*/ 9 w 21"/>
                <a:gd name="T13" fmla="*/ 17 h 21"/>
                <a:gd name="T14" fmla="*/ 13 w 21"/>
                <a:gd name="T15" fmla="*/ 19 h 21"/>
                <a:gd name="T16" fmla="*/ 17 w 21"/>
                <a:gd name="T17" fmla="*/ 21 h 21"/>
                <a:gd name="T18" fmla="*/ 21 w 21"/>
                <a:gd name="T19" fmla="*/ 21 h 21"/>
                <a:gd name="T20" fmla="*/ 21 w 21"/>
                <a:gd name="T21" fmla="*/ 16 h 21"/>
                <a:gd name="T22" fmla="*/ 17 w 21"/>
                <a:gd name="T23" fmla="*/ 16 h 21"/>
                <a:gd name="T24" fmla="*/ 15 w 21"/>
                <a:gd name="T25" fmla="*/ 14 h 21"/>
                <a:gd name="T26" fmla="*/ 11 w 21"/>
                <a:gd name="T27" fmla="*/ 14 h 21"/>
                <a:gd name="T28" fmla="*/ 9 w 21"/>
                <a:gd name="T29" fmla="*/ 12 h 21"/>
                <a:gd name="T30" fmla="*/ 7 w 21"/>
                <a:gd name="T31" fmla="*/ 8 h 21"/>
                <a:gd name="T32" fmla="*/ 5 w 21"/>
                <a:gd name="T33" fmla="*/ 6 h 21"/>
                <a:gd name="T34" fmla="*/ 5 w 21"/>
                <a:gd name="T35" fmla="*/ 2 h 21"/>
                <a:gd name="T36" fmla="*/ 5 w 21"/>
                <a:gd name="T37" fmla="*/ 0 h 21"/>
                <a:gd name="T38" fmla="*/ 5 w 21"/>
                <a:gd name="T39" fmla="*/ 0 h 21"/>
                <a:gd name="T40" fmla="*/ 0 w 21"/>
                <a:gd name="T4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8"/>
                  </a:lnTo>
                  <a:lnTo>
                    <a:pt x="4" y="12"/>
                  </a:lnTo>
                  <a:lnTo>
                    <a:pt x="5" y="14"/>
                  </a:lnTo>
                  <a:lnTo>
                    <a:pt x="9" y="17"/>
                  </a:lnTo>
                  <a:lnTo>
                    <a:pt x="13" y="19"/>
                  </a:lnTo>
                  <a:lnTo>
                    <a:pt x="17" y="21"/>
                  </a:lnTo>
                  <a:lnTo>
                    <a:pt x="21" y="21"/>
                  </a:lnTo>
                  <a:lnTo>
                    <a:pt x="21" y="16"/>
                  </a:lnTo>
                  <a:lnTo>
                    <a:pt x="17" y="16"/>
                  </a:lnTo>
                  <a:lnTo>
                    <a:pt x="15" y="14"/>
                  </a:lnTo>
                  <a:lnTo>
                    <a:pt x="11" y="14"/>
                  </a:lnTo>
                  <a:lnTo>
                    <a:pt x="9" y="12"/>
                  </a:lnTo>
                  <a:lnTo>
                    <a:pt x="7" y="8"/>
                  </a:lnTo>
                  <a:lnTo>
                    <a:pt x="5" y="6"/>
                  </a:ln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341" name="Freeform 269"/>
            <p:cNvSpPr>
              <a:spLocks noChangeAspect="1"/>
            </p:cNvSpPr>
            <p:nvPr/>
          </p:nvSpPr>
          <p:spPr bwMode="auto">
            <a:xfrm>
              <a:off x="1580" y="1940"/>
              <a:ext cx="53" cy="53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17 w 21"/>
                <a:gd name="T5" fmla="*/ 0 h 21"/>
                <a:gd name="T6" fmla="*/ 13 w 21"/>
                <a:gd name="T7" fmla="*/ 0 h 21"/>
                <a:gd name="T8" fmla="*/ 9 w 21"/>
                <a:gd name="T9" fmla="*/ 2 h 21"/>
                <a:gd name="T10" fmla="*/ 5 w 21"/>
                <a:gd name="T11" fmla="*/ 6 h 21"/>
                <a:gd name="T12" fmla="*/ 4 w 21"/>
                <a:gd name="T13" fmla="*/ 8 h 21"/>
                <a:gd name="T14" fmla="*/ 2 w 21"/>
                <a:gd name="T15" fmla="*/ 12 h 21"/>
                <a:gd name="T16" fmla="*/ 0 w 21"/>
                <a:gd name="T17" fmla="*/ 15 h 21"/>
                <a:gd name="T18" fmla="*/ 0 w 21"/>
                <a:gd name="T19" fmla="*/ 21 h 21"/>
                <a:gd name="T20" fmla="*/ 5 w 21"/>
                <a:gd name="T21" fmla="*/ 21 h 21"/>
                <a:gd name="T22" fmla="*/ 5 w 21"/>
                <a:gd name="T23" fmla="*/ 17 h 21"/>
                <a:gd name="T24" fmla="*/ 5 w 21"/>
                <a:gd name="T25" fmla="*/ 14 h 21"/>
                <a:gd name="T26" fmla="*/ 7 w 21"/>
                <a:gd name="T27" fmla="*/ 12 h 21"/>
                <a:gd name="T28" fmla="*/ 9 w 21"/>
                <a:gd name="T29" fmla="*/ 10 h 21"/>
                <a:gd name="T30" fmla="*/ 11 w 21"/>
                <a:gd name="T31" fmla="*/ 8 h 21"/>
                <a:gd name="T32" fmla="*/ 15 w 21"/>
                <a:gd name="T33" fmla="*/ 6 h 21"/>
                <a:gd name="T34" fmla="*/ 17 w 21"/>
                <a:gd name="T35" fmla="*/ 4 h 21"/>
                <a:gd name="T36" fmla="*/ 21 w 21"/>
                <a:gd name="T37" fmla="*/ 4 h 21"/>
                <a:gd name="T38" fmla="*/ 21 w 21"/>
                <a:gd name="T39" fmla="*/ 4 h 21"/>
                <a:gd name="T40" fmla="*/ 21 w 21"/>
                <a:gd name="T4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5" y="6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5" y="21"/>
                  </a:lnTo>
                  <a:lnTo>
                    <a:pt x="5" y="17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9" y="10"/>
                  </a:lnTo>
                  <a:lnTo>
                    <a:pt x="11" y="8"/>
                  </a:lnTo>
                  <a:lnTo>
                    <a:pt x="15" y="6"/>
                  </a:lnTo>
                  <a:lnTo>
                    <a:pt x="17" y="4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342" name="Freeform 270"/>
            <p:cNvSpPr>
              <a:spLocks noChangeAspect="1"/>
            </p:cNvSpPr>
            <p:nvPr/>
          </p:nvSpPr>
          <p:spPr bwMode="auto">
            <a:xfrm>
              <a:off x="1633" y="1940"/>
              <a:ext cx="53" cy="53"/>
            </a:xfrm>
            <a:custGeom>
              <a:avLst/>
              <a:gdLst>
                <a:gd name="T0" fmla="*/ 21 w 21"/>
                <a:gd name="T1" fmla="*/ 21 h 21"/>
                <a:gd name="T2" fmla="*/ 21 w 21"/>
                <a:gd name="T3" fmla="*/ 21 h 21"/>
                <a:gd name="T4" fmla="*/ 21 w 21"/>
                <a:gd name="T5" fmla="*/ 15 h 21"/>
                <a:gd name="T6" fmla="*/ 19 w 21"/>
                <a:gd name="T7" fmla="*/ 12 h 21"/>
                <a:gd name="T8" fmla="*/ 17 w 21"/>
                <a:gd name="T9" fmla="*/ 8 h 21"/>
                <a:gd name="T10" fmla="*/ 15 w 21"/>
                <a:gd name="T11" fmla="*/ 6 h 21"/>
                <a:gd name="T12" fmla="*/ 11 w 21"/>
                <a:gd name="T13" fmla="*/ 2 h 21"/>
                <a:gd name="T14" fmla="*/ 8 w 21"/>
                <a:gd name="T15" fmla="*/ 0 h 21"/>
                <a:gd name="T16" fmla="*/ 4 w 21"/>
                <a:gd name="T17" fmla="*/ 0 h 21"/>
                <a:gd name="T18" fmla="*/ 0 w 21"/>
                <a:gd name="T19" fmla="*/ 0 h 21"/>
                <a:gd name="T20" fmla="*/ 0 w 21"/>
                <a:gd name="T21" fmla="*/ 4 h 21"/>
                <a:gd name="T22" fmla="*/ 4 w 21"/>
                <a:gd name="T23" fmla="*/ 4 h 21"/>
                <a:gd name="T24" fmla="*/ 6 w 21"/>
                <a:gd name="T25" fmla="*/ 6 h 21"/>
                <a:gd name="T26" fmla="*/ 9 w 21"/>
                <a:gd name="T27" fmla="*/ 8 h 21"/>
                <a:gd name="T28" fmla="*/ 11 w 21"/>
                <a:gd name="T29" fmla="*/ 10 h 21"/>
                <a:gd name="T30" fmla="*/ 13 w 21"/>
                <a:gd name="T31" fmla="*/ 12 h 21"/>
                <a:gd name="T32" fmla="*/ 15 w 21"/>
                <a:gd name="T33" fmla="*/ 14 h 21"/>
                <a:gd name="T34" fmla="*/ 15 w 21"/>
                <a:gd name="T35" fmla="*/ 17 h 21"/>
                <a:gd name="T36" fmla="*/ 17 w 21"/>
                <a:gd name="T37" fmla="*/ 21 h 21"/>
                <a:gd name="T38" fmla="*/ 17 w 21"/>
                <a:gd name="T39" fmla="*/ 21 h 21"/>
                <a:gd name="T40" fmla="*/ 21 w 21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21" y="21"/>
                  </a:moveTo>
                  <a:lnTo>
                    <a:pt x="21" y="21"/>
                  </a:lnTo>
                  <a:lnTo>
                    <a:pt x="21" y="15"/>
                  </a:lnTo>
                  <a:lnTo>
                    <a:pt x="19" y="12"/>
                  </a:lnTo>
                  <a:lnTo>
                    <a:pt x="17" y="8"/>
                  </a:lnTo>
                  <a:lnTo>
                    <a:pt x="15" y="6"/>
                  </a:lnTo>
                  <a:lnTo>
                    <a:pt x="11" y="2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6"/>
                  </a:lnTo>
                  <a:lnTo>
                    <a:pt x="9" y="8"/>
                  </a:lnTo>
                  <a:lnTo>
                    <a:pt x="11" y="10"/>
                  </a:lnTo>
                  <a:lnTo>
                    <a:pt x="13" y="12"/>
                  </a:lnTo>
                  <a:lnTo>
                    <a:pt x="15" y="14"/>
                  </a:lnTo>
                  <a:lnTo>
                    <a:pt x="15" y="17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343" name="Freeform 271"/>
            <p:cNvSpPr>
              <a:spLocks noChangeAspect="1"/>
            </p:cNvSpPr>
            <p:nvPr/>
          </p:nvSpPr>
          <p:spPr bwMode="auto">
            <a:xfrm>
              <a:off x="1633" y="1993"/>
              <a:ext cx="53" cy="53"/>
            </a:xfrm>
            <a:custGeom>
              <a:avLst/>
              <a:gdLst>
                <a:gd name="T0" fmla="*/ 0 w 21"/>
                <a:gd name="T1" fmla="*/ 21 h 21"/>
                <a:gd name="T2" fmla="*/ 0 w 21"/>
                <a:gd name="T3" fmla="*/ 21 h 21"/>
                <a:gd name="T4" fmla="*/ 4 w 21"/>
                <a:gd name="T5" fmla="*/ 21 h 21"/>
                <a:gd name="T6" fmla="*/ 8 w 21"/>
                <a:gd name="T7" fmla="*/ 19 h 21"/>
                <a:gd name="T8" fmla="*/ 11 w 21"/>
                <a:gd name="T9" fmla="*/ 17 h 21"/>
                <a:gd name="T10" fmla="*/ 15 w 21"/>
                <a:gd name="T11" fmla="*/ 14 h 21"/>
                <a:gd name="T12" fmla="*/ 17 w 21"/>
                <a:gd name="T13" fmla="*/ 12 h 21"/>
                <a:gd name="T14" fmla="*/ 19 w 21"/>
                <a:gd name="T15" fmla="*/ 8 h 21"/>
                <a:gd name="T16" fmla="*/ 21 w 21"/>
                <a:gd name="T17" fmla="*/ 4 h 21"/>
                <a:gd name="T18" fmla="*/ 21 w 21"/>
                <a:gd name="T19" fmla="*/ 0 h 21"/>
                <a:gd name="T20" fmla="*/ 17 w 21"/>
                <a:gd name="T21" fmla="*/ 0 h 21"/>
                <a:gd name="T22" fmla="*/ 15 w 21"/>
                <a:gd name="T23" fmla="*/ 2 h 21"/>
                <a:gd name="T24" fmla="*/ 15 w 21"/>
                <a:gd name="T25" fmla="*/ 6 h 21"/>
                <a:gd name="T26" fmla="*/ 13 w 21"/>
                <a:gd name="T27" fmla="*/ 8 h 21"/>
                <a:gd name="T28" fmla="*/ 11 w 21"/>
                <a:gd name="T29" fmla="*/ 12 h 21"/>
                <a:gd name="T30" fmla="*/ 9 w 21"/>
                <a:gd name="T31" fmla="*/ 14 h 21"/>
                <a:gd name="T32" fmla="*/ 6 w 21"/>
                <a:gd name="T33" fmla="*/ 14 h 21"/>
                <a:gd name="T34" fmla="*/ 4 w 21"/>
                <a:gd name="T35" fmla="*/ 16 h 21"/>
                <a:gd name="T36" fmla="*/ 0 w 21"/>
                <a:gd name="T37" fmla="*/ 16 h 21"/>
                <a:gd name="T38" fmla="*/ 0 w 21"/>
                <a:gd name="T39" fmla="*/ 16 h 21"/>
                <a:gd name="T40" fmla="*/ 0 w 21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0" y="21"/>
                  </a:moveTo>
                  <a:lnTo>
                    <a:pt x="0" y="21"/>
                  </a:lnTo>
                  <a:lnTo>
                    <a:pt x="4" y="21"/>
                  </a:lnTo>
                  <a:lnTo>
                    <a:pt x="8" y="19"/>
                  </a:lnTo>
                  <a:lnTo>
                    <a:pt x="11" y="17"/>
                  </a:lnTo>
                  <a:lnTo>
                    <a:pt x="15" y="14"/>
                  </a:lnTo>
                  <a:lnTo>
                    <a:pt x="17" y="12"/>
                  </a:lnTo>
                  <a:lnTo>
                    <a:pt x="19" y="8"/>
                  </a:lnTo>
                  <a:lnTo>
                    <a:pt x="21" y="4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5" y="6"/>
                  </a:lnTo>
                  <a:lnTo>
                    <a:pt x="13" y="8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344" name="Freeform 272"/>
            <p:cNvSpPr>
              <a:spLocks noChangeAspect="1"/>
            </p:cNvSpPr>
            <p:nvPr/>
          </p:nvSpPr>
          <p:spPr bwMode="auto">
            <a:xfrm>
              <a:off x="1518" y="1867"/>
              <a:ext cx="90" cy="98"/>
            </a:xfrm>
            <a:custGeom>
              <a:avLst/>
              <a:gdLst>
                <a:gd name="T0" fmla="*/ 19 w 36"/>
                <a:gd name="T1" fmla="*/ 39 h 39"/>
                <a:gd name="T2" fmla="*/ 15 w 36"/>
                <a:gd name="T3" fmla="*/ 39 h 39"/>
                <a:gd name="T4" fmla="*/ 11 w 36"/>
                <a:gd name="T5" fmla="*/ 37 h 39"/>
                <a:gd name="T6" fmla="*/ 7 w 36"/>
                <a:gd name="T7" fmla="*/ 35 h 39"/>
                <a:gd name="T8" fmla="*/ 6 w 36"/>
                <a:gd name="T9" fmla="*/ 33 h 39"/>
                <a:gd name="T10" fmla="*/ 4 w 36"/>
                <a:gd name="T11" fmla="*/ 29 h 39"/>
                <a:gd name="T12" fmla="*/ 2 w 36"/>
                <a:gd name="T13" fmla="*/ 27 h 39"/>
                <a:gd name="T14" fmla="*/ 0 w 36"/>
                <a:gd name="T15" fmla="*/ 23 h 39"/>
                <a:gd name="T16" fmla="*/ 0 w 36"/>
                <a:gd name="T17" fmla="*/ 20 h 39"/>
                <a:gd name="T18" fmla="*/ 0 w 36"/>
                <a:gd name="T19" fmla="*/ 16 h 39"/>
                <a:gd name="T20" fmla="*/ 2 w 36"/>
                <a:gd name="T21" fmla="*/ 12 h 39"/>
                <a:gd name="T22" fmla="*/ 4 w 36"/>
                <a:gd name="T23" fmla="*/ 8 h 39"/>
                <a:gd name="T24" fmla="*/ 6 w 36"/>
                <a:gd name="T25" fmla="*/ 6 h 39"/>
                <a:gd name="T26" fmla="*/ 7 w 36"/>
                <a:gd name="T27" fmla="*/ 4 h 39"/>
                <a:gd name="T28" fmla="*/ 11 w 36"/>
                <a:gd name="T29" fmla="*/ 2 h 39"/>
                <a:gd name="T30" fmla="*/ 15 w 36"/>
                <a:gd name="T31" fmla="*/ 0 h 39"/>
                <a:gd name="T32" fmla="*/ 19 w 36"/>
                <a:gd name="T33" fmla="*/ 0 h 39"/>
                <a:gd name="T34" fmla="*/ 23 w 36"/>
                <a:gd name="T35" fmla="*/ 0 h 39"/>
                <a:gd name="T36" fmla="*/ 25 w 36"/>
                <a:gd name="T37" fmla="*/ 2 h 39"/>
                <a:gd name="T38" fmla="*/ 29 w 36"/>
                <a:gd name="T39" fmla="*/ 4 h 39"/>
                <a:gd name="T40" fmla="*/ 32 w 36"/>
                <a:gd name="T41" fmla="*/ 6 h 39"/>
                <a:gd name="T42" fmla="*/ 34 w 36"/>
                <a:gd name="T43" fmla="*/ 8 h 39"/>
                <a:gd name="T44" fmla="*/ 36 w 36"/>
                <a:gd name="T45" fmla="*/ 12 h 39"/>
                <a:gd name="T46" fmla="*/ 36 w 36"/>
                <a:gd name="T47" fmla="*/ 16 h 39"/>
                <a:gd name="T48" fmla="*/ 36 w 36"/>
                <a:gd name="T49" fmla="*/ 20 h 39"/>
                <a:gd name="T50" fmla="*/ 36 w 36"/>
                <a:gd name="T51" fmla="*/ 23 h 39"/>
                <a:gd name="T52" fmla="*/ 36 w 36"/>
                <a:gd name="T53" fmla="*/ 27 h 39"/>
                <a:gd name="T54" fmla="*/ 34 w 36"/>
                <a:gd name="T55" fmla="*/ 29 h 39"/>
                <a:gd name="T56" fmla="*/ 32 w 36"/>
                <a:gd name="T57" fmla="*/ 33 h 39"/>
                <a:gd name="T58" fmla="*/ 29 w 36"/>
                <a:gd name="T59" fmla="*/ 35 h 39"/>
                <a:gd name="T60" fmla="*/ 25 w 36"/>
                <a:gd name="T61" fmla="*/ 37 h 39"/>
                <a:gd name="T62" fmla="*/ 23 w 36"/>
                <a:gd name="T63" fmla="*/ 39 h 39"/>
                <a:gd name="T64" fmla="*/ 19 w 36"/>
                <a:gd name="T6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9">
                  <a:moveTo>
                    <a:pt x="19" y="39"/>
                  </a:moveTo>
                  <a:lnTo>
                    <a:pt x="15" y="39"/>
                  </a:lnTo>
                  <a:lnTo>
                    <a:pt x="11" y="37"/>
                  </a:lnTo>
                  <a:lnTo>
                    <a:pt x="7" y="35"/>
                  </a:lnTo>
                  <a:lnTo>
                    <a:pt x="6" y="33"/>
                  </a:lnTo>
                  <a:lnTo>
                    <a:pt x="4" y="29"/>
                  </a:lnTo>
                  <a:lnTo>
                    <a:pt x="2" y="27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4" y="8"/>
                  </a:lnTo>
                  <a:lnTo>
                    <a:pt x="6" y="6"/>
                  </a:lnTo>
                  <a:lnTo>
                    <a:pt x="7" y="4"/>
                  </a:lnTo>
                  <a:lnTo>
                    <a:pt x="11" y="2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5" y="2"/>
                  </a:lnTo>
                  <a:lnTo>
                    <a:pt x="29" y="4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20"/>
                  </a:lnTo>
                  <a:lnTo>
                    <a:pt x="36" y="23"/>
                  </a:lnTo>
                  <a:lnTo>
                    <a:pt x="36" y="27"/>
                  </a:lnTo>
                  <a:lnTo>
                    <a:pt x="34" y="29"/>
                  </a:lnTo>
                  <a:lnTo>
                    <a:pt x="32" y="33"/>
                  </a:lnTo>
                  <a:lnTo>
                    <a:pt x="29" y="35"/>
                  </a:lnTo>
                  <a:lnTo>
                    <a:pt x="25" y="37"/>
                  </a:lnTo>
                  <a:lnTo>
                    <a:pt x="23" y="39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345" name="Freeform 273"/>
            <p:cNvSpPr>
              <a:spLocks noChangeAspect="1"/>
            </p:cNvSpPr>
            <p:nvPr/>
          </p:nvSpPr>
          <p:spPr bwMode="auto">
            <a:xfrm>
              <a:off x="1512" y="1918"/>
              <a:ext cx="54" cy="53"/>
            </a:xfrm>
            <a:custGeom>
              <a:avLst/>
              <a:gdLst>
                <a:gd name="T0" fmla="*/ 0 w 21"/>
                <a:gd name="T1" fmla="*/ 0 h 21"/>
                <a:gd name="T2" fmla="*/ 0 w 21"/>
                <a:gd name="T3" fmla="*/ 0 h 21"/>
                <a:gd name="T4" fmla="*/ 0 w 21"/>
                <a:gd name="T5" fmla="*/ 3 h 21"/>
                <a:gd name="T6" fmla="*/ 0 w 21"/>
                <a:gd name="T7" fmla="*/ 7 h 21"/>
                <a:gd name="T8" fmla="*/ 2 w 21"/>
                <a:gd name="T9" fmla="*/ 11 h 21"/>
                <a:gd name="T10" fmla="*/ 6 w 21"/>
                <a:gd name="T11" fmla="*/ 15 h 21"/>
                <a:gd name="T12" fmla="*/ 8 w 21"/>
                <a:gd name="T13" fmla="*/ 17 h 21"/>
                <a:gd name="T14" fmla="*/ 11 w 21"/>
                <a:gd name="T15" fmla="*/ 19 h 21"/>
                <a:gd name="T16" fmla="*/ 15 w 21"/>
                <a:gd name="T17" fmla="*/ 21 h 21"/>
                <a:gd name="T18" fmla="*/ 21 w 21"/>
                <a:gd name="T19" fmla="*/ 21 h 21"/>
                <a:gd name="T20" fmla="*/ 21 w 21"/>
                <a:gd name="T21" fmla="*/ 15 h 21"/>
                <a:gd name="T22" fmla="*/ 17 w 21"/>
                <a:gd name="T23" fmla="*/ 15 h 21"/>
                <a:gd name="T24" fmla="*/ 13 w 21"/>
                <a:gd name="T25" fmla="*/ 15 h 21"/>
                <a:gd name="T26" fmla="*/ 11 w 21"/>
                <a:gd name="T27" fmla="*/ 13 h 21"/>
                <a:gd name="T28" fmla="*/ 9 w 21"/>
                <a:gd name="T29" fmla="*/ 11 h 21"/>
                <a:gd name="T30" fmla="*/ 8 w 21"/>
                <a:gd name="T31" fmla="*/ 9 h 21"/>
                <a:gd name="T32" fmla="*/ 6 w 21"/>
                <a:gd name="T33" fmla="*/ 5 h 21"/>
                <a:gd name="T34" fmla="*/ 4 w 21"/>
                <a:gd name="T35" fmla="*/ 3 h 21"/>
                <a:gd name="T36" fmla="*/ 4 w 21"/>
                <a:gd name="T37" fmla="*/ 0 h 21"/>
                <a:gd name="T38" fmla="*/ 4 w 21"/>
                <a:gd name="T39" fmla="*/ 0 h 21"/>
                <a:gd name="T40" fmla="*/ 0 w 21"/>
                <a:gd name="T4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2" y="11"/>
                  </a:lnTo>
                  <a:lnTo>
                    <a:pt x="6" y="15"/>
                  </a:lnTo>
                  <a:lnTo>
                    <a:pt x="8" y="17"/>
                  </a:lnTo>
                  <a:lnTo>
                    <a:pt x="11" y="19"/>
                  </a:lnTo>
                  <a:lnTo>
                    <a:pt x="15" y="21"/>
                  </a:lnTo>
                  <a:lnTo>
                    <a:pt x="21" y="21"/>
                  </a:lnTo>
                  <a:lnTo>
                    <a:pt x="21" y="15"/>
                  </a:lnTo>
                  <a:lnTo>
                    <a:pt x="17" y="15"/>
                  </a:lnTo>
                  <a:lnTo>
                    <a:pt x="13" y="15"/>
                  </a:lnTo>
                  <a:lnTo>
                    <a:pt x="11" y="13"/>
                  </a:lnTo>
                  <a:lnTo>
                    <a:pt x="9" y="11"/>
                  </a:lnTo>
                  <a:lnTo>
                    <a:pt x="8" y="9"/>
                  </a:lnTo>
                  <a:lnTo>
                    <a:pt x="6" y="5"/>
                  </a:lnTo>
                  <a:lnTo>
                    <a:pt x="4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346" name="Freeform 274"/>
            <p:cNvSpPr>
              <a:spLocks noChangeAspect="1"/>
            </p:cNvSpPr>
            <p:nvPr/>
          </p:nvSpPr>
          <p:spPr bwMode="auto">
            <a:xfrm>
              <a:off x="1512" y="1863"/>
              <a:ext cx="54" cy="55"/>
            </a:xfrm>
            <a:custGeom>
              <a:avLst/>
              <a:gdLst>
                <a:gd name="T0" fmla="*/ 21 w 21"/>
                <a:gd name="T1" fmla="*/ 0 h 22"/>
                <a:gd name="T2" fmla="*/ 21 w 21"/>
                <a:gd name="T3" fmla="*/ 0 h 22"/>
                <a:gd name="T4" fmla="*/ 15 w 21"/>
                <a:gd name="T5" fmla="*/ 0 h 22"/>
                <a:gd name="T6" fmla="*/ 11 w 21"/>
                <a:gd name="T7" fmla="*/ 2 h 22"/>
                <a:gd name="T8" fmla="*/ 8 w 21"/>
                <a:gd name="T9" fmla="*/ 4 h 22"/>
                <a:gd name="T10" fmla="*/ 6 w 21"/>
                <a:gd name="T11" fmla="*/ 6 h 22"/>
                <a:gd name="T12" fmla="*/ 2 w 21"/>
                <a:gd name="T13" fmla="*/ 10 h 22"/>
                <a:gd name="T14" fmla="*/ 0 w 21"/>
                <a:gd name="T15" fmla="*/ 14 h 22"/>
                <a:gd name="T16" fmla="*/ 0 w 21"/>
                <a:gd name="T17" fmla="*/ 18 h 22"/>
                <a:gd name="T18" fmla="*/ 0 w 21"/>
                <a:gd name="T19" fmla="*/ 22 h 22"/>
                <a:gd name="T20" fmla="*/ 4 w 21"/>
                <a:gd name="T21" fmla="*/ 22 h 22"/>
                <a:gd name="T22" fmla="*/ 4 w 21"/>
                <a:gd name="T23" fmla="*/ 18 h 22"/>
                <a:gd name="T24" fmla="*/ 6 w 21"/>
                <a:gd name="T25" fmla="*/ 16 h 22"/>
                <a:gd name="T26" fmla="*/ 8 w 21"/>
                <a:gd name="T27" fmla="*/ 12 h 22"/>
                <a:gd name="T28" fmla="*/ 9 w 21"/>
                <a:gd name="T29" fmla="*/ 10 h 22"/>
                <a:gd name="T30" fmla="*/ 11 w 21"/>
                <a:gd name="T31" fmla="*/ 8 h 22"/>
                <a:gd name="T32" fmla="*/ 13 w 21"/>
                <a:gd name="T33" fmla="*/ 6 h 22"/>
                <a:gd name="T34" fmla="*/ 17 w 21"/>
                <a:gd name="T35" fmla="*/ 6 h 22"/>
                <a:gd name="T36" fmla="*/ 21 w 21"/>
                <a:gd name="T37" fmla="*/ 6 h 22"/>
                <a:gd name="T38" fmla="*/ 21 w 21"/>
                <a:gd name="T39" fmla="*/ 6 h 22"/>
                <a:gd name="T40" fmla="*/ 21 w 21"/>
                <a:gd name="T4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2">
                  <a:moveTo>
                    <a:pt x="21" y="0"/>
                  </a:moveTo>
                  <a:lnTo>
                    <a:pt x="21" y="0"/>
                  </a:lnTo>
                  <a:lnTo>
                    <a:pt x="15" y="0"/>
                  </a:lnTo>
                  <a:lnTo>
                    <a:pt x="11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8" y="12"/>
                  </a:lnTo>
                  <a:lnTo>
                    <a:pt x="9" y="10"/>
                  </a:lnTo>
                  <a:lnTo>
                    <a:pt x="11" y="8"/>
                  </a:lnTo>
                  <a:lnTo>
                    <a:pt x="13" y="6"/>
                  </a:lnTo>
                  <a:lnTo>
                    <a:pt x="17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347" name="Freeform 275"/>
            <p:cNvSpPr>
              <a:spLocks noChangeAspect="1"/>
            </p:cNvSpPr>
            <p:nvPr/>
          </p:nvSpPr>
          <p:spPr bwMode="auto">
            <a:xfrm>
              <a:off x="1566" y="1863"/>
              <a:ext cx="52" cy="55"/>
            </a:xfrm>
            <a:custGeom>
              <a:avLst/>
              <a:gdLst>
                <a:gd name="T0" fmla="*/ 21 w 21"/>
                <a:gd name="T1" fmla="*/ 22 h 22"/>
                <a:gd name="T2" fmla="*/ 21 w 21"/>
                <a:gd name="T3" fmla="*/ 22 h 22"/>
                <a:gd name="T4" fmla="*/ 19 w 21"/>
                <a:gd name="T5" fmla="*/ 18 h 22"/>
                <a:gd name="T6" fmla="*/ 19 w 21"/>
                <a:gd name="T7" fmla="*/ 14 h 22"/>
                <a:gd name="T8" fmla="*/ 17 w 21"/>
                <a:gd name="T9" fmla="*/ 10 h 22"/>
                <a:gd name="T10" fmla="*/ 13 w 21"/>
                <a:gd name="T11" fmla="*/ 6 h 22"/>
                <a:gd name="T12" fmla="*/ 11 w 21"/>
                <a:gd name="T13" fmla="*/ 4 h 22"/>
                <a:gd name="T14" fmla="*/ 8 w 21"/>
                <a:gd name="T15" fmla="*/ 2 h 22"/>
                <a:gd name="T16" fmla="*/ 4 w 21"/>
                <a:gd name="T17" fmla="*/ 0 h 22"/>
                <a:gd name="T18" fmla="*/ 0 w 21"/>
                <a:gd name="T19" fmla="*/ 0 h 22"/>
                <a:gd name="T20" fmla="*/ 0 w 21"/>
                <a:gd name="T21" fmla="*/ 6 h 22"/>
                <a:gd name="T22" fmla="*/ 2 w 21"/>
                <a:gd name="T23" fmla="*/ 6 h 22"/>
                <a:gd name="T24" fmla="*/ 6 w 21"/>
                <a:gd name="T25" fmla="*/ 6 h 22"/>
                <a:gd name="T26" fmla="*/ 8 w 21"/>
                <a:gd name="T27" fmla="*/ 8 h 22"/>
                <a:gd name="T28" fmla="*/ 11 w 21"/>
                <a:gd name="T29" fmla="*/ 10 h 22"/>
                <a:gd name="T30" fmla="*/ 13 w 21"/>
                <a:gd name="T31" fmla="*/ 12 h 22"/>
                <a:gd name="T32" fmla="*/ 13 w 21"/>
                <a:gd name="T33" fmla="*/ 16 h 22"/>
                <a:gd name="T34" fmla="*/ 15 w 21"/>
                <a:gd name="T35" fmla="*/ 18 h 22"/>
                <a:gd name="T36" fmla="*/ 15 w 21"/>
                <a:gd name="T37" fmla="*/ 22 h 22"/>
                <a:gd name="T38" fmla="*/ 15 w 21"/>
                <a:gd name="T39" fmla="*/ 22 h 22"/>
                <a:gd name="T40" fmla="*/ 21 w 21"/>
                <a:gd name="T4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2">
                  <a:moveTo>
                    <a:pt x="21" y="22"/>
                  </a:moveTo>
                  <a:lnTo>
                    <a:pt x="21" y="22"/>
                  </a:lnTo>
                  <a:lnTo>
                    <a:pt x="19" y="18"/>
                  </a:lnTo>
                  <a:lnTo>
                    <a:pt x="19" y="14"/>
                  </a:lnTo>
                  <a:lnTo>
                    <a:pt x="17" y="10"/>
                  </a:lnTo>
                  <a:lnTo>
                    <a:pt x="13" y="6"/>
                  </a:lnTo>
                  <a:lnTo>
                    <a:pt x="11" y="4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6"/>
                  </a:lnTo>
                  <a:lnTo>
                    <a:pt x="8" y="8"/>
                  </a:lnTo>
                  <a:lnTo>
                    <a:pt x="11" y="10"/>
                  </a:lnTo>
                  <a:lnTo>
                    <a:pt x="13" y="12"/>
                  </a:lnTo>
                  <a:lnTo>
                    <a:pt x="13" y="16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899348" name="Freeform 276"/>
            <p:cNvSpPr>
              <a:spLocks noChangeAspect="1"/>
            </p:cNvSpPr>
            <p:nvPr/>
          </p:nvSpPr>
          <p:spPr bwMode="auto">
            <a:xfrm>
              <a:off x="1566" y="1918"/>
              <a:ext cx="52" cy="53"/>
            </a:xfrm>
            <a:custGeom>
              <a:avLst/>
              <a:gdLst>
                <a:gd name="T0" fmla="*/ 0 w 21"/>
                <a:gd name="T1" fmla="*/ 21 h 21"/>
                <a:gd name="T2" fmla="*/ 0 w 21"/>
                <a:gd name="T3" fmla="*/ 21 h 21"/>
                <a:gd name="T4" fmla="*/ 4 w 21"/>
                <a:gd name="T5" fmla="*/ 21 h 21"/>
                <a:gd name="T6" fmla="*/ 8 w 21"/>
                <a:gd name="T7" fmla="*/ 19 h 21"/>
                <a:gd name="T8" fmla="*/ 11 w 21"/>
                <a:gd name="T9" fmla="*/ 17 h 21"/>
                <a:gd name="T10" fmla="*/ 13 w 21"/>
                <a:gd name="T11" fmla="*/ 15 h 21"/>
                <a:gd name="T12" fmla="*/ 17 w 21"/>
                <a:gd name="T13" fmla="*/ 11 h 21"/>
                <a:gd name="T14" fmla="*/ 19 w 21"/>
                <a:gd name="T15" fmla="*/ 7 h 21"/>
                <a:gd name="T16" fmla="*/ 19 w 21"/>
                <a:gd name="T17" fmla="*/ 3 h 21"/>
                <a:gd name="T18" fmla="*/ 21 w 21"/>
                <a:gd name="T19" fmla="*/ 0 h 21"/>
                <a:gd name="T20" fmla="*/ 15 w 21"/>
                <a:gd name="T21" fmla="*/ 0 h 21"/>
                <a:gd name="T22" fmla="*/ 15 w 21"/>
                <a:gd name="T23" fmla="*/ 3 h 21"/>
                <a:gd name="T24" fmla="*/ 13 w 21"/>
                <a:gd name="T25" fmla="*/ 5 h 21"/>
                <a:gd name="T26" fmla="*/ 13 w 21"/>
                <a:gd name="T27" fmla="*/ 9 h 21"/>
                <a:gd name="T28" fmla="*/ 11 w 21"/>
                <a:gd name="T29" fmla="*/ 11 h 21"/>
                <a:gd name="T30" fmla="*/ 8 w 21"/>
                <a:gd name="T31" fmla="*/ 13 h 21"/>
                <a:gd name="T32" fmla="*/ 6 w 21"/>
                <a:gd name="T33" fmla="*/ 15 h 21"/>
                <a:gd name="T34" fmla="*/ 2 w 21"/>
                <a:gd name="T35" fmla="*/ 15 h 21"/>
                <a:gd name="T36" fmla="*/ 0 w 21"/>
                <a:gd name="T37" fmla="*/ 15 h 21"/>
                <a:gd name="T38" fmla="*/ 0 w 21"/>
                <a:gd name="T39" fmla="*/ 15 h 21"/>
                <a:gd name="T40" fmla="*/ 0 w 21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21">
                  <a:moveTo>
                    <a:pt x="0" y="21"/>
                  </a:moveTo>
                  <a:lnTo>
                    <a:pt x="0" y="21"/>
                  </a:lnTo>
                  <a:lnTo>
                    <a:pt x="4" y="21"/>
                  </a:lnTo>
                  <a:lnTo>
                    <a:pt x="8" y="19"/>
                  </a:lnTo>
                  <a:lnTo>
                    <a:pt x="11" y="17"/>
                  </a:lnTo>
                  <a:lnTo>
                    <a:pt x="13" y="15"/>
                  </a:lnTo>
                  <a:lnTo>
                    <a:pt x="17" y="11"/>
                  </a:lnTo>
                  <a:lnTo>
                    <a:pt x="19" y="7"/>
                  </a:lnTo>
                  <a:lnTo>
                    <a:pt x="19" y="3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3" y="5"/>
                  </a:lnTo>
                  <a:lnTo>
                    <a:pt x="13" y="9"/>
                  </a:lnTo>
                  <a:lnTo>
                    <a:pt x="11" y="11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1F1A17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9349" name="Group 277"/>
          <p:cNvGrpSpPr>
            <a:grpSpLocks noChangeAspect="1"/>
          </p:cNvGrpSpPr>
          <p:nvPr/>
        </p:nvGrpSpPr>
        <p:grpSpPr bwMode="auto">
          <a:xfrm>
            <a:off x="4224338" y="1258888"/>
            <a:ext cx="4632325" cy="4621212"/>
            <a:chOff x="384" y="768"/>
            <a:chExt cx="3398" cy="3390"/>
          </a:xfrm>
        </p:grpSpPr>
        <p:sp>
          <p:nvSpPr>
            <p:cNvPr id="899350" name="Freeform 278"/>
            <p:cNvSpPr>
              <a:spLocks noChangeAspect="1"/>
            </p:cNvSpPr>
            <p:nvPr/>
          </p:nvSpPr>
          <p:spPr bwMode="auto">
            <a:xfrm>
              <a:off x="1620" y="2478"/>
              <a:ext cx="501" cy="500"/>
            </a:xfrm>
            <a:custGeom>
              <a:avLst/>
              <a:gdLst>
                <a:gd name="T0" fmla="*/ 0 w 205"/>
                <a:gd name="T1" fmla="*/ 0 h 205"/>
                <a:gd name="T2" fmla="*/ 0 w 205"/>
                <a:gd name="T3" fmla="*/ 0 h 205"/>
                <a:gd name="T4" fmla="*/ 2 w 205"/>
                <a:gd name="T5" fmla="*/ 21 h 205"/>
                <a:gd name="T6" fmla="*/ 4 w 205"/>
                <a:gd name="T7" fmla="*/ 42 h 205"/>
                <a:gd name="T8" fmla="*/ 9 w 205"/>
                <a:gd name="T9" fmla="*/ 61 h 205"/>
                <a:gd name="T10" fmla="*/ 15 w 205"/>
                <a:gd name="T11" fmla="*/ 80 h 205"/>
                <a:gd name="T12" fmla="*/ 25 w 205"/>
                <a:gd name="T13" fmla="*/ 98 h 205"/>
                <a:gd name="T14" fmla="*/ 34 w 205"/>
                <a:gd name="T15" fmla="*/ 115 h 205"/>
                <a:gd name="T16" fmla="*/ 46 w 205"/>
                <a:gd name="T17" fmla="*/ 130 h 205"/>
                <a:gd name="T18" fmla="*/ 59 w 205"/>
                <a:gd name="T19" fmla="*/ 145 h 205"/>
                <a:gd name="T20" fmla="*/ 75 w 205"/>
                <a:gd name="T21" fmla="*/ 159 h 205"/>
                <a:gd name="T22" fmla="*/ 90 w 205"/>
                <a:gd name="T23" fmla="*/ 170 h 205"/>
                <a:gd name="T24" fmla="*/ 107 w 205"/>
                <a:gd name="T25" fmla="*/ 180 h 205"/>
                <a:gd name="T26" fmla="*/ 125 w 205"/>
                <a:gd name="T27" fmla="*/ 190 h 205"/>
                <a:gd name="T28" fmla="*/ 144 w 205"/>
                <a:gd name="T29" fmla="*/ 195 h 205"/>
                <a:gd name="T30" fmla="*/ 163 w 205"/>
                <a:gd name="T31" fmla="*/ 201 h 205"/>
                <a:gd name="T32" fmla="*/ 184 w 205"/>
                <a:gd name="T33" fmla="*/ 203 h 205"/>
                <a:gd name="T34" fmla="*/ 205 w 205"/>
                <a:gd name="T35" fmla="*/ 205 h 205"/>
                <a:gd name="T36" fmla="*/ 205 w 205"/>
                <a:gd name="T37" fmla="*/ 199 h 205"/>
                <a:gd name="T38" fmla="*/ 184 w 205"/>
                <a:gd name="T39" fmla="*/ 197 h 205"/>
                <a:gd name="T40" fmla="*/ 165 w 205"/>
                <a:gd name="T41" fmla="*/ 195 h 205"/>
                <a:gd name="T42" fmla="*/ 146 w 205"/>
                <a:gd name="T43" fmla="*/ 190 h 205"/>
                <a:gd name="T44" fmla="*/ 126 w 205"/>
                <a:gd name="T45" fmla="*/ 184 h 205"/>
                <a:gd name="T46" fmla="*/ 109 w 205"/>
                <a:gd name="T47" fmla="*/ 174 h 205"/>
                <a:gd name="T48" fmla="*/ 94 w 205"/>
                <a:gd name="T49" fmla="*/ 165 h 205"/>
                <a:gd name="T50" fmla="*/ 78 w 205"/>
                <a:gd name="T51" fmla="*/ 153 h 205"/>
                <a:gd name="T52" fmla="*/ 63 w 205"/>
                <a:gd name="T53" fmla="*/ 142 h 205"/>
                <a:gd name="T54" fmla="*/ 52 w 205"/>
                <a:gd name="T55" fmla="*/ 126 h 205"/>
                <a:gd name="T56" fmla="*/ 40 w 205"/>
                <a:gd name="T57" fmla="*/ 111 h 205"/>
                <a:gd name="T58" fmla="*/ 30 w 205"/>
                <a:gd name="T59" fmla="*/ 96 h 205"/>
                <a:gd name="T60" fmla="*/ 21 w 205"/>
                <a:gd name="T61" fmla="*/ 78 h 205"/>
                <a:gd name="T62" fmla="*/ 15 w 205"/>
                <a:gd name="T63" fmla="*/ 59 h 205"/>
                <a:gd name="T64" fmla="*/ 9 w 205"/>
                <a:gd name="T65" fmla="*/ 40 h 205"/>
                <a:gd name="T66" fmla="*/ 7 w 205"/>
                <a:gd name="T67" fmla="*/ 21 h 205"/>
                <a:gd name="T68" fmla="*/ 5 w 205"/>
                <a:gd name="T69" fmla="*/ 0 h 205"/>
                <a:gd name="T70" fmla="*/ 5 w 205"/>
                <a:gd name="T71" fmla="*/ 0 h 205"/>
                <a:gd name="T72" fmla="*/ 0 w 205"/>
                <a:gd name="T73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5" h="205">
                  <a:moveTo>
                    <a:pt x="0" y="0"/>
                  </a:moveTo>
                  <a:lnTo>
                    <a:pt x="0" y="0"/>
                  </a:lnTo>
                  <a:lnTo>
                    <a:pt x="2" y="21"/>
                  </a:lnTo>
                  <a:lnTo>
                    <a:pt x="4" y="42"/>
                  </a:lnTo>
                  <a:lnTo>
                    <a:pt x="9" y="61"/>
                  </a:lnTo>
                  <a:lnTo>
                    <a:pt x="15" y="80"/>
                  </a:lnTo>
                  <a:lnTo>
                    <a:pt x="25" y="98"/>
                  </a:lnTo>
                  <a:lnTo>
                    <a:pt x="34" y="115"/>
                  </a:lnTo>
                  <a:lnTo>
                    <a:pt x="46" y="130"/>
                  </a:lnTo>
                  <a:lnTo>
                    <a:pt x="59" y="145"/>
                  </a:lnTo>
                  <a:lnTo>
                    <a:pt x="75" y="159"/>
                  </a:lnTo>
                  <a:lnTo>
                    <a:pt x="90" y="170"/>
                  </a:lnTo>
                  <a:lnTo>
                    <a:pt x="107" y="180"/>
                  </a:lnTo>
                  <a:lnTo>
                    <a:pt x="125" y="190"/>
                  </a:lnTo>
                  <a:lnTo>
                    <a:pt x="144" y="195"/>
                  </a:lnTo>
                  <a:lnTo>
                    <a:pt x="163" y="201"/>
                  </a:lnTo>
                  <a:lnTo>
                    <a:pt x="184" y="203"/>
                  </a:lnTo>
                  <a:lnTo>
                    <a:pt x="205" y="205"/>
                  </a:lnTo>
                  <a:lnTo>
                    <a:pt x="205" y="199"/>
                  </a:lnTo>
                  <a:lnTo>
                    <a:pt x="184" y="197"/>
                  </a:lnTo>
                  <a:lnTo>
                    <a:pt x="165" y="195"/>
                  </a:lnTo>
                  <a:lnTo>
                    <a:pt x="146" y="190"/>
                  </a:lnTo>
                  <a:lnTo>
                    <a:pt x="126" y="184"/>
                  </a:lnTo>
                  <a:lnTo>
                    <a:pt x="109" y="174"/>
                  </a:lnTo>
                  <a:lnTo>
                    <a:pt x="94" y="165"/>
                  </a:lnTo>
                  <a:lnTo>
                    <a:pt x="78" y="153"/>
                  </a:lnTo>
                  <a:lnTo>
                    <a:pt x="63" y="142"/>
                  </a:lnTo>
                  <a:lnTo>
                    <a:pt x="52" y="126"/>
                  </a:lnTo>
                  <a:lnTo>
                    <a:pt x="40" y="111"/>
                  </a:lnTo>
                  <a:lnTo>
                    <a:pt x="30" y="96"/>
                  </a:lnTo>
                  <a:lnTo>
                    <a:pt x="21" y="78"/>
                  </a:lnTo>
                  <a:lnTo>
                    <a:pt x="15" y="59"/>
                  </a:lnTo>
                  <a:lnTo>
                    <a:pt x="9" y="40"/>
                  </a:lnTo>
                  <a:lnTo>
                    <a:pt x="7" y="21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351" name="Freeform 279"/>
            <p:cNvSpPr>
              <a:spLocks noChangeAspect="1"/>
            </p:cNvSpPr>
            <p:nvPr/>
          </p:nvSpPr>
          <p:spPr bwMode="auto">
            <a:xfrm>
              <a:off x="1620" y="1979"/>
              <a:ext cx="501" cy="499"/>
            </a:xfrm>
            <a:custGeom>
              <a:avLst/>
              <a:gdLst>
                <a:gd name="T0" fmla="*/ 205 w 205"/>
                <a:gd name="T1" fmla="*/ 0 h 204"/>
                <a:gd name="T2" fmla="*/ 205 w 205"/>
                <a:gd name="T3" fmla="*/ 0 h 204"/>
                <a:gd name="T4" fmla="*/ 184 w 205"/>
                <a:gd name="T5" fmla="*/ 0 h 204"/>
                <a:gd name="T6" fmla="*/ 163 w 205"/>
                <a:gd name="T7" fmla="*/ 4 h 204"/>
                <a:gd name="T8" fmla="*/ 144 w 205"/>
                <a:gd name="T9" fmla="*/ 10 h 204"/>
                <a:gd name="T10" fmla="*/ 125 w 205"/>
                <a:gd name="T11" fmla="*/ 16 h 204"/>
                <a:gd name="T12" fmla="*/ 107 w 205"/>
                <a:gd name="T13" fmla="*/ 25 h 204"/>
                <a:gd name="T14" fmla="*/ 90 w 205"/>
                <a:gd name="T15" fmla="*/ 35 h 204"/>
                <a:gd name="T16" fmla="*/ 75 w 205"/>
                <a:gd name="T17" fmla="*/ 46 h 204"/>
                <a:gd name="T18" fmla="*/ 59 w 205"/>
                <a:gd name="T19" fmla="*/ 60 h 204"/>
                <a:gd name="T20" fmla="*/ 46 w 205"/>
                <a:gd name="T21" fmla="*/ 75 h 204"/>
                <a:gd name="T22" fmla="*/ 34 w 205"/>
                <a:gd name="T23" fmla="*/ 91 h 204"/>
                <a:gd name="T24" fmla="*/ 25 w 205"/>
                <a:gd name="T25" fmla="*/ 108 h 204"/>
                <a:gd name="T26" fmla="*/ 15 w 205"/>
                <a:gd name="T27" fmla="*/ 125 h 204"/>
                <a:gd name="T28" fmla="*/ 9 w 205"/>
                <a:gd name="T29" fmla="*/ 144 h 204"/>
                <a:gd name="T30" fmla="*/ 4 w 205"/>
                <a:gd name="T31" fmla="*/ 163 h 204"/>
                <a:gd name="T32" fmla="*/ 2 w 205"/>
                <a:gd name="T33" fmla="*/ 185 h 204"/>
                <a:gd name="T34" fmla="*/ 0 w 205"/>
                <a:gd name="T35" fmla="*/ 204 h 204"/>
                <a:gd name="T36" fmla="*/ 5 w 205"/>
                <a:gd name="T37" fmla="*/ 204 h 204"/>
                <a:gd name="T38" fmla="*/ 7 w 205"/>
                <a:gd name="T39" fmla="*/ 185 h 204"/>
                <a:gd name="T40" fmla="*/ 9 w 205"/>
                <a:gd name="T41" fmla="*/ 165 h 204"/>
                <a:gd name="T42" fmla="*/ 15 w 205"/>
                <a:gd name="T43" fmla="*/ 146 h 204"/>
                <a:gd name="T44" fmla="*/ 21 w 205"/>
                <a:gd name="T45" fmla="*/ 127 h 204"/>
                <a:gd name="T46" fmla="*/ 30 w 205"/>
                <a:gd name="T47" fmla="*/ 110 h 204"/>
                <a:gd name="T48" fmla="*/ 40 w 205"/>
                <a:gd name="T49" fmla="*/ 94 h 204"/>
                <a:gd name="T50" fmla="*/ 52 w 205"/>
                <a:gd name="T51" fmla="*/ 79 h 204"/>
                <a:gd name="T52" fmla="*/ 63 w 205"/>
                <a:gd name="T53" fmla="*/ 64 h 204"/>
                <a:gd name="T54" fmla="*/ 78 w 205"/>
                <a:gd name="T55" fmla="*/ 50 h 204"/>
                <a:gd name="T56" fmla="*/ 94 w 205"/>
                <a:gd name="T57" fmla="*/ 41 h 204"/>
                <a:gd name="T58" fmla="*/ 109 w 205"/>
                <a:gd name="T59" fmla="*/ 29 h 204"/>
                <a:gd name="T60" fmla="*/ 126 w 205"/>
                <a:gd name="T61" fmla="*/ 21 h 204"/>
                <a:gd name="T62" fmla="*/ 146 w 205"/>
                <a:gd name="T63" fmla="*/ 14 h 204"/>
                <a:gd name="T64" fmla="*/ 165 w 205"/>
                <a:gd name="T65" fmla="*/ 10 h 204"/>
                <a:gd name="T66" fmla="*/ 184 w 205"/>
                <a:gd name="T67" fmla="*/ 6 h 204"/>
                <a:gd name="T68" fmla="*/ 205 w 205"/>
                <a:gd name="T69" fmla="*/ 6 h 204"/>
                <a:gd name="T70" fmla="*/ 205 w 205"/>
                <a:gd name="T71" fmla="*/ 6 h 204"/>
                <a:gd name="T72" fmla="*/ 205 w 205"/>
                <a:gd name="T73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5" h="204">
                  <a:moveTo>
                    <a:pt x="205" y="0"/>
                  </a:moveTo>
                  <a:lnTo>
                    <a:pt x="205" y="0"/>
                  </a:lnTo>
                  <a:lnTo>
                    <a:pt x="184" y="0"/>
                  </a:lnTo>
                  <a:lnTo>
                    <a:pt x="163" y="4"/>
                  </a:lnTo>
                  <a:lnTo>
                    <a:pt x="144" y="10"/>
                  </a:lnTo>
                  <a:lnTo>
                    <a:pt x="125" y="16"/>
                  </a:lnTo>
                  <a:lnTo>
                    <a:pt x="107" y="25"/>
                  </a:lnTo>
                  <a:lnTo>
                    <a:pt x="90" y="35"/>
                  </a:lnTo>
                  <a:lnTo>
                    <a:pt x="75" y="46"/>
                  </a:lnTo>
                  <a:lnTo>
                    <a:pt x="59" y="60"/>
                  </a:lnTo>
                  <a:lnTo>
                    <a:pt x="46" y="75"/>
                  </a:lnTo>
                  <a:lnTo>
                    <a:pt x="34" y="91"/>
                  </a:lnTo>
                  <a:lnTo>
                    <a:pt x="25" y="108"/>
                  </a:lnTo>
                  <a:lnTo>
                    <a:pt x="15" y="125"/>
                  </a:lnTo>
                  <a:lnTo>
                    <a:pt x="9" y="144"/>
                  </a:lnTo>
                  <a:lnTo>
                    <a:pt x="4" y="163"/>
                  </a:lnTo>
                  <a:lnTo>
                    <a:pt x="2" y="185"/>
                  </a:lnTo>
                  <a:lnTo>
                    <a:pt x="0" y="204"/>
                  </a:lnTo>
                  <a:lnTo>
                    <a:pt x="5" y="204"/>
                  </a:lnTo>
                  <a:lnTo>
                    <a:pt x="7" y="185"/>
                  </a:lnTo>
                  <a:lnTo>
                    <a:pt x="9" y="165"/>
                  </a:lnTo>
                  <a:lnTo>
                    <a:pt x="15" y="146"/>
                  </a:lnTo>
                  <a:lnTo>
                    <a:pt x="21" y="127"/>
                  </a:lnTo>
                  <a:lnTo>
                    <a:pt x="30" y="110"/>
                  </a:lnTo>
                  <a:lnTo>
                    <a:pt x="40" y="94"/>
                  </a:lnTo>
                  <a:lnTo>
                    <a:pt x="52" y="79"/>
                  </a:lnTo>
                  <a:lnTo>
                    <a:pt x="63" y="64"/>
                  </a:lnTo>
                  <a:lnTo>
                    <a:pt x="78" y="50"/>
                  </a:lnTo>
                  <a:lnTo>
                    <a:pt x="94" y="41"/>
                  </a:lnTo>
                  <a:lnTo>
                    <a:pt x="109" y="29"/>
                  </a:lnTo>
                  <a:lnTo>
                    <a:pt x="126" y="21"/>
                  </a:lnTo>
                  <a:lnTo>
                    <a:pt x="146" y="14"/>
                  </a:lnTo>
                  <a:lnTo>
                    <a:pt x="165" y="10"/>
                  </a:lnTo>
                  <a:lnTo>
                    <a:pt x="184" y="6"/>
                  </a:lnTo>
                  <a:lnTo>
                    <a:pt x="205" y="6"/>
                  </a:lnTo>
                  <a:lnTo>
                    <a:pt x="205" y="6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352" name="Freeform 280"/>
            <p:cNvSpPr>
              <a:spLocks noChangeAspect="1"/>
            </p:cNvSpPr>
            <p:nvPr/>
          </p:nvSpPr>
          <p:spPr bwMode="auto">
            <a:xfrm>
              <a:off x="2121" y="1979"/>
              <a:ext cx="498" cy="499"/>
            </a:xfrm>
            <a:custGeom>
              <a:avLst/>
              <a:gdLst>
                <a:gd name="T0" fmla="*/ 204 w 204"/>
                <a:gd name="T1" fmla="*/ 204 h 204"/>
                <a:gd name="T2" fmla="*/ 204 w 204"/>
                <a:gd name="T3" fmla="*/ 204 h 204"/>
                <a:gd name="T4" fmla="*/ 204 w 204"/>
                <a:gd name="T5" fmla="*/ 185 h 204"/>
                <a:gd name="T6" fmla="*/ 200 w 204"/>
                <a:gd name="T7" fmla="*/ 163 h 204"/>
                <a:gd name="T8" fmla="*/ 194 w 204"/>
                <a:gd name="T9" fmla="*/ 144 h 204"/>
                <a:gd name="T10" fmla="*/ 189 w 204"/>
                <a:gd name="T11" fmla="*/ 125 h 204"/>
                <a:gd name="T12" fmla="*/ 179 w 204"/>
                <a:gd name="T13" fmla="*/ 108 h 204"/>
                <a:gd name="T14" fmla="*/ 169 w 204"/>
                <a:gd name="T15" fmla="*/ 91 h 204"/>
                <a:gd name="T16" fmla="*/ 158 w 204"/>
                <a:gd name="T17" fmla="*/ 75 h 204"/>
                <a:gd name="T18" fmla="*/ 144 w 204"/>
                <a:gd name="T19" fmla="*/ 60 h 204"/>
                <a:gd name="T20" fmla="*/ 129 w 204"/>
                <a:gd name="T21" fmla="*/ 46 h 204"/>
                <a:gd name="T22" fmla="*/ 114 w 204"/>
                <a:gd name="T23" fmla="*/ 35 h 204"/>
                <a:gd name="T24" fmla="*/ 96 w 204"/>
                <a:gd name="T25" fmla="*/ 25 h 204"/>
                <a:gd name="T26" fmla="*/ 79 w 204"/>
                <a:gd name="T27" fmla="*/ 16 h 204"/>
                <a:gd name="T28" fmla="*/ 60 w 204"/>
                <a:gd name="T29" fmla="*/ 10 h 204"/>
                <a:gd name="T30" fmla="*/ 41 w 204"/>
                <a:gd name="T31" fmla="*/ 4 h 204"/>
                <a:gd name="T32" fmla="*/ 19 w 204"/>
                <a:gd name="T33" fmla="*/ 0 h 204"/>
                <a:gd name="T34" fmla="*/ 0 w 204"/>
                <a:gd name="T35" fmla="*/ 0 h 204"/>
                <a:gd name="T36" fmla="*/ 0 w 204"/>
                <a:gd name="T37" fmla="*/ 6 h 204"/>
                <a:gd name="T38" fmla="*/ 19 w 204"/>
                <a:gd name="T39" fmla="*/ 6 h 204"/>
                <a:gd name="T40" fmla="*/ 39 w 204"/>
                <a:gd name="T41" fmla="*/ 10 h 204"/>
                <a:gd name="T42" fmla="*/ 58 w 204"/>
                <a:gd name="T43" fmla="*/ 14 h 204"/>
                <a:gd name="T44" fmla="*/ 77 w 204"/>
                <a:gd name="T45" fmla="*/ 21 h 204"/>
                <a:gd name="T46" fmla="*/ 94 w 204"/>
                <a:gd name="T47" fmla="*/ 29 h 204"/>
                <a:gd name="T48" fmla="*/ 110 w 204"/>
                <a:gd name="T49" fmla="*/ 41 h 204"/>
                <a:gd name="T50" fmla="*/ 125 w 204"/>
                <a:gd name="T51" fmla="*/ 50 h 204"/>
                <a:gd name="T52" fmla="*/ 141 w 204"/>
                <a:gd name="T53" fmla="*/ 64 h 204"/>
                <a:gd name="T54" fmla="*/ 154 w 204"/>
                <a:gd name="T55" fmla="*/ 79 h 204"/>
                <a:gd name="T56" fmla="*/ 165 w 204"/>
                <a:gd name="T57" fmla="*/ 94 h 204"/>
                <a:gd name="T58" fmla="*/ 175 w 204"/>
                <a:gd name="T59" fmla="*/ 110 h 204"/>
                <a:gd name="T60" fmla="*/ 183 w 204"/>
                <a:gd name="T61" fmla="*/ 127 h 204"/>
                <a:gd name="T62" fmla="*/ 190 w 204"/>
                <a:gd name="T63" fmla="*/ 146 h 204"/>
                <a:gd name="T64" fmla="*/ 194 w 204"/>
                <a:gd name="T65" fmla="*/ 165 h 204"/>
                <a:gd name="T66" fmla="*/ 198 w 204"/>
                <a:gd name="T67" fmla="*/ 185 h 204"/>
                <a:gd name="T68" fmla="*/ 198 w 204"/>
                <a:gd name="T69" fmla="*/ 204 h 204"/>
                <a:gd name="T70" fmla="*/ 198 w 204"/>
                <a:gd name="T71" fmla="*/ 204 h 204"/>
                <a:gd name="T72" fmla="*/ 204 w 204"/>
                <a:gd name="T73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204" y="204"/>
                  </a:moveTo>
                  <a:lnTo>
                    <a:pt x="204" y="204"/>
                  </a:lnTo>
                  <a:lnTo>
                    <a:pt x="204" y="185"/>
                  </a:lnTo>
                  <a:lnTo>
                    <a:pt x="200" y="163"/>
                  </a:lnTo>
                  <a:lnTo>
                    <a:pt x="194" y="144"/>
                  </a:lnTo>
                  <a:lnTo>
                    <a:pt x="189" y="125"/>
                  </a:lnTo>
                  <a:lnTo>
                    <a:pt x="179" y="108"/>
                  </a:lnTo>
                  <a:lnTo>
                    <a:pt x="169" y="91"/>
                  </a:lnTo>
                  <a:lnTo>
                    <a:pt x="158" y="75"/>
                  </a:lnTo>
                  <a:lnTo>
                    <a:pt x="144" y="60"/>
                  </a:lnTo>
                  <a:lnTo>
                    <a:pt x="129" y="46"/>
                  </a:lnTo>
                  <a:lnTo>
                    <a:pt x="114" y="35"/>
                  </a:lnTo>
                  <a:lnTo>
                    <a:pt x="96" y="25"/>
                  </a:lnTo>
                  <a:lnTo>
                    <a:pt x="79" y="16"/>
                  </a:lnTo>
                  <a:lnTo>
                    <a:pt x="60" y="10"/>
                  </a:lnTo>
                  <a:lnTo>
                    <a:pt x="41" y="4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9" y="6"/>
                  </a:lnTo>
                  <a:lnTo>
                    <a:pt x="39" y="10"/>
                  </a:lnTo>
                  <a:lnTo>
                    <a:pt x="58" y="14"/>
                  </a:lnTo>
                  <a:lnTo>
                    <a:pt x="77" y="21"/>
                  </a:lnTo>
                  <a:lnTo>
                    <a:pt x="94" y="29"/>
                  </a:lnTo>
                  <a:lnTo>
                    <a:pt x="110" y="41"/>
                  </a:lnTo>
                  <a:lnTo>
                    <a:pt x="125" y="50"/>
                  </a:lnTo>
                  <a:lnTo>
                    <a:pt x="141" y="64"/>
                  </a:lnTo>
                  <a:lnTo>
                    <a:pt x="154" y="79"/>
                  </a:lnTo>
                  <a:lnTo>
                    <a:pt x="165" y="94"/>
                  </a:lnTo>
                  <a:lnTo>
                    <a:pt x="175" y="110"/>
                  </a:lnTo>
                  <a:lnTo>
                    <a:pt x="183" y="127"/>
                  </a:lnTo>
                  <a:lnTo>
                    <a:pt x="190" y="146"/>
                  </a:lnTo>
                  <a:lnTo>
                    <a:pt x="194" y="165"/>
                  </a:lnTo>
                  <a:lnTo>
                    <a:pt x="198" y="185"/>
                  </a:lnTo>
                  <a:lnTo>
                    <a:pt x="198" y="204"/>
                  </a:lnTo>
                  <a:lnTo>
                    <a:pt x="198" y="204"/>
                  </a:lnTo>
                  <a:lnTo>
                    <a:pt x="204" y="20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353" name="Freeform 281"/>
            <p:cNvSpPr>
              <a:spLocks noChangeAspect="1"/>
            </p:cNvSpPr>
            <p:nvPr/>
          </p:nvSpPr>
          <p:spPr bwMode="auto">
            <a:xfrm>
              <a:off x="2121" y="2478"/>
              <a:ext cx="498" cy="500"/>
            </a:xfrm>
            <a:custGeom>
              <a:avLst/>
              <a:gdLst>
                <a:gd name="T0" fmla="*/ 0 w 204"/>
                <a:gd name="T1" fmla="*/ 205 h 205"/>
                <a:gd name="T2" fmla="*/ 0 w 204"/>
                <a:gd name="T3" fmla="*/ 205 h 205"/>
                <a:gd name="T4" fmla="*/ 19 w 204"/>
                <a:gd name="T5" fmla="*/ 203 h 205"/>
                <a:gd name="T6" fmla="*/ 41 w 204"/>
                <a:gd name="T7" fmla="*/ 201 h 205"/>
                <a:gd name="T8" fmla="*/ 60 w 204"/>
                <a:gd name="T9" fmla="*/ 195 h 205"/>
                <a:gd name="T10" fmla="*/ 79 w 204"/>
                <a:gd name="T11" fmla="*/ 190 h 205"/>
                <a:gd name="T12" fmla="*/ 96 w 204"/>
                <a:gd name="T13" fmla="*/ 180 h 205"/>
                <a:gd name="T14" fmla="*/ 114 w 204"/>
                <a:gd name="T15" fmla="*/ 170 h 205"/>
                <a:gd name="T16" fmla="*/ 129 w 204"/>
                <a:gd name="T17" fmla="*/ 159 h 205"/>
                <a:gd name="T18" fmla="*/ 144 w 204"/>
                <a:gd name="T19" fmla="*/ 145 h 205"/>
                <a:gd name="T20" fmla="*/ 158 w 204"/>
                <a:gd name="T21" fmla="*/ 130 h 205"/>
                <a:gd name="T22" fmla="*/ 169 w 204"/>
                <a:gd name="T23" fmla="*/ 115 h 205"/>
                <a:gd name="T24" fmla="*/ 179 w 204"/>
                <a:gd name="T25" fmla="*/ 98 h 205"/>
                <a:gd name="T26" fmla="*/ 189 w 204"/>
                <a:gd name="T27" fmla="*/ 80 h 205"/>
                <a:gd name="T28" fmla="*/ 194 w 204"/>
                <a:gd name="T29" fmla="*/ 61 h 205"/>
                <a:gd name="T30" fmla="*/ 200 w 204"/>
                <a:gd name="T31" fmla="*/ 42 h 205"/>
                <a:gd name="T32" fmla="*/ 204 w 204"/>
                <a:gd name="T33" fmla="*/ 21 h 205"/>
                <a:gd name="T34" fmla="*/ 204 w 204"/>
                <a:gd name="T35" fmla="*/ 0 h 205"/>
                <a:gd name="T36" fmla="*/ 198 w 204"/>
                <a:gd name="T37" fmla="*/ 0 h 205"/>
                <a:gd name="T38" fmla="*/ 198 w 204"/>
                <a:gd name="T39" fmla="*/ 21 h 205"/>
                <a:gd name="T40" fmla="*/ 194 w 204"/>
                <a:gd name="T41" fmla="*/ 40 h 205"/>
                <a:gd name="T42" fmla="*/ 190 w 204"/>
                <a:gd name="T43" fmla="*/ 59 h 205"/>
                <a:gd name="T44" fmla="*/ 183 w 204"/>
                <a:gd name="T45" fmla="*/ 78 h 205"/>
                <a:gd name="T46" fmla="*/ 175 w 204"/>
                <a:gd name="T47" fmla="*/ 96 h 205"/>
                <a:gd name="T48" fmla="*/ 165 w 204"/>
                <a:gd name="T49" fmla="*/ 111 h 205"/>
                <a:gd name="T50" fmla="*/ 154 w 204"/>
                <a:gd name="T51" fmla="*/ 126 h 205"/>
                <a:gd name="T52" fmla="*/ 141 w 204"/>
                <a:gd name="T53" fmla="*/ 142 h 205"/>
                <a:gd name="T54" fmla="*/ 125 w 204"/>
                <a:gd name="T55" fmla="*/ 153 h 205"/>
                <a:gd name="T56" fmla="*/ 110 w 204"/>
                <a:gd name="T57" fmla="*/ 165 h 205"/>
                <a:gd name="T58" fmla="*/ 94 w 204"/>
                <a:gd name="T59" fmla="*/ 174 h 205"/>
                <a:gd name="T60" fmla="*/ 77 w 204"/>
                <a:gd name="T61" fmla="*/ 184 h 205"/>
                <a:gd name="T62" fmla="*/ 58 w 204"/>
                <a:gd name="T63" fmla="*/ 190 h 205"/>
                <a:gd name="T64" fmla="*/ 39 w 204"/>
                <a:gd name="T65" fmla="*/ 195 h 205"/>
                <a:gd name="T66" fmla="*/ 19 w 204"/>
                <a:gd name="T67" fmla="*/ 197 h 205"/>
                <a:gd name="T68" fmla="*/ 0 w 204"/>
                <a:gd name="T69" fmla="*/ 199 h 205"/>
                <a:gd name="T70" fmla="*/ 0 w 204"/>
                <a:gd name="T71" fmla="*/ 199 h 205"/>
                <a:gd name="T72" fmla="*/ 0 w 204"/>
                <a:gd name="T73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5">
                  <a:moveTo>
                    <a:pt x="0" y="205"/>
                  </a:moveTo>
                  <a:lnTo>
                    <a:pt x="0" y="205"/>
                  </a:lnTo>
                  <a:lnTo>
                    <a:pt x="19" y="203"/>
                  </a:lnTo>
                  <a:lnTo>
                    <a:pt x="41" y="201"/>
                  </a:lnTo>
                  <a:lnTo>
                    <a:pt x="60" y="195"/>
                  </a:lnTo>
                  <a:lnTo>
                    <a:pt x="79" y="190"/>
                  </a:lnTo>
                  <a:lnTo>
                    <a:pt x="96" y="180"/>
                  </a:lnTo>
                  <a:lnTo>
                    <a:pt x="114" y="170"/>
                  </a:lnTo>
                  <a:lnTo>
                    <a:pt x="129" y="159"/>
                  </a:lnTo>
                  <a:lnTo>
                    <a:pt x="144" y="145"/>
                  </a:lnTo>
                  <a:lnTo>
                    <a:pt x="158" y="130"/>
                  </a:lnTo>
                  <a:lnTo>
                    <a:pt x="169" y="115"/>
                  </a:lnTo>
                  <a:lnTo>
                    <a:pt x="179" y="98"/>
                  </a:lnTo>
                  <a:lnTo>
                    <a:pt x="189" y="80"/>
                  </a:lnTo>
                  <a:lnTo>
                    <a:pt x="194" y="61"/>
                  </a:lnTo>
                  <a:lnTo>
                    <a:pt x="200" y="42"/>
                  </a:lnTo>
                  <a:lnTo>
                    <a:pt x="204" y="21"/>
                  </a:lnTo>
                  <a:lnTo>
                    <a:pt x="204" y="0"/>
                  </a:lnTo>
                  <a:lnTo>
                    <a:pt x="198" y="0"/>
                  </a:lnTo>
                  <a:lnTo>
                    <a:pt x="198" y="21"/>
                  </a:lnTo>
                  <a:lnTo>
                    <a:pt x="194" y="40"/>
                  </a:lnTo>
                  <a:lnTo>
                    <a:pt x="190" y="59"/>
                  </a:lnTo>
                  <a:lnTo>
                    <a:pt x="183" y="78"/>
                  </a:lnTo>
                  <a:lnTo>
                    <a:pt x="175" y="96"/>
                  </a:lnTo>
                  <a:lnTo>
                    <a:pt x="165" y="111"/>
                  </a:lnTo>
                  <a:lnTo>
                    <a:pt x="154" y="126"/>
                  </a:lnTo>
                  <a:lnTo>
                    <a:pt x="141" y="142"/>
                  </a:lnTo>
                  <a:lnTo>
                    <a:pt x="125" y="153"/>
                  </a:lnTo>
                  <a:lnTo>
                    <a:pt x="110" y="165"/>
                  </a:lnTo>
                  <a:lnTo>
                    <a:pt x="94" y="174"/>
                  </a:lnTo>
                  <a:lnTo>
                    <a:pt x="77" y="184"/>
                  </a:lnTo>
                  <a:lnTo>
                    <a:pt x="58" y="190"/>
                  </a:lnTo>
                  <a:lnTo>
                    <a:pt x="39" y="195"/>
                  </a:lnTo>
                  <a:lnTo>
                    <a:pt x="19" y="197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354" name="Freeform 282"/>
            <p:cNvSpPr>
              <a:spLocks noChangeAspect="1"/>
            </p:cNvSpPr>
            <p:nvPr/>
          </p:nvSpPr>
          <p:spPr bwMode="auto">
            <a:xfrm>
              <a:off x="1488" y="2478"/>
              <a:ext cx="633" cy="632"/>
            </a:xfrm>
            <a:custGeom>
              <a:avLst/>
              <a:gdLst>
                <a:gd name="T0" fmla="*/ 0 w 259"/>
                <a:gd name="T1" fmla="*/ 0 h 259"/>
                <a:gd name="T2" fmla="*/ 0 w 259"/>
                <a:gd name="T3" fmla="*/ 0 h 259"/>
                <a:gd name="T4" fmla="*/ 2 w 259"/>
                <a:gd name="T5" fmla="*/ 27 h 259"/>
                <a:gd name="T6" fmla="*/ 6 w 259"/>
                <a:gd name="T7" fmla="*/ 51 h 259"/>
                <a:gd name="T8" fmla="*/ 11 w 259"/>
                <a:gd name="T9" fmla="*/ 76 h 259"/>
                <a:gd name="T10" fmla="*/ 21 w 259"/>
                <a:gd name="T11" fmla="*/ 101 h 259"/>
                <a:gd name="T12" fmla="*/ 31 w 259"/>
                <a:gd name="T13" fmla="*/ 122 h 259"/>
                <a:gd name="T14" fmla="*/ 44 w 259"/>
                <a:gd name="T15" fmla="*/ 145 h 259"/>
                <a:gd name="T16" fmla="*/ 59 w 259"/>
                <a:gd name="T17" fmla="*/ 165 h 259"/>
                <a:gd name="T18" fmla="*/ 75 w 259"/>
                <a:gd name="T19" fmla="*/ 184 h 259"/>
                <a:gd name="T20" fmla="*/ 94 w 259"/>
                <a:gd name="T21" fmla="*/ 199 h 259"/>
                <a:gd name="T22" fmla="*/ 113 w 259"/>
                <a:gd name="T23" fmla="*/ 215 h 259"/>
                <a:gd name="T24" fmla="*/ 136 w 259"/>
                <a:gd name="T25" fmla="*/ 228 h 259"/>
                <a:gd name="T26" fmla="*/ 157 w 259"/>
                <a:gd name="T27" fmla="*/ 238 h 259"/>
                <a:gd name="T28" fmla="*/ 182 w 259"/>
                <a:gd name="T29" fmla="*/ 247 h 259"/>
                <a:gd name="T30" fmla="*/ 207 w 259"/>
                <a:gd name="T31" fmla="*/ 253 h 259"/>
                <a:gd name="T32" fmla="*/ 232 w 259"/>
                <a:gd name="T33" fmla="*/ 257 h 259"/>
                <a:gd name="T34" fmla="*/ 259 w 259"/>
                <a:gd name="T35" fmla="*/ 259 h 259"/>
                <a:gd name="T36" fmla="*/ 259 w 259"/>
                <a:gd name="T37" fmla="*/ 251 h 259"/>
                <a:gd name="T38" fmla="*/ 232 w 259"/>
                <a:gd name="T39" fmla="*/ 251 h 259"/>
                <a:gd name="T40" fmla="*/ 207 w 259"/>
                <a:gd name="T41" fmla="*/ 247 h 259"/>
                <a:gd name="T42" fmla="*/ 184 w 259"/>
                <a:gd name="T43" fmla="*/ 239 h 259"/>
                <a:gd name="T44" fmla="*/ 161 w 259"/>
                <a:gd name="T45" fmla="*/ 232 h 259"/>
                <a:gd name="T46" fmla="*/ 138 w 259"/>
                <a:gd name="T47" fmla="*/ 220 h 259"/>
                <a:gd name="T48" fmla="*/ 119 w 259"/>
                <a:gd name="T49" fmla="*/ 209 h 259"/>
                <a:gd name="T50" fmla="*/ 98 w 259"/>
                <a:gd name="T51" fmla="*/ 193 h 259"/>
                <a:gd name="T52" fmla="*/ 81 w 259"/>
                <a:gd name="T53" fmla="*/ 178 h 259"/>
                <a:gd name="T54" fmla="*/ 65 w 259"/>
                <a:gd name="T55" fmla="*/ 161 h 259"/>
                <a:gd name="T56" fmla="*/ 50 w 259"/>
                <a:gd name="T57" fmla="*/ 140 h 259"/>
                <a:gd name="T58" fmla="*/ 38 w 259"/>
                <a:gd name="T59" fmla="*/ 121 h 259"/>
                <a:gd name="T60" fmla="*/ 27 w 259"/>
                <a:gd name="T61" fmla="*/ 98 h 259"/>
                <a:gd name="T62" fmla="*/ 19 w 259"/>
                <a:gd name="T63" fmla="*/ 75 h 259"/>
                <a:gd name="T64" fmla="*/ 11 w 259"/>
                <a:gd name="T65" fmla="*/ 51 h 259"/>
                <a:gd name="T66" fmla="*/ 8 w 259"/>
                <a:gd name="T67" fmla="*/ 27 h 259"/>
                <a:gd name="T68" fmla="*/ 8 w 259"/>
                <a:gd name="T69" fmla="*/ 0 h 259"/>
                <a:gd name="T70" fmla="*/ 8 w 259"/>
                <a:gd name="T71" fmla="*/ 0 h 259"/>
                <a:gd name="T72" fmla="*/ 0 w 259"/>
                <a:gd name="T73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9" h="259">
                  <a:moveTo>
                    <a:pt x="0" y="0"/>
                  </a:moveTo>
                  <a:lnTo>
                    <a:pt x="0" y="0"/>
                  </a:lnTo>
                  <a:lnTo>
                    <a:pt x="2" y="27"/>
                  </a:lnTo>
                  <a:lnTo>
                    <a:pt x="6" y="51"/>
                  </a:lnTo>
                  <a:lnTo>
                    <a:pt x="11" y="76"/>
                  </a:lnTo>
                  <a:lnTo>
                    <a:pt x="21" y="101"/>
                  </a:lnTo>
                  <a:lnTo>
                    <a:pt x="31" y="122"/>
                  </a:lnTo>
                  <a:lnTo>
                    <a:pt x="44" y="145"/>
                  </a:lnTo>
                  <a:lnTo>
                    <a:pt x="59" y="165"/>
                  </a:lnTo>
                  <a:lnTo>
                    <a:pt x="75" y="184"/>
                  </a:lnTo>
                  <a:lnTo>
                    <a:pt x="94" y="199"/>
                  </a:lnTo>
                  <a:lnTo>
                    <a:pt x="113" y="215"/>
                  </a:lnTo>
                  <a:lnTo>
                    <a:pt x="136" y="228"/>
                  </a:lnTo>
                  <a:lnTo>
                    <a:pt x="157" y="238"/>
                  </a:lnTo>
                  <a:lnTo>
                    <a:pt x="182" y="247"/>
                  </a:lnTo>
                  <a:lnTo>
                    <a:pt x="207" y="253"/>
                  </a:lnTo>
                  <a:lnTo>
                    <a:pt x="232" y="257"/>
                  </a:lnTo>
                  <a:lnTo>
                    <a:pt x="259" y="259"/>
                  </a:lnTo>
                  <a:lnTo>
                    <a:pt x="259" y="251"/>
                  </a:lnTo>
                  <a:lnTo>
                    <a:pt x="232" y="251"/>
                  </a:lnTo>
                  <a:lnTo>
                    <a:pt x="207" y="247"/>
                  </a:lnTo>
                  <a:lnTo>
                    <a:pt x="184" y="239"/>
                  </a:lnTo>
                  <a:lnTo>
                    <a:pt x="161" y="232"/>
                  </a:lnTo>
                  <a:lnTo>
                    <a:pt x="138" y="220"/>
                  </a:lnTo>
                  <a:lnTo>
                    <a:pt x="119" y="209"/>
                  </a:lnTo>
                  <a:lnTo>
                    <a:pt x="98" y="193"/>
                  </a:lnTo>
                  <a:lnTo>
                    <a:pt x="81" y="178"/>
                  </a:lnTo>
                  <a:lnTo>
                    <a:pt x="65" y="161"/>
                  </a:lnTo>
                  <a:lnTo>
                    <a:pt x="50" y="140"/>
                  </a:lnTo>
                  <a:lnTo>
                    <a:pt x="38" y="121"/>
                  </a:lnTo>
                  <a:lnTo>
                    <a:pt x="27" y="98"/>
                  </a:lnTo>
                  <a:lnTo>
                    <a:pt x="19" y="75"/>
                  </a:lnTo>
                  <a:lnTo>
                    <a:pt x="11" y="51"/>
                  </a:lnTo>
                  <a:lnTo>
                    <a:pt x="8" y="27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355" name="Freeform 283"/>
            <p:cNvSpPr>
              <a:spLocks noChangeAspect="1"/>
            </p:cNvSpPr>
            <p:nvPr/>
          </p:nvSpPr>
          <p:spPr bwMode="auto">
            <a:xfrm>
              <a:off x="1488" y="1850"/>
              <a:ext cx="633" cy="628"/>
            </a:xfrm>
            <a:custGeom>
              <a:avLst/>
              <a:gdLst>
                <a:gd name="T0" fmla="*/ 259 w 259"/>
                <a:gd name="T1" fmla="*/ 0 h 257"/>
                <a:gd name="T2" fmla="*/ 259 w 259"/>
                <a:gd name="T3" fmla="*/ 0 h 257"/>
                <a:gd name="T4" fmla="*/ 232 w 259"/>
                <a:gd name="T5" fmla="*/ 0 h 257"/>
                <a:gd name="T6" fmla="*/ 207 w 259"/>
                <a:gd name="T7" fmla="*/ 5 h 257"/>
                <a:gd name="T8" fmla="*/ 182 w 259"/>
                <a:gd name="T9" fmla="*/ 11 h 257"/>
                <a:gd name="T10" fmla="*/ 157 w 259"/>
                <a:gd name="T11" fmla="*/ 19 h 257"/>
                <a:gd name="T12" fmla="*/ 136 w 259"/>
                <a:gd name="T13" fmla="*/ 30 h 257"/>
                <a:gd name="T14" fmla="*/ 113 w 259"/>
                <a:gd name="T15" fmla="*/ 44 h 257"/>
                <a:gd name="T16" fmla="*/ 94 w 259"/>
                <a:gd name="T17" fmla="*/ 59 h 257"/>
                <a:gd name="T18" fmla="*/ 75 w 259"/>
                <a:gd name="T19" fmla="*/ 74 h 257"/>
                <a:gd name="T20" fmla="*/ 59 w 259"/>
                <a:gd name="T21" fmla="*/ 94 h 257"/>
                <a:gd name="T22" fmla="*/ 44 w 259"/>
                <a:gd name="T23" fmla="*/ 113 h 257"/>
                <a:gd name="T24" fmla="*/ 31 w 259"/>
                <a:gd name="T25" fmla="*/ 134 h 257"/>
                <a:gd name="T26" fmla="*/ 21 w 259"/>
                <a:gd name="T27" fmla="*/ 157 h 257"/>
                <a:gd name="T28" fmla="*/ 11 w 259"/>
                <a:gd name="T29" fmla="*/ 180 h 257"/>
                <a:gd name="T30" fmla="*/ 6 w 259"/>
                <a:gd name="T31" fmla="*/ 205 h 257"/>
                <a:gd name="T32" fmla="*/ 2 w 259"/>
                <a:gd name="T33" fmla="*/ 232 h 257"/>
                <a:gd name="T34" fmla="*/ 0 w 259"/>
                <a:gd name="T35" fmla="*/ 257 h 257"/>
                <a:gd name="T36" fmla="*/ 8 w 259"/>
                <a:gd name="T37" fmla="*/ 257 h 257"/>
                <a:gd name="T38" fmla="*/ 8 w 259"/>
                <a:gd name="T39" fmla="*/ 232 h 257"/>
                <a:gd name="T40" fmla="*/ 11 w 259"/>
                <a:gd name="T41" fmla="*/ 207 h 257"/>
                <a:gd name="T42" fmla="*/ 19 w 259"/>
                <a:gd name="T43" fmla="*/ 184 h 257"/>
                <a:gd name="T44" fmla="*/ 27 w 259"/>
                <a:gd name="T45" fmla="*/ 161 h 257"/>
                <a:gd name="T46" fmla="*/ 38 w 259"/>
                <a:gd name="T47" fmla="*/ 138 h 257"/>
                <a:gd name="T48" fmla="*/ 50 w 259"/>
                <a:gd name="T49" fmla="*/ 117 h 257"/>
                <a:gd name="T50" fmla="*/ 65 w 259"/>
                <a:gd name="T51" fmla="*/ 98 h 257"/>
                <a:gd name="T52" fmla="*/ 81 w 259"/>
                <a:gd name="T53" fmla="*/ 80 h 257"/>
                <a:gd name="T54" fmla="*/ 98 w 259"/>
                <a:gd name="T55" fmla="*/ 63 h 257"/>
                <a:gd name="T56" fmla="*/ 119 w 259"/>
                <a:gd name="T57" fmla="*/ 50 h 257"/>
                <a:gd name="T58" fmla="*/ 138 w 259"/>
                <a:gd name="T59" fmla="*/ 36 h 257"/>
                <a:gd name="T60" fmla="*/ 161 w 259"/>
                <a:gd name="T61" fmla="*/ 27 h 257"/>
                <a:gd name="T62" fmla="*/ 184 w 259"/>
                <a:gd name="T63" fmla="*/ 17 h 257"/>
                <a:gd name="T64" fmla="*/ 207 w 259"/>
                <a:gd name="T65" fmla="*/ 11 h 257"/>
                <a:gd name="T66" fmla="*/ 232 w 259"/>
                <a:gd name="T67" fmla="*/ 7 h 257"/>
                <a:gd name="T68" fmla="*/ 259 w 259"/>
                <a:gd name="T69" fmla="*/ 7 h 257"/>
                <a:gd name="T70" fmla="*/ 259 w 259"/>
                <a:gd name="T71" fmla="*/ 7 h 257"/>
                <a:gd name="T72" fmla="*/ 259 w 259"/>
                <a:gd name="T73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9" h="257">
                  <a:moveTo>
                    <a:pt x="259" y="0"/>
                  </a:moveTo>
                  <a:lnTo>
                    <a:pt x="259" y="0"/>
                  </a:lnTo>
                  <a:lnTo>
                    <a:pt x="232" y="0"/>
                  </a:lnTo>
                  <a:lnTo>
                    <a:pt x="207" y="5"/>
                  </a:lnTo>
                  <a:lnTo>
                    <a:pt x="182" y="11"/>
                  </a:lnTo>
                  <a:lnTo>
                    <a:pt x="157" y="19"/>
                  </a:lnTo>
                  <a:lnTo>
                    <a:pt x="136" y="30"/>
                  </a:lnTo>
                  <a:lnTo>
                    <a:pt x="113" y="44"/>
                  </a:lnTo>
                  <a:lnTo>
                    <a:pt x="94" y="59"/>
                  </a:lnTo>
                  <a:lnTo>
                    <a:pt x="75" y="74"/>
                  </a:lnTo>
                  <a:lnTo>
                    <a:pt x="59" y="94"/>
                  </a:lnTo>
                  <a:lnTo>
                    <a:pt x="44" y="113"/>
                  </a:lnTo>
                  <a:lnTo>
                    <a:pt x="31" y="134"/>
                  </a:lnTo>
                  <a:lnTo>
                    <a:pt x="21" y="157"/>
                  </a:lnTo>
                  <a:lnTo>
                    <a:pt x="11" y="180"/>
                  </a:lnTo>
                  <a:lnTo>
                    <a:pt x="6" y="205"/>
                  </a:lnTo>
                  <a:lnTo>
                    <a:pt x="2" y="232"/>
                  </a:lnTo>
                  <a:lnTo>
                    <a:pt x="0" y="257"/>
                  </a:lnTo>
                  <a:lnTo>
                    <a:pt x="8" y="257"/>
                  </a:lnTo>
                  <a:lnTo>
                    <a:pt x="8" y="232"/>
                  </a:lnTo>
                  <a:lnTo>
                    <a:pt x="11" y="207"/>
                  </a:lnTo>
                  <a:lnTo>
                    <a:pt x="19" y="184"/>
                  </a:lnTo>
                  <a:lnTo>
                    <a:pt x="27" y="161"/>
                  </a:lnTo>
                  <a:lnTo>
                    <a:pt x="38" y="138"/>
                  </a:lnTo>
                  <a:lnTo>
                    <a:pt x="50" y="117"/>
                  </a:lnTo>
                  <a:lnTo>
                    <a:pt x="65" y="98"/>
                  </a:lnTo>
                  <a:lnTo>
                    <a:pt x="81" y="80"/>
                  </a:lnTo>
                  <a:lnTo>
                    <a:pt x="98" y="63"/>
                  </a:lnTo>
                  <a:lnTo>
                    <a:pt x="119" y="50"/>
                  </a:lnTo>
                  <a:lnTo>
                    <a:pt x="138" y="36"/>
                  </a:lnTo>
                  <a:lnTo>
                    <a:pt x="161" y="27"/>
                  </a:lnTo>
                  <a:lnTo>
                    <a:pt x="184" y="17"/>
                  </a:lnTo>
                  <a:lnTo>
                    <a:pt x="207" y="11"/>
                  </a:lnTo>
                  <a:lnTo>
                    <a:pt x="232" y="7"/>
                  </a:lnTo>
                  <a:lnTo>
                    <a:pt x="259" y="7"/>
                  </a:lnTo>
                  <a:lnTo>
                    <a:pt x="259" y="7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356" name="Freeform 284"/>
            <p:cNvSpPr>
              <a:spLocks noChangeAspect="1"/>
            </p:cNvSpPr>
            <p:nvPr/>
          </p:nvSpPr>
          <p:spPr bwMode="auto">
            <a:xfrm>
              <a:off x="2121" y="1850"/>
              <a:ext cx="630" cy="628"/>
            </a:xfrm>
            <a:custGeom>
              <a:avLst/>
              <a:gdLst>
                <a:gd name="T0" fmla="*/ 258 w 258"/>
                <a:gd name="T1" fmla="*/ 257 h 257"/>
                <a:gd name="T2" fmla="*/ 258 w 258"/>
                <a:gd name="T3" fmla="*/ 257 h 257"/>
                <a:gd name="T4" fmla="*/ 258 w 258"/>
                <a:gd name="T5" fmla="*/ 232 h 257"/>
                <a:gd name="T6" fmla="*/ 254 w 258"/>
                <a:gd name="T7" fmla="*/ 205 h 257"/>
                <a:gd name="T8" fmla="*/ 246 w 258"/>
                <a:gd name="T9" fmla="*/ 180 h 257"/>
                <a:gd name="T10" fmla="*/ 238 w 258"/>
                <a:gd name="T11" fmla="*/ 157 h 257"/>
                <a:gd name="T12" fmla="*/ 227 w 258"/>
                <a:gd name="T13" fmla="*/ 134 h 257"/>
                <a:gd name="T14" fmla="*/ 214 w 258"/>
                <a:gd name="T15" fmla="*/ 113 h 257"/>
                <a:gd name="T16" fmla="*/ 198 w 258"/>
                <a:gd name="T17" fmla="*/ 94 h 257"/>
                <a:gd name="T18" fmla="*/ 183 w 258"/>
                <a:gd name="T19" fmla="*/ 74 h 257"/>
                <a:gd name="T20" fmla="*/ 164 w 258"/>
                <a:gd name="T21" fmla="*/ 59 h 257"/>
                <a:gd name="T22" fmla="*/ 144 w 258"/>
                <a:gd name="T23" fmla="*/ 44 h 257"/>
                <a:gd name="T24" fmla="*/ 123 w 258"/>
                <a:gd name="T25" fmla="*/ 30 h 257"/>
                <a:gd name="T26" fmla="*/ 100 w 258"/>
                <a:gd name="T27" fmla="*/ 19 h 257"/>
                <a:gd name="T28" fmla="*/ 77 w 258"/>
                <a:gd name="T29" fmla="*/ 11 h 257"/>
                <a:gd name="T30" fmla="*/ 52 w 258"/>
                <a:gd name="T31" fmla="*/ 5 h 257"/>
                <a:gd name="T32" fmla="*/ 25 w 258"/>
                <a:gd name="T33" fmla="*/ 0 h 257"/>
                <a:gd name="T34" fmla="*/ 0 w 258"/>
                <a:gd name="T35" fmla="*/ 0 h 257"/>
                <a:gd name="T36" fmla="*/ 0 w 258"/>
                <a:gd name="T37" fmla="*/ 7 h 257"/>
                <a:gd name="T38" fmla="*/ 25 w 258"/>
                <a:gd name="T39" fmla="*/ 7 h 257"/>
                <a:gd name="T40" fmla="*/ 50 w 258"/>
                <a:gd name="T41" fmla="*/ 11 h 257"/>
                <a:gd name="T42" fmla="*/ 73 w 258"/>
                <a:gd name="T43" fmla="*/ 17 h 257"/>
                <a:gd name="T44" fmla="*/ 96 w 258"/>
                <a:gd name="T45" fmla="*/ 27 h 257"/>
                <a:gd name="T46" fmla="*/ 119 w 258"/>
                <a:gd name="T47" fmla="*/ 36 h 257"/>
                <a:gd name="T48" fmla="*/ 141 w 258"/>
                <a:gd name="T49" fmla="*/ 50 h 257"/>
                <a:gd name="T50" fmla="*/ 160 w 258"/>
                <a:gd name="T51" fmla="*/ 63 h 257"/>
                <a:gd name="T52" fmla="*/ 177 w 258"/>
                <a:gd name="T53" fmla="*/ 80 h 257"/>
                <a:gd name="T54" fmla="*/ 194 w 258"/>
                <a:gd name="T55" fmla="*/ 98 h 257"/>
                <a:gd name="T56" fmla="*/ 208 w 258"/>
                <a:gd name="T57" fmla="*/ 117 h 257"/>
                <a:gd name="T58" fmla="*/ 221 w 258"/>
                <a:gd name="T59" fmla="*/ 138 h 257"/>
                <a:gd name="T60" fmla="*/ 231 w 258"/>
                <a:gd name="T61" fmla="*/ 161 h 257"/>
                <a:gd name="T62" fmla="*/ 240 w 258"/>
                <a:gd name="T63" fmla="*/ 184 h 257"/>
                <a:gd name="T64" fmla="*/ 246 w 258"/>
                <a:gd name="T65" fmla="*/ 207 h 257"/>
                <a:gd name="T66" fmla="*/ 250 w 258"/>
                <a:gd name="T67" fmla="*/ 232 h 257"/>
                <a:gd name="T68" fmla="*/ 250 w 258"/>
                <a:gd name="T69" fmla="*/ 257 h 257"/>
                <a:gd name="T70" fmla="*/ 250 w 258"/>
                <a:gd name="T71" fmla="*/ 257 h 257"/>
                <a:gd name="T72" fmla="*/ 258 w 258"/>
                <a:gd name="T73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8" h="257">
                  <a:moveTo>
                    <a:pt x="258" y="257"/>
                  </a:moveTo>
                  <a:lnTo>
                    <a:pt x="258" y="257"/>
                  </a:lnTo>
                  <a:lnTo>
                    <a:pt x="258" y="232"/>
                  </a:lnTo>
                  <a:lnTo>
                    <a:pt x="254" y="205"/>
                  </a:lnTo>
                  <a:lnTo>
                    <a:pt x="246" y="180"/>
                  </a:lnTo>
                  <a:lnTo>
                    <a:pt x="238" y="157"/>
                  </a:lnTo>
                  <a:lnTo>
                    <a:pt x="227" y="134"/>
                  </a:lnTo>
                  <a:lnTo>
                    <a:pt x="214" y="113"/>
                  </a:lnTo>
                  <a:lnTo>
                    <a:pt x="198" y="94"/>
                  </a:lnTo>
                  <a:lnTo>
                    <a:pt x="183" y="74"/>
                  </a:lnTo>
                  <a:lnTo>
                    <a:pt x="164" y="59"/>
                  </a:lnTo>
                  <a:lnTo>
                    <a:pt x="144" y="44"/>
                  </a:lnTo>
                  <a:lnTo>
                    <a:pt x="123" y="30"/>
                  </a:lnTo>
                  <a:lnTo>
                    <a:pt x="100" y="19"/>
                  </a:lnTo>
                  <a:lnTo>
                    <a:pt x="77" y="11"/>
                  </a:lnTo>
                  <a:lnTo>
                    <a:pt x="52" y="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25" y="7"/>
                  </a:lnTo>
                  <a:lnTo>
                    <a:pt x="50" y="11"/>
                  </a:lnTo>
                  <a:lnTo>
                    <a:pt x="73" y="17"/>
                  </a:lnTo>
                  <a:lnTo>
                    <a:pt x="96" y="27"/>
                  </a:lnTo>
                  <a:lnTo>
                    <a:pt x="119" y="36"/>
                  </a:lnTo>
                  <a:lnTo>
                    <a:pt x="141" y="50"/>
                  </a:lnTo>
                  <a:lnTo>
                    <a:pt x="160" y="63"/>
                  </a:lnTo>
                  <a:lnTo>
                    <a:pt x="177" y="80"/>
                  </a:lnTo>
                  <a:lnTo>
                    <a:pt x="194" y="98"/>
                  </a:lnTo>
                  <a:lnTo>
                    <a:pt x="208" y="117"/>
                  </a:lnTo>
                  <a:lnTo>
                    <a:pt x="221" y="138"/>
                  </a:lnTo>
                  <a:lnTo>
                    <a:pt x="231" y="161"/>
                  </a:lnTo>
                  <a:lnTo>
                    <a:pt x="240" y="184"/>
                  </a:lnTo>
                  <a:lnTo>
                    <a:pt x="246" y="207"/>
                  </a:lnTo>
                  <a:lnTo>
                    <a:pt x="250" y="232"/>
                  </a:lnTo>
                  <a:lnTo>
                    <a:pt x="250" y="257"/>
                  </a:lnTo>
                  <a:lnTo>
                    <a:pt x="250" y="257"/>
                  </a:lnTo>
                  <a:lnTo>
                    <a:pt x="258" y="25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357" name="Freeform 285"/>
            <p:cNvSpPr>
              <a:spLocks noChangeAspect="1"/>
            </p:cNvSpPr>
            <p:nvPr/>
          </p:nvSpPr>
          <p:spPr bwMode="auto">
            <a:xfrm>
              <a:off x="2121" y="2478"/>
              <a:ext cx="630" cy="632"/>
            </a:xfrm>
            <a:custGeom>
              <a:avLst/>
              <a:gdLst>
                <a:gd name="T0" fmla="*/ 0 w 258"/>
                <a:gd name="T1" fmla="*/ 259 h 259"/>
                <a:gd name="T2" fmla="*/ 0 w 258"/>
                <a:gd name="T3" fmla="*/ 259 h 259"/>
                <a:gd name="T4" fmla="*/ 25 w 258"/>
                <a:gd name="T5" fmla="*/ 257 h 259"/>
                <a:gd name="T6" fmla="*/ 52 w 258"/>
                <a:gd name="T7" fmla="*/ 253 h 259"/>
                <a:gd name="T8" fmla="*/ 77 w 258"/>
                <a:gd name="T9" fmla="*/ 247 h 259"/>
                <a:gd name="T10" fmla="*/ 100 w 258"/>
                <a:gd name="T11" fmla="*/ 238 h 259"/>
                <a:gd name="T12" fmla="*/ 123 w 258"/>
                <a:gd name="T13" fmla="*/ 228 h 259"/>
                <a:gd name="T14" fmla="*/ 144 w 258"/>
                <a:gd name="T15" fmla="*/ 215 h 259"/>
                <a:gd name="T16" fmla="*/ 164 w 258"/>
                <a:gd name="T17" fmla="*/ 199 h 259"/>
                <a:gd name="T18" fmla="*/ 183 w 258"/>
                <a:gd name="T19" fmla="*/ 184 h 259"/>
                <a:gd name="T20" fmla="*/ 198 w 258"/>
                <a:gd name="T21" fmla="*/ 165 h 259"/>
                <a:gd name="T22" fmla="*/ 214 w 258"/>
                <a:gd name="T23" fmla="*/ 145 h 259"/>
                <a:gd name="T24" fmla="*/ 227 w 258"/>
                <a:gd name="T25" fmla="*/ 122 h 259"/>
                <a:gd name="T26" fmla="*/ 238 w 258"/>
                <a:gd name="T27" fmla="*/ 101 h 259"/>
                <a:gd name="T28" fmla="*/ 246 w 258"/>
                <a:gd name="T29" fmla="*/ 76 h 259"/>
                <a:gd name="T30" fmla="*/ 254 w 258"/>
                <a:gd name="T31" fmla="*/ 51 h 259"/>
                <a:gd name="T32" fmla="*/ 258 w 258"/>
                <a:gd name="T33" fmla="*/ 27 h 259"/>
                <a:gd name="T34" fmla="*/ 258 w 258"/>
                <a:gd name="T35" fmla="*/ 0 h 259"/>
                <a:gd name="T36" fmla="*/ 250 w 258"/>
                <a:gd name="T37" fmla="*/ 0 h 259"/>
                <a:gd name="T38" fmla="*/ 250 w 258"/>
                <a:gd name="T39" fmla="*/ 27 h 259"/>
                <a:gd name="T40" fmla="*/ 246 w 258"/>
                <a:gd name="T41" fmla="*/ 51 h 259"/>
                <a:gd name="T42" fmla="*/ 240 w 258"/>
                <a:gd name="T43" fmla="*/ 75 h 259"/>
                <a:gd name="T44" fmla="*/ 231 w 258"/>
                <a:gd name="T45" fmla="*/ 98 h 259"/>
                <a:gd name="T46" fmla="*/ 221 w 258"/>
                <a:gd name="T47" fmla="*/ 121 h 259"/>
                <a:gd name="T48" fmla="*/ 208 w 258"/>
                <a:gd name="T49" fmla="*/ 140 h 259"/>
                <a:gd name="T50" fmla="*/ 194 w 258"/>
                <a:gd name="T51" fmla="*/ 161 h 259"/>
                <a:gd name="T52" fmla="*/ 177 w 258"/>
                <a:gd name="T53" fmla="*/ 178 h 259"/>
                <a:gd name="T54" fmla="*/ 160 w 258"/>
                <a:gd name="T55" fmla="*/ 193 h 259"/>
                <a:gd name="T56" fmla="*/ 141 w 258"/>
                <a:gd name="T57" fmla="*/ 209 h 259"/>
                <a:gd name="T58" fmla="*/ 119 w 258"/>
                <a:gd name="T59" fmla="*/ 220 h 259"/>
                <a:gd name="T60" fmla="*/ 96 w 258"/>
                <a:gd name="T61" fmla="*/ 232 h 259"/>
                <a:gd name="T62" fmla="*/ 73 w 258"/>
                <a:gd name="T63" fmla="*/ 239 h 259"/>
                <a:gd name="T64" fmla="*/ 50 w 258"/>
                <a:gd name="T65" fmla="*/ 247 h 259"/>
                <a:gd name="T66" fmla="*/ 25 w 258"/>
                <a:gd name="T67" fmla="*/ 251 h 259"/>
                <a:gd name="T68" fmla="*/ 0 w 258"/>
                <a:gd name="T69" fmla="*/ 251 h 259"/>
                <a:gd name="T70" fmla="*/ 0 w 258"/>
                <a:gd name="T71" fmla="*/ 251 h 259"/>
                <a:gd name="T72" fmla="*/ 0 w 258"/>
                <a:gd name="T73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8" h="259">
                  <a:moveTo>
                    <a:pt x="0" y="259"/>
                  </a:moveTo>
                  <a:lnTo>
                    <a:pt x="0" y="259"/>
                  </a:lnTo>
                  <a:lnTo>
                    <a:pt x="25" y="257"/>
                  </a:lnTo>
                  <a:lnTo>
                    <a:pt x="52" y="253"/>
                  </a:lnTo>
                  <a:lnTo>
                    <a:pt x="77" y="247"/>
                  </a:lnTo>
                  <a:lnTo>
                    <a:pt x="100" y="238"/>
                  </a:lnTo>
                  <a:lnTo>
                    <a:pt x="123" y="228"/>
                  </a:lnTo>
                  <a:lnTo>
                    <a:pt x="144" y="215"/>
                  </a:lnTo>
                  <a:lnTo>
                    <a:pt x="164" y="199"/>
                  </a:lnTo>
                  <a:lnTo>
                    <a:pt x="183" y="184"/>
                  </a:lnTo>
                  <a:lnTo>
                    <a:pt x="198" y="165"/>
                  </a:lnTo>
                  <a:lnTo>
                    <a:pt x="214" y="145"/>
                  </a:lnTo>
                  <a:lnTo>
                    <a:pt x="227" y="122"/>
                  </a:lnTo>
                  <a:lnTo>
                    <a:pt x="238" y="101"/>
                  </a:lnTo>
                  <a:lnTo>
                    <a:pt x="246" y="76"/>
                  </a:lnTo>
                  <a:lnTo>
                    <a:pt x="254" y="51"/>
                  </a:lnTo>
                  <a:lnTo>
                    <a:pt x="258" y="27"/>
                  </a:lnTo>
                  <a:lnTo>
                    <a:pt x="258" y="0"/>
                  </a:lnTo>
                  <a:lnTo>
                    <a:pt x="250" y="0"/>
                  </a:lnTo>
                  <a:lnTo>
                    <a:pt x="250" y="27"/>
                  </a:lnTo>
                  <a:lnTo>
                    <a:pt x="246" y="51"/>
                  </a:lnTo>
                  <a:lnTo>
                    <a:pt x="240" y="75"/>
                  </a:lnTo>
                  <a:lnTo>
                    <a:pt x="231" y="98"/>
                  </a:lnTo>
                  <a:lnTo>
                    <a:pt x="221" y="121"/>
                  </a:lnTo>
                  <a:lnTo>
                    <a:pt x="208" y="140"/>
                  </a:lnTo>
                  <a:lnTo>
                    <a:pt x="194" y="161"/>
                  </a:lnTo>
                  <a:lnTo>
                    <a:pt x="177" y="178"/>
                  </a:lnTo>
                  <a:lnTo>
                    <a:pt x="160" y="193"/>
                  </a:lnTo>
                  <a:lnTo>
                    <a:pt x="141" y="209"/>
                  </a:lnTo>
                  <a:lnTo>
                    <a:pt x="119" y="220"/>
                  </a:lnTo>
                  <a:lnTo>
                    <a:pt x="96" y="232"/>
                  </a:lnTo>
                  <a:lnTo>
                    <a:pt x="73" y="239"/>
                  </a:lnTo>
                  <a:lnTo>
                    <a:pt x="50" y="247"/>
                  </a:lnTo>
                  <a:lnTo>
                    <a:pt x="25" y="251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358" name="Freeform 286"/>
            <p:cNvSpPr>
              <a:spLocks noChangeAspect="1"/>
            </p:cNvSpPr>
            <p:nvPr/>
          </p:nvSpPr>
          <p:spPr bwMode="auto">
            <a:xfrm>
              <a:off x="1090" y="2382"/>
              <a:ext cx="173" cy="44"/>
            </a:xfrm>
            <a:custGeom>
              <a:avLst/>
              <a:gdLst>
                <a:gd name="T0" fmla="*/ 71 w 71"/>
                <a:gd name="T1" fmla="*/ 4 h 18"/>
                <a:gd name="T2" fmla="*/ 69 w 71"/>
                <a:gd name="T3" fmla="*/ 0 h 18"/>
                <a:gd name="T4" fmla="*/ 0 w 71"/>
                <a:gd name="T5" fmla="*/ 14 h 18"/>
                <a:gd name="T6" fmla="*/ 0 w 71"/>
                <a:gd name="T7" fmla="*/ 18 h 18"/>
                <a:gd name="T8" fmla="*/ 71 w 71"/>
                <a:gd name="T9" fmla="*/ 4 h 18"/>
                <a:gd name="T10" fmla="*/ 71 w 71"/>
                <a:gd name="T11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8">
                  <a:moveTo>
                    <a:pt x="71" y="4"/>
                  </a:moveTo>
                  <a:lnTo>
                    <a:pt x="69" y="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71" y="4"/>
                  </a:lnTo>
                  <a:lnTo>
                    <a:pt x="71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359" name="Freeform 287"/>
            <p:cNvSpPr>
              <a:spLocks noChangeAspect="1"/>
            </p:cNvSpPr>
            <p:nvPr/>
          </p:nvSpPr>
          <p:spPr bwMode="auto">
            <a:xfrm>
              <a:off x="1259" y="2382"/>
              <a:ext cx="70" cy="44"/>
            </a:xfrm>
            <a:custGeom>
              <a:avLst/>
              <a:gdLst>
                <a:gd name="T0" fmla="*/ 29 w 29"/>
                <a:gd name="T1" fmla="*/ 18 h 18"/>
                <a:gd name="T2" fmla="*/ 29 w 29"/>
                <a:gd name="T3" fmla="*/ 18 h 18"/>
                <a:gd name="T4" fmla="*/ 27 w 29"/>
                <a:gd name="T5" fmla="*/ 14 h 18"/>
                <a:gd name="T6" fmla="*/ 25 w 29"/>
                <a:gd name="T7" fmla="*/ 8 h 18"/>
                <a:gd name="T8" fmla="*/ 23 w 29"/>
                <a:gd name="T9" fmla="*/ 6 h 18"/>
                <a:gd name="T10" fmla="*/ 19 w 29"/>
                <a:gd name="T11" fmla="*/ 2 h 18"/>
                <a:gd name="T12" fmla="*/ 15 w 29"/>
                <a:gd name="T13" fmla="*/ 0 h 18"/>
                <a:gd name="T14" fmla="*/ 11 w 29"/>
                <a:gd name="T15" fmla="*/ 0 h 18"/>
                <a:gd name="T16" fmla="*/ 5 w 29"/>
                <a:gd name="T17" fmla="*/ 0 h 18"/>
                <a:gd name="T18" fmla="*/ 0 w 29"/>
                <a:gd name="T19" fmla="*/ 0 h 18"/>
                <a:gd name="T20" fmla="*/ 2 w 29"/>
                <a:gd name="T21" fmla="*/ 4 h 18"/>
                <a:gd name="T22" fmla="*/ 5 w 29"/>
                <a:gd name="T23" fmla="*/ 4 h 18"/>
                <a:gd name="T24" fmla="*/ 9 w 29"/>
                <a:gd name="T25" fmla="*/ 4 h 18"/>
                <a:gd name="T26" fmla="*/ 13 w 29"/>
                <a:gd name="T27" fmla="*/ 4 h 18"/>
                <a:gd name="T28" fmla="*/ 17 w 29"/>
                <a:gd name="T29" fmla="*/ 6 h 18"/>
                <a:gd name="T30" fmla="*/ 19 w 29"/>
                <a:gd name="T31" fmla="*/ 8 h 18"/>
                <a:gd name="T32" fmla="*/ 21 w 29"/>
                <a:gd name="T33" fmla="*/ 12 h 18"/>
                <a:gd name="T34" fmla="*/ 23 w 29"/>
                <a:gd name="T35" fmla="*/ 14 h 18"/>
                <a:gd name="T36" fmla="*/ 23 w 29"/>
                <a:gd name="T37" fmla="*/ 18 h 18"/>
                <a:gd name="T38" fmla="*/ 23 w 29"/>
                <a:gd name="T39" fmla="*/ 18 h 18"/>
                <a:gd name="T40" fmla="*/ 29 w 29"/>
                <a:gd name="T4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18">
                  <a:moveTo>
                    <a:pt x="29" y="18"/>
                  </a:moveTo>
                  <a:lnTo>
                    <a:pt x="29" y="18"/>
                  </a:lnTo>
                  <a:lnTo>
                    <a:pt x="27" y="14"/>
                  </a:lnTo>
                  <a:lnTo>
                    <a:pt x="25" y="8"/>
                  </a:lnTo>
                  <a:lnTo>
                    <a:pt x="23" y="6"/>
                  </a:lnTo>
                  <a:lnTo>
                    <a:pt x="19" y="2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5" y="4"/>
                  </a:lnTo>
                  <a:lnTo>
                    <a:pt x="9" y="4"/>
                  </a:lnTo>
                  <a:lnTo>
                    <a:pt x="13" y="4"/>
                  </a:lnTo>
                  <a:lnTo>
                    <a:pt x="17" y="6"/>
                  </a:lnTo>
                  <a:lnTo>
                    <a:pt x="19" y="8"/>
                  </a:lnTo>
                  <a:lnTo>
                    <a:pt x="21" y="12"/>
                  </a:lnTo>
                  <a:lnTo>
                    <a:pt x="23" y="14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360" name="Freeform 288"/>
            <p:cNvSpPr>
              <a:spLocks noChangeAspect="1"/>
            </p:cNvSpPr>
            <p:nvPr/>
          </p:nvSpPr>
          <p:spPr bwMode="auto">
            <a:xfrm>
              <a:off x="1315" y="2426"/>
              <a:ext cx="27" cy="130"/>
            </a:xfrm>
            <a:custGeom>
              <a:avLst/>
              <a:gdLst>
                <a:gd name="T0" fmla="*/ 7 w 11"/>
                <a:gd name="T1" fmla="*/ 53 h 53"/>
                <a:gd name="T2" fmla="*/ 11 w 11"/>
                <a:gd name="T3" fmla="*/ 53 h 53"/>
                <a:gd name="T4" fmla="*/ 6 w 11"/>
                <a:gd name="T5" fmla="*/ 0 h 53"/>
                <a:gd name="T6" fmla="*/ 0 w 11"/>
                <a:gd name="T7" fmla="*/ 0 h 53"/>
                <a:gd name="T8" fmla="*/ 7 w 11"/>
                <a:gd name="T9" fmla="*/ 53 h 53"/>
                <a:gd name="T10" fmla="*/ 7 w 11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53">
                  <a:moveTo>
                    <a:pt x="7" y="53"/>
                  </a:moveTo>
                  <a:lnTo>
                    <a:pt x="11" y="53"/>
                  </a:lnTo>
                  <a:lnTo>
                    <a:pt x="6" y="0"/>
                  </a:lnTo>
                  <a:lnTo>
                    <a:pt x="0" y="0"/>
                  </a:lnTo>
                  <a:lnTo>
                    <a:pt x="7" y="53"/>
                  </a:lnTo>
                  <a:lnTo>
                    <a:pt x="7" y="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361" name="Freeform 289"/>
            <p:cNvSpPr>
              <a:spLocks noChangeAspect="1"/>
            </p:cNvSpPr>
            <p:nvPr/>
          </p:nvSpPr>
          <p:spPr bwMode="auto">
            <a:xfrm>
              <a:off x="1310" y="2556"/>
              <a:ext cx="36" cy="34"/>
            </a:xfrm>
            <a:custGeom>
              <a:avLst/>
              <a:gdLst>
                <a:gd name="T0" fmla="*/ 0 w 15"/>
                <a:gd name="T1" fmla="*/ 14 h 14"/>
                <a:gd name="T2" fmla="*/ 0 w 15"/>
                <a:gd name="T3" fmla="*/ 14 h 14"/>
                <a:gd name="T4" fmla="*/ 2 w 15"/>
                <a:gd name="T5" fmla="*/ 14 h 14"/>
                <a:gd name="T6" fmla="*/ 6 w 15"/>
                <a:gd name="T7" fmla="*/ 14 h 14"/>
                <a:gd name="T8" fmla="*/ 8 w 15"/>
                <a:gd name="T9" fmla="*/ 14 h 14"/>
                <a:gd name="T10" fmla="*/ 9 w 15"/>
                <a:gd name="T11" fmla="*/ 12 h 14"/>
                <a:gd name="T12" fmla="*/ 11 w 15"/>
                <a:gd name="T13" fmla="*/ 10 h 14"/>
                <a:gd name="T14" fmla="*/ 13 w 15"/>
                <a:gd name="T15" fmla="*/ 8 h 14"/>
                <a:gd name="T16" fmla="*/ 15 w 15"/>
                <a:gd name="T17" fmla="*/ 4 h 14"/>
                <a:gd name="T18" fmla="*/ 13 w 15"/>
                <a:gd name="T19" fmla="*/ 0 h 14"/>
                <a:gd name="T20" fmla="*/ 9 w 15"/>
                <a:gd name="T21" fmla="*/ 0 h 14"/>
                <a:gd name="T22" fmla="*/ 9 w 15"/>
                <a:gd name="T23" fmla="*/ 4 h 14"/>
                <a:gd name="T24" fmla="*/ 9 w 15"/>
                <a:gd name="T25" fmla="*/ 6 h 14"/>
                <a:gd name="T26" fmla="*/ 8 w 15"/>
                <a:gd name="T27" fmla="*/ 8 h 14"/>
                <a:gd name="T28" fmla="*/ 8 w 15"/>
                <a:gd name="T29" fmla="*/ 8 h 14"/>
                <a:gd name="T30" fmla="*/ 6 w 15"/>
                <a:gd name="T31" fmla="*/ 10 h 14"/>
                <a:gd name="T32" fmla="*/ 4 w 15"/>
                <a:gd name="T33" fmla="*/ 10 h 14"/>
                <a:gd name="T34" fmla="*/ 2 w 15"/>
                <a:gd name="T35" fmla="*/ 10 h 14"/>
                <a:gd name="T36" fmla="*/ 2 w 15"/>
                <a:gd name="T37" fmla="*/ 10 h 14"/>
                <a:gd name="T38" fmla="*/ 2 w 15"/>
                <a:gd name="T39" fmla="*/ 10 h 14"/>
                <a:gd name="T40" fmla="*/ 0 w 15"/>
                <a:gd name="T4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14">
                  <a:moveTo>
                    <a:pt x="0" y="14"/>
                  </a:moveTo>
                  <a:lnTo>
                    <a:pt x="0" y="14"/>
                  </a:lnTo>
                  <a:lnTo>
                    <a:pt x="2" y="14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11" y="10"/>
                  </a:lnTo>
                  <a:lnTo>
                    <a:pt x="13" y="8"/>
                  </a:lnTo>
                  <a:lnTo>
                    <a:pt x="15" y="4"/>
                  </a:lnTo>
                  <a:lnTo>
                    <a:pt x="13" y="0"/>
                  </a:lnTo>
                  <a:lnTo>
                    <a:pt x="9" y="0"/>
                  </a:lnTo>
                  <a:lnTo>
                    <a:pt x="9" y="4"/>
                  </a:lnTo>
                  <a:lnTo>
                    <a:pt x="9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362" name="Freeform 290"/>
            <p:cNvSpPr>
              <a:spLocks noChangeAspect="1"/>
            </p:cNvSpPr>
            <p:nvPr/>
          </p:nvSpPr>
          <p:spPr bwMode="auto">
            <a:xfrm>
              <a:off x="1090" y="2529"/>
              <a:ext cx="225" cy="61"/>
            </a:xfrm>
            <a:custGeom>
              <a:avLst/>
              <a:gdLst>
                <a:gd name="T0" fmla="*/ 0 w 92"/>
                <a:gd name="T1" fmla="*/ 0 h 25"/>
                <a:gd name="T2" fmla="*/ 0 w 92"/>
                <a:gd name="T3" fmla="*/ 6 h 25"/>
                <a:gd name="T4" fmla="*/ 90 w 92"/>
                <a:gd name="T5" fmla="*/ 25 h 25"/>
                <a:gd name="T6" fmla="*/ 92 w 92"/>
                <a:gd name="T7" fmla="*/ 21 h 25"/>
                <a:gd name="T8" fmla="*/ 0 w 92"/>
                <a:gd name="T9" fmla="*/ 0 h 25"/>
                <a:gd name="T10" fmla="*/ 0 w 92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25">
                  <a:moveTo>
                    <a:pt x="0" y="0"/>
                  </a:moveTo>
                  <a:lnTo>
                    <a:pt x="0" y="6"/>
                  </a:lnTo>
                  <a:lnTo>
                    <a:pt x="90" y="25"/>
                  </a:lnTo>
                  <a:lnTo>
                    <a:pt x="92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363" name="Freeform 291"/>
            <p:cNvSpPr>
              <a:spLocks noChangeAspect="1"/>
            </p:cNvSpPr>
            <p:nvPr/>
          </p:nvSpPr>
          <p:spPr bwMode="auto">
            <a:xfrm>
              <a:off x="1061" y="2514"/>
              <a:ext cx="29" cy="30"/>
            </a:xfrm>
            <a:custGeom>
              <a:avLst/>
              <a:gdLst>
                <a:gd name="T0" fmla="*/ 0 w 12"/>
                <a:gd name="T1" fmla="*/ 0 h 12"/>
                <a:gd name="T2" fmla="*/ 0 w 12"/>
                <a:gd name="T3" fmla="*/ 0 h 12"/>
                <a:gd name="T4" fmla="*/ 0 w 12"/>
                <a:gd name="T5" fmla="*/ 2 h 12"/>
                <a:gd name="T6" fmla="*/ 2 w 12"/>
                <a:gd name="T7" fmla="*/ 4 h 12"/>
                <a:gd name="T8" fmla="*/ 2 w 12"/>
                <a:gd name="T9" fmla="*/ 6 h 12"/>
                <a:gd name="T10" fmla="*/ 4 w 12"/>
                <a:gd name="T11" fmla="*/ 8 h 12"/>
                <a:gd name="T12" fmla="*/ 6 w 12"/>
                <a:gd name="T13" fmla="*/ 8 h 12"/>
                <a:gd name="T14" fmla="*/ 8 w 12"/>
                <a:gd name="T15" fmla="*/ 10 h 12"/>
                <a:gd name="T16" fmla="*/ 10 w 12"/>
                <a:gd name="T17" fmla="*/ 10 h 12"/>
                <a:gd name="T18" fmla="*/ 12 w 12"/>
                <a:gd name="T19" fmla="*/ 12 h 12"/>
                <a:gd name="T20" fmla="*/ 12 w 12"/>
                <a:gd name="T21" fmla="*/ 6 h 12"/>
                <a:gd name="T22" fmla="*/ 12 w 12"/>
                <a:gd name="T23" fmla="*/ 6 h 12"/>
                <a:gd name="T24" fmla="*/ 10 w 12"/>
                <a:gd name="T25" fmla="*/ 6 h 12"/>
                <a:gd name="T26" fmla="*/ 8 w 12"/>
                <a:gd name="T27" fmla="*/ 4 h 12"/>
                <a:gd name="T28" fmla="*/ 8 w 12"/>
                <a:gd name="T29" fmla="*/ 4 h 12"/>
                <a:gd name="T30" fmla="*/ 6 w 12"/>
                <a:gd name="T31" fmla="*/ 4 h 12"/>
                <a:gd name="T32" fmla="*/ 6 w 12"/>
                <a:gd name="T33" fmla="*/ 2 h 12"/>
                <a:gd name="T34" fmla="*/ 6 w 12"/>
                <a:gd name="T35" fmla="*/ 0 h 12"/>
                <a:gd name="T36" fmla="*/ 6 w 12"/>
                <a:gd name="T37" fmla="*/ 0 h 12"/>
                <a:gd name="T38" fmla="*/ 6 w 12"/>
                <a:gd name="T39" fmla="*/ 0 h 12"/>
                <a:gd name="T40" fmla="*/ 0 w 12"/>
                <a:gd name="T4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364" name="Freeform 292"/>
            <p:cNvSpPr>
              <a:spLocks noChangeAspect="1"/>
            </p:cNvSpPr>
            <p:nvPr/>
          </p:nvSpPr>
          <p:spPr bwMode="auto">
            <a:xfrm>
              <a:off x="1061" y="2443"/>
              <a:ext cx="14" cy="71"/>
            </a:xfrm>
            <a:custGeom>
              <a:avLst/>
              <a:gdLst>
                <a:gd name="T0" fmla="*/ 6 w 6"/>
                <a:gd name="T1" fmla="*/ 0 h 29"/>
                <a:gd name="T2" fmla="*/ 0 w 6"/>
                <a:gd name="T3" fmla="*/ 0 h 29"/>
                <a:gd name="T4" fmla="*/ 0 w 6"/>
                <a:gd name="T5" fmla="*/ 29 h 29"/>
                <a:gd name="T6" fmla="*/ 6 w 6"/>
                <a:gd name="T7" fmla="*/ 29 h 29"/>
                <a:gd name="T8" fmla="*/ 6 w 6"/>
                <a:gd name="T9" fmla="*/ 0 h 29"/>
                <a:gd name="T10" fmla="*/ 6 w 6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9">
                  <a:moveTo>
                    <a:pt x="6" y="0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6" y="29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365" name="Freeform 293"/>
            <p:cNvSpPr>
              <a:spLocks noChangeAspect="1"/>
            </p:cNvSpPr>
            <p:nvPr/>
          </p:nvSpPr>
          <p:spPr bwMode="auto">
            <a:xfrm>
              <a:off x="1061" y="2417"/>
              <a:ext cx="29" cy="26"/>
            </a:xfrm>
            <a:custGeom>
              <a:avLst/>
              <a:gdLst>
                <a:gd name="T0" fmla="*/ 12 w 12"/>
                <a:gd name="T1" fmla="*/ 0 h 11"/>
                <a:gd name="T2" fmla="*/ 12 w 12"/>
                <a:gd name="T3" fmla="*/ 0 h 11"/>
                <a:gd name="T4" fmla="*/ 10 w 12"/>
                <a:gd name="T5" fmla="*/ 0 h 11"/>
                <a:gd name="T6" fmla="*/ 8 w 12"/>
                <a:gd name="T7" fmla="*/ 0 h 11"/>
                <a:gd name="T8" fmla="*/ 6 w 12"/>
                <a:gd name="T9" fmla="*/ 2 h 11"/>
                <a:gd name="T10" fmla="*/ 4 w 12"/>
                <a:gd name="T11" fmla="*/ 4 h 11"/>
                <a:gd name="T12" fmla="*/ 2 w 12"/>
                <a:gd name="T13" fmla="*/ 4 h 11"/>
                <a:gd name="T14" fmla="*/ 2 w 12"/>
                <a:gd name="T15" fmla="*/ 6 h 11"/>
                <a:gd name="T16" fmla="*/ 0 w 12"/>
                <a:gd name="T17" fmla="*/ 7 h 11"/>
                <a:gd name="T18" fmla="*/ 0 w 12"/>
                <a:gd name="T19" fmla="*/ 11 h 11"/>
                <a:gd name="T20" fmla="*/ 6 w 12"/>
                <a:gd name="T21" fmla="*/ 11 h 11"/>
                <a:gd name="T22" fmla="*/ 6 w 12"/>
                <a:gd name="T23" fmla="*/ 9 h 11"/>
                <a:gd name="T24" fmla="*/ 6 w 12"/>
                <a:gd name="T25" fmla="*/ 7 h 11"/>
                <a:gd name="T26" fmla="*/ 6 w 12"/>
                <a:gd name="T27" fmla="*/ 7 h 11"/>
                <a:gd name="T28" fmla="*/ 8 w 12"/>
                <a:gd name="T29" fmla="*/ 6 h 11"/>
                <a:gd name="T30" fmla="*/ 8 w 12"/>
                <a:gd name="T31" fmla="*/ 6 h 11"/>
                <a:gd name="T32" fmla="*/ 10 w 12"/>
                <a:gd name="T33" fmla="*/ 6 h 11"/>
                <a:gd name="T34" fmla="*/ 12 w 12"/>
                <a:gd name="T35" fmla="*/ 4 h 11"/>
                <a:gd name="T36" fmla="*/ 12 w 12"/>
                <a:gd name="T37" fmla="*/ 4 h 11"/>
                <a:gd name="T38" fmla="*/ 12 w 12"/>
                <a:gd name="T39" fmla="*/ 4 h 11"/>
                <a:gd name="T40" fmla="*/ 12 w 12"/>
                <a:gd name="T4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1">
                  <a:moveTo>
                    <a:pt x="12" y="0"/>
                  </a:move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7"/>
                  </a:lnTo>
                  <a:lnTo>
                    <a:pt x="0" y="11"/>
                  </a:lnTo>
                  <a:lnTo>
                    <a:pt x="6" y="11"/>
                  </a:lnTo>
                  <a:lnTo>
                    <a:pt x="6" y="9"/>
                  </a:lnTo>
                  <a:lnTo>
                    <a:pt x="6" y="7"/>
                  </a:lnTo>
                  <a:lnTo>
                    <a:pt x="6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366" name="Freeform 294"/>
            <p:cNvSpPr>
              <a:spLocks noChangeAspect="1"/>
            </p:cNvSpPr>
            <p:nvPr/>
          </p:nvSpPr>
          <p:spPr bwMode="auto">
            <a:xfrm>
              <a:off x="384" y="2668"/>
              <a:ext cx="315" cy="44"/>
            </a:xfrm>
            <a:custGeom>
              <a:avLst/>
              <a:gdLst>
                <a:gd name="T0" fmla="*/ 129 w 129"/>
                <a:gd name="T1" fmla="*/ 4 h 18"/>
                <a:gd name="T2" fmla="*/ 129 w 129"/>
                <a:gd name="T3" fmla="*/ 4 h 18"/>
                <a:gd name="T4" fmla="*/ 114 w 129"/>
                <a:gd name="T5" fmla="*/ 4 h 18"/>
                <a:gd name="T6" fmla="*/ 96 w 129"/>
                <a:gd name="T7" fmla="*/ 4 h 18"/>
                <a:gd name="T8" fmla="*/ 81 w 129"/>
                <a:gd name="T9" fmla="*/ 4 h 18"/>
                <a:gd name="T10" fmla="*/ 66 w 129"/>
                <a:gd name="T11" fmla="*/ 2 h 18"/>
                <a:gd name="T12" fmla="*/ 48 w 129"/>
                <a:gd name="T13" fmla="*/ 2 h 18"/>
                <a:gd name="T14" fmla="*/ 33 w 129"/>
                <a:gd name="T15" fmla="*/ 2 h 18"/>
                <a:gd name="T16" fmla="*/ 16 w 129"/>
                <a:gd name="T17" fmla="*/ 2 h 18"/>
                <a:gd name="T18" fmla="*/ 0 w 129"/>
                <a:gd name="T19" fmla="*/ 0 h 18"/>
                <a:gd name="T20" fmla="*/ 0 w 129"/>
                <a:gd name="T21" fmla="*/ 14 h 18"/>
                <a:gd name="T22" fmla="*/ 16 w 129"/>
                <a:gd name="T23" fmla="*/ 14 h 18"/>
                <a:gd name="T24" fmla="*/ 33 w 129"/>
                <a:gd name="T25" fmla="*/ 14 h 18"/>
                <a:gd name="T26" fmla="*/ 48 w 129"/>
                <a:gd name="T27" fmla="*/ 14 h 18"/>
                <a:gd name="T28" fmla="*/ 64 w 129"/>
                <a:gd name="T29" fmla="*/ 16 h 18"/>
                <a:gd name="T30" fmla="*/ 81 w 129"/>
                <a:gd name="T31" fmla="*/ 16 h 18"/>
                <a:gd name="T32" fmla="*/ 96 w 129"/>
                <a:gd name="T33" fmla="*/ 16 h 18"/>
                <a:gd name="T34" fmla="*/ 112 w 129"/>
                <a:gd name="T35" fmla="*/ 18 h 18"/>
                <a:gd name="T36" fmla="*/ 129 w 129"/>
                <a:gd name="T37" fmla="*/ 18 h 18"/>
                <a:gd name="T38" fmla="*/ 129 w 129"/>
                <a:gd name="T39" fmla="*/ 18 h 18"/>
                <a:gd name="T40" fmla="*/ 129 w 129"/>
                <a:gd name="T41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9" h="18">
                  <a:moveTo>
                    <a:pt x="129" y="4"/>
                  </a:moveTo>
                  <a:lnTo>
                    <a:pt x="129" y="4"/>
                  </a:lnTo>
                  <a:lnTo>
                    <a:pt x="114" y="4"/>
                  </a:lnTo>
                  <a:lnTo>
                    <a:pt x="96" y="4"/>
                  </a:lnTo>
                  <a:lnTo>
                    <a:pt x="81" y="4"/>
                  </a:lnTo>
                  <a:lnTo>
                    <a:pt x="66" y="2"/>
                  </a:lnTo>
                  <a:lnTo>
                    <a:pt x="48" y="2"/>
                  </a:lnTo>
                  <a:lnTo>
                    <a:pt x="33" y="2"/>
                  </a:lnTo>
                  <a:lnTo>
                    <a:pt x="16" y="2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6" y="14"/>
                  </a:lnTo>
                  <a:lnTo>
                    <a:pt x="33" y="14"/>
                  </a:lnTo>
                  <a:lnTo>
                    <a:pt x="48" y="14"/>
                  </a:lnTo>
                  <a:lnTo>
                    <a:pt x="64" y="16"/>
                  </a:lnTo>
                  <a:lnTo>
                    <a:pt x="81" y="16"/>
                  </a:lnTo>
                  <a:lnTo>
                    <a:pt x="96" y="16"/>
                  </a:lnTo>
                  <a:lnTo>
                    <a:pt x="112" y="18"/>
                  </a:lnTo>
                  <a:lnTo>
                    <a:pt x="129" y="18"/>
                  </a:lnTo>
                  <a:lnTo>
                    <a:pt x="129" y="18"/>
                  </a:lnTo>
                  <a:lnTo>
                    <a:pt x="129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367" name="Freeform 295"/>
            <p:cNvSpPr>
              <a:spLocks noChangeAspect="1"/>
            </p:cNvSpPr>
            <p:nvPr/>
          </p:nvSpPr>
          <p:spPr bwMode="auto">
            <a:xfrm>
              <a:off x="699" y="2678"/>
              <a:ext cx="887" cy="357"/>
            </a:xfrm>
            <a:custGeom>
              <a:avLst/>
              <a:gdLst>
                <a:gd name="T0" fmla="*/ 363 w 363"/>
                <a:gd name="T1" fmla="*/ 136 h 146"/>
                <a:gd name="T2" fmla="*/ 363 w 363"/>
                <a:gd name="T3" fmla="*/ 136 h 146"/>
                <a:gd name="T4" fmla="*/ 331 w 363"/>
                <a:gd name="T5" fmla="*/ 106 h 146"/>
                <a:gd name="T6" fmla="*/ 298 w 363"/>
                <a:gd name="T7" fmla="*/ 79 h 146"/>
                <a:gd name="T8" fmla="*/ 281 w 363"/>
                <a:gd name="T9" fmla="*/ 65 h 146"/>
                <a:gd name="T10" fmla="*/ 261 w 363"/>
                <a:gd name="T11" fmla="*/ 56 h 146"/>
                <a:gd name="T12" fmla="*/ 244 w 363"/>
                <a:gd name="T13" fmla="*/ 46 h 146"/>
                <a:gd name="T14" fmla="*/ 223 w 363"/>
                <a:gd name="T15" fmla="*/ 37 h 146"/>
                <a:gd name="T16" fmla="*/ 202 w 363"/>
                <a:gd name="T17" fmla="*/ 29 h 146"/>
                <a:gd name="T18" fmla="*/ 181 w 363"/>
                <a:gd name="T19" fmla="*/ 23 h 146"/>
                <a:gd name="T20" fmla="*/ 156 w 363"/>
                <a:gd name="T21" fmla="*/ 17 h 146"/>
                <a:gd name="T22" fmla="*/ 129 w 363"/>
                <a:gd name="T23" fmla="*/ 12 h 146"/>
                <a:gd name="T24" fmla="*/ 102 w 363"/>
                <a:gd name="T25" fmla="*/ 8 h 146"/>
                <a:gd name="T26" fmla="*/ 69 w 363"/>
                <a:gd name="T27" fmla="*/ 4 h 146"/>
                <a:gd name="T28" fmla="*/ 37 w 363"/>
                <a:gd name="T29" fmla="*/ 2 h 146"/>
                <a:gd name="T30" fmla="*/ 0 w 363"/>
                <a:gd name="T31" fmla="*/ 0 h 146"/>
                <a:gd name="T32" fmla="*/ 0 w 363"/>
                <a:gd name="T33" fmla="*/ 14 h 146"/>
                <a:gd name="T34" fmla="*/ 37 w 363"/>
                <a:gd name="T35" fmla="*/ 16 h 146"/>
                <a:gd name="T36" fmla="*/ 69 w 363"/>
                <a:gd name="T37" fmla="*/ 17 h 146"/>
                <a:gd name="T38" fmla="*/ 100 w 363"/>
                <a:gd name="T39" fmla="*/ 19 h 146"/>
                <a:gd name="T40" fmla="*/ 127 w 363"/>
                <a:gd name="T41" fmla="*/ 25 h 146"/>
                <a:gd name="T42" fmla="*/ 154 w 363"/>
                <a:gd name="T43" fmla="*/ 29 h 146"/>
                <a:gd name="T44" fmla="*/ 177 w 363"/>
                <a:gd name="T45" fmla="*/ 35 h 146"/>
                <a:gd name="T46" fmla="*/ 198 w 363"/>
                <a:gd name="T47" fmla="*/ 40 h 146"/>
                <a:gd name="T48" fmla="*/ 219 w 363"/>
                <a:gd name="T49" fmla="*/ 48 h 146"/>
                <a:gd name="T50" fmla="*/ 238 w 363"/>
                <a:gd name="T51" fmla="*/ 58 h 146"/>
                <a:gd name="T52" fmla="*/ 256 w 363"/>
                <a:gd name="T53" fmla="*/ 65 h 146"/>
                <a:gd name="T54" fmla="*/ 273 w 363"/>
                <a:gd name="T55" fmla="*/ 77 h 146"/>
                <a:gd name="T56" fmla="*/ 290 w 363"/>
                <a:gd name="T57" fmla="*/ 88 h 146"/>
                <a:gd name="T58" fmla="*/ 321 w 363"/>
                <a:gd name="T59" fmla="*/ 113 h 146"/>
                <a:gd name="T60" fmla="*/ 356 w 363"/>
                <a:gd name="T61" fmla="*/ 146 h 146"/>
                <a:gd name="T62" fmla="*/ 354 w 363"/>
                <a:gd name="T63" fmla="*/ 144 h 146"/>
                <a:gd name="T64" fmla="*/ 363 w 363"/>
                <a:gd name="T65" fmla="*/ 13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3" h="146">
                  <a:moveTo>
                    <a:pt x="363" y="136"/>
                  </a:moveTo>
                  <a:lnTo>
                    <a:pt x="363" y="136"/>
                  </a:lnTo>
                  <a:lnTo>
                    <a:pt x="331" y="106"/>
                  </a:lnTo>
                  <a:lnTo>
                    <a:pt x="298" y="79"/>
                  </a:lnTo>
                  <a:lnTo>
                    <a:pt x="281" y="65"/>
                  </a:lnTo>
                  <a:lnTo>
                    <a:pt x="261" y="56"/>
                  </a:lnTo>
                  <a:lnTo>
                    <a:pt x="244" y="46"/>
                  </a:lnTo>
                  <a:lnTo>
                    <a:pt x="223" y="37"/>
                  </a:lnTo>
                  <a:lnTo>
                    <a:pt x="202" y="29"/>
                  </a:lnTo>
                  <a:lnTo>
                    <a:pt x="181" y="23"/>
                  </a:lnTo>
                  <a:lnTo>
                    <a:pt x="156" y="17"/>
                  </a:lnTo>
                  <a:lnTo>
                    <a:pt x="129" y="12"/>
                  </a:lnTo>
                  <a:lnTo>
                    <a:pt x="102" y="8"/>
                  </a:lnTo>
                  <a:lnTo>
                    <a:pt x="69" y="4"/>
                  </a:lnTo>
                  <a:lnTo>
                    <a:pt x="37" y="2"/>
                  </a:lnTo>
                  <a:lnTo>
                    <a:pt x="0" y="0"/>
                  </a:lnTo>
                  <a:lnTo>
                    <a:pt x="0" y="14"/>
                  </a:lnTo>
                  <a:lnTo>
                    <a:pt x="37" y="16"/>
                  </a:lnTo>
                  <a:lnTo>
                    <a:pt x="69" y="17"/>
                  </a:lnTo>
                  <a:lnTo>
                    <a:pt x="100" y="19"/>
                  </a:lnTo>
                  <a:lnTo>
                    <a:pt x="127" y="25"/>
                  </a:lnTo>
                  <a:lnTo>
                    <a:pt x="154" y="29"/>
                  </a:lnTo>
                  <a:lnTo>
                    <a:pt x="177" y="35"/>
                  </a:lnTo>
                  <a:lnTo>
                    <a:pt x="198" y="40"/>
                  </a:lnTo>
                  <a:lnTo>
                    <a:pt x="219" y="48"/>
                  </a:lnTo>
                  <a:lnTo>
                    <a:pt x="238" y="58"/>
                  </a:lnTo>
                  <a:lnTo>
                    <a:pt x="256" y="65"/>
                  </a:lnTo>
                  <a:lnTo>
                    <a:pt x="273" y="77"/>
                  </a:lnTo>
                  <a:lnTo>
                    <a:pt x="290" y="88"/>
                  </a:lnTo>
                  <a:lnTo>
                    <a:pt x="321" y="113"/>
                  </a:lnTo>
                  <a:lnTo>
                    <a:pt x="356" y="146"/>
                  </a:lnTo>
                  <a:lnTo>
                    <a:pt x="354" y="144"/>
                  </a:lnTo>
                  <a:lnTo>
                    <a:pt x="363" y="13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368" name="Freeform 296"/>
            <p:cNvSpPr>
              <a:spLocks noChangeAspect="1"/>
            </p:cNvSpPr>
            <p:nvPr/>
          </p:nvSpPr>
          <p:spPr bwMode="auto">
            <a:xfrm>
              <a:off x="1564" y="3010"/>
              <a:ext cx="357" cy="909"/>
            </a:xfrm>
            <a:custGeom>
              <a:avLst/>
              <a:gdLst>
                <a:gd name="T0" fmla="*/ 146 w 146"/>
                <a:gd name="T1" fmla="*/ 372 h 372"/>
                <a:gd name="T2" fmla="*/ 146 w 146"/>
                <a:gd name="T3" fmla="*/ 372 h 372"/>
                <a:gd name="T4" fmla="*/ 144 w 146"/>
                <a:gd name="T5" fmla="*/ 342 h 372"/>
                <a:gd name="T6" fmla="*/ 142 w 146"/>
                <a:gd name="T7" fmla="*/ 311 h 372"/>
                <a:gd name="T8" fmla="*/ 138 w 146"/>
                <a:gd name="T9" fmla="*/ 284 h 372"/>
                <a:gd name="T10" fmla="*/ 132 w 146"/>
                <a:gd name="T11" fmla="*/ 255 h 372"/>
                <a:gd name="T12" fmla="*/ 126 w 146"/>
                <a:gd name="T13" fmla="*/ 231 h 372"/>
                <a:gd name="T14" fmla="*/ 119 w 146"/>
                <a:gd name="T15" fmla="*/ 206 h 372"/>
                <a:gd name="T16" fmla="*/ 111 w 146"/>
                <a:gd name="T17" fmla="*/ 181 h 372"/>
                <a:gd name="T18" fmla="*/ 103 w 146"/>
                <a:gd name="T19" fmla="*/ 158 h 372"/>
                <a:gd name="T20" fmla="*/ 94 w 146"/>
                <a:gd name="T21" fmla="*/ 135 h 372"/>
                <a:gd name="T22" fmla="*/ 82 w 146"/>
                <a:gd name="T23" fmla="*/ 114 h 372"/>
                <a:gd name="T24" fmla="*/ 73 w 146"/>
                <a:gd name="T25" fmla="*/ 92 h 372"/>
                <a:gd name="T26" fmla="*/ 61 w 146"/>
                <a:gd name="T27" fmla="*/ 73 h 372"/>
                <a:gd name="T28" fmla="*/ 36 w 146"/>
                <a:gd name="T29" fmla="*/ 35 h 372"/>
                <a:gd name="T30" fmla="*/ 9 w 146"/>
                <a:gd name="T31" fmla="*/ 0 h 372"/>
                <a:gd name="T32" fmla="*/ 0 w 146"/>
                <a:gd name="T33" fmla="*/ 8 h 372"/>
                <a:gd name="T34" fmla="*/ 27 w 146"/>
                <a:gd name="T35" fmla="*/ 43 h 372"/>
                <a:gd name="T36" fmla="*/ 50 w 146"/>
                <a:gd name="T37" fmla="*/ 79 h 372"/>
                <a:gd name="T38" fmla="*/ 61 w 146"/>
                <a:gd name="T39" fmla="*/ 98 h 372"/>
                <a:gd name="T40" fmla="*/ 73 w 146"/>
                <a:gd name="T41" fmla="*/ 119 h 372"/>
                <a:gd name="T42" fmla="*/ 82 w 146"/>
                <a:gd name="T43" fmla="*/ 140 h 372"/>
                <a:gd name="T44" fmla="*/ 92 w 146"/>
                <a:gd name="T45" fmla="*/ 161 h 372"/>
                <a:gd name="T46" fmla="*/ 100 w 146"/>
                <a:gd name="T47" fmla="*/ 185 h 372"/>
                <a:gd name="T48" fmla="*/ 107 w 146"/>
                <a:gd name="T49" fmla="*/ 208 h 372"/>
                <a:gd name="T50" fmla="*/ 115 w 146"/>
                <a:gd name="T51" fmla="*/ 232 h 372"/>
                <a:gd name="T52" fmla="*/ 121 w 146"/>
                <a:gd name="T53" fmla="*/ 259 h 372"/>
                <a:gd name="T54" fmla="*/ 124 w 146"/>
                <a:gd name="T55" fmla="*/ 286 h 372"/>
                <a:gd name="T56" fmla="*/ 128 w 146"/>
                <a:gd name="T57" fmla="*/ 313 h 372"/>
                <a:gd name="T58" fmla="*/ 132 w 146"/>
                <a:gd name="T59" fmla="*/ 342 h 372"/>
                <a:gd name="T60" fmla="*/ 134 w 146"/>
                <a:gd name="T61" fmla="*/ 372 h 372"/>
                <a:gd name="T62" fmla="*/ 134 w 146"/>
                <a:gd name="T63" fmla="*/ 372 h 372"/>
                <a:gd name="T64" fmla="*/ 146 w 146"/>
                <a:gd name="T65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6" h="372">
                  <a:moveTo>
                    <a:pt x="146" y="372"/>
                  </a:moveTo>
                  <a:lnTo>
                    <a:pt x="146" y="372"/>
                  </a:lnTo>
                  <a:lnTo>
                    <a:pt x="144" y="342"/>
                  </a:lnTo>
                  <a:lnTo>
                    <a:pt x="142" y="311"/>
                  </a:lnTo>
                  <a:lnTo>
                    <a:pt x="138" y="284"/>
                  </a:lnTo>
                  <a:lnTo>
                    <a:pt x="132" y="255"/>
                  </a:lnTo>
                  <a:lnTo>
                    <a:pt x="126" y="231"/>
                  </a:lnTo>
                  <a:lnTo>
                    <a:pt x="119" y="206"/>
                  </a:lnTo>
                  <a:lnTo>
                    <a:pt x="111" y="181"/>
                  </a:lnTo>
                  <a:lnTo>
                    <a:pt x="103" y="158"/>
                  </a:lnTo>
                  <a:lnTo>
                    <a:pt x="94" y="135"/>
                  </a:lnTo>
                  <a:lnTo>
                    <a:pt x="82" y="114"/>
                  </a:lnTo>
                  <a:lnTo>
                    <a:pt x="73" y="92"/>
                  </a:lnTo>
                  <a:lnTo>
                    <a:pt x="61" y="73"/>
                  </a:lnTo>
                  <a:lnTo>
                    <a:pt x="36" y="35"/>
                  </a:lnTo>
                  <a:lnTo>
                    <a:pt x="9" y="0"/>
                  </a:lnTo>
                  <a:lnTo>
                    <a:pt x="0" y="8"/>
                  </a:lnTo>
                  <a:lnTo>
                    <a:pt x="27" y="43"/>
                  </a:lnTo>
                  <a:lnTo>
                    <a:pt x="50" y="79"/>
                  </a:lnTo>
                  <a:lnTo>
                    <a:pt x="61" y="98"/>
                  </a:lnTo>
                  <a:lnTo>
                    <a:pt x="73" y="119"/>
                  </a:lnTo>
                  <a:lnTo>
                    <a:pt x="82" y="140"/>
                  </a:lnTo>
                  <a:lnTo>
                    <a:pt x="92" y="161"/>
                  </a:lnTo>
                  <a:lnTo>
                    <a:pt x="100" y="185"/>
                  </a:lnTo>
                  <a:lnTo>
                    <a:pt x="107" y="208"/>
                  </a:lnTo>
                  <a:lnTo>
                    <a:pt x="115" y="232"/>
                  </a:lnTo>
                  <a:lnTo>
                    <a:pt x="121" y="259"/>
                  </a:lnTo>
                  <a:lnTo>
                    <a:pt x="124" y="286"/>
                  </a:lnTo>
                  <a:lnTo>
                    <a:pt x="128" y="313"/>
                  </a:lnTo>
                  <a:lnTo>
                    <a:pt x="132" y="342"/>
                  </a:lnTo>
                  <a:lnTo>
                    <a:pt x="134" y="372"/>
                  </a:lnTo>
                  <a:lnTo>
                    <a:pt x="134" y="372"/>
                  </a:lnTo>
                  <a:lnTo>
                    <a:pt x="146" y="37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369" name="Freeform 297"/>
            <p:cNvSpPr>
              <a:spLocks noChangeAspect="1"/>
            </p:cNvSpPr>
            <p:nvPr/>
          </p:nvSpPr>
          <p:spPr bwMode="auto">
            <a:xfrm>
              <a:off x="1891" y="3919"/>
              <a:ext cx="37" cy="239"/>
            </a:xfrm>
            <a:custGeom>
              <a:avLst/>
              <a:gdLst>
                <a:gd name="T0" fmla="*/ 15 w 15"/>
                <a:gd name="T1" fmla="*/ 98 h 98"/>
                <a:gd name="T2" fmla="*/ 15 w 15"/>
                <a:gd name="T3" fmla="*/ 87 h 98"/>
                <a:gd name="T4" fmla="*/ 15 w 15"/>
                <a:gd name="T5" fmla="*/ 73 h 98"/>
                <a:gd name="T6" fmla="*/ 14 w 15"/>
                <a:gd name="T7" fmla="*/ 62 h 98"/>
                <a:gd name="T8" fmla="*/ 14 w 15"/>
                <a:gd name="T9" fmla="*/ 48 h 98"/>
                <a:gd name="T10" fmla="*/ 14 w 15"/>
                <a:gd name="T11" fmla="*/ 37 h 98"/>
                <a:gd name="T12" fmla="*/ 14 w 15"/>
                <a:gd name="T13" fmla="*/ 25 h 98"/>
                <a:gd name="T14" fmla="*/ 12 w 15"/>
                <a:gd name="T15" fmla="*/ 12 h 98"/>
                <a:gd name="T16" fmla="*/ 12 w 15"/>
                <a:gd name="T17" fmla="*/ 0 h 98"/>
                <a:gd name="T18" fmla="*/ 0 w 15"/>
                <a:gd name="T19" fmla="*/ 0 h 98"/>
                <a:gd name="T20" fmla="*/ 0 w 15"/>
                <a:gd name="T21" fmla="*/ 12 h 98"/>
                <a:gd name="T22" fmla="*/ 0 w 15"/>
                <a:gd name="T23" fmla="*/ 25 h 98"/>
                <a:gd name="T24" fmla="*/ 0 w 15"/>
                <a:gd name="T25" fmla="*/ 37 h 98"/>
                <a:gd name="T26" fmla="*/ 2 w 15"/>
                <a:gd name="T27" fmla="*/ 50 h 98"/>
                <a:gd name="T28" fmla="*/ 2 w 15"/>
                <a:gd name="T29" fmla="*/ 62 h 98"/>
                <a:gd name="T30" fmla="*/ 2 w 15"/>
                <a:gd name="T31" fmla="*/ 73 h 98"/>
                <a:gd name="T32" fmla="*/ 2 w 15"/>
                <a:gd name="T33" fmla="*/ 87 h 98"/>
                <a:gd name="T34" fmla="*/ 4 w 15"/>
                <a:gd name="T35" fmla="*/ 98 h 98"/>
                <a:gd name="T36" fmla="*/ 15 w 15"/>
                <a:gd name="T3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" h="98">
                  <a:moveTo>
                    <a:pt x="15" y="98"/>
                  </a:moveTo>
                  <a:lnTo>
                    <a:pt x="15" y="87"/>
                  </a:lnTo>
                  <a:lnTo>
                    <a:pt x="15" y="73"/>
                  </a:lnTo>
                  <a:lnTo>
                    <a:pt x="14" y="62"/>
                  </a:lnTo>
                  <a:lnTo>
                    <a:pt x="14" y="48"/>
                  </a:lnTo>
                  <a:lnTo>
                    <a:pt x="14" y="37"/>
                  </a:lnTo>
                  <a:lnTo>
                    <a:pt x="14" y="25"/>
                  </a:lnTo>
                  <a:lnTo>
                    <a:pt x="12" y="1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37"/>
                  </a:lnTo>
                  <a:lnTo>
                    <a:pt x="2" y="50"/>
                  </a:lnTo>
                  <a:lnTo>
                    <a:pt x="2" y="62"/>
                  </a:lnTo>
                  <a:lnTo>
                    <a:pt x="2" y="73"/>
                  </a:lnTo>
                  <a:lnTo>
                    <a:pt x="2" y="87"/>
                  </a:lnTo>
                  <a:lnTo>
                    <a:pt x="4" y="98"/>
                  </a:lnTo>
                  <a:lnTo>
                    <a:pt x="15" y="9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370" name="Freeform 298"/>
            <p:cNvSpPr>
              <a:spLocks noChangeAspect="1"/>
            </p:cNvSpPr>
            <p:nvPr/>
          </p:nvSpPr>
          <p:spPr bwMode="auto">
            <a:xfrm>
              <a:off x="384" y="2248"/>
              <a:ext cx="291" cy="42"/>
            </a:xfrm>
            <a:custGeom>
              <a:avLst/>
              <a:gdLst>
                <a:gd name="T0" fmla="*/ 119 w 119"/>
                <a:gd name="T1" fmla="*/ 0 h 17"/>
                <a:gd name="T2" fmla="*/ 119 w 119"/>
                <a:gd name="T3" fmla="*/ 0 h 17"/>
                <a:gd name="T4" fmla="*/ 104 w 119"/>
                <a:gd name="T5" fmla="*/ 2 h 17"/>
                <a:gd name="T6" fmla="*/ 89 w 119"/>
                <a:gd name="T7" fmla="*/ 2 h 17"/>
                <a:gd name="T8" fmla="*/ 75 w 119"/>
                <a:gd name="T9" fmla="*/ 2 h 17"/>
                <a:gd name="T10" fmla="*/ 60 w 119"/>
                <a:gd name="T11" fmla="*/ 4 h 17"/>
                <a:gd name="T12" fmla="*/ 45 w 119"/>
                <a:gd name="T13" fmla="*/ 4 h 17"/>
                <a:gd name="T14" fmla="*/ 29 w 119"/>
                <a:gd name="T15" fmla="*/ 4 h 17"/>
                <a:gd name="T16" fmla="*/ 16 w 119"/>
                <a:gd name="T17" fmla="*/ 4 h 17"/>
                <a:gd name="T18" fmla="*/ 0 w 119"/>
                <a:gd name="T19" fmla="*/ 5 h 17"/>
                <a:gd name="T20" fmla="*/ 0 w 119"/>
                <a:gd name="T21" fmla="*/ 17 h 17"/>
                <a:gd name="T22" fmla="*/ 16 w 119"/>
                <a:gd name="T23" fmla="*/ 17 h 17"/>
                <a:gd name="T24" fmla="*/ 31 w 119"/>
                <a:gd name="T25" fmla="*/ 17 h 17"/>
                <a:gd name="T26" fmla="*/ 45 w 119"/>
                <a:gd name="T27" fmla="*/ 15 h 17"/>
                <a:gd name="T28" fmla="*/ 60 w 119"/>
                <a:gd name="T29" fmla="*/ 15 h 17"/>
                <a:gd name="T30" fmla="*/ 75 w 119"/>
                <a:gd name="T31" fmla="*/ 15 h 17"/>
                <a:gd name="T32" fmla="*/ 91 w 119"/>
                <a:gd name="T33" fmla="*/ 13 h 17"/>
                <a:gd name="T34" fmla="*/ 104 w 119"/>
                <a:gd name="T35" fmla="*/ 13 h 17"/>
                <a:gd name="T36" fmla="*/ 119 w 119"/>
                <a:gd name="T37" fmla="*/ 13 h 17"/>
                <a:gd name="T38" fmla="*/ 119 w 119"/>
                <a:gd name="T39" fmla="*/ 13 h 17"/>
                <a:gd name="T40" fmla="*/ 119 w 119"/>
                <a:gd name="T4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7">
                  <a:moveTo>
                    <a:pt x="119" y="0"/>
                  </a:moveTo>
                  <a:lnTo>
                    <a:pt x="119" y="0"/>
                  </a:lnTo>
                  <a:lnTo>
                    <a:pt x="104" y="2"/>
                  </a:lnTo>
                  <a:lnTo>
                    <a:pt x="89" y="2"/>
                  </a:lnTo>
                  <a:lnTo>
                    <a:pt x="75" y="2"/>
                  </a:lnTo>
                  <a:lnTo>
                    <a:pt x="60" y="4"/>
                  </a:lnTo>
                  <a:lnTo>
                    <a:pt x="45" y="4"/>
                  </a:lnTo>
                  <a:lnTo>
                    <a:pt x="29" y="4"/>
                  </a:lnTo>
                  <a:lnTo>
                    <a:pt x="16" y="4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6" y="17"/>
                  </a:lnTo>
                  <a:lnTo>
                    <a:pt x="31" y="17"/>
                  </a:lnTo>
                  <a:lnTo>
                    <a:pt x="45" y="15"/>
                  </a:lnTo>
                  <a:lnTo>
                    <a:pt x="60" y="15"/>
                  </a:lnTo>
                  <a:lnTo>
                    <a:pt x="75" y="15"/>
                  </a:lnTo>
                  <a:lnTo>
                    <a:pt x="91" y="13"/>
                  </a:lnTo>
                  <a:lnTo>
                    <a:pt x="104" y="13"/>
                  </a:lnTo>
                  <a:lnTo>
                    <a:pt x="119" y="13"/>
                  </a:lnTo>
                  <a:lnTo>
                    <a:pt x="119" y="1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371" name="Freeform 299"/>
            <p:cNvSpPr>
              <a:spLocks noChangeAspect="1"/>
            </p:cNvSpPr>
            <p:nvPr/>
          </p:nvSpPr>
          <p:spPr bwMode="auto">
            <a:xfrm>
              <a:off x="675" y="1923"/>
              <a:ext cx="911" cy="357"/>
            </a:xfrm>
            <a:custGeom>
              <a:avLst/>
              <a:gdLst>
                <a:gd name="T0" fmla="*/ 364 w 373"/>
                <a:gd name="T1" fmla="*/ 0 h 146"/>
                <a:gd name="T2" fmla="*/ 366 w 373"/>
                <a:gd name="T3" fmla="*/ 0 h 146"/>
                <a:gd name="T4" fmla="*/ 331 w 373"/>
                <a:gd name="T5" fmla="*/ 27 h 146"/>
                <a:gd name="T6" fmla="*/ 294 w 373"/>
                <a:gd name="T7" fmla="*/ 50 h 146"/>
                <a:gd name="T8" fmla="*/ 275 w 373"/>
                <a:gd name="T9" fmla="*/ 62 h 146"/>
                <a:gd name="T10" fmla="*/ 254 w 373"/>
                <a:gd name="T11" fmla="*/ 71 h 146"/>
                <a:gd name="T12" fmla="*/ 233 w 373"/>
                <a:gd name="T13" fmla="*/ 83 h 146"/>
                <a:gd name="T14" fmla="*/ 212 w 373"/>
                <a:gd name="T15" fmla="*/ 91 h 146"/>
                <a:gd name="T16" fmla="*/ 189 w 373"/>
                <a:gd name="T17" fmla="*/ 100 h 146"/>
                <a:gd name="T18" fmla="*/ 166 w 373"/>
                <a:gd name="T19" fmla="*/ 108 h 146"/>
                <a:gd name="T20" fmla="*/ 141 w 373"/>
                <a:gd name="T21" fmla="*/ 114 h 146"/>
                <a:gd name="T22" fmla="*/ 114 w 373"/>
                <a:gd name="T23" fmla="*/ 119 h 146"/>
                <a:gd name="T24" fmla="*/ 87 w 373"/>
                <a:gd name="T25" fmla="*/ 125 h 146"/>
                <a:gd name="T26" fmla="*/ 60 w 373"/>
                <a:gd name="T27" fmla="*/ 129 h 146"/>
                <a:gd name="T28" fmla="*/ 31 w 373"/>
                <a:gd name="T29" fmla="*/ 131 h 146"/>
                <a:gd name="T30" fmla="*/ 0 w 373"/>
                <a:gd name="T31" fmla="*/ 133 h 146"/>
                <a:gd name="T32" fmla="*/ 0 w 373"/>
                <a:gd name="T33" fmla="*/ 146 h 146"/>
                <a:gd name="T34" fmla="*/ 31 w 373"/>
                <a:gd name="T35" fmla="*/ 144 h 146"/>
                <a:gd name="T36" fmla="*/ 62 w 373"/>
                <a:gd name="T37" fmla="*/ 140 h 146"/>
                <a:gd name="T38" fmla="*/ 89 w 373"/>
                <a:gd name="T39" fmla="*/ 137 h 146"/>
                <a:gd name="T40" fmla="*/ 118 w 373"/>
                <a:gd name="T41" fmla="*/ 133 h 146"/>
                <a:gd name="T42" fmla="*/ 143 w 373"/>
                <a:gd name="T43" fmla="*/ 127 h 146"/>
                <a:gd name="T44" fmla="*/ 168 w 373"/>
                <a:gd name="T45" fmla="*/ 119 h 146"/>
                <a:gd name="T46" fmla="*/ 193 w 373"/>
                <a:gd name="T47" fmla="*/ 112 h 146"/>
                <a:gd name="T48" fmla="*/ 216 w 373"/>
                <a:gd name="T49" fmla="*/ 102 h 146"/>
                <a:gd name="T50" fmla="*/ 239 w 373"/>
                <a:gd name="T51" fmla="*/ 94 h 146"/>
                <a:gd name="T52" fmla="*/ 260 w 373"/>
                <a:gd name="T53" fmla="*/ 83 h 146"/>
                <a:gd name="T54" fmla="*/ 281 w 373"/>
                <a:gd name="T55" fmla="*/ 73 h 146"/>
                <a:gd name="T56" fmla="*/ 300 w 373"/>
                <a:gd name="T57" fmla="*/ 62 h 146"/>
                <a:gd name="T58" fmla="*/ 339 w 373"/>
                <a:gd name="T59" fmla="*/ 37 h 146"/>
                <a:gd name="T60" fmla="*/ 373 w 373"/>
                <a:gd name="T61" fmla="*/ 10 h 146"/>
                <a:gd name="T62" fmla="*/ 373 w 373"/>
                <a:gd name="T63" fmla="*/ 10 h 146"/>
                <a:gd name="T64" fmla="*/ 364 w 373"/>
                <a:gd name="T6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3" h="146">
                  <a:moveTo>
                    <a:pt x="364" y="0"/>
                  </a:moveTo>
                  <a:lnTo>
                    <a:pt x="366" y="0"/>
                  </a:lnTo>
                  <a:lnTo>
                    <a:pt x="331" y="27"/>
                  </a:lnTo>
                  <a:lnTo>
                    <a:pt x="294" y="50"/>
                  </a:lnTo>
                  <a:lnTo>
                    <a:pt x="275" y="62"/>
                  </a:lnTo>
                  <a:lnTo>
                    <a:pt x="254" y="71"/>
                  </a:lnTo>
                  <a:lnTo>
                    <a:pt x="233" y="83"/>
                  </a:lnTo>
                  <a:lnTo>
                    <a:pt x="212" y="91"/>
                  </a:lnTo>
                  <a:lnTo>
                    <a:pt x="189" y="100"/>
                  </a:lnTo>
                  <a:lnTo>
                    <a:pt x="166" y="108"/>
                  </a:lnTo>
                  <a:lnTo>
                    <a:pt x="141" y="114"/>
                  </a:lnTo>
                  <a:lnTo>
                    <a:pt x="114" y="119"/>
                  </a:lnTo>
                  <a:lnTo>
                    <a:pt x="87" y="125"/>
                  </a:lnTo>
                  <a:lnTo>
                    <a:pt x="60" y="129"/>
                  </a:lnTo>
                  <a:lnTo>
                    <a:pt x="31" y="131"/>
                  </a:lnTo>
                  <a:lnTo>
                    <a:pt x="0" y="133"/>
                  </a:lnTo>
                  <a:lnTo>
                    <a:pt x="0" y="146"/>
                  </a:lnTo>
                  <a:lnTo>
                    <a:pt x="31" y="144"/>
                  </a:lnTo>
                  <a:lnTo>
                    <a:pt x="62" y="140"/>
                  </a:lnTo>
                  <a:lnTo>
                    <a:pt x="89" y="137"/>
                  </a:lnTo>
                  <a:lnTo>
                    <a:pt x="118" y="133"/>
                  </a:lnTo>
                  <a:lnTo>
                    <a:pt x="143" y="127"/>
                  </a:lnTo>
                  <a:lnTo>
                    <a:pt x="168" y="119"/>
                  </a:lnTo>
                  <a:lnTo>
                    <a:pt x="193" y="112"/>
                  </a:lnTo>
                  <a:lnTo>
                    <a:pt x="216" y="102"/>
                  </a:lnTo>
                  <a:lnTo>
                    <a:pt x="239" y="94"/>
                  </a:lnTo>
                  <a:lnTo>
                    <a:pt x="260" y="83"/>
                  </a:lnTo>
                  <a:lnTo>
                    <a:pt x="281" y="73"/>
                  </a:lnTo>
                  <a:lnTo>
                    <a:pt x="300" y="62"/>
                  </a:lnTo>
                  <a:lnTo>
                    <a:pt x="339" y="37"/>
                  </a:lnTo>
                  <a:lnTo>
                    <a:pt x="373" y="10"/>
                  </a:lnTo>
                  <a:lnTo>
                    <a:pt x="373" y="10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372" name="Freeform 300"/>
            <p:cNvSpPr>
              <a:spLocks noChangeAspect="1"/>
            </p:cNvSpPr>
            <p:nvPr/>
          </p:nvSpPr>
          <p:spPr bwMode="auto">
            <a:xfrm>
              <a:off x="1564" y="1061"/>
              <a:ext cx="357" cy="887"/>
            </a:xfrm>
            <a:custGeom>
              <a:avLst/>
              <a:gdLst>
                <a:gd name="T0" fmla="*/ 132 w 146"/>
                <a:gd name="T1" fmla="*/ 0 h 363"/>
                <a:gd name="T2" fmla="*/ 132 w 146"/>
                <a:gd name="T3" fmla="*/ 0 h 363"/>
                <a:gd name="T4" fmla="*/ 130 w 146"/>
                <a:gd name="T5" fmla="*/ 35 h 363"/>
                <a:gd name="T6" fmla="*/ 128 w 146"/>
                <a:gd name="T7" fmla="*/ 69 h 363"/>
                <a:gd name="T8" fmla="*/ 126 w 146"/>
                <a:gd name="T9" fmla="*/ 100 h 363"/>
                <a:gd name="T10" fmla="*/ 121 w 146"/>
                <a:gd name="T11" fmla="*/ 127 h 363"/>
                <a:gd name="T12" fmla="*/ 117 w 146"/>
                <a:gd name="T13" fmla="*/ 152 h 363"/>
                <a:gd name="T14" fmla="*/ 111 w 146"/>
                <a:gd name="T15" fmla="*/ 177 h 363"/>
                <a:gd name="T16" fmla="*/ 105 w 146"/>
                <a:gd name="T17" fmla="*/ 198 h 363"/>
                <a:gd name="T18" fmla="*/ 98 w 146"/>
                <a:gd name="T19" fmla="*/ 219 h 363"/>
                <a:gd name="T20" fmla="*/ 88 w 146"/>
                <a:gd name="T21" fmla="*/ 238 h 363"/>
                <a:gd name="T22" fmla="*/ 80 w 146"/>
                <a:gd name="T23" fmla="*/ 256 h 363"/>
                <a:gd name="T24" fmla="*/ 69 w 146"/>
                <a:gd name="T25" fmla="*/ 273 h 363"/>
                <a:gd name="T26" fmla="*/ 57 w 146"/>
                <a:gd name="T27" fmla="*/ 288 h 363"/>
                <a:gd name="T28" fmla="*/ 32 w 146"/>
                <a:gd name="T29" fmla="*/ 321 h 363"/>
                <a:gd name="T30" fmla="*/ 0 w 146"/>
                <a:gd name="T31" fmla="*/ 353 h 363"/>
                <a:gd name="T32" fmla="*/ 9 w 146"/>
                <a:gd name="T33" fmla="*/ 363 h 363"/>
                <a:gd name="T34" fmla="*/ 40 w 146"/>
                <a:gd name="T35" fmla="*/ 328 h 363"/>
                <a:gd name="T36" fmla="*/ 67 w 146"/>
                <a:gd name="T37" fmla="*/ 296 h 363"/>
                <a:gd name="T38" fmla="*/ 80 w 146"/>
                <a:gd name="T39" fmla="*/ 279 h 363"/>
                <a:gd name="T40" fmla="*/ 90 w 146"/>
                <a:gd name="T41" fmla="*/ 261 h 363"/>
                <a:gd name="T42" fmla="*/ 100 w 146"/>
                <a:gd name="T43" fmla="*/ 242 h 363"/>
                <a:gd name="T44" fmla="*/ 109 w 146"/>
                <a:gd name="T45" fmla="*/ 223 h 363"/>
                <a:gd name="T46" fmla="*/ 117 w 146"/>
                <a:gd name="T47" fmla="*/ 202 h 363"/>
                <a:gd name="T48" fmla="*/ 123 w 146"/>
                <a:gd name="T49" fmla="*/ 179 h 363"/>
                <a:gd name="T50" fmla="*/ 128 w 146"/>
                <a:gd name="T51" fmla="*/ 156 h 363"/>
                <a:gd name="T52" fmla="*/ 134 w 146"/>
                <a:gd name="T53" fmla="*/ 129 h 363"/>
                <a:gd name="T54" fmla="*/ 138 w 146"/>
                <a:gd name="T55" fmla="*/ 100 h 363"/>
                <a:gd name="T56" fmla="*/ 142 w 146"/>
                <a:gd name="T57" fmla="*/ 69 h 363"/>
                <a:gd name="T58" fmla="*/ 144 w 146"/>
                <a:gd name="T59" fmla="*/ 37 h 363"/>
                <a:gd name="T60" fmla="*/ 146 w 146"/>
                <a:gd name="T61" fmla="*/ 0 h 363"/>
                <a:gd name="T62" fmla="*/ 146 w 146"/>
                <a:gd name="T63" fmla="*/ 0 h 363"/>
                <a:gd name="T64" fmla="*/ 132 w 146"/>
                <a:gd name="T65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6" h="363">
                  <a:moveTo>
                    <a:pt x="132" y="0"/>
                  </a:moveTo>
                  <a:lnTo>
                    <a:pt x="132" y="0"/>
                  </a:lnTo>
                  <a:lnTo>
                    <a:pt x="130" y="35"/>
                  </a:lnTo>
                  <a:lnTo>
                    <a:pt x="128" y="69"/>
                  </a:lnTo>
                  <a:lnTo>
                    <a:pt x="126" y="100"/>
                  </a:lnTo>
                  <a:lnTo>
                    <a:pt x="121" y="127"/>
                  </a:lnTo>
                  <a:lnTo>
                    <a:pt x="117" y="152"/>
                  </a:lnTo>
                  <a:lnTo>
                    <a:pt x="111" y="177"/>
                  </a:lnTo>
                  <a:lnTo>
                    <a:pt x="105" y="198"/>
                  </a:lnTo>
                  <a:lnTo>
                    <a:pt x="98" y="219"/>
                  </a:lnTo>
                  <a:lnTo>
                    <a:pt x="88" y="238"/>
                  </a:lnTo>
                  <a:lnTo>
                    <a:pt x="80" y="256"/>
                  </a:lnTo>
                  <a:lnTo>
                    <a:pt x="69" y="273"/>
                  </a:lnTo>
                  <a:lnTo>
                    <a:pt x="57" y="288"/>
                  </a:lnTo>
                  <a:lnTo>
                    <a:pt x="32" y="321"/>
                  </a:lnTo>
                  <a:lnTo>
                    <a:pt x="0" y="353"/>
                  </a:lnTo>
                  <a:lnTo>
                    <a:pt x="9" y="363"/>
                  </a:lnTo>
                  <a:lnTo>
                    <a:pt x="40" y="328"/>
                  </a:lnTo>
                  <a:lnTo>
                    <a:pt x="67" y="296"/>
                  </a:lnTo>
                  <a:lnTo>
                    <a:pt x="80" y="279"/>
                  </a:lnTo>
                  <a:lnTo>
                    <a:pt x="90" y="261"/>
                  </a:lnTo>
                  <a:lnTo>
                    <a:pt x="100" y="242"/>
                  </a:lnTo>
                  <a:lnTo>
                    <a:pt x="109" y="223"/>
                  </a:lnTo>
                  <a:lnTo>
                    <a:pt x="117" y="202"/>
                  </a:lnTo>
                  <a:lnTo>
                    <a:pt x="123" y="179"/>
                  </a:lnTo>
                  <a:lnTo>
                    <a:pt x="128" y="156"/>
                  </a:lnTo>
                  <a:lnTo>
                    <a:pt x="134" y="129"/>
                  </a:lnTo>
                  <a:lnTo>
                    <a:pt x="138" y="100"/>
                  </a:lnTo>
                  <a:lnTo>
                    <a:pt x="142" y="69"/>
                  </a:lnTo>
                  <a:lnTo>
                    <a:pt x="144" y="37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373" name="Freeform 301"/>
            <p:cNvSpPr>
              <a:spLocks noChangeAspect="1"/>
            </p:cNvSpPr>
            <p:nvPr/>
          </p:nvSpPr>
          <p:spPr bwMode="auto">
            <a:xfrm>
              <a:off x="1886" y="768"/>
              <a:ext cx="42" cy="293"/>
            </a:xfrm>
            <a:custGeom>
              <a:avLst/>
              <a:gdLst>
                <a:gd name="T0" fmla="*/ 4 w 17"/>
                <a:gd name="T1" fmla="*/ 0 h 120"/>
                <a:gd name="T2" fmla="*/ 4 w 17"/>
                <a:gd name="T3" fmla="*/ 13 h 120"/>
                <a:gd name="T4" fmla="*/ 4 w 17"/>
                <a:gd name="T5" fmla="*/ 28 h 120"/>
                <a:gd name="T6" fmla="*/ 2 w 17"/>
                <a:gd name="T7" fmla="*/ 44 h 120"/>
                <a:gd name="T8" fmla="*/ 2 w 17"/>
                <a:gd name="T9" fmla="*/ 59 h 120"/>
                <a:gd name="T10" fmla="*/ 2 w 17"/>
                <a:gd name="T11" fmla="*/ 74 h 120"/>
                <a:gd name="T12" fmla="*/ 2 w 17"/>
                <a:gd name="T13" fmla="*/ 90 h 120"/>
                <a:gd name="T14" fmla="*/ 0 w 17"/>
                <a:gd name="T15" fmla="*/ 105 h 120"/>
                <a:gd name="T16" fmla="*/ 0 w 17"/>
                <a:gd name="T17" fmla="*/ 120 h 120"/>
                <a:gd name="T18" fmla="*/ 14 w 17"/>
                <a:gd name="T19" fmla="*/ 120 h 120"/>
                <a:gd name="T20" fmla="*/ 14 w 17"/>
                <a:gd name="T21" fmla="*/ 105 h 120"/>
                <a:gd name="T22" fmla="*/ 14 w 17"/>
                <a:gd name="T23" fmla="*/ 90 h 120"/>
                <a:gd name="T24" fmla="*/ 14 w 17"/>
                <a:gd name="T25" fmla="*/ 74 h 120"/>
                <a:gd name="T26" fmla="*/ 16 w 17"/>
                <a:gd name="T27" fmla="*/ 59 h 120"/>
                <a:gd name="T28" fmla="*/ 16 w 17"/>
                <a:gd name="T29" fmla="*/ 44 h 120"/>
                <a:gd name="T30" fmla="*/ 16 w 17"/>
                <a:gd name="T31" fmla="*/ 28 h 120"/>
                <a:gd name="T32" fmla="*/ 16 w 17"/>
                <a:gd name="T33" fmla="*/ 15 h 120"/>
                <a:gd name="T34" fmla="*/ 17 w 17"/>
                <a:gd name="T35" fmla="*/ 0 h 120"/>
                <a:gd name="T36" fmla="*/ 4 w 17"/>
                <a:gd name="T3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120">
                  <a:moveTo>
                    <a:pt x="4" y="0"/>
                  </a:moveTo>
                  <a:lnTo>
                    <a:pt x="4" y="13"/>
                  </a:lnTo>
                  <a:lnTo>
                    <a:pt x="4" y="28"/>
                  </a:lnTo>
                  <a:lnTo>
                    <a:pt x="2" y="44"/>
                  </a:lnTo>
                  <a:lnTo>
                    <a:pt x="2" y="59"/>
                  </a:lnTo>
                  <a:lnTo>
                    <a:pt x="2" y="74"/>
                  </a:lnTo>
                  <a:lnTo>
                    <a:pt x="2" y="90"/>
                  </a:lnTo>
                  <a:lnTo>
                    <a:pt x="0" y="105"/>
                  </a:lnTo>
                  <a:lnTo>
                    <a:pt x="0" y="120"/>
                  </a:lnTo>
                  <a:lnTo>
                    <a:pt x="14" y="120"/>
                  </a:lnTo>
                  <a:lnTo>
                    <a:pt x="14" y="105"/>
                  </a:lnTo>
                  <a:lnTo>
                    <a:pt x="14" y="90"/>
                  </a:lnTo>
                  <a:lnTo>
                    <a:pt x="14" y="74"/>
                  </a:lnTo>
                  <a:lnTo>
                    <a:pt x="16" y="59"/>
                  </a:lnTo>
                  <a:lnTo>
                    <a:pt x="16" y="44"/>
                  </a:lnTo>
                  <a:lnTo>
                    <a:pt x="16" y="28"/>
                  </a:lnTo>
                  <a:lnTo>
                    <a:pt x="16" y="15"/>
                  </a:lnTo>
                  <a:lnTo>
                    <a:pt x="1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374" name="Freeform 302"/>
            <p:cNvSpPr>
              <a:spLocks noChangeAspect="1"/>
            </p:cNvSpPr>
            <p:nvPr/>
          </p:nvSpPr>
          <p:spPr bwMode="auto">
            <a:xfrm>
              <a:off x="2023" y="3335"/>
              <a:ext cx="42" cy="173"/>
            </a:xfrm>
            <a:custGeom>
              <a:avLst/>
              <a:gdLst>
                <a:gd name="T0" fmla="*/ 4 w 17"/>
                <a:gd name="T1" fmla="*/ 0 h 71"/>
                <a:gd name="T2" fmla="*/ 0 w 17"/>
                <a:gd name="T3" fmla="*/ 2 h 71"/>
                <a:gd name="T4" fmla="*/ 13 w 17"/>
                <a:gd name="T5" fmla="*/ 71 h 71"/>
                <a:gd name="T6" fmla="*/ 17 w 17"/>
                <a:gd name="T7" fmla="*/ 71 h 71"/>
                <a:gd name="T8" fmla="*/ 4 w 17"/>
                <a:gd name="T9" fmla="*/ 0 h 71"/>
                <a:gd name="T10" fmla="*/ 4 w 17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71">
                  <a:moveTo>
                    <a:pt x="4" y="0"/>
                  </a:moveTo>
                  <a:lnTo>
                    <a:pt x="0" y="2"/>
                  </a:lnTo>
                  <a:lnTo>
                    <a:pt x="13" y="71"/>
                  </a:lnTo>
                  <a:lnTo>
                    <a:pt x="17" y="7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375" name="Freeform 303"/>
            <p:cNvSpPr>
              <a:spLocks noChangeAspect="1"/>
            </p:cNvSpPr>
            <p:nvPr/>
          </p:nvSpPr>
          <p:spPr bwMode="auto">
            <a:xfrm>
              <a:off x="2023" y="3269"/>
              <a:ext cx="47" cy="71"/>
            </a:xfrm>
            <a:custGeom>
              <a:avLst/>
              <a:gdLst>
                <a:gd name="T0" fmla="*/ 17 w 19"/>
                <a:gd name="T1" fmla="*/ 0 h 29"/>
                <a:gd name="T2" fmla="*/ 17 w 19"/>
                <a:gd name="T3" fmla="*/ 0 h 29"/>
                <a:gd name="T4" fmla="*/ 13 w 19"/>
                <a:gd name="T5" fmla="*/ 2 h 29"/>
                <a:gd name="T6" fmla="*/ 10 w 19"/>
                <a:gd name="T7" fmla="*/ 4 h 29"/>
                <a:gd name="T8" fmla="*/ 6 w 19"/>
                <a:gd name="T9" fmla="*/ 6 h 29"/>
                <a:gd name="T10" fmla="*/ 2 w 19"/>
                <a:gd name="T11" fmla="*/ 9 h 29"/>
                <a:gd name="T12" fmla="*/ 0 w 19"/>
                <a:gd name="T13" fmla="*/ 13 h 29"/>
                <a:gd name="T14" fmla="*/ 0 w 19"/>
                <a:gd name="T15" fmla="*/ 17 h 29"/>
                <a:gd name="T16" fmla="*/ 0 w 19"/>
                <a:gd name="T17" fmla="*/ 23 h 29"/>
                <a:gd name="T18" fmla="*/ 0 w 19"/>
                <a:gd name="T19" fmla="*/ 29 h 29"/>
                <a:gd name="T20" fmla="*/ 4 w 19"/>
                <a:gd name="T21" fmla="*/ 27 h 29"/>
                <a:gd name="T22" fmla="*/ 4 w 19"/>
                <a:gd name="T23" fmla="*/ 23 h 29"/>
                <a:gd name="T24" fmla="*/ 4 w 19"/>
                <a:gd name="T25" fmla="*/ 19 h 29"/>
                <a:gd name="T26" fmla="*/ 6 w 19"/>
                <a:gd name="T27" fmla="*/ 15 h 29"/>
                <a:gd name="T28" fmla="*/ 6 w 19"/>
                <a:gd name="T29" fmla="*/ 11 h 29"/>
                <a:gd name="T30" fmla="*/ 10 w 19"/>
                <a:gd name="T31" fmla="*/ 9 h 29"/>
                <a:gd name="T32" fmla="*/ 11 w 19"/>
                <a:gd name="T33" fmla="*/ 8 h 29"/>
                <a:gd name="T34" fmla="*/ 15 w 19"/>
                <a:gd name="T35" fmla="*/ 6 h 29"/>
                <a:gd name="T36" fmla="*/ 19 w 19"/>
                <a:gd name="T37" fmla="*/ 6 h 29"/>
                <a:gd name="T38" fmla="*/ 19 w 19"/>
                <a:gd name="T39" fmla="*/ 6 h 29"/>
                <a:gd name="T40" fmla="*/ 17 w 19"/>
                <a:gd name="T4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9">
                  <a:moveTo>
                    <a:pt x="17" y="0"/>
                  </a:moveTo>
                  <a:lnTo>
                    <a:pt x="17" y="0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6" y="6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4" y="27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6" y="15"/>
                  </a:lnTo>
                  <a:lnTo>
                    <a:pt x="6" y="11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5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376" name="Freeform 304"/>
            <p:cNvSpPr>
              <a:spLocks noChangeAspect="1"/>
            </p:cNvSpPr>
            <p:nvPr/>
          </p:nvSpPr>
          <p:spPr bwMode="auto">
            <a:xfrm>
              <a:off x="2065" y="3254"/>
              <a:ext cx="132" cy="30"/>
            </a:xfrm>
            <a:custGeom>
              <a:avLst/>
              <a:gdLst>
                <a:gd name="T0" fmla="*/ 54 w 54"/>
                <a:gd name="T1" fmla="*/ 4 h 12"/>
                <a:gd name="T2" fmla="*/ 54 w 54"/>
                <a:gd name="T3" fmla="*/ 0 h 12"/>
                <a:gd name="T4" fmla="*/ 0 w 54"/>
                <a:gd name="T5" fmla="*/ 6 h 12"/>
                <a:gd name="T6" fmla="*/ 2 w 54"/>
                <a:gd name="T7" fmla="*/ 12 h 12"/>
                <a:gd name="T8" fmla="*/ 54 w 54"/>
                <a:gd name="T9" fmla="*/ 4 h 12"/>
                <a:gd name="T10" fmla="*/ 54 w 54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12">
                  <a:moveTo>
                    <a:pt x="54" y="4"/>
                  </a:moveTo>
                  <a:lnTo>
                    <a:pt x="54" y="0"/>
                  </a:lnTo>
                  <a:lnTo>
                    <a:pt x="0" y="6"/>
                  </a:lnTo>
                  <a:lnTo>
                    <a:pt x="2" y="12"/>
                  </a:lnTo>
                  <a:lnTo>
                    <a:pt x="54" y="4"/>
                  </a:lnTo>
                  <a:lnTo>
                    <a:pt x="54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377" name="Freeform 305"/>
            <p:cNvSpPr>
              <a:spLocks noChangeAspect="1"/>
            </p:cNvSpPr>
            <p:nvPr/>
          </p:nvSpPr>
          <p:spPr bwMode="auto">
            <a:xfrm>
              <a:off x="2197" y="3249"/>
              <a:ext cx="31" cy="40"/>
            </a:xfrm>
            <a:custGeom>
              <a:avLst/>
              <a:gdLst>
                <a:gd name="T0" fmla="*/ 13 w 13"/>
                <a:gd name="T1" fmla="*/ 16 h 16"/>
                <a:gd name="T2" fmla="*/ 13 w 13"/>
                <a:gd name="T3" fmla="*/ 16 h 16"/>
                <a:gd name="T4" fmla="*/ 13 w 13"/>
                <a:gd name="T5" fmla="*/ 14 h 16"/>
                <a:gd name="T6" fmla="*/ 13 w 13"/>
                <a:gd name="T7" fmla="*/ 10 h 16"/>
                <a:gd name="T8" fmla="*/ 13 w 13"/>
                <a:gd name="T9" fmla="*/ 8 h 16"/>
                <a:gd name="T10" fmla="*/ 12 w 13"/>
                <a:gd name="T11" fmla="*/ 6 h 16"/>
                <a:gd name="T12" fmla="*/ 10 w 13"/>
                <a:gd name="T13" fmla="*/ 4 h 16"/>
                <a:gd name="T14" fmla="*/ 8 w 13"/>
                <a:gd name="T15" fmla="*/ 2 h 16"/>
                <a:gd name="T16" fmla="*/ 4 w 13"/>
                <a:gd name="T17" fmla="*/ 0 h 16"/>
                <a:gd name="T18" fmla="*/ 0 w 13"/>
                <a:gd name="T19" fmla="*/ 2 h 16"/>
                <a:gd name="T20" fmla="*/ 0 w 13"/>
                <a:gd name="T21" fmla="*/ 6 h 16"/>
                <a:gd name="T22" fmla="*/ 4 w 13"/>
                <a:gd name="T23" fmla="*/ 6 h 16"/>
                <a:gd name="T24" fmla="*/ 6 w 13"/>
                <a:gd name="T25" fmla="*/ 6 h 16"/>
                <a:gd name="T26" fmla="*/ 8 w 13"/>
                <a:gd name="T27" fmla="*/ 8 h 16"/>
                <a:gd name="T28" fmla="*/ 8 w 13"/>
                <a:gd name="T29" fmla="*/ 8 h 16"/>
                <a:gd name="T30" fmla="*/ 10 w 13"/>
                <a:gd name="T31" fmla="*/ 10 h 16"/>
                <a:gd name="T32" fmla="*/ 10 w 13"/>
                <a:gd name="T33" fmla="*/ 12 h 16"/>
                <a:gd name="T34" fmla="*/ 10 w 13"/>
                <a:gd name="T35" fmla="*/ 14 h 16"/>
                <a:gd name="T36" fmla="*/ 10 w 13"/>
                <a:gd name="T37" fmla="*/ 14 h 16"/>
                <a:gd name="T38" fmla="*/ 10 w 13"/>
                <a:gd name="T39" fmla="*/ 14 h 16"/>
                <a:gd name="T40" fmla="*/ 13 w 13"/>
                <a:gd name="T4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6">
                  <a:moveTo>
                    <a:pt x="13" y="16"/>
                  </a:moveTo>
                  <a:lnTo>
                    <a:pt x="13" y="16"/>
                  </a:lnTo>
                  <a:lnTo>
                    <a:pt x="13" y="14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3" y="1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378" name="Freeform 306"/>
            <p:cNvSpPr>
              <a:spLocks noChangeAspect="1"/>
            </p:cNvSpPr>
            <p:nvPr/>
          </p:nvSpPr>
          <p:spPr bwMode="auto">
            <a:xfrm>
              <a:off x="2172" y="3284"/>
              <a:ext cx="56" cy="224"/>
            </a:xfrm>
            <a:custGeom>
              <a:avLst/>
              <a:gdLst>
                <a:gd name="T0" fmla="*/ 0 w 23"/>
                <a:gd name="T1" fmla="*/ 92 h 92"/>
                <a:gd name="T2" fmla="*/ 4 w 23"/>
                <a:gd name="T3" fmla="*/ 92 h 92"/>
                <a:gd name="T4" fmla="*/ 23 w 23"/>
                <a:gd name="T5" fmla="*/ 2 h 92"/>
                <a:gd name="T6" fmla="*/ 20 w 23"/>
                <a:gd name="T7" fmla="*/ 0 h 92"/>
                <a:gd name="T8" fmla="*/ 0 w 23"/>
                <a:gd name="T9" fmla="*/ 92 h 92"/>
                <a:gd name="T10" fmla="*/ 0 w 23"/>
                <a:gd name="T1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92">
                  <a:moveTo>
                    <a:pt x="0" y="92"/>
                  </a:moveTo>
                  <a:lnTo>
                    <a:pt x="4" y="92"/>
                  </a:lnTo>
                  <a:lnTo>
                    <a:pt x="23" y="2"/>
                  </a:lnTo>
                  <a:lnTo>
                    <a:pt x="20" y="0"/>
                  </a:lnTo>
                  <a:lnTo>
                    <a:pt x="0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379" name="Freeform 307"/>
            <p:cNvSpPr>
              <a:spLocks noChangeAspect="1"/>
            </p:cNvSpPr>
            <p:nvPr/>
          </p:nvSpPr>
          <p:spPr bwMode="auto">
            <a:xfrm>
              <a:off x="2155" y="3508"/>
              <a:ext cx="27" cy="27"/>
            </a:xfrm>
            <a:custGeom>
              <a:avLst/>
              <a:gdLst>
                <a:gd name="T0" fmla="*/ 0 w 11"/>
                <a:gd name="T1" fmla="*/ 11 h 11"/>
                <a:gd name="T2" fmla="*/ 0 w 11"/>
                <a:gd name="T3" fmla="*/ 11 h 11"/>
                <a:gd name="T4" fmla="*/ 2 w 11"/>
                <a:gd name="T5" fmla="*/ 11 h 11"/>
                <a:gd name="T6" fmla="*/ 4 w 11"/>
                <a:gd name="T7" fmla="*/ 9 h 11"/>
                <a:gd name="T8" fmla="*/ 5 w 11"/>
                <a:gd name="T9" fmla="*/ 9 h 11"/>
                <a:gd name="T10" fmla="*/ 7 w 11"/>
                <a:gd name="T11" fmla="*/ 7 h 11"/>
                <a:gd name="T12" fmla="*/ 9 w 11"/>
                <a:gd name="T13" fmla="*/ 5 h 11"/>
                <a:gd name="T14" fmla="*/ 9 w 11"/>
                <a:gd name="T15" fmla="*/ 4 h 11"/>
                <a:gd name="T16" fmla="*/ 11 w 11"/>
                <a:gd name="T17" fmla="*/ 2 h 11"/>
                <a:gd name="T18" fmla="*/ 11 w 11"/>
                <a:gd name="T19" fmla="*/ 0 h 11"/>
                <a:gd name="T20" fmla="*/ 7 w 11"/>
                <a:gd name="T21" fmla="*/ 0 h 11"/>
                <a:gd name="T22" fmla="*/ 5 w 11"/>
                <a:gd name="T23" fmla="*/ 0 h 11"/>
                <a:gd name="T24" fmla="*/ 5 w 11"/>
                <a:gd name="T25" fmla="*/ 2 h 11"/>
                <a:gd name="T26" fmla="*/ 5 w 11"/>
                <a:gd name="T27" fmla="*/ 4 h 11"/>
                <a:gd name="T28" fmla="*/ 4 w 11"/>
                <a:gd name="T29" fmla="*/ 4 h 11"/>
                <a:gd name="T30" fmla="*/ 4 w 11"/>
                <a:gd name="T31" fmla="*/ 5 h 11"/>
                <a:gd name="T32" fmla="*/ 2 w 11"/>
                <a:gd name="T33" fmla="*/ 5 h 11"/>
                <a:gd name="T34" fmla="*/ 2 w 11"/>
                <a:gd name="T35" fmla="*/ 5 h 11"/>
                <a:gd name="T36" fmla="*/ 0 w 11"/>
                <a:gd name="T37" fmla="*/ 5 h 11"/>
                <a:gd name="T38" fmla="*/ 0 w 11"/>
                <a:gd name="T39" fmla="*/ 5 h 11"/>
                <a:gd name="T40" fmla="*/ 0 w 11"/>
                <a:gd name="T4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lnTo>
                    <a:pt x="0" y="11"/>
                  </a:lnTo>
                  <a:lnTo>
                    <a:pt x="2" y="11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9" y="5"/>
                  </a:lnTo>
                  <a:lnTo>
                    <a:pt x="9" y="4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380" name="Freeform 308"/>
            <p:cNvSpPr>
              <a:spLocks noChangeAspect="1"/>
            </p:cNvSpPr>
            <p:nvPr/>
          </p:nvSpPr>
          <p:spPr bwMode="auto">
            <a:xfrm>
              <a:off x="2084" y="3521"/>
              <a:ext cx="71" cy="14"/>
            </a:xfrm>
            <a:custGeom>
              <a:avLst/>
              <a:gdLst>
                <a:gd name="T0" fmla="*/ 0 w 29"/>
                <a:gd name="T1" fmla="*/ 0 h 6"/>
                <a:gd name="T2" fmla="*/ 0 w 29"/>
                <a:gd name="T3" fmla="*/ 6 h 6"/>
                <a:gd name="T4" fmla="*/ 29 w 29"/>
                <a:gd name="T5" fmla="*/ 6 h 6"/>
                <a:gd name="T6" fmla="*/ 29 w 29"/>
                <a:gd name="T7" fmla="*/ 0 h 6"/>
                <a:gd name="T8" fmla="*/ 0 w 29"/>
                <a:gd name="T9" fmla="*/ 0 h 6"/>
                <a:gd name="T10" fmla="*/ 0 w 29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6">
                  <a:moveTo>
                    <a:pt x="0" y="0"/>
                  </a:moveTo>
                  <a:lnTo>
                    <a:pt x="0" y="6"/>
                  </a:lnTo>
                  <a:lnTo>
                    <a:pt x="29" y="6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381" name="Freeform 309"/>
            <p:cNvSpPr>
              <a:spLocks noChangeAspect="1"/>
            </p:cNvSpPr>
            <p:nvPr/>
          </p:nvSpPr>
          <p:spPr bwMode="auto">
            <a:xfrm>
              <a:off x="2055" y="3508"/>
              <a:ext cx="29" cy="27"/>
            </a:xfrm>
            <a:custGeom>
              <a:avLst/>
              <a:gdLst>
                <a:gd name="T0" fmla="*/ 0 w 12"/>
                <a:gd name="T1" fmla="*/ 0 h 11"/>
                <a:gd name="T2" fmla="*/ 0 w 12"/>
                <a:gd name="T3" fmla="*/ 0 h 11"/>
                <a:gd name="T4" fmla="*/ 0 w 12"/>
                <a:gd name="T5" fmla="*/ 2 h 11"/>
                <a:gd name="T6" fmla="*/ 2 w 12"/>
                <a:gd name="T7" fmla="*/ 4 h 11"/>
                <a:gd name="T8" fmla="*/ 2 w 12"/>
                <a:gd name="T9" fmla="*/ 5 h 11"/>
                <a:gd name="T10" fmla="*/ 4 w 12"/>
                <a:gd name="T11" fmla="*/ 7 h 11"/>
                <a:gd name="T12" fmla="*/ 6 w 12"/>
                <a:gd name="T13" fmla="*/ 9 h 11"/>
                <a:gd name="T14" fmla="*/ 8 w 12"/>
                <a:gd name="T15" fmla="*/ 9 h 11"/>
                <a:gd name="T16" fmla="*/ 10 w 12"/>
                <a:gd name="T17" fmla="*/ 11 h 11"/>
                <a:gd name="T18" fmla="*/ 12 w 12"/>
                <a:gd name="T19" fmla="*/ 11 h 11"/>
                <a:gd name="T20" fmla="*/ 12 w 12"/>
                <a:gd name="T21" fmla="*/ 5 h 11"/>
                <a:gd name="T22" fmla="*/ 10 w 12"/>
                <a:gd name="T23" fmla="*/ 5 h 11"/>
                <a:gd name="T24" fmla="*/ 10 w 12"/>
                <a:gd name="T25" fmla="*/ 5 h 11"/>
                <a:gd name="T26" fmla="*/ 8 w 12"/>
                <a:gd name="T27" fmla="*/ 5 h 11"/>
                <a:gd name="T28" fmla="*/ 8 w 12"/>
                <a:gd name="T29" fmla="*/ 4 h 11"/>
                <a:gd name="T30" fmla="*/ 6 w 12"/>
                <a:gd name="T31" fmla="*/ 4 h 11"/>
                <a:gd name="T32" fmla="*/ 6 w 12"/>
                <a:gd name="T33" fmla="*/ 2 h 11"/>
                <a:gd name="T34" fmla="*/ 6 w 12"/>
                <a:gd name="T35" fmla="*/ 0 h 11"/>
                <a:gd name="T36" fmla="*/ 4 w 12"/>
                <a:gd name="T37" fmla="*/ 0 h 11"/>
                <a:gd name="T38" fmla="*/ 4 w 12"/>
                <a:gd name="T39" fmla="*/ 0 h 11"/>
                <a:gd name="T40" fmla="*/ 0 w 12"/>
                <a:gd name="T4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1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5"/>
                  </a:lnTo>
                  <a:lnTo>
                    <a:pt x="4" y="7"/>
                  </a:lnTo>
                  <a:lnTo>
                    <a:pt x="6" y="9"/>
                  </a:lnTo>
                  <a:lnTo>
                    <a:pt x="8" y="9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382" name="Freeform 310"/>
            <p:cNvSpPr>
              <a:spLocks noChangeAspect="1"/>
            </p:cNvSpPr>
            <p:nvPr/>
          </p:nvSpPr>
          <p:spPr bwMode="auto">
            <a:xfrm>
              <a:off x="2314" y="3897"/>
              <a:ext cx="36" cy="261"/>
            </a:xfrm>
            <a:custGeom>
              <a:avLst/>
              <a:gdLst>
                <a:gd name="T0" fmla="*/ 4 w 15"/>
                <a:gd name="T1" fmla="*/ 0 h 107"/>
                <a:gd name="T2" fmla="*/ 4 w 15"/>
                <a:gd name="T3" fmla="*/ 0 h 107"/>
                <a:gd name="T4" fmla="*/ 2 w 15"/>
                <a:gd name="T5" fmla="*/ 13 h 107"/>
                <a:gd name="T6" fmla="*/ 2 w 15"/>
                <a:gd name="T7" fmla="*/ 27 h 107"/>
                <a:gd name="T8" fmla="*/ 2 w 15"/>
                <a:gd name="T9" fmla="*/ 40 h 107"/>
                <a:gd name="T10" fmla="*/ 2 w 15"/>
                <a:gd name="T11" fmla="*/ 54 h 107"/>
                <a:gd name="T12" fmla="*/ 0 w 15"/>
                <a:gd name="T13" fmla="*/ 67 h 107"/>
                <a:gd name="T14" fmla="*/ 0 w 15"/>
                <a:gd name="T15" fmla="*/ 80 h 107"/>
                <a:gd name="T16" fmla="*/ 0 w 15"/>
                <a:gd name="T17" fmla="*/ 94 h 107"/>
                <a:gd name="T18" fmla="*/ 0 w 15"/>
                <a:gd name="T19" fmla="*/ 107 h 107"/>
                <a:gd name="T20" fmla="*/ 12 w 15"/>
                <a:gd name="T21" fmla="*/ 107 h 107"/>
                <a:gd name="T22" fmla="*/ 13 w 15"/>
                <a:gd name="T23" fmla="*/ 94 h 107"/>
                <a:gd name="T24" fmla="*/ 13 w 15"/>
                <a:gd name="T25" fmla="*/ 80 h 107"/>
                <a:gd name="T26" fmla="*/ 13 w 15"/>
                <a:gd name="T27" fmla="*/ 67 h 107"/>
                <a:gd name="T28" fmla="*/ 13 w 15"/>
                <a:gd name="T29" fmla="*/ 54 h 107"/>
                <a:gd name="T30" fmla="*/ 13 w 15"/>
                <a:gd name="T31" fmla="*/ 40 h 107"/>
                <a:gd name="T32" fmla="*/ 15 w 15"/>
                <a:gd name="T33" fmla="*/ 27 h 107"/>
                <a:gd name="T34" fmla="*/ 15 w 15"/>
                <a:gd name="T35" fmla="*/ 13 h 107"/>
                <a:gd name="T36" fmla="*/ 15 w 15"/>
                <a:gd name="T37" fmla="*/ 0 h 107"/>
                <a:gd name="T38" fmla="*/ 15 w 15"/>
                <a:gd name="T39" fmla="*/ 0 h 107"/>
                <a:gd name="T40" fmla="*/ 4 w 15"/>
                <a:gd name="T4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107">
                  <a:moveTo>
                    <a:pt x="4" y="0"/>
                  </a:moveTo>
                  <a:lnTo>
                    <a:pt x="4" y="0"/>
                  </a:lnTo>
                  <a:lnTo>
                    <a:pt x="2" y="13"/>
                  </a:lnTo>
                  <a:lnTo>
                    <a:pt x="2" y="27"/>
                  </a:lnTo>
                  <a:lnTo>
                    <a:pt x="2" y="40"/>
                  </a:lnTo>
                  <a:lnTo>
                    <a:pt x="2" y="54"/>
                  </a:lnTo>
                  <a:lnTo>
                    <a:pt x="0" y="67"/>
                  </a:lnTo>
                  <a:lnTo>
                    <a:pt x="0" y="80"/>
                  </a:lnTo>
                  <a:lnTo>
                    <a:pt x="0" y="94"/>
                  </a:lnTo>
                  <a:lnTo>
                    <a:pt x="0" y="107"/>
                  </a:lnTo>
                  <a:lnTo>
                    <a:pt x="12" y="107"/>
                  </a:lnTo>
                  <a:lnTo>
                    <a:pt x="13" y="94"/>
                  </a:lnTo>
                  <a:lnTo>
                    <a:pt x="13" y="80"/>
                  </a:lnTo>
                  <a:lnTo>
                    <a:pt x="13" y="67"/>
                  </a:lnTo>
                  <a:lnTo>
                    <a:pt x="13" y="54"/>
                  </a:lnTo>
                  <a:lnTo>
                    <a:pt x="13" y="40"/>
                  </a:lnTo>
                  <a:lnTo>
                    <a:pt x="15" y="27"/>
                  </a:lnTo>
                  <a:lnTo>
                    <a:pt x="15" y="13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383" name="Freeform 311"/>
            <p:cNvSpPr>
              <a:spLocks noChangeAspect="1"/>
            </p:cNvSpPr>
            <p:nvPr/>
          </p:nvSpPr>
          <p:spPr bwMode="auto">
            <a:xfrm>
              <a:off x="2324" y="3010"/>
              <a:ext cx="351" cy="887"/>
            </a:xfrm>
            <a:custGeom>
              <a:avLst/>
              <a:gdLst>
                <a:gd name="T0" fmla="*/ 134 w 144"/>
                <a:gd name="T1" fmla="*/ 0 h 363"/>
                <a:gd name="T2" fmla="*/ 134 w 144"/>
                <a:gd name="T3" fmla="*/ 0 h 363"/>
                <a:gd name="T4" fmla="*/ 104 w 144"/>
                <a:gd name="T5" fmla="*/ 33 h 363"/>
                <a:gd name="T6" fmla="*/ 77 w 144"/>
                <a:gd name="T7" fmla="*/ 66 h 363"/>
                <a:gd name="T8" fmla="*/ 65 w 144"/>
                <a:gd name="T9" fmla="*/ 83 h 363"/>
                <a:gd name="T10" fmla="*/ 54 w 144"/>
                <a:gd name="T11" fmla="*/ 102 h 363"/>
                <a:gd name="T12" fmla="*/ 44 w 144"/>
                <a:gd name="T13" fmla="*/ 119 h 363"/>
                <a:gd name="T14" fmla="*/ 34 w 144"/>
                <a:gd name="T15" fmla="*/ 140 h 363"/>
                <a:gd name="T16" fmla="*/ 27 w 144"/>
                <a:gd name="T17" fmla="*/ 161 h 363"/>
                <a:gd name="T18" fmla="*/ 21 w 144"/>
                <a:gd name="T19" fmla="*/ 183 h 363"/>
                <a:gd name="T20" fmla="*/ 15 w 144"/>
                <a:gd name="T21" fmla="*/ 208 h 363"/>
                <a:gd name="T22" fmla="*/ 9 w 144"/>
                <a:gd name="T23" fmla="*/ 234 h 363"/>
                <a:gd name="T24" fmla="*/ 6 w 144"/>
                <a:gd name="T25" fmla="*/ 261 h 363"/>
                <a:gd name="T26" fmla="*/ 4 w 144"/>
                <a:gd name="T27" fmla="*/ 294 h 363"/>
                <a:gd name="T28" fmla="*/ 0 w 144"/>
                <a:gd name="T29" fmla="*/ 326 h 363"/>
                <a:gd name="T30" fmla="*/ 0 w 144"/>
                <a:gd name="T31" fmla="*/ 363 h 363"/>
                <a:gd name="T32" fmla="*/ 11 w 144"/>
                <a:gd name="T33" fmla="*/ 363 h 363"/>
                <a:gd name="T34" fmla="*/ 13 w 144"/>
                <a:gd name="T35" fmla="*/ 326 h 363"/>
                <a:gd name="T36" fmla="*/ 15 w 144"/>
                <a:gd name="T37" fmla="*/ 294 h 363"/>
                <a:gd name="T38" fmla="*/ 19 w 144"/>
                <a:gd name="T39" fmla="*/ 263 h 363"/>
                <a:gd name="T40" fmla="*/ 23 w 144"/>
                <a:gd name="T41" fmla="*/ 236 h 363"/>
                <a:gd name="T42" fmla="*/ 27 w 144"/>
                <a:gd name="T43" fmla="*/ 209 h 363"/>
                <a:gd name="T44" fmla="*/ 33 w 144"/>
                <a:gd name="T45" fmla="*/ 186 h 363"/>
                <a:gd name="T46" fmla="*/ 40 w 144"/>
                <a:gd name="T47" fmla="*/ 165 h 363"/>
                <a:gd name="T48" fmla="*/ 46 w 144"/>
                <a:gd name="T49" fmla="*/ 144 h 363"/>
                <a:gd name="T50" fmla="*/ 56 w 144"/>
                <a:gd name="T51" fmla="*/ 125 h 363"/>
                <a:gd name="T52" fmla="*/ 65 w 144"/>
                <a:gd name="T53" fmla="*/ 108 h 363"/>
                <a:gd name="T54" fmla="*/ 75 w 144"/>
                <a:gd name="T55" fmla="*/ 91 h 363"/>
                <a:gd name="T56" fmla="*/ 86 w 144"/>
                <a:gd name="T57" fmla="*/ 73 h 363"/>
                <a:gd name="T58" fmla="*/ 113 w 144"/>
                <a:gd name="T59" fmla="*/ 43 h 363"/>
                <a:gd name="T60" fmla="*/ 144 w 144"/>
                <a:gd name="T61" fmla="*/ 8 h 363"/>
                <a:gd name="T62" fmla="*/ 142 w 144"/>
                <a:gd name="T63" fmla="*/ 10 h 363"/>
                <a:gd name="T64" fmla="*/ 134 w 144"/>
                <a:gd name="T65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4" h="363">
                  <a:moveTo>
                    <a:pt x="134" y="0"/>
                  </a:moveTo>
                  <a:lnTo>
                    <a:pt x="134" y="0"/>
                  </a:lnTo>
                  <a:lnTo>
                    <a:pt x="104" y="33"/>
                  </a:lnTo>
                  <a:lnTo>
                    <a:pt x="77" y="66"/>
                  </a:lnTo>
                  <a:lnTo>
                    <a:pt x="65" y="83"/>
                  </a:lnTo>
                  <a:lnTo>
                    <a:pt x="54" y="102"/>
                  </a:lnTo>
                  <a:lnTo>
                    <a:pt x="44" y="119"/>
                  </a:lnTo>
                  <a:lnTo>
                    <a:pt x="34" y="140"/>
                  </a:lnTo>
                  <a:lnTo>
                    <a:pt x="27" y="161"/>
                  </a:lnTo>
                  <a:lnTo>
                    <a:pt x="21" y="183"/>
                  </a:lnTo>
                  <a:lnTo>
                    <a:pt x="15" y="208"/>
                  </a:lnTo>
                  <a:lnTo>
                    <a:pt x="9" y="234"/>
                  </a:lnTo>
                  <a:lnTo>
                    <a:pt x="6" y="261"/>
                  </a:lnTo>
                  <a:lnTo>
                    <a:pt x="4" y="294"/>
                  </a:lnTo>
                  <a:lnTo>
                    <a:pt x="0" y="326"/>
                  </a:lnTo>
                  <a:lnTo>
                    <a:pt x="0" y="363"/>
                  </a:lnTo>
                  <a:lnTo>
                    <a:pt x="11" y="363"/>
                  </a:lnTo>
                  <a:lnTo>
                    <a:pt x="13" y="326"/>
                  </a:lnTo>
                  <a:lnTo>
                    <a:pt x="15" y="294"/>
                  </a:lnTo>
                  <a:lnTo>
                    <a:pt x="19" y="263"/>
                  </a:lnTo>
                  <a:lnTo>
                    <a:pt x="23" y="236"/>
                  </a:lnTo>
                  <a:lnTo>
                    <a:pt x="27" y="209"/>
                  </a:lnTo>
                  <a:lnTo>
                    <a:pt x="33" y="186"/>
                  </a:lnTo>
                  <a:lnTo>
                    <a:pt x="40" y="165"/>
                  </a:lnTo>
                  <a:lnTo>
                    <a:pt x="46" y="144"/>
                  </a:lnTo>
                  <a:lnTo>
                    <a:pt x="56" y="125"/>
                  </a:lnTo>
                  <a:lnTo>
                    <a:pt x="65" y="108"/>
                  </a:lnTo>
                  <a:lnTo>
                    <a:pt x="75" y="91"/>
                  </a:lnTo>
                  <a:lnTo>
                    <a:pt x="86" y="73"/>
                  </a:lnTo>
                  <a:lnTo>
                    <a:pt x="113" y="43"/>
                  </a:lnTo>
                  <a:lnTo>
                    <a:pt x="144" y="8"/>
                  </a:lnTo>
                  <a:lnTo>
                    <a:pt x="142" y="1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384" name="Freeform 312"/>
            <p:cNvSpPr>
              <a:spLocks noChangeAspect="1"/>
            </p:cNvSpPr>
            <p:nvPr/>
          </p:nvSpPr>
          <p:spPr bwMode="auto">
            <a:xfrm>
              <a:off x="2651" y="2678"/>
              <a:ext cx="911" cy="357"/>
            </a:xfrm>
            <a:custGeom>
              <a:avLst/>
              <a:gdLst>
                <a:gd name="T0" fmla="*/ 373 w 373"/>
                <a:gd name="T1" fmla="*/ 0 h 146"/>
                <a:gd name="T2" fmla="*/ 373 w 373"/>
                <a:gd name="T3" fmla="*/ 0 h 146"/>
                <a:gd name="T4" fmla="*/ 342 w 373"/>
                <a:gd name="T5" fmla="*/ 2 h 146"/>
                <a:gd name="T6" fmla="*/ 314 w 373"/>
                <a:gd name="T7" fmla="*/ 4 h 146"/>
                <a:gd name="T8" fmla="*/ 285 w 373"/>
                <a:gd name="T9" fmla="*/ 8 h 146"/>
                <a:gd name="T10" fmla="*/ 258 w 373"/>
                <a:gd name="T11" fmla="*/ 14 h 146"/>
                <a:gd name="T12" fmla="*/ 231 w 373"/>
                <a:gd name="T13" fmla="*/ 19 h 146"/>
                <a:gd name="T14" fmla="*/ 206 w 373"/>
                <a:gd name="T15" fmla="*/ 27 h 146"/>
                <a:gd name="T16" fmla="*/ 181 w 373"/>
                <a:gd name="T17" fmla="*/ 35 h 146"/>
                <a:gd name="T18" fmla="*/ 158 w 373"/>
                <a:gd name="T19" fmla="*/ 42 h 146"/>
                <a:gd name="T20" fmla="*/ 135 w 373"/>
                <a:gd name="T21" fmla="*/ 52 h 146"/>
                <a:gd name="T22" fmla="*/ 114 w 373"/>
                <a:gd name="T23" fmla="*/ 62 h 146"/>
                <a:gd name="T24" fmla="*/ 93 w 373"/>
                <a:gd name="T25" fmla="*/ 73 h 146"/>
                <a:gd name="T26" fmla="*/ 73 w 373"/>
                <a:gd name="T27" fmla="*/ 85 h 146"/>
                <a:gd name="T28" fmla="*/ 37 w 373"/>
                <a:gd name="T29" fmla="*/ 110 h 146"/>
                <a:gd name="T30" fmla="*/ 0 w 373"/>
                <a:gd name="T31" fmla="*/ 136 h 146"/>
                <a:gd name="T32" fmla="*/ 8 w 373"/>
                <a:gd name="T33" fmla="*/ 146 h 146"/>
                <a:gd name="T34" fmla="*/ 43 w 373"/>
                <a:gd name="T35" fmla="*/ 119 h 146"/>
                <a:gd name="T36" fmla="*/ 79 w 373"/>
                <a:gd name="T37" fmla="*/ 96 h 146"/>
                <a:gd name="T38" fmla="*/ 100 w 373"/>
                <a:gd name="T39" fmla="*/ 85 h 146"/>
                <a:gd name="T40" fmla="*/ 119 w 373"/>
                <a:gd name="T41" fmla="*/ 73 h 146"/>
                <a:gd name="T42" fmla="*/ 141 w 373"/>
                <a:gd name="T43" fmla="*/ 63 h 146"/>
                <a:gd name="T44" fmla="*/ 162 w 373"/>
                <a:gd name="T45" fmla="*/ 54 h 146"/>
                <a:gd name="T46" fmla="*/ 185 w 373"/>
                <a:gd name="T47" fmla="*/ 46 h 146"/>
                <a:gd name="T48" fmla="*/ 210 w 373"/>
                <a:gd name="T49" fmla="*/ 39 h 146"/>
                <a:gd name="T50" fmla="*/ 233 w 373"/>
                <a:gd name="T51" fmla="*/ 31 h 146"/>
                <a:gd name="T52" fmla="*/ 260 w 373"/>
                <a:gd name="T53" fmla="*/ 25 h 146"/>
                <a:gd name="T54" fmla="*/ 287 w 373"/>
                <a:gd name="T55" fmla="*/ 21 h 146"/>
                <a:gd name="T56" fmla="*/ 314 w 373"/>
                <a:gd name="T57" fmla="*/ 17 h 146"/>
                <a:gd name="T58" fmla="*/ 342 w 373"/>
                <a:gd name="T59" fmla="*/ 14 h 146"/>
                <a:gd name="T60" fmla="*/ 373 w 373"/>
                <a:gd name="T61" fmla="*/ 12 h 146"/>
                <a:gd name="T62" fmla="*/ 373 w 373"/>
                <a:gd name="T63" fmla="*/ 12 h 146"/>
                <a:gd name="T64" fmla="*/ 373 w 373"/>
                <a:gd name="T6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3" h="146">
                  <a:moveTo>
                    <a:pt x="373" y="0"/>
                  </a:moveTo>
                  <a:lnTo>
                    <a:pt x="373" y="0"/>
                  </a:lnTo>
                  <a:lnTo>
                    <a:pt x="342" y="2"/>
                  </a:lnTo>
                  <a:lnTo>
                    <a:pt x="314" y="4"/>
                  </a:lnTo>
                  <a:lnTo>
                    <a:pt x="285" y="8"/>
                  </a:lnTo>
                  <a:lnTo>
                    <a:pt x="258" y="14"/>
                  </a:lnTo>
                  <a:lnTo>
                    <a:pt x="231" y="19"/>
                  </a:lnTo>
                  <a:lnTo>
                    <a:pt x="206" y="27"/>
                  </a:lnTo>
                  <a:lnTo>
                    <a:pt x="181" y="35"/>
                  </a:lnTo>
                  <a:lnTo>
                    <a:pt x="158" y="42"/>
                  </a:lnTo>
                  <a:lnTo>
                    <a:pt x="135" y="52"/>
                  </a:lnTo>
                  <a:lnTo>
                    <a:pt x="114" y="62"/>
                  </a:lnTo>
                  <a:lnTo>
                    <a:pt x="93" y="73"/>
                  </a:lnTo>
                  <a:lnTo>
                    <a:pt x="73" y="85"/>
                  </a:lnTo>
                  <a:lnTo>
                    <a:pt x="37" y="110"/>
                  </a:lnTo>
                  <a:lnTo>
                    <a:pt x="0" y="136"/>
                  </a:lnTo>
                  <a:lnTo>
                    <a:pt x="8" y="146"/>
                  </a:lnTo>
                  <a:lnTo>
                    <a:pt x="43" y="119"/>
                  </a:lnTo>
                  <a:lnTo>
                    <a:pt x="79" y="96"/>
                  </a:lnTo>
                  <a:lnTo>
                    <a:pt x="100" y="85"/>
                  </a:lnTo>
                  <a:lnTo>
                    <a:pt x="119" y="73"/>
                  </a:lnTo>
                  <a:lnTo>
                    <a:pt x="141" y="63"/>
                  </a:lnTo>
                  <a:lnTo>
                    <a:pt x="162" y="54"/>
                  </a:lnTo>
                  <a:lnTo>
                    <a:pt x="185" y="46"/>
                  </a:lnTo>
                  <a:lnTo>
                    <a:pt x="210" y="39"/>
                  </a:lnTo>
                  <a:lnTo>
                    <a:pt x="233" y="31"/>
                  </a:lnTo>
                  <a:lnTo>
                    <a:pt x="260" y="25"/>
                  </a:lnTo>
                  <a:lnTo>
                    <a:pt x="287" y="21"/>
                  </a:lnTo>
                  <a:lnTo>
                    <a:pt x="314" y="17"/>
                  </a:lnTo>
                  <a:lnTo>
                    <a:pt x="342" y="14"/>
                  </a:lnTo>
                  <a:lnTo>
                    <a:pt x="373" y="12"/>
                  </a:lnTo>
                  <a:lnTo>
                    <a:pt x="373" y="12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385" name="Freeform 313"/>
            <p:cNvSpPr>
              <a:spLocks noChangeAspect="1"/>
            </p:cNvSpPr>
            <p:nvPr/>
          </p:nvSpPr>
          <p:spPr bwMode="auto">
            <a:xfrm>
              <a:off x="3562" y="2668"/>
              <a:ext cx="220" cy="39"/>
            </a:xfrm>
            <a:custGeom>
              <a:avLst/>
              <a:gdLst>
                <a:gd name="T0" fmla="*/ 90 w 90"/>
                <a:gd name="T1" fmla="*/ 0 h 16"/>
                <a:gd name="T2" fmla="*/ 79 w 90"/>
                <a:gd name="T3" fmla="*/ 0 h 16"/>
                <a:gd name="T4" fmla="*/ 67 w 90"/>
                <a:gd name="T5" fmla="*/ 2 h 16"/>
                <a:gd name="T6" fmla="*/ 58 w 90"/>
                <a:gd name="T7" fmla="*/ 2 h 16"/>
                <a:gd name="T8" fmla="*/ 46 w 90"/>
                <a:gd name="T9" fmla="*/ 2 h 16"/>
                <a:gd name="T10" fmla="*/ 35 w 90"/>
                <a:gd name="T11" fmla="*/ 2 h 16"/>
                <a:gd name="T12" fmla="*/ 23 w 90"/>
                <a:gd name="T13" fmla="*/ 2 h 16"/>
                <a:gd name="T14" fmla="*/ 12 w 90"/>
                <a:gd name="T15" fmla="*/ 4 h 16"/>
                <a:gd name="T16" fmla="*/ 0 w 90"/>
                <a:gd name="T17" fmla="*/ 4 h 16"/>
                <a:gd name="T18" fmla="*/ 0 w 90"/>
                <a:gd name="T19" fmla="*/ 16 h 16"/>
                <a:gd name="T20" fmla="*/ 12 w 90"/>
                <a:gd name="T21" fmla="*/ 16 h 16"/>
                <a:gd name="T22" fmla="*/ 23 w 90"/>
                <a:gd name="T23" fmla="*/ 16 h 16"/>
                <a:gd name="T24" fmla="*/ 35 w 90"/>
                <a:gd name="T25" fmla="*/ 16 h 16"/>
                <a:gd name="T26" fmla="*/ 46 w 90"/>
                <a:gd name="T27" fmla="*/ 14 h 16"/>
                <a:gd name="T28" fmla="*/ 58 w 90"/>
                <a:gd name="T29" fmla="*/ 14 h 16"/>
                <a:gd name="T30" fmla="*/ 69 w 90"/>
                <a:gd name="T31" fmla="*/ 14 h 16"/>
                <a:gd name="T32" fmla="*/ 81 w 90"/>
                <a:gd name="T33" fmla="*/ 14 h 16"/>
                <a:gd name="T34" fmla="*/ 90 w 90"/>
                <a:gd name="T35" fmla="*/ 14 h 16"/>
                <a:gd name="T36" fmla="*/ 90 w 90"/>
                <a:gd name="T3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16">
                  <a:moveTo>
                    <a:pt x="90" y="0"/>
                  </a:moveTo>
                  <a:lnTo>
                    <a:pt x="79" y="0"/>
                  </a:lnTo>
                  <a:lnTo>
                    <a:pt x="67" y="2"/>
                  </a:lnTo>
                  <a:lnTo>
                    <a:pt x="58" y="2"/>
                  </a:lnTo>
                  <a:lnTo>
                    <a:pt x="46" y="2"/>
                  </a:lnTo>
                  <a:lnTo>
                    <a:pt x="35" y="2"/>
                  </a:lnTo>
                  <a:lnTo>
                    <a:pt x="23" y="2"/>
                  </a:lnTo>
                  <a:lnTo>
                    <a:pt x="12" y="4"/>
                  </a:lnTo>
                  <a:lnTo>
                    <a:pt x="0" y="4"/>
                  </a:lnTo>
                  <a:lnTo>
                    <a:pt x="0" y="16"/>
                  </a:lnTo>
                  <a:lnTo>
                    <a:pt x="12" y="16"/>
                  </a:lnTo>
                  <a:lnTo>
                    <a:pt x="23" y="16"/>
                  </a:lnTo>
                  <a:lnTo>
                    <a:pt x="35" y="16"/>
                  </a:lnTo>
                  <a:lnTo>
                    <a:pt x="46" y="14"/>
                  </a:lnTo>
                  <a:lnTo>
                    <a:pt x="58" y="14"/>
                  </a:lnTo>
                  <a:lnTo>
                    <a:pt x="69" y="14"/>
                  </a:lnTo>
                  <a:lnTo>
                    <a:pt x="81" y="14"/>
                  </a:lnTo>
                  <a:lnTo>
                    <a:pt x="90" y="14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386" name="Freeform 314"/>
            <p:cNvSpPr>
              <a:spLocks noChangeAspect="1"/>
            </p:cNvSpPr>
            <p:nvPr/>
          </p:nvSpPr>
          <p:spPr bwMode="auto">
            <a:xfrm>
              <a:off x="2976" y="2534"/>
              <a:ext cx="173" cy="41"/>
            </a:xfrm>
            <a:custGeom>
              <a:avLst/>
              <a:gdLst>
                <a:gd name="T0" fmla="*/ 0 w 71"/>
                <a:gd name="T1" fmla="*/ 13 h 17"/>
                <a:gd name="T2" fmla="*/ 2 w 71"/>
                <a:gd name="T3" fmla="*/ 17 h 17"/>
                <a:gd name="T4" fmla="*/ 71 w 71"/>
                <a:gd name="T5" fmla="*/ 4 h 17"/>
                <a:gd name="T6" fmla="*/ 71 w 71"/>
                <a:gd name="T7" fmla="*/ 0 h 17"/>
                <a:gd name="T8" fmla="*/ 0 w 71"/>
                <a:gd name="T9" fmla="*/ 13 h 17"/>
                <a:gd name="T10" fmla="*/ 0 w 71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7">
                  <a:moveTo>
                    <a:pt x="0" y="13"/>
                  </a:moveTo>
                  <a:lnTo>
                    <a:pt x="2" y="17"/>
                  </a:lnTo>
                  <a:lnTo>
                    <a:pt x="71" y="4"/>
                  </a:lnTo>
                  <a:lnTo>
                    <a:pt x="71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387" name="Freeform 315"/>
            <p:cNvSpPr>
              <a:spLocks noChangeAspect="1"/>
            </p:cNvSpPr>
            <p:nvPr/>
          </p:nvSpPr>
          <p:spPr bwMode="auto">
            <a:xfrm>
              <a:off x="2915" y="2529"/>
              <a:ext cx="66" cy="46"/>
            </a:xfrm>
            <a:custGeom>
              <a:avLst/>
              <a:gdLst>
                <a:gd name="T0" fmla="*/ 0 w 27"/>
                <a:gd name="T1" fmla="*/ 2 h 19"/>
                <a:gd name="T2" fmla="*/ 0 w 27"/>
                <a:gd name="T3" fmla="*/ 2 h 19"/>
                <a:gd name="T4" fmla="*/ 0 w 27"/>
                <a:gd name="T5" fmla="*/ 6 h 19"/>
                <a:gd name="T6" fmla="*/ 2 w 27"/>
                <a:gd name="T7" fmla="*/ 9 h 19"/>
                <a:gd name="T8" fmla="*/ 6 w 27"/>
                <a:gd name="T9" fmla="*/ 13 h 19"/>
                <a:gd name="T10" fmla="*/ 8 w 27"/>
                <a:gd name="T11" fmla="*/ 17 h 19"/>
                <a:gd name="T12" fmla="*/ 11 w 27"/>
                <a:gd name="T13" fmla="*/ 19 h 19"/>
                <a:gd name="T14" fmla="*/ 17 w 27"/>
                <a:gd name="T15" fmla="*/ 19 h 19"/>
                <a:gd name="T16" fmla="*/ 21 w 27"/>
                <a:gd name="T17" fmla="*/ 19 h 19"/>
                <a:gd name="T18" fmla="*/ 27 w 27"/>
                <a:gd name="T19" fmla="*/ 19 h 19"/>
                <a:gd name="T20" fmla="*/ 25 w 27"/>
                <a:gd name="T21" fmla="*/ 15 h 19"/>
                <a:gd name="T22" fmla="*/ 21 w 27"/>
                <a:gd name="T23" fmla="*/ 15 h 19"/>
                <a:gd name="T24" fmla="*/ 17 w 27"/>
                <a:gd name="T25" fmla="*/ 15 h 19"/>
                <a:gd name="T26" fmla="*/ 13 w 27"/>
                <a:gd name="T27" fmla="*/ 13 h 19"/>
                <a:gd name="T28" fmla="*/ 11 w 27"/>
                <a:gd name="T29" fmla="*/ 11 h 19"/>
                <a:gd name="T30" fmla="*/ 8 w 27"/>
                <a:gd name="T31" fmla="*/ 9 h 19"/>
                <a:gd name="T32" fmla="*/ 6 w 27"/>
                <a:gd name="T33" fmla="*/ 7 h 19"/>
                <a:gd name="T34" fmla="*/ 6 w 27"/>
                <a:gd name="T35" fmla="*/ 4 h 19"/>
                <a:gd name="T36" fmla="*/ 4 w 27"/>
                <a:gd name="T37" fmla="*/ 0 h 19"/>
                <a:gd name="T38" fmla="*/ 4 w 27"/>
                <a:gd name="T39" fmla="*/ 0 h 19"/>
                <a:gd name="T40" fmla="*/ 0 w 27"/>
                <a:gd name="T4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19">
                  <a:moveTo>
                    <a:pt x="0" y="2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2" y="9"/>
                  </a:lnTo>
                  <a:lnTo>
                    <a:pt x="6" y="13"/>
                  </a:lnTo>
                  <a:lnTo>
                    <a:pt x="8" y="17"/>
                  </a:lnTo>
                  <a:lnTo>
                    <a:pt x="11" y="19"/>
                  </a:lnTo>
                  <a:lnTo>
                    <a:pt x="17" y="19"/>
                  </a:lnTo>
                  <a:lnTo>
                    <a:pt x="21" y="19"/>
                  </a:lnTo>
                  <a:lnTo>
                    <a:pt x="27" y="19"/>
                  </a:lnTo>
                  <a:lnTo>
                    <a:pt x="25" y="15"/>
                  </a:lnTo>
                  <a:lnTo>
                    <a:pt x="21" y="15"/>
                  </a:lnTo>
                  <a:lnTo>
                    <a:pt x="17" y="15"/>
                  </a:lnTo>
                  <a:lnTo>
                    <a:pt x="13" y="13"/>
                  </a:lnTo>
                  <a:lnTo>
                    <a:pt x="11" y="11"/>
                  </a:lnTo>
                  <a:lnTo>
                    <a:pt x="8" y="9"/>
                  </a:lnTo>
                  <a:lnTo>
                    <a:pt x="6" y="7"/>
                  </a:lnTo>
                  <a:lnTo>
                    <a:pt x="6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388" name="Freeform 316"/>
            <p:cNvSpPr>
              <a:spLocks noChangeAspect="1"/>
            </p:cNvSpPr>
            <p:nvPr/>
          </p:nvSpPr>
          <p:spPr bwMode="auto">
            <a:xfrm>
              <a:off x="2895" y="2402"/>
              <a:ext cx="30" cy="132"/>
            </a:xfrm>
            <a:custGeom>
              <a:avLst/>
              <a:gdLst>
                <a:gd name="T0" fmla="*/ 4 w 12"/>
                <a:gd name="T1" fmla="*/ 0 h 54"/>
                <a:gd name="T2" fmla="*/ 0 w 12"/>
                <a:gd name="T3" fmla="*/ 0 h 54"/>
                <a:gd name="T4" fmla="*/ 8 w 12"/>
                <a:gd name="T5" fmla="*/ 54 h 54"/>
                <a:gd name="T6" fmla="*/ 12 w 12"/>
                <a:gd name="T7" fmla="*/ 52 h 54"/>
                <a:gd name="T8" fmla="*/ 4 w 12"/>
                <a:gd name="T9" fmla="*/ 0 h 54"/>
                <a:gd name="T10" fmla="*/ 4 w 12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4">
                  <a:moveTo>
                    <a:pt x="4" y="0"/>
                  </a:moveTo>
                  <a:lnTo>
                    <a:pt x="0" y="0"/>
                  </a:lnTo>
                  <a:lnTo>
                    <a:pt x="8" y="54"/>
                  </a:lnTo>
                  <a:lnTo>
                    <a:pt x="12" y="5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389" name="Freeform 317"/>
            <p:cNvSpPr>
              <a:spLocks noChangeAspect="1"/>
            </p:cNvSpPr>
            <p:nvPr/>
          </p:nvSpPr>
          <p:spPr bwMode="auto">
            <a:xfrm>
              <a:off x="2895" y="2370"/>
              <a:ext cx="34" cy="32"/>
            </a:xfrm>
            <a:custGeom>
              <a:avLst/>
              <a:gdLst>
                <a:gd name="T0" fmla="*/ 14 w 14"/>
                <a:gd name="T1" fmla="*/ 0 h 13"/>
                <a:gd name="T2" fmla="*/ 14 w 14"/>
                <a:gd name="T3" fmla="*/ 0 h 13"/>
                <a:gd name="T4" fmla="*/ 12 w 14"/>
                <a:gd name="T5" fmla="*/ 0 h 13"/>
                <a:gd name="T6" fmla="*/ 10 w 14"/>
                <a:gd name="T7" fmla="*/ 0 h 13"/>
                <a:gd name="T8" fmla="*/ 6 w 14"/>
                <a:gd name="T9" fmla="*/ 0 h 13"/>
                <a:gd name="T10" fmla="*/ 4 w 14"/>
                <a:gd name="T11" fmla="*/ 0 h 13"/>
                <a:gd name="T12" fmla="*/ 2 w 14"/>
                <a:gd name="T13" fmla="*/ 3 h 13"/>
                <a:gd name="T14" fmla="*/ 0 w 14"/>
                <a:gd name="T15" fmla="*/ 5 h 13"/>
                <a:gd name="T16" fmla="*/ 0 w 14"/>
                <a:gd name="T17" fmla="*/ 9 h 13"/>
                <a:gd name="T18" fmla="*/ 0 w 14"/>
                <a:gd name="T19" fmla="*/ 13 h 13"/>
                <a:gd name="T20" fmla="*/ 4 w 14"/>
                <a:gd name="T21" fmla="*/ 13 h 13"/>
                <a:gd name="T22" fmla="*/ 4 w 14"/>
                <a:gd name="T23" fmla="*/ 9 h 13"/>
                <a:gd name="T24" fmla="*/ 4 w 14"/>
                <a:gd name="T25" fmla="*/ 7 h 13"/>
                <a:gd name="T26" fmla="*/ 6 w 14"/>
                <a:gd name="T27" fmla="*/ 5 h 13"/>
                <a:gd name="T28" fmla="*/ 6 w 14"/>
                <a:gd name="T29" fmla="*/ 5 h 13"/>
                <a:gd name="T30" fmla="*/ 8 w 14"/>
                <a:gd name="T31" fmla="*/ 3 h 13"/>
                <a:gd name="T32" fmla="*/ 10 w 14"/>
                <a:gd name="T33" fmla="*/ 3 h 13"/>
                <a:gd name="T34" fmla="*/ 12 w 14"/>
                <a:gd name="T35" fmla="*/ 3 h 13"/>
                <a:gd name="T36" fmla="*/ 14 w 14"/>
                <a:gd name="T37" fmla="*/ 3 h 13"/>
                <a:gd name="T38" fmla="*/ 14 w 14"/>
                <a:gd name="T39" fmla="*/ 3 h 13"/>
                <a:gd name="T40" fmla="*/ 14 w 14"/>
                <a:gd name="T4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" h="13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4" y="9"/>
                  </a:lnTo>
                  <a:lnTo>
                    <a:pt x="4" y="7"/>
                  </a:lnTo>
                  <a:lnTo>
                    <a:pt x="6" y="5"/>
                  </a:lnTo>
                  <a:lnTo>
                    <a:pt x="6" y="5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390" name="Freeform 318"/>
            <p:cNvSpPr>
              <a:spLocks noChangeAspect="1"/>
            </p:cNvSpPr>
            <p:nvPr/>
          </p:nvSpPr>
          <p:spPr bwMode="auto">
            <a:xfrm>
              <a:off x="2929" y="2370"/>
              <a:ext cx="220" cy="56"/>
            </a:xfrm>
            <a:custGeom>
              <a:avLst/>
              <a:gdLst>
                <a:gd name="T0" fmla="*/ 90 w 90"/>
                <a:gd name="T1" fmla="*/ 23 h 23"/>
                <a:gd name="T2" fmla="*/ 90 w 90"/>
                <a:gd name="T3" fmla="*/ 19 h 23"/>
                <a:gd name="T4" fmla="*/ 0 w 90"/>
                <a:gd name="T5" fmla="*/ 0 h 23"/>
                <a:gd name="T6" fmla="*/ 0 w 90"/>
                <a:gd name="T7" fmla="*/ 3 h 23"/>
                <a:gd name="T8" fmla="*/ 90 w 90"/>
                <a:gd name="T9" fmla="*/ 23 h 23"/>
                <a:gd name="T10" fmla="*/ 90 w 90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23">
                  <a:moveTo>
                    <a:pt x="90" y="23"/>
                  </a:moveTo>
                  <a:lnTo>
                    <a:pt x="90" y="19"/>
                  </a:lnTo>
                  <a:lnTo>
                    <a:pt x="0" y="0"/>
                  </a:lnTo>
                  <a:lnTo>
                    <a:pt x="0" y="3"/>
                  </a:lnTo>
                  <a:lnTo>
                    <a:pt x="90" y="23"/>
                  </a:lnTo>
                  <a:lnTo>
                    <a:pt x="90" y="2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391" name="Freeform 319"/>
            <p:cNvSpPr>
              <a:spLocks noChangeAspect="1"/>
            </p:cNvSpPr>
            <p:nvPr/>
          </p:nvSpPr>
          <p:spPr bwMode="auto">
            <a:xfrm>
              <a:off x="3149" y="2417"/>
              <a:ext cx="30" cy="26"/>
            </a:xfrm>
            <a:custGeom>
              <a:avLst/>
              <a:gdLst>
                <a:gd name="T0" fmla="*/ 12 w 12"/>
                <a:gd name="T1" fmla="*/ 11 h 11"/>
                <a:gd name="T2" fmla="*/ 12 w 12"/>
                <a:gd name="T3" fmla="*/ 11 h 11"/>
                <a:gd name="T4" fmla="*/ 12 w 12"/>
                <a:gd name="T5" fmla="*/ 9 h 11"/>
                <a:gd name="T6" fmla="*/ 12 w 12"/>
                <a:gd name="T7" fmla="*/ 7 h 11"/>
                <a:gd name="T8" fmla="*/ 10 w 12"/>
                <a:gd name="T9" fmla="*/ 6 h 11"/>
                <a:gd name="T10" fmla="*/ 8 w 12"/>
                <a:gd name="T11" fmla="*/ 4 h 11"/>
                <a:gd name="T12" fmla="*/ 6 w 12"/>
                <a:gd name="T13" fmla="*/ 2 h 11"/>
                <a:gd name="T14" fmla="*/ 4 w 12"/>
                <a:gd name="T15" fmla="*/ 2 h 11"/>
                <a:gd name="T16" fmla="*/ 2 w 12"/>
                <a:gd name="T17" fmla="*/ 0 h 11"/>
                <a:gd name="T18" fmla="*/ 0 w 12"/>
                <a:gd name="T19" fmla="*/ 0 h 11"/>
                <a:gd name="T20" fmla="*/ 0 w 12"/>
                <a:gd name="T21" fmla="*/ 4 h 11"/>
                <a:gd name="T22" fmla="*/ 2 w 12"/>
                <a:gd name="T23" fmla="*/ 6 h 11"/>
                <a:gd name="T24" fmla="*/ 2 w 12"/>
                <a:gd name="T25" fmla="*/ 6 h 11"/>
                <a:gd name="T26" fmla="*/ 4 w 12"/>
                <a:gd name="T27" fmla="*/ 6 h 11"/>
                <a:gd name="T28" fmla="*/ 6 w 12"/>
                <a:gd name="T29" fmla="*/ 7 h 11"/>
                <a:gd name="T30" fmla="*/ 6 w 12"/>
                <a:gd name="T31" fmla="*/ 7 h 11"/>
                <a:gd name="T32" fmla="*/ 6 w 12"/>
                <a:gd name="T33" fmla="*/ 9 h 11"/>
                <a:gd name="T34" fmla="*/ 8 w 12"/>
                <a:gd name="T35" fmla="*/ 9 h 11"/>
                <a:gd name="T36" fmla="*/ 8 w 12"/>
                <a:gd name="T37" fmla="*/ 11 h 11"/>
                <a:gd name="T38" fmla="*/ 8 w 12"/>
                <a:gd name="T39" fmla="*/ 11 h 11"/>
                <a:gd name="T40" fmla="*/ 12 w 12"/>
                <a:gd name="T4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1">
                  <a:moveTo>
                    <a:pt x="12" y="11"/>
                  </a:moveTo>
                  <a:lnTo>
                    <a:pt x="12" y="11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0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9"/>
                  </a:lnTo>
                  <a:lnTo>
                    <a:pt x="8" y="9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392" name="Freeform 320"/>
            <p:cNvSpPr>
              <a:spLocks noChangeAspect="1"/>
            </p:cNvSpPr>
            <p:nvPr/>
          </p:nvSpPr>
          <p:spPr bwMode="auto">
            <a:xfrm>
              <a:off x="3169" y="2443"/>
              <a:ext cx="10" cy="71"/>
            </a:xfrm>
            <a:custGeom>
              <a:avLst/>
              <a:gdLst>
                <a:gd name="T0" fmla="*/ 0 w 4"/>
                <a:gd name="T1" fmla="*/ 29 h 29"/>
                <a:gd name="T2" fmla="*/ 4 w 4"/>
                <a:gd name="T3" fmla="*/ 29 h 29"/>
                <a:gd name="T4" fmla="*/ 4 w 4"/>
                <a:gd name="T5" fmla="*/ 0 h 29"/>
                <a:gd name="T6" fmla="*/ 0 w 4"/>
                <a:gd name="T7" fmla="*/ 0 h 29"/>
                <a:gd name="T8" fmla="*/ 0 w 4"/>
                <a:gd name="T9" fmla="*/ 29 h 29"/>
                <a:gd name="T10" fmla="*/ 0 w 4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9">
                  <a:moveTo>
                    <a:pt x="0" y="29"/>
                  </a:moveTo>
                  <a:lnTo>
                    <a:pt x="4" y="29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393" name="Freeform 321"/>
            <p:cNvSpPr>
              <a:spLocks noChangeAspect="1"/>
            </p:cNvSpPr>
            <p:nvPr/>
          </p:nvSpPr>
          <p:spPr bwMode="auto">
            <a:xfrm>
              <a:off x="3149" y="2514"/>
              <a:ext cx="30" cy="30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2 w 12"/>
                <a:gd name="T5" fmla="*/ 12 h 12"/>
                <a:gd name="T6" fmla="*/ 4 w 12"/>
                <a:gd name="T7" fmla="*/ 10 h 12"/>
                <a:gd name="T8" fmla="*/ 6 w 12"/>
                <a:gd name="T9" fmla="*/ 10 h 12"/>
                <a:gd name="T10" fmla="*/ 8 w 12"/>
                <a:gd name="T11" fmla="*/ 8 h 12"/>
                <a:gd name="T12" fmla="*/ 10 w 12"/>
                <a:gd name="T13" fmla="*/ 6 h 12"/>
                <a:gd name="T14" fmla="*/ 12 w 12"/>
                <a:gd name="T15" fmla="*/ 4 h 12"/>
                <a:gd name="T16" fmla="*/ 12 w 12"/>
                <a:gd name="T17" fmla="*/ 2 h 12"/>
                <a:gd name="T18" fmla="*/ 12 w 12"/>
                <a:gd name="T19" fmla="*/ 0 h 12"/>
                <a:gd name="T20" fmla="*/ 8 w 12"/>
                <a:gd name="T21" fmla="*/ 0 h 12"/>
                <a:gd name="T22" fmla="*/ 8 w 12"/>
                <a:gd name="T23" fmla="*/ 2 h 12"/>
                <a:gd name="T24" fmla="*/ 6 w 12"/>
                <a:gd name="T25" fmla="*/ 2 h 12"/>
                <a:gd name="T26" fmla="*/ 6 w 12"/>
                <a:gd name="T27" fmla="*/ 4 h 12"/>
                <a:gd name="T28" fmla="*/ 6 w 12"/>
                <a:gd name="T29" fmla="*/ 4 h 12"/>
                <a:gd name="T30" fmla="*/ 4 w 12"/>
                <a:gd name="T31" fmla="*/ 6 h 12"/>
                <a:gd name="T32" fmla="*/ 2 w 12"/>
                <a:gd name="T33" fmla="*/ 6 h 12"/>
                <a:gd name="T34" fmla="*/ 2 w 12"/>
                <a:gd name="T35" fmla="*/ 6 h 12"/>
                <a:gd name="T36" fmla="*/ 0 w 12"/>
                <a:gd name="T37" fmla="*/ 8 h 12"/>
                <a:gd name="T38" fmla="*/ 0 w 12"/>
                <a:gd name="T39" fmla="*/ 8 h 12"/>
                <a:gd name="T40" fmla="*/ 0 w 12"/>
                <a:gd name="T4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394" name="Freeform 322"/>
            <p:cNvSpPr>
              <a:spLocks noChangeAspect="1"/>
            </p:cNvSpPr>
            <p:nvPr/>
          </p:nvSpPr>
          <p:spPr bwMode="auto">
            <a:xfrm>
              <a:off x="3538" y="2248"/>
              <a:ext cx="244" cy="37"/>
            </a:xfrm>
            <a:custGeom>
              <a:avLst/>
              <a:gdLst>
                <a:gd name="T0" fmla="*/ 0 w 100"/>
                <a:gd name="T1" fmla="*/ 11 h 15"/>
                <a:gd name="T2" fmla="*/ 0 w 100"/>
                <a:gd name="T3" fmla="*/ 11 h 15"/>
                <a:gd name="T4" fmla="*/ 14 w 100"/>
                <a:gd name="T5" fmla="*/ 13 h 15"/>
                <a:gd name="T6" fmla="*/ 25 w 100"/>
                <a:gd name="T7" fmla="*/ 13 h 15"/>
                <a:gd name="T8" fmla="*/ 39 w 100"/>
                <a:gd name="T9" fmla="*/ 13 h 15"/>
                <a:gd name="T10" fmla="*/ 50 w 100"/>
                <a:gd name="T11" fmla="*/ 13 h 15"/>
                <a:gd name="T12" fmla="*/ 64 w 100"/>
                <a:gd name="T13" fmla="*/ 13 h 15"/>
                <a:gd name="T14" fmla="*/ 75 w 100"/>
                <a:gd name="T15" fmla="*/ 15 h 15"/>
                <a:gd name="T16" fmla="*/ 89 w 100"/>
                <a:gd name="T17" fmla="*/ 15 h 15"/>
                <a:gd name="T18" fmla="*/ 100 w 100"/>
                <a:gd name="T19" fmla="*/ 15 h 15"/>
                <a:gd name="T20" fmla="*/ 100 w 100"/>
                <a:gd name="T21" fmla="*/ 4 h 15"/>
                <a:gd name="T22" fmla="*/ 89 w 100"/>
                <a:gd name="T23" fmla="*/ 2 h 15"/>
                <a:gd name="T24" fmla="*/ 75 w 100"/>
                <a:gd name="T25" fmla="*/ 2 h 15"/>
                <a:gd name="T26" fmla="*/ 64 w 100"/>
                <a:gd name="T27" fmla="*/ 2 h 15"/>
                <a:gd name="T28" fmla="*/ 50 w 100"/>
                <a:gd name="T29" fmla="*/ 2 h 15"/>
                <a:gd name="T30" fmla="*/ 39 w 100"/>
                <a:gd name="T31" fmla="*/ 2 h 15"/>
                <a:gd name="T32" fmla="*/ 25 w 100"/>
                <a:gd name="T33" fmla="*/ 0 h 15"/>
                <a:gd name="T34" fmla="*/ 14 w 100"/>
                <a:gd name="T35" fmla="*/ 0 h 15"/>
                <a:gd name="T36" fmla="*/ 0 w 100"/>
                <a:gd name="T37" fmla="*/ 0 h 15"/>
                <a:gd name="T38" fmla="*/ 0 w 100"/>
                <a:gd name="T39" fmla="*/ 0 h 15"/>
                <a:gd name="T40" fmla="*/ 0 w 100"/>
                <a:gd name="T41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15">
                  <a:moveTo>
                    <a:pt x="0" y="11"/>
                  </a:moveTo>
                  <a:lnTo>
                    <a:pt x="0" y="11"/>
                  </a:lnTo>
                  <a:lnTo>
                    <a:pt x="14" y="13"/>
                  </a:lnTo>
                  <a:lnTo>
                    <a:pt x="25" y="13"/>
                  </a:lnTo>
                  <a:lnTo>
                    <a:pt x="39" y="13"/>
                  </a:lnTo>
                  <a:lnTo>
                    <a:pt x="50" y="13"/>
                  </a:lnTo>
                  <a:lnTo>
                    <a:pt x="64" y="13"/>
                  </a:lnTo>
                  <a:lnTo>
                    <a:pt x="75" y="15"/>
                  </a:lnTo>
                  <a:lnTo>
                    <a:pt x="89" y="15"/>
                  </a:lnTo>
                  <a:lnTo>
                    <a:pt x="100" y="15"/>
                  </a:lnTo>
                  <a:lnTo>
                    <a:pt x="100" y="4"/>
                  </a:lnTo>
                  <a:lnTo>
                    <a:pt x="89" y="2"/>
                  </a:lnTo>
                  <a:lnTo>
                    <a:pt x="75" y="2"/>
                  </a:lnTo>
                  <a:lnTo>
                    <a:pt x="64" y="2"/>
                  </a:lnTo>
                  <a:lnTo>
                    <a:pt x="50" y="2"/>
                  </a:lnTo>
                  <a:lnTo>
                    <a:pt x="39" y="2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395" name="Freeform 323"/>
            <p:cNvSpPr>
              <a:spLocks noChangeAspect="1"/>
            </p:cNvSpPr>
            <p:nvPr/>
          </p:nvSpPr>
          <p:spPr bwMode="auto">
            <a:xfrm>
              <a:off x="2651" y="1923"/>
              <a:ext cx="887" cy="352"/>
            </a:xfrm>
            <a:custGeom>
              <a:avLst/>
              <a:gdLst>
                <a:gd name="T0" fmla="*/ 0 w 363"/>
                <a:gd name="T1" fmla="*/ 10 h 144"/>
                <a:gd name="T2" fmla="*/ 0 w 363"/>
                <a:gd name="T3" fmla="*/ 10 h 144"/>
                <a:gd name="T4" fmla="*/ 35 w 363"/>
                <a:gd name="T5" fmla="*/ 41 h 144"/>
                <a:gd name="T6" fmla="*/ 68 w 363"/>
                <a:gd name="T7" fmla="*/ 68 h 144"/>
                <a:gd name="T8" fmla="*/ 85 w 363"/>
                <a:gd name="T9" fmla="*/ 79 h 144"/>
                <a:gd name="T10" fmla="*/ 102 w 363"/>
                <a:gd name="T11" fmla="*/ 91 h 144"/>
                <a:gd name="T12" fmla="*/ 121 w 363"/>
                <a:gd name="T13" fmla="*/ 100 h 144"/>
                <a:gd name="T14" fmla="*/ 141 w 363"/>
                <a:gd name="T15" fmla="*/ 110 h 144"/>
                <a:gd name="T16" fmla="*/ 162 w 363"/>
                <a:gd name="T17" fmla="*/ 117 h 144"/>
                <a:gd name="T18" fmla="*/ 185 w 363"/>
                <a:gd name="T19" fmla="*/ 123 h 144"/>
                <a:gd name="T20" fmla="*/ 208 w 363"/>
                <a:gd name="T21" fmla="*/ 129 h 144"/>
                <a:gd name="T22" fmla="*/ 235 w 363"/>
                <a:gd name="T23" fmla="*/ 135 h 144"/>
                <a:gd name="T24" fmla="*/ 264 w 363"/>
                <a:gd name="T25" fmla="*/ 138 h 144"/>
                <a:gd name="T26" fmla="*/ 294 w 363"/>
                <a:gd name="T27" fmla="*/ 140 h 144"/>
                <a:gd name="T28" fmla="*/ 327 w 363"/>
                <a:gd name="T29" fmla="*/ 144 h 144"/>
                <a:gd name="T30" fmla="*/ 363 w 363"/>
                <a:gd name="T31" fmla="*/ 144 h 144"/>
                <a:gd name="T32" fmla="*/ 363 w 363"/>
                <a:gd name="T33" fmla="*/ 133 h 144"/>
                <a:gd name="T34" fmla="*/ 329 w 363"/>
                <a:gd name="T35" fmla="*/ 131 h 144"/>
                <a:gd name="T36" fmla="*/ 294 w 363"/>
                <a:gd name="T37" fmla="*/ 129 h 144"/>
                <a:gd name="T38" fmla="*/ 264 w 363"/>
                <a:gd name="T39" fmla="*/ 125 h 144"/>
                <a:gd name="T40" fmla="*/ 237 w 363"/>
                <a:gd name="T41" fmla="*/ 121 h 144"/>
                <a:gd name="T42" fmla="*/ 212 w 363"/>
                <a:gd name="T43" fmla="*/ 117 h 144"/>
                <a:gd name="T44" fmla="*/ 187 w 363"/>
                <a:gd name="T45" fmla="*/ 112 h 144"/>
                <a:gd name="T46" fmla="*/ 166 w 363"/>
                <a:gd name="T47" fmla="*/ 104 h 144"/>
                <a:gd name="T48" fmla="*/ 144 w 363"/>
                <a:gd name="T49" fmla="*/ 98 h 144"/>
                <a:gd name="T50" fmla="*/ 125 w 363"/>
                <a:gd name="T51" fmla="*/ 89 h 144"/>
                <a:gd name="T52" fmla="*/ 108 w 363"/>
                <a:gd name="T53" fmla="*/ 79 h 144"/>
                <a:gd name="T54" fmla="*/ 91 w 363"/>
                <a:gd name="T55" fmla="*/ 69 h 144"/>
                <a:gd name="T56" fmla="*/ 75 w 363"/>
                <a:gd name="T57" fmla="*/ 58 h 144"/>
                <a:gd name="T58" fmla="*/ 43 w 363"/>
                <a:gd name="T59" fmla="*/ 31 h 144"/>
                <a:gd name="T60" fmla="*/ 10 w 363"/>
                <a:gd name="T61" fmla="*/ 0 h 144"/>
                <a:gd name="T62" fmla="*/ 10 w 363"/>
                <a:gd name="T63" fmla="*/ 0 h 144"/>
                <a:gd name="T64" fmla="*/ 0 w 363"/>
                <a:gd name="T65" fmla="*/ 1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3" h="144">
                  <a:moveTo>
                    <a:pt x="0" y="10"/>
                  </a:moveTo>
                  <a:lnTo>
                    <a:pt x="0" y="10"/>
                  </a:lnTo>
                  <a:lnTo>
                    <a:pt x="35" y="41"/>
                  </a:lnTo>
                  <a:lnTo>
                    <a:pt x="68" y="68"/>
                  </a:lnTo>
                  <a:lnTo>
                    <a:pt x="85" y="79"/>
                  </a:lnTo>
                  <a:lnTo>
                    <a:pt x="102" y="91"/>
                  </a:lnTo>
                  <a:lnTo>
                    <a:pt x="121" y="100"/>
                  </a:lnTo>
                  <a:lnTo>
                    <a:pt x="141" y="110"/>
                  </a:lnTo>
                  <a:lnTo>
                    <a:pt x="162" y="117"/>
                  </a:lnTo>
                  <a:lnTo>
                    <a:pt x="185" y="123"/>
                  </a:lnTo>
                  <a:lnTo>
                    <a:pt x="208" y="129"/>
                  </a:lnTo>
                  <a:lnTo>
                    <a:pt x="235" y="135"/>
                  </a:lnTo>
                  <a:lnTo>
                    <a:pt x="264" y="138"/>
                  </a:lnTo>
                  <a:lnTo>
                    <a:pt x="294" y="140"/>
                  </a:lnTo>
                  <a:lnTo>
                    <a:pt x="327" y="144"/>
                  </a:lnTo>
                  <a:lnTo>
                    <a:pt x="363" y="144"/>
                  </a:lnTo>
                  <a:lnTo>
                    <a:pt x="363" y="133"/>
                  </a:lnTo>
                  <a:lnTo>
                    <a:pt x="329" y="131"/>
                  </a:lnTo>
                  <a:lnTo>
                    <a:pt x="294" y="129"/>
                  </a:lnTo>
                  <a:lnTo>
                    <a:pt x="264" y="125"/>
                  </a:lnTo>
                  <a:lnTo>
                    <a:pt x="237" y="121"/>
                  </a:lnTo>
                  <a:lnTo>
                    <a:pt x="212" y="117"/>
                  </a:lnTo>
                  <a:lnTo>
                    <a:pt x="187" y="112"/>
                  </a:lnTo>
                  <a:lnTo>
                    <a:pt x="166" y="104"/>
                  </a:lnTo>
                  <a:lnTo>
                    <a:pt x="144" y="98"/>
                  </a:lnTo>
                  <a:lnTo>
                    <a:pt x="125" y="89"/>
                  </a:lnTo>
                  <a:lnTo>
                    <a:pt x="108" y="79"/>
                  </a:lnTo>
                  <a:lnTo>
                    <a:pt x="91" y="69"/>
                  </a:lnTo>
                  <a:lnTo>
                    <a:pt x="75" y="58"/>
                  </a:lnTo>
                  <a:lnTo>
                    <a:pt x="43" y="3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396" name="Freeform 324"/>
            <p:cNvSpPr>
              <a:spLocks noChangeAspect="1"/>
            </p:cNvSpPr>
            <p:nvPr/>
          </p:nvSpPr>
          <p:spPr bwMode="auto">
            <a:xfrm>
              <a:off x="2319" y="1039"/>
              <a:ext cx="356" cy="909"/>
            </a:xfrm>
            <a:custGeom>
              <a:avLst/>
              <a:gdLst>
                <a:gd name="T0" fmla="*/ 0 w 146"/>
                <a:gd name="T1" fmla="*/ 0 h 372"/>
                <a:gd name="T2" fmla="*/ 0 w 146"/>
                <a:gd name="T3" fmla="*/ 0 h 372"/>
                <a:gd name="T4" fmla="*/ 2 w 146"/>
                <a:gd name="T5" fmla="*/ 31 h 372"/>
                <a:gd name="T6" fmla="*/ 6 w 146"/>
                <a:gd name="T7" fmla="*/ 59 h 372"/>
                <a:gd name="T8" fmla="*/ 10 w 146"/>
                <a:gd name="T9" fmla="*/ 88 h 372"/>
                <a:gd name="T10" fmla="*/ 13 w 146"/>
                <a:gd name="T11" fmla="*/ 115 h 372"/>
                <a:gd name="T12" fmla="*/ 19 w 146"/>
                <a:gd name="T13" fmla="*/ 142 h 372"/>
                <a:gd name="T14" fmla="*/ 27 w 146"/>
                <a:gd name="T15" fmla="*/ 167 h 372"/>
                <a:gd name="T16" fmla="*/ 35 w 146"/>
                <a:gd name="T17" fmla="*/ 192 h 372"/>
                <a:gd name="T18" fmla="*/ 44 w 146"/>
                <a:gd name="T19" fmla="*/ 215 h 372"/>
                <a:gd name="T20" fmla="*/ 52 w 146"/>
                <a:gd name="T21" fmla="*/ 238 h 372"/>
                <a:gd name="T22" fmla="*/ 63 w 146"/>
                <a:gd name="T23" fmla="*/ 259 h 372"/>
                <a:gd name="T24" fmla="*/ 73 w 146"/>
                <a:gd name="T25" fmla="*/ 280 h 372"/>
                <a:gd name="T26" fmla="*/ 84 w 146"/>
                <a:gd name="T27" fmla="*/ 299 h 372"/>
                <a:gd name="T28" fmla="*/ 109 w 146"/>
                <a:gd name="T29" fmla="*/ 336 h 372"/>
                <a:gd name="T30" fmla="*/ 136 w 146"/>
                <a:gd name="T31" fmla="*/ 372 h 372"/>
                <a:gd name="T32" fmla="*/ 146 w 146"/>
                <a:gd name="T33" fmla="*/ 362 h 372"/>
                <a:gd name="T34" fmla="*/ 119 w 146"/>
                <a:gd name="T35" fmla="*/ 330 h 372"/>
                <a:gd name="T36" fmla="*/ 96 w 146"/>
                <a:gd name="T37" fmla="*/ 293 h 372"/>
                <a:gd name="T38" fmla="*/ 84 w 146"/>
                <a:gd name="T39" fmla="*/ 272 h 372"/>
                <a:gd name="T40" fmla="*/ 75 w 146"/>
                <a:gd name="T41" fmla="*/ 253 h 372"/>
                <a:gd name="T42" fmla="*/ 63 w 146"/>
                <a:gd name="T43" fmla="*/ 232 h 372"/>
                <a:gd name="T44" fmla="*/ 56 w 146"/>
                <a:gd name="T45" fmla="*/ 211 h 372"/>
                <a:gd name="T46" fmla="*/ 46 w 146"/>
                <a:gd name="T47" fmla="*/ 188 h 372"/>
                <a:gd name="T48" fmla="*/ 38 w 146"/>
                <a:gd name="T49" fmla="*/ 163 h 372"/>
                <a:gd name="T50" fmla="*/ 33 w 146"/>
                <a:gd name="T51" fmla="*/ 140 h 372"/>
                <a:gd name="T52" fmla="*/ 27 w 146"/>
                <a:gd name="T53" fmla="*/ 113 h 372"/>
                <a:gd name="T54" fmla="*/ 21 w 146"/>
                <a:gd name="T55" fmla="*/ 86 h 372"/>
                <a:gd name="T56" fmla="*/ 17 w 146"/>
                <a:gd name="T57" fmla="*/ 59 h 372"/>
                <a:gd name="T58" fmla="*/ 15 w 146"/>
                <a:gd name="T59" fmla="*/ 29 h 372"/>
                <a:gd name="T60" fmla="*/ 13 w 146"/>
                <a:gd name="T61" fmla="*/ 0 h 372"/>
                <a:gd name="T62" fmla="*/ 13 w 146"/>
                <a:gd name="T63" fmla="*/ 0 h 372"/>
                <a:gd name="T64" fmla="*/ 0 w 146"/>
                <a:gd name="T65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6" h="372">
                  <a:moveTo>
                    <a:pt x="0" y="0"/>
                  </a:moveTo>
                  <a:lnTo>
                    <a:pt x="0" y="0"/>
                  </a:lnTo>
                  <a:lnTo>
                    <a:pt x="2" y="31"/>
                  </a:lnTo>
                  <a:lnTo>
                    <a:pt x="6" y="59"/>
                  </a:lnTo>
                  <a:lnTo>
                    <a:pt x="10" y="88"/>
                  </a:lnTo>
                  <a:lnTo>
                    <a:pt x="13" y="115"/>
                  </a:lnTo>
                  <a:lnTo>
                    <a:pt x="19" y="142"/>
                  </a:lnTo>
                  <a:lnTo>
                    <a:pt x="27" y="167"/>
                  </a:lnTo>
                  <a:lnTo>
                    <a:pt x="35" y="192"/>
                  </a:lnTo>
                  <a:lnTo>
                    <a:pt x="44" y="215"/>
                  </a:lnTo>
                  <a:lnTo>
                    <a:pt x="52" y="238"/>
                  </a:lnTo>
                  <a:lnTo>
                    <a:pt x="63" y="259"/>
                  </a:lnTo>
                  <a:lnTo>
                    <a:pt x="73" y="280"/>
                  </a:lnTo>
                  <a:lnTo>
                    <a:pt x="84" y="299"/>
                  </a:lnTo>
                  <a:lnTo>
                    <a:pt x="109" y="336"/>
                  </a:lnTo>
                  <a:lnTo>
                    <a:pt x="136" y="372"/>
                  </a:lnTo>
                  <a:lnTo>
                    <a:pt x="146" y="362"/>
                  </a:lnTo>
                  <a:lnTo>
                    <a:pt x="119" y="330"/>
                  </a:lnTo>
                  <a:lnTo>
                    <a:pt x="96" y="293"/>
                  </a:lnTo>
                  <a:lnTo>
                    <a:pt x="84" y="272"/>
                  </a:lnTo>
                  <a:lnTo>
                    <a:pt x="75" y="253"/>
                  </a:lnTo>
                  <a:lnTo>
                    <a:pt x="63" y="232"/>
                  </a:lnTo>
                  <a:lnTo>
                    <a:pt x="56" y="211"/>
                  </a:lnTo>
                  <a:lnTo>
                    <a:pt x="46" y="188"/>
                  </a:lnTo>
                  <a:lnTo>
                    <a:pt x="38" y="163"/>
                  </a:lnTo>
                  <a:lnTo>
                    <a:pt x="33" y="140"/>
                  </a:lnTo>
                  <a:lnTo>
                    <a:pt x="27" y="113"/>
                  </a:lnTo>
                  <a:lnTo>
                    <a:pt x="21" y="86"/>
                  </a:lnTo>
                  <a:lnTo>
                    <a:pt x="17" y="59"/>
                  </a:lnTo>
                  <a:lnTo>
                    <a:pt x="15" y="29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397" name="Freeform 325"/>
            <p:cNvSpPr>
              <a:spLocks noChangeAspect="1"/>
            </p:cNvSpPr>
            <p:nvPr/>
          </p:nvSpPr>
          <p:spPr bwMode="auto">
            <a:xfrm>
              <a:off x="2309" y="768"/>
              <a:ext cx="41" cy="271"/>
            </a:xfrm>
            <a:custGeom>
              <a:avLst/>
              <a:gdLst>
                <a:gd name="T0" fmla="*/ 0 w 17"/>
                <a:gd name="T1" fmla="*/ 0 h 111"/>
                <a:gd name="T2" fmla="*/ 0 w 17"/>
                <a:gd name="T3" fmla="*/ 13 h 111"/>
                <a:gd name="T4" fmla="*/ 2 w 17"/>
                <a:gd name="T5" fmla="*/ 26 h 111"/>
                <a:gd name="T6" fmla="*/ 2 w 17"/>
                <a:gd name="T7" fmla="*/ 42 h 111"/>
                <a:gd name="T8" fmla="*/ 2 w 17"/>
                <a:gd name="T9" fmla="*/ 55 h 111"/>
                <a:gd name="T10" fmla="*/ 2 w 17"/>
                <a:gd name="T11" fmla="*/ 69 h 111"/>
                <a:gd name="T12" fmla="*/ 4 w 17"/>
                <a:gd name="T13" fmla="*/ 82 h 111"/>
                <a:gd name="T14" fmla="*/ 4 w 17"/>
                <a:gd name="T15" fmla="*/ 97 h 111"/>
                <a:gd name="T16" fmla="*/ 4 w 17"/>
                <a:gd name="T17" fmla="*/ 111 h 111"/>
                <a:gd name="T18" fmla="*/ 17 w 17"/>
                <a:gd name="T19" fmla="*/ 111 h 111"/>
                <a:gd name="T20" fmla="*/ 15 w 17"/>
                <a:gd name="T21" fmla="*/ 95 h 111"/>
                <a:gd name="T22" fmla="*/ 15 w 17"/>
                <a:gd name="T23" fmla="*/ 82 h 111"/>
                <a:gd name="T24" fmla="*/ 15 w 17"/>
                <a:gd name="T25" fmla="*/ 69 h 111"/>
                <a:gd name="T26" fmla="*/ 15 w 17"/>
                <a:gd name="T27" fmla="*/ 55 h 111"/>
                <a:gd name="T28" fmla="*/ 14 w 17"/>
                <a:gd name="T29" fmla="*/ 40 h 111"/>
                <a:gd name="T30" fmla="*/ 14 w 17"/>
                <a:gd name="T31" fmla="*/ 26 h 111"/>
                <a:gd name="T32" fmla="*/ 14 w 17"/>
                <a:gd name="T33" fmla="*/ 13 h 111"/>
                <a:gd name="T34" fmla="*/ 12 w 17"/>
                <a:gd name="T35" fmla="*/ 0 h 111"/>
                <a:gd name="T36" fmla="*/ 0 w 17"/>
                <a:gd name="T3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111">
                  <a:moveTo>
                    <a:pt x="0" y="0"/>
                  </a:moveTo>
                  <a:lnTo>
                    <a:pt x="0" y="13"/>
                  </a:lnTo>
                  <a:lnTo>
                    <a:pt x="2" y="26"/>
                  </a:lnTo>
                  <a:lnTo>
                    <a:pt x="2" y="42"/>
                  </a:lnTo>
                  <a:lnTo>
                    <a:pt x="2" y="55"/>
                  </a:lnTo>
                  <a:lnTo>
                    <a:pt x="2" y="69"/>
                  </a:lnTo>
                  <a:lnTo>
                    <a:pt x="4" y="82"/>
                  </a:lnTo>
                  <a:lnTo>
                    <a:pt x="4" y="97"/>
                  </a:lnTo>
                  <a:lnTo>
                    <a:pt x="4" y="111"/>
                  </a:lnTo>
                  <a:lnTo>
                    <a:pt x="17" y="111"/>
                  </a:lnTo>
                  <a:lnTo>
                    <a:pt x="15" y="95"/>
                  </a:lnTo>
                  <a:lnTo>
                    <a:pt x="15" y="82"/>
                  </a:lnTo>
                  <a:lnTo>
                    <a:pt x="15" y="69"/>
                  </a:lnTo>
                  <a:lnTo>
                    <a:pt x="15" y="55"/>
                  </a:lnTo>
                  <a:lnTo>
                    <a:pt x="14" y="40"/>
                  </a:lnTo>
                  <a:lnTo>
                    <a:pt x="14" y="26"/>
                  </a:lnTo>
                  <a:lnTo>
                    <a:pt x="14" y="13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398" name="Freeform 326"/>
            <p:cNvSpPr>
              <a:spLocks noChangeAspect="1"/>
            </p:cNvSpPr>
            <p:nvPr/>
          </p:nvSpPr>
          <p:spPr bwMode="auto">
            <a:xfrm>
              <a:off x="2172" y="1452"/>
              <a:ext cx="44" cy="173"/>
            </a:xfrm>
            <a:custGeom>
              <a:avLst/>
              <a:gdLst>
                <a:gd name="T0" fmla="*/ 14 w 18"/>
                <a:gd name="T1" fmla="*/ 71 h 71"/>
                <a:gd name="T2" fmla="*/ 18 w 18"/>
                <a:gd name="T3" fmla="*/ 69 h 71"/>
                <a:gd name="T4" fmla="*/ 4 w 18"/>
                <a:gd name="T5" fmla="*/ 0 h 71"/>
                <a:gd name="T6" fmla="*/ 0 w 18"/>
                <a:gd name="T7" fmla="*/ 0 h 71"/>
                <a:gd name="T8" fmla="*/ 14 w 18"/>
                <a:gd name="T9" fmla="*/ 71 h 71"/>
                <a:gd name="T10" fmla="*/ 14 w 18"/>
                <a:gd name="T1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71">
                  <a:moveTo>
                    <a:pt x="14" y="71"/>
                  </a:moveTo>
                  <a:lnTo>
                    <a:pt x="18" y="69"/>
                  </a:lnTo>
                  <a:lnTo>
                    <a:pt x="4" y="0"/>
                  </a:lnTo>
                  <a:lnTo>
                    <a:pt x="0" y="0"/>
                  </a:lnTo>
                  <a:lnTo>
                    <a:pt x="14" y="71"/>
                  </a:lnTo>
                  <a:lnTo>
                    <a:pt x="14" y="7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399" name="Freeform 327"/>
            <p:cNvSpPr>
              <a:spLocks noChangeAspect="1"/>
            </p:cNvSpPr>
            <p:nvPr/>
          </p:nvSpPr>
          <p:spPr bwMode="auto">
            <a:xfrm>
              <a:off x="2172" y="1620"/>
              <a:ext cx="44" cy="66"/>
            </a:xfrm>
            <a:custGeom>
              <a:avLst/>
              <a:gdLst>
                <a:gd name="T0" fmla="*/ 0 w 18"/>
                <a:gd name="T1" fmla="*/ 27 h 27"/>
                <a:gd name="T2" fmla="*/ 0 w 18"/>
                <a:gd name="T3" fmla="*/ 27 h 27"/>
                <a:gd name="T4" fmla="*/ 4 w 18"/>
                <a:gd name="T5" fmla="*/ 27 h 27"/>
                <a:gd name="T6" fmla="*/ 10 w 18"/>
                <a:gd name="T7" fmla="*/ 25 h 27"/>
                <a:gd name="T8" fmla="*/ 12 w 18"/>
                <a:gd name="T9" fmla="*/ 21 h 27"/>
                <a:gd name="T10" fmla="*/ 16 w 18"/>
                <a:gd name="T11" fmla="*/ 19 h 27"/>
                <a:gd name="T12" fmla="*/ 18 w 18"/>
                <a:gd name="T13" fmla="*/ 15 h 27"/>
                <a:gd name="T14" fmla="*/ 18 w 18"/>
                <a:gd name="T15" fmla="*/ 9 h 27"/>
                <a:gd name="T16" fmla="*/ 18 w 18"/>
                <a:gd name="T17" fmla="*/ 5 h 27"/>
                <a:gd name="T18" fmla="*/ 18 w 18"/>
                <a:gd name="T19" fmla="*/ 0 h 27"/>
                <a:gd name="T20" fmla="*/ 14 w 18"/>
                <a:gd name="T21" fmla="*/ 2 h 27"/>
                <a:gd name="T22" fmla="*/ 14 w 18"/>
                <a:gd name="T23" fmla="*/ 5 h 27"/>
                <a:gd name="T24" fmla="*/ 14 w 18"/>
                <a:gd name="T25" fmla="*/ 9 h 27"/>
                <a:gd name="T26" fmla="*/ 12 w 18"/>
                <a:gd name="T27" fmla="*/ 13 h 27"/>
                <a:gd name="T28" fmla="*/ 12 w 18"/>
                <a:gd name="T29" fmla="*/ 15 h 27"/>
                <a:gd name="T30" fmla="*/ 10 w 18"/>
                <a:gd name="T31" fmla="*/ 19 h 27"/>
                <a:gd name="T32" fmla="*/ 6 w 18"/>
                <a:gd name="T33" fmla="*/ 21 h 27"/>
                <a:gd name="T34" fmla="*/ 4 w 18"/>
                <a:gd name="T35" fmla="*/ 21 h 27"/>
                <a:gd name="T36" fmla="*/ 0 w 18"/>
                <a:gd name="T37" fmla="*/ 23 h 27"/>
                <a:gd name="T38" fmla="*/ 0 w 18"/>
                <a:gd name="T39" fmla="*/ 23 h 27"/>
                <a:gd name="T40" fmla="*/ 0 w 18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27">
                  <a:moveTo>
                    <a:pt x="0" y="27"/>
                  </a:moveTo>
                  <a:lnTo>
                    <a:pt x="0" y="27"/>
                  </a:lnTo>
                  <a:lnTo>
                    <a:pt x="4" y="27"/>
                  </a:lnTo>
                  <a:lnTo>
                    <a:pt x="10" y="25"/>
                  </a:lnTo>
                  <a:lnTo>
                    <a:pt x="12" y="21"/>
                  </a:lnTo>
                  <a:lnTo>
                    <a:pt x="16" y="19"/>
                  </a:lnTo>
                  <a:lnTo>
                    <a:pt x="18" y="15"/>
                  </a:lnTo>
                  <a:lnTo>
                    <a:pt x="18" y="9"/>
                  </a:lnTo>
                  <a:lnTo>
                    <a:pt x="18" y="5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14" y="5"/>
                  </a:lnTo>
                  <a:lnTo>
                    <a:pt x="14" y="9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10" y="19"/>
                  </a:lnTo>
                  <a:lnTo>
                    <a:pt x="6" y="21"/>
                  </a:lnTo>
                  <a:lnTo>
                    <a:pt x="4" y="21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00" name="Freeform 328"/>
            <p:cNvSpPr>
              <a:spLocks noChangeAspect="1"/>
            </p:cNvSpPr>
            <p:nvPr/>
          </p:nvSpPr>
          <p:spPr bwMode="auto">
            <a:xfrm>
              <a:off x="2043" y="1677"/>
              <a:ext cx="129" cy="26"/>
            </a:xfrm>
            <a:custGeom>
              <a:avLst/>
              <a:gdLst>
                <a:gd name="T0" fmla="*/ 0 w 53"/>
                <a:gd name="T1" fmla="*/ 7 h 11"/>
                <a:gd name="T2" fmla="*/ 0 w 53"/>
                <a:gd name="T3" fmla="*/ 11 h 11"/>
                <a:gd name="T4" fmla="*/ 53 w 53"/>
                <a:gd name="T5" fmla="*/ 4 h 11"/>
                <a:gd name="T6" fmla="*/ 53 w 53"/>
                <a:gd name="T7" fmla="*/ 0 h 11"/>
                <a:gd name="T8" fmla="*/ 0 w 53"/>
                <a:gd name="T9" fmla="*/ 7 h 11"/>
                <a:gd name="T10" fmla="*/ 0 w 53"/>
                <a:gd name="T1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11">
                  <a:moveTo>
                    <a:pt x="0" y="7"/>
                  </a:moveTo>
                  <a:lnTo>
                    <a:pt x="0" y="11"/>
                  </a:lnTo>
                  <a:lnTo>
                    <a:pt x="53" y="4"/>
                  </a:lnTo>
                  <a:lnTo>
                    <a:pt x="53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01" name="Freeform 329"/>
            <p:cNvSpPr>
              <a:spLocks noChangeAspect="1"/>
            </p:cNvSpPr>
            <p:nvPr/>
          </p:nvSpPr>
          <p:spPr bwMode="auto">
            <a:xfrm>
              <a:off x="2008" y="1672"/>
              <a:ext cx="35" cy="31"/>
            </a:xfrm>
            <a:custGeom>
              <a:avLst/>
              <a:gdLst>
                <a:gd name="T0" fmla="*/ 0 w 14"/>
                <a:gd name="T1" fmla="*/ 0 h 13"/>
                <a:gd name="T2" fmla="*/ 0 w 14"/>
                <a:gd name="T3" fmla="*/ 0 h 13"/>
                <a:gd name="T4" fmla="*/ 0 w 14"/>
                <a:gd name="T5" fmla="*/ 2 h 13"/>
                <a:gd name="T6" fmla="*/ 0 w 14"/>
                <a:gd name="T7" fmla="*/ 4 h 13"/>
                <a:gd name="T8" fmla="*/ 0 w 14"/>
                <a:gd name="T9" fmla="*/ 7 h 13"/>
                <a:gd name="T10" fmla="*/ 2 w 14"/>
                <a:gd name="T11" fmla="*/ 9 h 13"/>
                <a:gd name="T12" fmla="*/ 4 w 14"/>
                <a:gd name="T13" fmla="*/ 11 h 13"/>
                <a:gd name="T14" fmla="*/ 6 w 14"/>
                <a:gd name="T15" fmla="*/ 13 h 13"/>
                <a:gd name="T16" fmla="*/ 10 w 14"/>
                <a:gd name="T17" fmla="*/ 13 h 13"/>
                <a:gd name="T18" fmla="*/ 14 w 14"/>
                <a:gd name="T19" fmla="*/ 13 h 13"/>
                <a:gd name="T20" fmla="*/ 14 w 14"/>
                <a:gd name="T21" fmla="*/ 9 h 13"/>
                <a:gd name="T22" fmla="*/ 10 w 14"/>
                <a:gd name="T23" fmla="*/ 9 h 13"/>
                <a:gd name="T24" fmla="*/ 8 w 14"/>
                <a:gd name="T25" fmla="*/ 9 h 13"/>
                <a:gd name="T26" fmla="*/ 6 w 14"/>
                <a:gd name="T27" fmla="*/ 7 h 13"/>
                <a:gd name="T28" fmla="*/ 6 w 14"/>
                <a:gd name="T29" fmla="*/ 7 h 13"/>
                <a:gd name="T30" fmla="*/ 4 w 14"/>
                <a:gd name="T31" fmla="*/ 6 h 13"/>
                <a:gd name="T32" fmla="*/ 4 w 14"/>
                <a:gd name="T33" fmla="*/ 4 h 13"/>
                <a:gd name="T34" fmla="*/ 4 w 14"/>
                <a:gd name="T35" fmla="*/ 2 h 13"/>
                <a:gd name="T36" fmla="*/ 4 w 14"/>
                <a:gd name="T37" fmla="*/ 0 h 13"/>
                <a:gd name="T38" fmla="*/ 4 w 14"/>
                <a:gd name="T39" fmla="*/ 0 h 13"/>
                <a:gd name="T40" fmla="*/ 0 w 14"/>
                <a:gd name="T4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" h="13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11"/>
                  </a:lnTo>
                  <a:lnTo>
                    <a:pt x="6" y="13"/>
                  </a:lnTo>
                  <a:lnTo>
                    <a:pt x="10" y="13"/>
                  </a:lnTo>
                  <a:lnTo>
                    <a:pt x="14" y="13"/>
                  </a:lnTo>
                  <a:lnTo>
                    <a:pt x="14" y="9"/>
                  </a:lnTo>
                  <a:lnTo>
                    <a:pt x="10" y="9"/>
                  </a:lnTo>
                  <a:lnTo>
                    <a:pt x="8" y="9"/>
                  </a:lnTo>
                  <a:lnTo>
                    <a:pt x="6" y="7"/>
                  </a:lnTo>
                  <a:lnTo>
                    <a:pt x="6" y="7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02" name="Freeform 330"/>
            <p:cNvSpPr>
              <a:spLocks noChangeAspect="1"/>
            </p:cNvSpPr>
            <p:nvPr/>
          </p:nvSpPr>
          <p:spPr bwMode="auto">
            <a:xfrm>
              <a:off x="2008" y="1452"/>
              <a:ext cx="62" cy="220"/>
            </a:xfrm>
            <a:custGeom>
              <a:avLst/>
              <a:gdLst>
                <a:gd name="T0" fmla="*/ 25 w 25"/>
                <a:gd name="T1" fmla="*/ 0 h 90"/>
                <a:gd name="T2" fmla="*/ 19 w 25"/>
                <a:gd name="T3" fmla="*/ 0 h 90"/>
                <a:gd name="T4" fmla="*/ 0 w 25"/>
                <a:gd name="T5" fmla="*/ 90 h 90"/>
                <a:gd name="T6" fmla="*/ 4 w 25"/>
                <a:gd name="T7" fmla="*/ 90 h 90"/>
                <a:gd name="T8" fmla="*/ 25 w 25"/>
                <a:gd name="T9" fmla="*/ 0 h 90"/>
                <a:gd name="T10" fmla="*/ 25 w 25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90">
                  <a:moveTo>
                    <a:pt x="25" y="0"/>
                  </a:moveTo>
                  <a:lnTo>
                    <a:pt x="19" y="0"/>
                  </a:lnTo>
                  <a:lnTo>
                    <a:pt x="0" y="90"/>
                  </a:lnTo>
                  <a:lnTo>
                    <a:pt x="4" y="9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03" name="Freeform 331"/>
            <p:cNvSpPr>
              <a:spLocks noChangeAspect="1"/>
            </p:cNvSpPr>
            <p:nvPr/>
          </p:nvSpPr>
          <p:spPr bwMode="auto">
            <a:xfrm>
              <a:off x="2055" y="1423"/>
              <a:ext cx="29" cy="29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10 w 12"/>
                <a:gd name="T5" fmla="*/ 0 h 12"/>
                <a:gd name="T6" fmla="*/ 8 w 12"/>
                <a:gd name="T7" fmla="*/ 0 h 12"/>
                <a:gd name="T8" fmla="*/ 6 w 12"/>
                <a:gd name="T9" fmla="*/ 2 h 12"/>
                <a:gd name="T10" fmla="*/ 4 w 12"/>
                <a:gd name="T11" fmla="*/ 4 h 12"/>
                <a:gd name="T12" fmla="*/ 4 w 12"/>
                <a:gd name="T13" fmla="*/ 6 h 12"/>
                <a:gd name="T14" fmla="*/ 2 w 12"/>
                <a:gd name="T15" fmla="*/ 6 h 12"/>
                <a:gd name="T16" fmla="*/ 2 w 12"/>
                <a:gd name="T17" fmla="*/ 8 h 12"/>
                <a:gd name="T18" fmla="*/ 0 w 12"/>
                <a:gd name="T19" fmla="*/ 12 h 12"/>
                <a:gd name="T20" fmla="*/ 6 w 12"/>
                <a:gd name="T21" fmla="*/ 12 h 12"/>
                <a:gd name="T22" fmla="*/ 6 w 12"/>
                <a:gd name="T23" fmla="*/ 10 h 12"/>
                <a:gd name="T24" fmla="*/ 6 w 12"/>
                <a:gd name="T25" fmla="*/ 10 h 12"/>
                <a:gd name="T26" fmla="*/ 8 w 12"/>
                <a:gd name="T27" fmla="*/ 8 h 12"/>
                <a:gd name="T28" fmla="*/ 8 w 12"/>
                <a:gd name="T29" fmla="*/ 6 h 12"/>
                <a:gd name="T30" fmla="*/ 8 w 12"/>
                <a:gd name="T31" fmla="*/ 6 h 12"/>
                <a:gd name="T32" fmla="*/ 10 w 12"/>
                <a:gd name="T33" fmla="*/ 6 h 12"/>
                <a:gd name="T34" fmla="*/ 12 w 12"/>
                <a:gd name="T35" fmla="*/ 4 h 12"/>
                <a:gd name="T36" fmla="*/ 12 w 12"/>
                <a:gd name="T37" fmla="*/ 4 h 12"/>
                <a:gd name="T38" fmla="*/ 12 w 12"/>
                <a:gd name="T39" fmla="*/ 4 h 12"/>
                <a:gd name="T40" fmla="*/ 12 w 12"/>
                <a:gd name="T4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04" name="Freeform 332"/>
            <p:cNvSpPr>
              <a:spLocks noChangeAspect="1"/>
            </p:cNvSpPr>
            <p:nvPr/>
          </p:nvSpPr>
          <p:spPr bwMode="auto">
            <a:xfrm>
              <a:off x="2084" y="1423"/>
              <a:ext cx="71" cy="9"/>
            </a:xfrm>
            <a:custGeom>
              <a:avLst/>
              <a:gdLst>
                <a:gd name="T0" fmla="*/ 29 w 29"/>
                <a:gd name="T1" fmla="*/ 4 h 4"/>
                <a:gd name="T2" fmla="*/ 29 w 29"/>
                <a:gd name="T3" fmla="*/ 0 h 4"/>
                <a:gd name="T4" fmla="*/ 0 w 29"/>
                <a:gd name="T5" fmla="*/ 0 h 4"/>
                <a:gd name="T6" fmla="*/ 0 w 29"/>
                <a:gd name="T7" fmla="*/ 4 h 4"/>
                <a:gd name="T8" fmla="*/ 29 w 29"/>
                <a:gd name="T9" fmla="*/ 4 h 4"/>
                <a:gd name="T10" fmla="*/ 29 w 29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">
                  <a:moveTo>
                    <a:pt x="29" y="4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9" y="4"/>
                  </a:lnTo>
                  <a:lnTo>
                    <a:pt x="29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05" name="Freeform 333"/>
            <p:cNvSpPr>
              <a:spLocks noChangeAspect="1"/>
            </p:cNvSpPr>
            <p:nvPr/>
          </p:nvSpPr>
          <p:spPr bwMode="auto">
            <a:xfrm>
              <a:off x="2155" y="1423"/>
              <a:ext cx="27" cy="29"/>
            </a:xfrm>
            <a:custGeom>
              <a:avLst/>
              <a:gdLst>
                <a:gd name="T0" fmla="*/ 11 w 11"/>
                <a:gd name="T1" fmla="*/ 12 h 12"/>
                <a:gd name="T2" fmla="*/ 11 w 11"/>
                <a:gd name="T3" fmla="*/ 12 h 12"/>
                <a:gd name="T4" fmla="*/ 11 w 11"/>
                <a:gd name="T5" fmla="*/ 10 h 12"/>
                <a:gd name="T6" fmla="*/ 11 w 11"/>
                <a:gd name="T7" fmla="*/ 6 h 12"/>
                <a:gd name="T8" fmla="*/ 9 w 11"/>
                <a:gd name="T9" fmla="*/ 6 h 12"/>
                <a:gd name="T10" fmla="*/ 7 w 11"/>
                <a:gd name="T11" fmla="*/ 4 h 12"/>
                <a:gd name="T12" fmla="*/ 7 w 11"/>
                <a:gd name="T13" fmla="*/ 2 h 12"/>
                <a:gd name="T14" fmla="*/ 5 w 11"/>
                <a:gd name="T15" fmla="*/ 0 h 12"/>
                <a:gd name="T16" fmla="*/ 4 w 11"/>
                <a:gd name="T17" fmla="*/ 0 h 12"/>
                <a:gd name="T18" fmla="*/ 0 w 11"/>
                <a:gd name="T19" fmla="*/ 0 h 12"/>
                <a:gd name="T20" fmla="*/ 0 w 11"/>
                <a:gd name="T21" fmla="*/ 4 h 12"/>
                <a:gd name="T22" fmla="*/ 2 w 11"/>
                <a:gd name="T23" fmla="*/ 4 h 12"/>
                <a:gd name="T24" fmla="*/ 4 w 11"/>
                <a:gd name="T25" fmla="*/ 6 h 12"/>
                <a:gd name="T26" fmla="*/ 4 w 11"/>
                <a:gd name="T27" fmla="*/ 6 h 12"/>
                <a:gd name="T28" fmla="*/ 5 w 11"/>
                <a:gd name="T29" fmla="*/ 6 h 12"/>
                <a:gd name="T30" fmla="*/ 5 w 11"/>
                <a:gd name="T31" fmla="*/ 8 h 12"/>
                <a:gd name="T32" fmla="*/ 5 w 11"/>
                <a:gd name="T33" fmla="*/ 10 h 12"/>
                <a:gd name="T34" fmla="*/ 7 w 11"/>
                <a:gd name="T35" fmla="*/ 10 h 12"/>
                <a:gd name="T36" fmla="*/ 7 w 11"/>
                <a:gd name="T37" fmla="*/ 12 h 12"/>
                <a:gd name="T38" fmla="*/ 7 w 11"/>
                <a:gd name="T39" fmla="*/ 12 h 12"/>
                <a:gd name="T40" fmla="*/ 11 w 11"/>
                <a:gd name="T4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lnTo>
                    <a:pt x="11" y="12"/>
                  </a:lnTo>
                  <a:lnTo>
                    <a:pt x="11" y="10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06" name="Freeform 334"/>
            <p:cNvSpPr>
              <a:spLocks noChangeAspect="1"/>
            </p:cNvSpPr>
            <p:nvPr/>
          </p:nvSpPr>
          <p:spPr bwMode="auto">
            <a:xfrm>
              <a:off x="1666" y="932"/>
              <a:ext cx="347" cy="1108"/>
            </a:xfrm>
            <a:custGeom>
              <a:avLst/>
              <a:gdLst>
                <a:gd name="T0" fmla="*/ 6 w 142"/>
                <a:gd name="T1" fmla="*/ 454 h 454"/>
                <a:gd name="T2" fmla="*/ 6 w 142"/>
                <a:gd name="T3" fmla="*/ 454 h 454"/>
                <a:gd name="T4" fmla="*/ 29 w 142"/>
                <a:gd name="T5" fmla="*/ 429 h 454"/>
                <a:gd name="T6" fmla="*/ 48 w 142"/>
                <a:gd name="T7" fmla="*/ 403 h 454"/>
                <a:gd name="T8" fmla="*/ 65 w 142"/>
                <a:gd name="T9" fmla="*/ 376 h 454"/>
                <a:gd name="T10" fmla="*/ 81 w 142"/>
                <a:gd name="T11" fmla="*/ 347 h 454"/>
                <a:gd name="T12" fmla="*/ 94 w 142"/>
                <a:gd name="T13" fmla="*/ 318 h 454"/>
                <a:gd name="T14" fmla="*/ 106 w 142"/>
                <a:gd name="T15" fmla="*/ 289 h 454"/>
                <a:gd name="T16" fmla="*/ 113 w 142"/>
                <a:gd name="T17" fmla="*/ 259 h 454"/>
                <a:gd name="T18" fmla="*/ 121 w 142"/>
                <a:gd name="T19" fmla="*/ 228 h 454"/>
                <a:gd name="T20" fmla="*/ 129 w 142"/>
                <a:gd name="T21" fmla="*/ 199 h 454"/>
                <a:gd name="T22" fmla="*/ 132 w 142"/>
                <a:gd name="T23" fmla="*/ 169 h 454"/>
                <a:gd name="T24" fmla="*/ 136 w 142"/>
                <a:gd name="T25" fmla="*/ 138 h 454"/>
                <a:gd name="T26" fmla="*/ 140 w 142"/>
                <a:gd name="T27" fmla="*/ 109 h 454"/>
                <a:gd name="T28" fmla="*/ 142 w 142"/>
                <a:gd name="T29" fmla="*/ 52 h 454"/>
                <a:gd name="T30" fmla="*/ 142 w 142"/>
                <a:gd name="T31" fmla="*/ 0 h 454"/>
                <a:gd name="T32" fmla="*/ 134 w 142"/>
                <a:gd name="T33" fmla="*/ 0 h 454"/>
                <a:gd name="T34" fmla="*/ 134 w 142"/>
                <a:gd name="T35" fmla="*/ 52 h 454"/>
                <a:gd name="T36" fmla="*/ 131 w 142"/>
                <a:gd name="T37" fmla="*/ 109 h 454"/>
                <a:gd name="T38" fmla="*/ 129 w 142"/>
                <a:gd name="T39" fmla="*/ 138 h 454"/>
                <a:gd name="T40" fmla="*/ 125 w 142"/>
                <a:gd name="T41" fmla="*/ 167 h 454"/>
                <a:gd name="T42" fmla="*/ 121 w 142"/>
                <a:gd name="T43" fmla="*/ 197 h 454"/>
                <a:gd name="T44" fmla="*/ 113 w 142"/>
                <a:gd name="T45" fmla="*/ 226 h 454"/>
                <a:gd name="T46" fmla="*/ 106 w 142"/>
                <a:gd name="T47" fmla="*/ 257 h 454"/>
                <a:gd name="T48" fmla="*/ 98 w 142"/>
                <a:gd name="T49" fmla="*/ 286 h 454"/>
                <a:gd name="T50" fmla="*/ 86 w 142"/>
                <a:gd name="T51" fmla="*/ 316 h 454"/>
                <a:gd name="T52" fmla="*/ 73 w 142"/>
                <a:gd name="T53" fmla="*/ 345 h 454"/>
                <a:gd name="T54" fmla="*/ 59 w 142"/>
                <a:gd name="T55" fmla="*/ 372 h 454"/>
                <a:gd name="T56" fmla="*/ 42 w 142"/>
                <a:gd name="T57" fmla="*/ 399 h 454"/>
                <a:gd name="T58" fmla="*/ 23 w 142"/>
                <a:gd name="T59" fmla="*/ 426 h 454"/>
                <a:gd name="T60" fmla="*/ 0 w 142"/>
                <a:gd name="T61" fmla="*/ 449 h 454"/>
                <a:gd name="T62" fmla="*/ 0 w 142"/>
                <a:gd name="T63" fmla="*/ 449 h 454"/>
                <a:gd name="T64" fmla="*/ 6 w 142"/>
                <a:gd name="T65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2" h="454">
                  <a:moveTo>
                    <a:pt x="6" y="454"/>
                  </a:moveTo>
                  <a:lnTo>
                    <a:pt x="6" y="454"/>
                  </a:lnTo>
                  <a:lnTo>
                    <a:pt x="29" y="429"/>
                  </a:lnTo>
                  <a:lnTo>
                    <a:pt x="48" y="403"/>
                  </a:lnTo>
                  <a:lnTo>
                    <a:pt x="65" y="376"/>
                  </a:lnTo>
                  <a:lnTo>
                    <a:pt x="81" y="347"/>
                  </a:lnTo>
                  <a:lnTo>
                    <a:pt x="94" y="318"/>
                  </a:lnTo>
                  <a:lnTo>
                    <a:pt x="106" y="289"/>
                  </a:lnTo>
                  <a:lnTo>
                    <a:pt x="113" y="259"/>
                  </a:lnTo>
                  <a:lnTo>
                    <a:pt x="121" y="228"/>
                  </a:lnTo>
                  <a:lnTo>
                    <a:pt x="129" y="199"/>
                  </a:lnTo>
                  <a:lnTo>
                    <a:pt x="132" y="169"/>
                  </a:lnTo>
                  <a:lnTo>
                    <a:pt x="136" y="138"/>
                  </a:lnTo>
                  <a:lnTo>
                    <a:pt x="140" y="109"/>
                  </a:lnTo>
                  <a:lnTo>
                    <a:pt x="142" y="52"/>
                  </a:lnTo>
                  <a:lnTo>
                    <a:pt x="142" y="0"/>
                  </a:lnTo>
                  <a:lnTo>
                    <a:pt x="134" y="0"/>
                  </a:lnTo>
                  <a:lnTo>
                    <a:pt x="134" y="52"/>
                  </a:lnTo>
                  <a:lnTo>
                    <a:pt x="131" y="109"/>
                  </a:lnTo>
                  <a:lnTo>
                    <a:pt x="129" y="138"/>
                  </a:lnTo>
                  <a:lnTo>
                    <a:pt x="125" y="167"/>
                  </a:lnTo>
                  <a:lnTo>
                    <a:pt x="121" y="197"/>
                  </a:lnTo>
                  <a:lnTo>
                    <a:pt x="113" y="226"/>
                  </a:lnTo>
                  <a:lnTo>
                    <a:pt x="106" y="257"/>
                  </a:lnTo>
                  <a:lnTo>
                    <a:pt x="98" y="286"/>
                  </a:lnTo>
                  <a:lnTo>
                    <a:pt x="86" y="316"/>
                  </a:lnTo>
                  <a:lnTo>
                    <a:pt x="73" y="345"/>
                  </a:lnTo>
                  <a:lnTo>
                    <a:pt x="59" y="372"/>
                  </a:lnTo>
                  <a:lnTo>
                    <a:pt x="42" y="399"/>
                  </a:lnTo>
                  <a:lnTo>
                    <a:pt x="23" y="426"/>
                  </a:lnTo>
                  <a:lnTo>
                    <a:pt x="0" y="449"/>
                  </a:lnTo>
                  <a:lnTo>
                    <a:pt x="0" y="449"/>
                  </a:lnTo>
                  <a:lnTo>
                    <a:pt x="6" y="4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07" name="Freeform 335"/>
            <p:cNvSpPr>
              <a:spLocks noChangeAspect="1"/>
            </p:cNvSpPr>
            <p:nvPr/>
          </p:nvSpPr>
          <p:spPr bwMode="auto">
            <a:xfrm>
              <a:off x="496" y="2028"/>
              <a:ext cx="1185" cy="354"/>
            </a:xfrm>
            <a:custGeom>
              <a:avLst/>
              <a:gdLst>
                <a:gd name="T0" fmla="*/ 0 w 485"/>
                <a:gd name="T1" fmla="*/ 145 h 145"/>
                <a:gd name="T2" fmla="*/ 75 w 485"/>
                <a:gd name="T3" fmla="*/ 145 h 145"/>
                <a:gd name="T4" fmla="*/ 145 w 485"/>
                <a:gd name="T5" fmla="*/ 143 h 145"/>
                <a:gd name="T6" fmla="*/ 177 w 485"/>
                <a:gd name="T7" fmla="*/ 142 h 145"/>
                <a:gd name="T8" fmla="*/ 208 w 485"/>
                <a:gd name="T9" fmla="*/ 140 h 145"/>
                <a:gd name="T10" fmla="*/ 239 w 485"/>
                <a:gd name="T11" fmla="*/ 136 h 145"/>
                <a:gd name="T12" fmla="*/ 269 w 485"/>
                <a:gd name="T13" fmla="*/ 130 h 145"/>
                <a:gd name="T14" fmla="*/ 298 w 485"/>
                <a:gd name="T15" fmla="*/ 122 h 145"/>
                <a:gd name="T16" fmla="*/ 325 w 485"/>
                <a:gd name="T17" fmla="*/ 113 h 145"/>
                <a:gd name="T18" fmla="*/ 354 w 485"/>
                <a:gd name="T19" fmla="*/ 101 h 145"/>
                <a:gd name="T20" fmla="*/ 381 w 485"/>
                <a:gd name="T21" fmla="*/ 88 h 145"/>
                <a:gd name="T22" fmla="*/ 408 w 485"/>
                <a:gd name="T23" fmla="*/ 71 h 145"/>
                <a:gd name="T24" fmla="*/ 435 w 485"/>
                <a:gd name="T25" fmla="*/ 53 h 145"/>
                <a:gd name="T26" fmla="*/ 460 w 485"/>
                <a:gd name="T27" fmla="*/ 30 h 145"/>
                <a:gd name="T28" fmla="*/ 485 w 485"/>
                <a:gd name="T29" fmla="*/ 5 h 145"/>
                <a:gd name="T30" fmla="*/ 479 w 485"/>
                <a:gd name="T31" fmla="*/ 0 h 145"/>
                <a:gd name="T32" fmla="*/ 454 w 485"/>
                <a:gd name="T33" fmla="*/ 25 h 145"/>
                <a:gd name="T34" fmla="*/ 429 w 485"/>
                <a:gd name="T35" fmla="*/ 46 h 145"/>
                <a:gd name="T36" fmla="*/ 404 w 485"/>
                <a:gd name="T37" fmla="*/ 65 h 145"/>
                <a:gd name="T38" fmla="*/ 377 w 485"/>
                <a:gd name="T39" fmla="*/ 80 h 145"/>
                <a:gd name="T40" fmla="*/ 350 w 485"/>
                <a:gd name="T41" fmla="*/ 94 h 145"/>
                <a:gd name="T42" fmla="*/ 323 w 485"/>
                <a:gd name="T43" fmla="*/ 105 h 145"/>
                <a:gd name="T44" fmla="*/ 296 w 485"/>
                <a:gd name="T45" fmla="*/ 115 h 145"/>
                <a:gd name="T46" fmla="*/ 268 w 485"/>
                <a:gd name="T47" fmla="*/ 120 h 145"/>
                <a:gd name="T48" fmla="*/ 237 w 485"/>
                <a:gd name="T49" fmla="*/ 126 h 145"/>
                <a:gd name="T50" fmla="*/ 208 w 485"/>
                <a:gd name="T51" fmla="*/ 132 h 145"/>
                <a:gd name="T52" fmla="*/ 175 w 485"/>
                <a:gd name="T53" fmla="*/ 134 h 145"/>
                <a:gd name="T54" fmla="*/ 143 w 485"/>
                <a:gd name="T55" fmla="*/ 136 h 145"/>
                <a:gd name="T56" fmla="*/ 75 w 485"/>
                <a:gd name="T57" fmla="*/ 138 h 145"/>
                <a:gd name="T58" fmla="*/ 0 w 485"/>
                <a:gd name="T59" fmla="*/ 138 h 145"/>
                <a:gd name="T60" fmla="*/ 0 w 485"/>
                <a:gd name="T61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5" h="145">
                  <a:moveTo>
                    <a:pt x="0" y="145"/>
                  </a:moveTo>
                  <a:lnTo>
                    <a:pt x="75" y="145"/>
                  </a:lnTo>
                  <a:lnTo>
                    <a:pt x="145" y="143"/>
                  </a:lnTo>
                  <a:lnTo>
                    <a:pt x="177" y="142"/>
                  </a:lnTo>
                  <a:lnTo>
                    <a:pt x="208" y="140"/>
                  </a:lnTo>
                  <a:lnTo>
                    <a:pt x="239" y="136"/>
                  </a:lnTo>
                  <a:lnTo>
                    <a:pt x="269" y="130"/>
                  </a:lnTo>
                  <a:lnTo>
                    <a:pt x="298" y="122"/>
                  </a:lnTo>
                  <a:lnTo>
                    <a:pt x="325" y="113"/>
                  </a:lnTo>
                  <a:lnTo>
                    <a:pt x="354" y="101"/>
                  </a:lnTo>
                  <a:lnTo>
                    <a:pt x="381" y="88"/>
                  </a:lnTo>
                  <a:lnTo>
                    <a:pt x="408" y="71"/>
                  </a:lnTo>
                  <a:lnTo>
                    <a:pt x="435" y="53"/>
                  </a:lnTo>
                  <a:lnTo>
                    <a:pt x="460" y="30"/>
                  </a:lnTo>
                  <a:lnTo>
                    <a:pt x="485" y="5"/>
                  </a:lnTo>
                  <a:lnTo>
                    <a:pt x="479" y="0"/>
                  </a:lnTo>
                  <a:lnTo>
                    <a:pt x="454" y="25"/>
                  </a:lnTo>
                  <a:lnTo>
                    <a:pt x="429" y="46"/>
                  </a:lnTo>
                  <a:lnTo>
                    <a:pt x="404" y="65"/>
                  </a:lnTo>
                  <a:lnTo>
                    <a:pt x="377" y="80"/>
                  </a:lnTo>
                  <a:lnTo>
                    <a:pt x="350" y="94"/>
                  </a:lnTo>
                  <a:lnTo>
                    <a:pt x="323" y="105"/>
                  </a:lnTo>
                  <a:lnTo>
                    <a:pt x="296" y="115"/>
                  </a:lnTo>
                  <a:lnTo>
                    <a:pt x="268" y="120"/>
                  </a:lnTo>
                  <a:lnTo>
                    <a:pt x="237" y="126"/>
                  </a:lnTo>
                  <a:lnTo>
                    <a:pt x="208" y="132"/>
                  </a:lnTo>
                  <a:lnTo>
                    <a:pt x="175" y="134"/>
                  </a:lnTo>
                  <a:lnTo>
                    <a:pt x="143" y="136"/>
                  </a:lnTo>
                  <a:lnTo>
                    <a:pt x="75" y="138"/>
                  </a:lnTo>
                  <a:lnTo>
                    <a:pt x="0" y="138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08" name="Freeform 336"/>
            <p:cNvSpPr>
              <a:spLocks noChangeAspect="1"/>
            </p:cNvSpPr>
            <p:nvPr/>
          </p:nvSpPr>
          <p:spPr bwMode="auto">
            <a:xfrm>
              <a:off x="428" y="2314"/>
              <a:ext cx="139" cy="120"/>
            </a:xfrm>
            <a:custGeom>
              <a:avLst/>
              <a:gdLst>
                <a:gd name="T0" fmla="*/ 0 w 57"/>
                <a:gd name="T1" fmla="*/ 25 h 49"/>
                <a:gd name="T2" fmla="*/ 57 w 57"/>
                <a:gd name="T3" fmla="*/ 49 h 49"/>
                <a:gd name="T4" fmla="*/ 57 w 57"/>
                <a:gd name="T5" fmla="*/ 49 h 49"/>
                <a:gd name="T6" fmla="*/ 55 w 57"/>
                <a:gd name="T7" fmla="*/ 48 h 49"/>
                <a:gd name="T8" fmla="*/ 55 w 57"/>
                <a:gd name="T9" fmla="*/ 46 h 49"/>
                <a:gd name="T10" fmla="*/ 55 w 57"/>
                <a:gd name="T11" fmla="*/ 44 h 49"/>
                <a:gd name="T12" fmla="*/ 53 w 57"/>
                <a:gd name="T13" fmla="*/ 42 h 49"/>
                <a:gd name="T14" fmla="*/ 53 w 57"/>
                <a:gd name="T15" fmla="*/ 42 h 49"/>
                <a:gd name="T16" fmla="*/ 53 w 57"/>
                <a:gd name="T17" fmla="*/ 40 h 49"/>
                <a:gd name="T18" fmla="*/ 53 w 57"/>
                <a:gd name="T19" fmla="*/ 38 h 49"/>
                <a:gd name="T20" fmla="*/ 52 w 57"/>
                <a:gd name="T21" fmla="*/ 36 h 49"/>
                <a:gd name="T22" fmla="*/ 52 w 57"/>
                <a:gd name="T23" fmla="*/ 34 h 49"/>
                <a:gd name="T24" fmla="*/ 52 w 57"/>
                <a:gd name="T25" fmla="*/ 34 h 49"/>
                <a:gd name="T26" fmla="*/ 52 w 57"/>
                <a:gd name="T27" fmla="*/ 32 h 49"/>
                <a:gd name="T28" fmla="*/ 52 w 57"/>
                <a:gd name="T29" fmla="*/ 30 h 49"/>
                <a:gd name="T30" fmla="*/ 52 w 57"/>
                <a:gd name="T31" fmla="*/ 28 h 49"/>
                <a:gd name="T32" fmla="*/ 52 w 57"/>
                <a:gd name="T33" fmla="*/ 26 h 49"/>
                <a:gd name="T34" fmla="*/ 52 w 57"/>
                <a:gd name="T35" fmla="*/ 26 h 49"/>
                <a:gd name="T36" fmla="*/ 52 w 57"/>
                <a:gd name="T37" fmla="*/ 25 h 49"/>
                <a:gd name="T38" fmla="*/ 52 w 57"/>
                <a:gd name="T39" fmla="*/ 23 h 49"/>
                <a:gd name="T40" fmla="*/ 52 w 57"/>
                <a:gd name="T41" fmla="*/ 21 h 49"/>
                <a:gd name="T42" fmla="*/ 52 w 57"/>
                <a:gd name="T43" fmla="*/ 21 h 49"/>
                <a:gd name="T44" fmla="*/ 52 w 57"/>
                <a:gd name="T45" fmla="*/ 19 h 49"/>
                <a:gd name="T46" fmla="*/ 52 w 57"/>
                <a:gd name="T47" fmla="*/ 17 h 49"/>
                <a:gd name="T48" fmla="*/ 52 w 57"/>
                <a:gd name="T49" fmla="*/ 15 h 49"/>
                <a:gd name="T50" fmla="*/ 52 w 57"/>
                <a:gd name="T51" fmla="*/ 13 h 49"/>
                <a:gd name="T52" fmla="*/ 52 w 57"/>
                <a:gd name="T53" fmla="*/ 13 h 49"/>
                <a:gd name="T54" fmla="*/ 53 w 57"/>
                <a:gd name="T55" fmla="*/ 11 h 49"/>
                <a:gd name="T56" fmla="*/ 53 w 57"/>
                <a:gd name="T57" fmla="*/ 9 h 49"/>
                <a:gd name="T58" fmla="*/ 53 w 57"/>
                <a:gd name="T59" fmla="*/ 7 h 49"/>
                <a:gd name="T60" fmla="*/ 53 w 57"/>
                <a:gd name="T61" fmla="*/ 5 h 49"/>
                <a:gd name="T62" fmla="*/ 55 w 57"/>
                <a:gd name="T63" fmla="*/ 5 h 49"/>
                <a:gd name="T64" fmla="*/ 55 w 57"/>
                <a:gd name="T65" fmla="*/ 3 h 49"/>
                <a:gd name="T66" fmla="*/ 55 w 57"/>
                <a:gd name="T67" fmla="*/ 1 h 49"/>
                <a:gd name="T68" fmla="*/ 57 w 57"/>
                <a:gd name="T69" fmla="*/ 0 h 49"/>
                <a:gd name="T70" fmla="*/ 0 w 57"/>
                <a:gd name="T71" fmla="*/ 25 h 49"/>
                <a:gd name="T72" fmla="*/ 0 w 57"/>
                <a:gd name="T73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" h="49">
                  <a:moveTo>
                    <a:pt x="0" y="25"/>
                  </a:moveTo>
                  <a:lnTo>
                    <a:pt x="57" y="49"/>
                  </a:lnTo>
                  <a:lnTo>
                    <a:pt x="57" y="49"/>
                  </a:lnTo>
                  <a:lnTo>
                    <a:pt x="55" y="48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3" y="42"/>
                  </a:lnTo>
                  <a:lnTo>
                    <a:pt x="53" y="42"/>
                  </a:lnTo>
                  <a:lnTo>
                    <a:pt x="53" y="40"/>
                  </a:lnTo>
                  <a:lnTo>
                    <a:pt x="53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2"/>
                  </a:lnTo>
                  <a:lnTo>
                    <a:pt x="52" y="30"/>
                  </a:lnTo>
                  <a:lnTo>
                    <a:pt x="52" y="28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5"/>
                  </a:lnTo>
                  <a:lnTo>
                    <a:pt x="52" y="23"/>
                  </a:lnTo>
                  <a:lnTo>
                    <a:pt x="52" y="21"/>
                  </a:lnTo>
                  <a:lnTo>
                    <a:pt x="52" y="21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2" y="15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3" y="11"/>
                  </a:lnTo>
                  <a:lnTo>
                    <a:pt x="53" y="9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55" y="5"/>
                  </a:lnTo>
                  <a:lnTo>
                    <a:pt x="55" y="3"/>
                  </a:lnTo>
                  <a:lnTo>
                    <a:pt x="55" y="1"/>
                  </a:lnTo>
                  <a:lnTo>
                    <a:pt x="57" y="0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09" name="Freeform 337"/>
            <p:cNvSpPr>
              <a:spLocks noChangeAspect="1"/>
            </p:cNvSpPr>
            <p:nvPr/>
          </p:nvSpPr>
          <p:spPr bwMode="auto">
            <a:xfrm>
              <a:off x="465" y="2585"/>
              <a:ext cx="1216" cy="342"/>
            </a:xfrm>
            <a:custGeom>
              <a:avLst/>
              <a:gdLst>
                <a:gd name="T0" fmla="*/ 498 w 498"/>
                <a:gd name="T1" fmla="*/ 134 h 140"/>
                <a:gd name="T2" fmla="*/ 498 w 498"/>
                <a:gd name="T3" fmla="*/ 134 h 140"/>
                <a:gd name="T4" fmla="*/ 471 w 498"/>
                <a:gd name="T5" fmla="*/ 111 h 140"/>
                <a:gd name="T6" fmla="*/ 442 w 498"/>
                <a:gd name="T7" fmla="*/ 88 h 140"/>
                <a:gd name="T8" fmla="*/ 411 w 498"/>
                <a:gd name="T9" fmla="*/ 71 h 140"/>
                <a:gd name="T10" fmla="*/ 379 w 498"/>
                <a:gd name="T11" fmla="*/ 55 h 140"/>
                <a:gd name="T12" fmla="*/ 346 w 498"/>
                <a:gd name="T13" fmla="*/ 42 h 140"/>
                <a:gd name="T14" fmla="*/ 313 w 498"/>
                <a:gd name="T15" fmla="*/ 31 h 140"/>
                <a:gd name="T16" fmla="*/ 279 w 498"/>
                <a:gd name="T17" fmla="*/ 21 h 140"/>
                <a:gd name="T18" fmla="*/ 246 w 498"/>
                <a:gd name="T19" fmla="*/ 13 h 140"/>
                <a:gd name="T20" fmla="*/ 211 w 498"/>
                <a:gd name="T21" fmla="*/ 9 h 140"/>
                <a:gd name="T22" fmla="*/ 179 w 498"/>
                <a:gd name="T23" fmla="*/ 4 h 140"/>
                <a:gd name="T24" fmla="*/ 146 w 498"/>
                <a:gd name="T25" fmla="*/ 2 h 140"/>
                <a:gd name="T26" fmla="*/ 113 w 498"/>
                <a:gd name="T27" fmla="*/ 0 h 140"/>
                <a:gd name="T28" fmla="*/ 54 w 498"/>
                <a:gd name="T29" fmla="*/ 0 h 140"/>
                <a:gd name="T30" fmla="*/ 0 w 498"/>
                <a:gd name="T31" fmla="*/ 0 h 140"/>
                <a:gd name="T32" fmla="*/ 0 w 498"/>
                <a:gd name="T33" fmla="*/ 7 h 140"/>
                <a:gd name="T34" fmla="*/ 54 w 498"/>
                <a:gd name="T35" fmla="*/ 7 h 140"/>
                <a:gd name="T36" fmla="*/ 113 w 498"/>
                <a:gd name="T37" fmla="*/ 7 h 140"/>
                <a:gd name="T38" fmla="*/ 146 w 498"/>
                <a:gd name="T39" fmla="*/ 9 h 140"/>
                <a:gd name="T40" fmla="*/ 177 w 498"/>
                <a:gd name="T41" fmla="*/ 13 h 140"/>
                <a:gd name="T42" fmla="*/ 211 w 498"/>
                <a:gd name="T43" fmla="*/ 17 h 140"/>
                <a:gd name="T44" fmla="*/ 244 w 498"/>
                <a:gd name="T45" fmla="*/ 21 h 140"/>
                <a:gd name="T46" fmla="*/ 277 w 498"/>
                <a:gd name="T47" fmla="*/ 29 h 140"/>
                <a:gd name="T48" fmla="*/ 309 w 498"/>
                <a:gd name="T49" fmla="*/ 38 h 140"/>
                <a:gd name="T50" fmla="*/ 342 w 498"/>
                <a:gd name="T51" fmla="*/ 48 h 140"/>
                <a:gd name="T52" fmla="*/ 375 w 498"/>
                <a:gd name="T53" fmla="*/ 61 h 140"/>
                <a:gd name="T54" fmla="*/ 407 w 498"/>
                <a:gd name="T55" fmla="*/ 77 h 140"/>
                <a:gd name="T56" fmla="*/ 436 w 498"/>
                <a:gd name="T57" fmla="*/ 96 h 140"/>
                <a:gd name="T58" fmla="*/ 465 w 498"/>
                <a:gd name="T59" fmla="*/ 117 h 140"/>
                <a:gd name="T60" fmla="*/ 494 w 498"/>
                <a:gd name="T61" fmla="*/ 140 h 140"/>
                <a:gd name="T62" fmla="*/ 494 w 498"/>
                <a:gd name="T63" fmla="*/ 140 h 140"/>
                <a:gd name="T64" fmla="*/ 498 w 498"/>
                <a:gd name="T65" fmla="*/ 13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8" h="140">
                  <a:moveTo>
                    <a:pt x="498" y="134"/>
                  </a:moveTo>
                  <a:lnTo>
                    <a:pt x="498" y="134"/>
                  </a:lnTo>
                  <a:lnTo>
                    <a:pt x="471" y="111"/>
                  </a:lnTo>
                  <a:lnTo>
                    <a:pt x="442" y="88"/>
                  </a:lnTo>
                  <a:lnTo>
                    <a:pt x="411" y="71"/>
                  </a:lnTo>
                  <a:lnTo>
                    <a:pt x="379" y="55"/>
                  </a:lnTo>
                  <a:lnTo>
                    <a:pt x="346" y="42"/>
                  </a:lnTo>
                  <a:lnTo>
                    <a:pt x="313" y="31"/>
                  </a:lnTo>
                  <a:lnTo>
                    <a:pt x="279" y="21"/>
                  </a:lnTo>
                  <a:lnTo>
                    <a:pt x="246" y="13"/>
                  </a:lnTo>
                  <a:lnTo>
                    <a:pt x="211" y="9"/>
                  </a:lnTo>
                  <a:lnTo>
                    <a:pt x="179" y="4"/>
                  </a:lnTo>
                  <a:lnTo>
                    <a:pt x="146" y="2"/>
                  </a:lnTo>
                  <a:lnTo>
                    <a:pt x="113" y="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54" y="7"/>
                  </a:lnTo>
                  <a:lnTo>
                    <a:pt x="113" y="7"/>
                  </a:lnTo>
                  <a:lnTo>
                    <a:pt x="146" y="9"/>
                  </a:lnTo>
                  <a:lnTo>
                    <a:pt x="177" y="13"/>
                  </a:lnTo>
                  <a:lnTo>
                    <a:pt x="211" y="17"/>
                  </a:lnTo>
                  <a:lnTo>
                    <a:pt x="244" y="21"/>
                  </a:lnTo>
                  <a:lnTo>
                    <a:pt x="277" y="29"/>
                  </a:lnTo>
                  <a:lnTo>
                    <a:pt x="309" y="38"/>
                  </a:lnTo>
                  <a:lnTo>
                    <a:pt x="342" y="48"/>
                  </a:lnTo>
                  <a:lnTo>
                    <a:pt x="375" y="61"/>
                  </a:lnTo>
                  <a:lnTo>
                    <a:pt x="407" y="77"/>
                  </a:lnTo>
                  <a:lnTo>
                    <a:pt x="436" y="96"/>
                  </a:lnTo>
                  <a:lnTo>
                    <a:pt x="465" y="117"/>
                  </a:lnTo>
                  <a:lnTo>
                    <a:pt x="494" y="140"/>
                  </a:lnTo>
                  <a:lnTo>
                    <a:pt x="494" y="140"/>
                  </a:lnTo>
                  <a:lnTo>
                    <a:pt x="498" y="13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10" name="Freeform 338"/>
            <p:cNvSpPr>
              <a:spLocks noChangeAspect="1"/>
            </p:cNvSpPr>
            <p:nvPr/>
          </p:nvSpPr>
          <p:spPr bwMode="auto">
            <a:xfrm>
              <a:off x="1671" y="2912"/>
              <a:ext cx="352" cy="1158"/>
            </a:xfrm>
            <a:custGeom>
              <a:avLst/>
              <a:gdLst>
                <a:gd name="T0" fmla="*/ 144 w 144"/>
                <a:gd name="T1" fmla="*/ 474 h 474"/>
                <a:gd name="T2" fmla="*/ 144 w 144"/>
                <a:gd name="T3" fmla="*/ 403 h 474"/>
                <a:gd name="T4" fmla="*/ 142 w 144"/>
                <a:gd name="T5" fmla="*/ 336 h 474"/>
                <a:gd name="T6" fmla="*/ 140 w 144"/>
                <a:gd name="T7" fmla="*/ 303 h 474"/>
                <a:gd name="T8" fmla="*/ 138 w 144"/>
                <a:gd name="T9" fmla="*/ 272 h 474"/>
                <a:gd name="T10" fmla="*/ 132 w 144"/>
                <a:gd name="T11" fmla="*/ 242 h 474"/>
                <a:gd name="T12" fmla="*/ 127 w 144"/>
                <a:gd name="T13" fmla="*/ 213 h 474"/>
                <a:gd name="T14" fmla="*/ 119 w 144"/>
                <a:gd name="T15" fmla="*/ 184 h 474"/>
                <a:gd name="T16" fmla="*/ 111 w 144"/>
                <a:gd name="T17" fmla="*/ 157 h 474"/>
                <a:gd name="T18" fmla="*/ 100 w 144"/>
                <a:gd name="T19" fmla="*/ 131 h 474"/>
                <a:gd name="T20" fmla="*/ 86 w 144"/>
                <a:gd name="T21" fmla="*/ 104 h 474"/>
                <a:gd name="T22" fmla="*/ 69 w 144"/>
                <a:gd name="T23" fmla="*/ 77 h 474"/>
                <a:gd name="T24" fmla="*/ 50 w 144"/>
                <a:gd name="T25" fmla="*/ 52 h 474"/>
                <a:gd name="T26" fmla="*/ 29 w 144"/>
                <a:gd name="T27" fmla="*/ 25 h 474"/>
                <a:gd name="T28" fmla="*/ 4 w 144"/>
                <a:gd name="T29" fmla="*/ 0 h 474"/>
                <a:gd name="T30" fmla="*/ 0 w 144"/>
                <a:gd name="T31" fmla="*/ 6 h 474"/>
                <a:gd name="T32" fmla="*/ 23 w 144"/>
                <a:gd name="T33" fmla="*/ 31 h 474"/>
                <a:gd name="T34" fmla="*/ 44 w 144"/>
                <a:gd name="T35" fmla="*/ 56 h 474"/>
                <a:gd name="T36" fmla="*/ 63 w 144"/>
                <a:gd name="T37" fmla="*/ 81 h 474"/>
                <a:gd name="T38" fmla="*/ 79 w 144"/>
                <a:gd name="T39" fmla="*/ 108 h 474"/>
                <a:gd name="T40" fmla="*/ 92 w 144"/>
                <a:gd name="T41" fmla="*/ 132 h 474"/>
                <a:gd name="T42" fmla="*/ 104 w 144"/>
                <a:gd name="T43" fmla="*/ 159 h 474"/>
                <a:gd name="T44" fmla="*/ 111 w 144"/>
                <a:gd name="T45" fmla="*/ 186 h 474"/>
                <a:gd name="T46" fmla="*/ 119 w 144"/>
                <a:gd name="T47" fmla="*/ 215 h 474"/>
                <a:gd name="T48" fmla="*/ 125 w 144"/>
                <a:gd name="T49" fmla="*/ 244 h 474"/>
                <a:gd name="T50" fmla="*/ 129 w 144"/>
                <a:gd name="T51" fmla="*/ 272 h 474"/>
                <a:gd name="T52" fmla="*/ 132 w 144"/>
                <a:gd name="T53" fmla="*/ 303 h 474"/>
                <a:gd name="T54" fmla="*/ 134 w 144"/>
                <a:gd name="T55" fmla="*/ 336 h 474"/>
                <a:gd name="T56" fmla="*/ 136 w 144"/>
                <a:gd name="T57" fmla="*/ 403 h 474"/>
                <a:gd name="T58" fmla="*/ 136 w 144"/>
                <a:gd name="T59" fmla="*/ 474 h 474"/>
                <a:gd name="T60" fmla="*/ 144 w 144"/>
                <a:gd name="T61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4" h="474">
                  <a:moveTo>
                    <a:pt x="144" y="474"/>
                  </a:moveTo>
                  <a:lnTo>
                    <a:pt x="144" y="403"/>
                  </a:lnTo>
                  <a:lnTo>
                    <a:pt x="142" y="336"/>
                  </a:lnTo>
                  <a:lnTo>
                    <a:pt x="140" y="303"/>
                  </a:lnTo>
                  <a:lnTo>
                    <a:pt x="138" y="272"/>
                  </a:lnTo>
                  <a:lnTo>
                    <a:pt x="132" y="242"/>
                  </a:lnTo>
                  <a:lnTo>
                    <a:pt x="127" y="213"/>
                  </a:lnTo>
                  <a:lnTo>
                    <a:pt x="119" y="184"/>
                  </a:lnTo>
                  <a:lnTo>
                    <a:pt x="111" y="157"/>
                  </a:lnTo>
                  <a:lnTo>
                    <a:pt x="100" y="131"/>
                  </a:lnTo>
                  <a:lnTo>
                    <a:pt x="86" y="104"/>
                  </a:lnTo>
                  <a:lnTo>
                    <a:pt x="69" y="77"/>
                  </a:lnTo>
                  <a:lnTo>
                    <a:pt x="50" y="52"/>
                  </a:lnTo>
                  <a:lnTo>
                    <a:pt x="29" y="25"/>
                  </a:lnTo>
                  <a:lnTo>
                    <a:pt x="4" y="0"/>
                  </a:lnTo>
                  <a:lnTo>
                    <a:pt x="0" y="6"/>
                  </a:lnTo>
                  <a:lnTo>
                    <a:pt x="23" y="31"/>
                  </a:lnTo>
                  <a:lnTo>
                    <a:pt x="44" y="56"/>
                  </a:lnTo>
                  <a:lnTo>
                    <a:pt x="63" y="81"/>
                  </a:lnTo>
                  <a:lnTo>
                    <a:pt x="79" y="108"/>
                  </a:lnTo>
                  <a:lnTo>
                    <a:pt x="92" y="132"/>
                  </a:lnTo>
                  <a:lnTo>
                    <a:pt x="104" y="159"/>
                  </a:lnTo>
                  <a:lnTo>
                    <a:pt x="111" y="186"/>
                  </a:lnTo>
                  <a:lnTo>
                    <a:pt x="119" y="215"/>
                  </a:lnTo>
                  <a:lnTo>
                    <a:pt x="125" y="244"/>
                  </a:lnTo>
                  <a:lnTo>
                    <a:pt x="129" y="272"/>
                  </a:lnTo>
                  <a:lnTo>
                    <a:pt x="132" y="303"/>
                  </a:lnTo>
                  <a:lnTo>
                    <a:pt x="134" y="336"/>
                  </a:lnTo>
                  <a:lnTo>
                    <a:pt x="136" y="403"/>
                  </a:lnTo>
                  <a:lnTo>
                    <a:pt x="136" y="474"/>
                  </a:lnTo>
                  <a:lnTo>
                    <a:pt x="144" y="47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11" name="Freeform 339"/>
            <p:cNvSpPr>
              <a:spLocks noChangeAspect="1"/>
            </p:cNvSpPr>
            <p:nvPr/>
          </p:nvSpPr>
          <p:spPr bwMode="auto">
            <a:xfrm>
              <a:off x="1957" y="4004"/>
              <a:ext cx="117" cy="137"/>
            </a:xfrm>
            <a:custGeom>
              <a:avLst/>
              <a:gdLst>
                <a:gd name="T0" fmla="*/ 23 w 48"/>
                <a:gd name="T1" fmla="*/ 56 h 56"/>
                <a:gd name="T2" fmla="*/ 48 w 48"/>
                <a:gd name="T3" fmla="*/ 0 h 56"/>
                <a:gd name="T4" fmla="*/ 48 w 48"/>
                <a:gd name="T5" fmla="*/ 0 h 56"/>
                <a:gd name="T6" fmla="*/ 46 w 48"/>
                <a:gd name="T7" fmla="*/ 0 h 56"/>
                <a:gd name="T8" fmla="*/ 44 w 48"/>
                <a:gd name="T9" fmla="*/ 0 h 56"/>
                <a:gd name="T10" fmla="*/ 42 w 48"/>
                <a:gd name="T11" fmla="*/ 2 h 56"/>
                <a:gd name="T12" fmla="*/ 42 w 48"/>
                <a:gd name="T13" fmla="*/ 2 h 56"/>
                <a:gd name="T14" fmla="*/ 40 w 48"/>
                <a:gd name="T15" fmla="*/ 2 h 56"/>
                <a:gd name="T16" fmla="*/ 38 w 48"/>
                <a:gd name="T17" fmla="*/ 4 h 56"/>
                <a:gd name="T18" fmla="*/ 37 w 48"/>
                <a:gd name="T19" fmla="*/ 4 h 56"/>
                <a:gd name="T20" fmla="*/ 35 w 48"/>
                <a:gd name="T21" fmla="*/ 4 h 56"/>
                <a:gd name="T22" fmla="*/ 35 w 48"/>
                <a:gd name="T23" fmla="*/ 4 h 56"/>
                <a:gd name="T24" fmla="*/ 33 w 48"/>
                <a:gd name="T25" fmla="*/ 4 h 56"/>
                <a:gd name="T26" fmla="*/ 31 w 48"/>
                <a:gd name="T27" fmla="*/ 4 h 56"/>
                <a:gd name="T28" fmla="*/ 29 w 48"/>
                <a:gd name="T29" fmla="*/ 6 h 56"/>
                <a:gd name="T30" fmla="*/ 29 w 48"/>
                <a:gd name="T31" fmla="*/ 6 h 56"/>
                <a:gd name="T32" fmla="*/ 27 w 48"/>
                <a:gd name="T33" fmla="*/ 6 h 56"/>
                <a:gd name="T34" fmla="*/ 25 w 48"/>
                <a:gd name="T35" fmla="*/ 6 h 56"/>
                <a:gd name="T36" fmla="*/ 23 w 48"/>
                <a:gd name="T37" fmla="*/ 6 h 56"/>
                <a:gd name="T38" fmla="*/ 21 w 48"/>
                <a:gd name="T39" fmla="*/ 6 h 56"/>
                <a:gd name="T40" fmla="*/ 21 w 48"/>
                <a:gd name="T41" fmla="*/ 6 h 56"/>
                <a:gd name="T42" fmla="*/ 19 w 48"/>
                <a:gd name="T43" fmla="*/ 6 h 56"/>
                <a:gd name="T44" fmla="*/ 17 w 48"/>
                <a:gd name="T45" fmla="*/ 6 h 56"/>
                <a:gd name="T46" fmla="*/ 15 w 48"/>
                <a:gd name="T47" fmla="*/ 4 h 56"/>
                <a:gd name="T48" fmla="*/ 13 w 48"/>
                <a:gd name="T49" fmla="*/ 4 h 56"/>
                <a:gd name="T50" fmla="*/ 13 w 48"/>
                <a:gd name="T51" fmla="*/ 4 h 56"/>
                <a:gd name="T52" fmla="*/ 12 w 48"/>
                <a:gd name="T53" fmla="*/ 4 h 56"/>
                <a:gd name="T54" fmla="*/ 10 w 48"/>
                <a:gd name="T55" fmla="*/ 4 h 56"/>
                <a:gd name="T56" fmla="*/ 8 w 48"/>
                <a:gd name="T57" fmla="*/ 4 h 56"/>
                <a:gd name="T58" fmla="*/ 8 w 48"/>
                <a:gd name="T59" fmla="*/ 2 h 56"/>
                <a:gd name="T60" fmla="*/ 6 w 48"/>
                <a:gd name="T61" fmla="*/ 2 h 56"/>
                <a:gd name="T62" fmla="*/ 4 w 48"/>
                <a:gd name="T63" fmla="*/ 2 h 56"/>
                <a:gd name="T64" fmla="*/ 2 w 48"/>
                <a:gd name="T65" fmla="*/ 0 h 56"/>
                <a:gd name="T66" fmla="*/ 0 w 48"/>
                <a:gd name="T67" fmla="*/ 0 h 56"/>
                <a:gd name="T68" fmla="*/ 0 w 48"/>
                <a:gd name="T69" fmla="*/ 0 h 56"/>
                <a:gd name="T70" fmla="*/ 23 w 48"/>
                <a:gd name="T71" fmla="*/ 56 h 56"/>
                <a:gd name="T72" fmla="*/ 23 w 48"/>
                <a:gd name="T7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56">
                  <a:moveTo>
                    <a:pt x="23" y="56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3" y="4"/>
                  </a:lnTo>
                  <a:lnTo>
                    <a:pt x="31" y="4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" y="56"/>
                  </a:lnTo>
                  <a:lnTo>
                    <a:pt x="23" y="5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12" name="Freeform 340"/>
            <p:cNvSpPr>
              <a:spLocks noChangeAspect="1"/>
            </p:cNvSpPr>
            <p:nvPr/>
          </p:nvSpPr>
          <p:spPr bwMode="auto">
            <a:xfrm>
              <a:off x="2226" y="2912"/>
              <a:ext cx="347" cy="1117"/>
            </a:xfrm>
            <a:custGeom>
              <a:avLst/>
              <a:gdLst>
                <a:gd name="T0" fmla="*/ 136 w 142"/>
                <a:gd name="T1" fmla="*/ 0 h 457"/>
                <a:gd name="T2" fmla="*/ 136 w 142"/>
                <a:gd name="T3" fmla="*/ 0 h 457"/>
                <a:gd name="T4" fmla="*/ 113 w 142"/>
                <a:gd name="T5" fmla="*/ 25 h 457"/>
                <a:gd name="T6" fmla="*/ 94 w 142"/>
                <a:gd name="T7" fmla="*/ 52 h 457"/>
                <a:gd name="T8" fmla="*/ 76 w 142"/>
                <a:gd name="T9" fmla="*/ 79 h 457"/>
                <a:gd name="T10" fmla="*/ 61 w 142"/>
                <a:gd name="T11" fmla="*/ 108 h 457"/>
                <a:gd name="T12" fmla="*/ 48 w 142"/>
                <a:gd name="T13" fmla="*/ 136 h 457"/>
                <a:gd name="T14" fmla="*/ 36 w 142"/>
                <a:gd name="T15" fmla="*/ 167 h 457"/>
                <a:gd name="T16" fmla="*/ 28 w 142"/>
                <a:gd name="T17" fmla="*/ 196 h 457"/>
                <a:gd name="T18" fmla="*/ 21 w 142"/>
                <a:gd name="T19" fmla="*/ 226 h 457"/>
                <a:gd name="T20" fmla="*/ 13 w 142"/>
                <a:gd name="T21" fmla="*/ 257 h 457"/>
                <a:gd name="T22" fmla="*/ 9 w 142"/>
                <a:gd name="T23" fmla="*/ 288 h 457"/>
                <a:gd name="T24" fmla="*/ 5 w 142"/>
                <a:gd name="T25" fmla="*/ 317 h 457"/>
                <a:gd name="T26" fmla="*/ 1 w 142"/>
                <a:gd name="T27" fmla="*/ 347 h 457"/>
                <a:gd name="T28" fmla="*/ 0 w 142"/>
                <a:gd name="T29" fmla="*/ 403 h 457"/>
                <a:gd name="T30" fmla="*/ 0 w 142"/>
                <a:gd name="T31" fmla="*/ 457 h 457"/>
                <a:gd name="T32" fmla="*/ 7 w 142"/>
                <a:gd name="T33" fmla="*/ 457 h 457"/>
                <a:gd name="T34" fmla="*/ 7 w 142"/>
                <a:gd name="T35" fmla="*/ 403 h 457"/>
                <a:gd name="T36" fmla="*/ 11 w 142"/>
                <a:gd name="T37" fmla="*/ 347 h 457"/>
                <a:gd name="T38" fmla="*/ 13 w 142"/>
                <a:gd name="T39" fmla="*/ 319 h 457"/>
                <a:gd name="T40" fmla="*/ 17 w 142"/>
                <a:gd name="T41" fmla="*/ 288 h 457"/>
                <a:gd name="T42" fmla="*/ 21 w 142"/>
                <a:gd name="T43" fmla="*/ 259 h 457"/>
                <a:gd name="T44" fmla="*/ 28 w 142"/>
                <a:gd name="T45" fmla="*/ 228 h 457"/>
                <a:gd name="T46" fmla="*/ 36 w 142"/>
                <a:gd name="T47" fmla="*/ 200 h 457"/>
                <a:gd name="T48" fmla="*/ 44 w 142"/>
                <a:gd name="T49" fmla="*/ 169 h 457"/>
                <a:gd name="T50" fmla="*/ 55 w 142"/>
                <a:gd name="T51" fmla="*/ 140 h 457"/>
                <a:gd name="T52" fmla="*/ 69 w 142"/>
                <a:gd name="T53" fmla="*/ 111 h 457"/>
                <a:gd name="T54" fmla="*/ 82 w 142"/>
                <a:gd name="T55" fmla="*/ 83 h 457"/>
                <a:gd name="T56" fmla="*/ 99 w 142"/>
                <a:gd name="T57" fmla="*/ 56 h 457"/>
                <a:gd name="T58" fmla="*/ 119 w 142"/>
                <a:gd name="T59" fmla="*/ 31 h 457"/>
                <a:gd name="T60" fmla="*/ 142 w 142"/>
                <a:gd name="T61" fmla="*/ 6 h 457"/>
                <a:gd name="T62" fmla="*/ 142 w 142"/>
                <a:gd name="T63" fmla="*/ 6 h 457"/>
                <a:gd name="T64" fmla="*/ 136 w 142"/>
                <a:gd name="T65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2" h="457">
                  <a:moveTo>
                    <a:pt x="136" y="0"/>
                  </a:moveTo>
                  <a:lnTo>
                    <a:pt x="136" y="0"/>
                  </a:lnTo>
                  <a:lnTo>
                    <a:pt x="113" y="25"/>
                  </a:lnTo>
                  <a:lnTo>
                    <a:pt x="94" y="52"/>
                  </a:lnTo>
                  <a:lnTo>
                    <a:pt x="76" y="79"/>
                  </a:lnTo>
                  <a:lnTo>
                    <a:pt x="61" y="108"/>
                  </a:lnTo>
                  <a:lnTo>
                    <a:pt x="48" y="136"/>
                  </a:lnTo>
                  <a:lnTo>
                    <a:pt x="36" y="167"/>
                  </a:lnTo>
                  <a:lnTo>
                    <a:pt x="28" y="196"/>
                  </a:lnTo>
                  <a:lnTo>
                    <a:pt x="21" y="226"/>
                  </a:lnTo>
                  <a:lnTo>
                    <a:pt x="13" y="257"/>
                  </a:lnTo>
                  <a:lnTo>
                    <a:pt x="9" y="288"/>
                  </a:lnTo>
                  <a:lnTo>
                    <a:pt x="5" y="317"/>
                  </a:lnTo>
                  <a:lnTo>
                    <a:pt x="1" y="347"/>
                  </a:lnTo>
                  <a:lnTo>
                    <a:pt x="0" y="403"/>
                  </a:lnTo>
                  <a:lnTo>
                    <a:pt x="0" y="457"/>
                  </a:lnTo>
                  <a:lnTo>
                    <a:pt x="7" y="457"/>
                  </a:lnTo>
                  <a:lnTo>
                    <a:pt x="7" y="403"/>
                  </a:lnTo>
                  <a:lnTo>
                    <a:pt x="11" y="347"/>
                  </a:lnTo>
                  <a:lnTo>
                    <a:pt x="13" y="319"/>
                  </a:lnTo>
                  <a:lnTo>
                    <a:pt x="17" y="288"/>
                  </a:lnTo>
                  <a:lnTo>
                    <a:pt x="21" y="259"/>
                  </a:lnTo>
                  <a:lnTo>
                    <a:pt x="28" y="228"/>
                  </a:lnTo>
                  <a:lnTo>
                    <a:pt x="36" y="200"/>
                  </a:lnTo>
                  <a:lnTo>
                    <a:pt x="44" y="169"/>
                  </a:lnTo>
                  <a:lnTo>
                    <a:pt x="55" y="140"/>
                  </a:lnTo>
                  <a:lnTo>
                    <a:pt x="69" y="111"/>
                  </a:lnTo>
                  <a:lnTo>
                    <a:pt x="82" y="83"/>
                  </a:lnTo>
                  <a:lnTo>
                    <a:pt x="99" y="56"/>
                  </a:lnTo>
                  <a:lnTo>
                    <a:pt x="119" y="31"/>
                  </a:lnTo>
                  <a:lnTo>
                    <a:pt x="142" y="6"/>
                  </a:lnTo>
                  <a:lnTo>
                    <a:pt x="142" y="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13" name="Freeform 341"/>
            <p:cNvSpPr>
              <a:spLocks noChangeAspect="1"/>
            </p:cNvSpPr>
            <p:nvPr/>
          </p:nvSpPr>
          <p:spPr bwMode="auto">
            <a:xfrm>
              <a:off x="2558" y="2575"/>
              <a:ext cx="977" cy="352"/>
            </a:xfrm>
            <a:custGeom>
              <a:avLst/>
              <a:gdLst>
                <a:gd name="T0" fmla="*/ 400 w 400"/>
                <a:gd name="T1" fmla="*/ 0 h 144"/>
                <a:gd name="T2" fmla="*/ 400 w 400"/>
                <a:gd name="T3" fmla="*/ 0 h 144"/>
                <a:gd name="T4" fmla="*/ 344 w 400"/>
                <a:gd name="T5" fmla="*/ 0 h 144"/>
                <a:gd name="T6" fmla="*/ 290 w 400"/>
                <a:gd name="T7" fmla="*/ 4 h 144"/>
                <a:gd name="T8" fmla="*/ 263 w 400"/>
                <a:gd name="T9" fmla="*/ 8 h 144"/>
                <a:gd name="T10" fmla="*/ 238 w 400"/>
                <a:gd name="T11" fmla="*/ 11 h 144"/>
                <a:gd name="T12" fmla="*/ 211 w 400"/>
                <a:gd name="T13" fmla="*/ 17 h 144"/>
                <a:gd name="T14" fmla="*/ 186 w 400"/>
                <a:gd name="T15" fmla="*/ 23 h 144"/>
                <a:gd name="T16" fmla="*/ 161 w 400"/>
                <a:gd name="T17" fmla="*/ 31 h 144"/>
                <a:gd name="T18" fmla="*/ 138 w 400"/>
                <a:gd name="T19" fmla="*/ 40 h 144"/>
                <a:gd name="T20" fmla="*/ 113 w 400"/>
                <a:gd name="T21" fmla="*/ 52 h 144"/>
                <a:gd name="T22" fmla="*/ 90 w 400"/>
                <a:gd name="T23" fmla="*/ 65 h 144"/>
                <a:gd name="T24" fmla="*/ 67 w 400"/>
                <a:gd name="T25" fmla="*/ 81 h 144"/>
                <a:gd name="T26" fmla="*/ 44 w 400"/>
                <a:gd name="T27" fmla="*/ 98 h 144"/>
                <a:gd name="T28" fmla="*/ 21 w 400"/>
                <a:gd name="T29" fmla="*/ 117 h 144"/>
                <a:gd name="T30" fmla="*/ 0 w 400"/>
                <a:gd name="T31" fmla="*/ 138 h 144"/>
                <a:gd name="T32" fmla="*/ 6 w 400"/>
                <a:gd name="T33" fmla="*/ 144 h 144"/>
                <a:gd name="T34" fmla="*/ 27 w 400"/>
                <a:gd name="T35" fmla="*/ 123 h 144"/>
                <a:gd name="T36" fmla="*/ 48 w 400"/>
                <a:gd name="T37" fmla="*/ 104 h 144"/>
                <a:gd name="T38" fmla="*/ 71 w 400"/>
                <a:gd name="T39" fmla="*/ 86 h 144"/>
                <a:gd name="T40" fmla="*/ 94 w 400"/>
                <a:gd name="T41" fmla="*/ 73 h 144"/>
                <a:gd name="T42" fmla="*/ 117 w 400"/>
                <a:gd name="T43" fmla="*/ 59 h 144"/>
                <a:gd name="T44" fmla="*/ 140 w 400"/>
                <a:gd name="T45" fmla="*/ 48 h 144"/>
                <a:gd name="T46" fmla="*/ 165 w 400"/>
                <a:gd name="T47" fmla="*/ 38 h 144"/>
                <a:gd name="T48" fmla="*/ 190 w 400"/>
                <a:gd name="T49" fmla="*/ 31 h 144"/>
                <a:gd name="T50" fmla="*/ 213 w 400"/>
                <a:gd name="T51" fmla="*/ 25 h 144"/>
                <a:gd name="T52" fmla="*/ 240 w 400"/>
                <a:gd name="T53" fmla="*/ 19 h 144"/>
                <a:gd name="T54" fmla="*/ 265 w 400"/>
                <a:gd name="T55" fmla="*/ 15 h 144"/>
                <a:gd name="T56" fmla="*/ 290 w 400"/>
                <a:gd name="T57" fmla="*/ 11 h 144"/>
                <a:gd name="T58" fmla="*/ 344 w 400"/>
                <a:gd name="T59" fmla="*/ 8 h 144"/>
                <a:gd name="T60" fmla="*/ 400 w 400"/>
                <a:gd name="T61" fmla="*/ 8 h 144"/>
                <a:gd name="T62" fmla="*/ 400 w 400"/>
                <a:gd name="T63" fmla="*/ 8 h 144"/>
                <a:gd name="T64" fmla="*/ 400 w 400"/>
                <a:gd name="T6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0" h="144">
                  <a:moveTo>
                    <a:pt x="400" y="0"/>
                  </a:moveTo>
                  <a:lnTo>
                    <a:pt x="400" y="0"/>
                  </a:lnTo>
                  <a:lnTo>
                    <a:pt x="344" y="0"/>
                  </a:lnTo>
                  <a:lnTo>
                    <a:pt x="290" y="4"/>
                  </a:lnTo>
                  <a:lnTo>
                    <a:pt x="263" y="8"/>
                  </a:lnTo>
                  <a:lnTo>
                    <a:pt x="238" y="11"/>
                  </a:lnTo>
                  <a:lnTo>
                    <a:pt x="211" y="17"/>
                  </a:lnTo>
                  <a:lnTo>
                    <a:pt x="186" y="23"/>
                  </a:lnTo>
                  <a:lnTo>
                    <a:pt x="161" y="31"/>
                  </a:lnTo>
                  <a:lnTo>
                    <a:pt x="138" y="40"/>
                  </a:lnTo>
                  <a:lnTo>
                    <a:pt x="113" y="52"/>
                  </a:lnTo>
                  <a:lnTo>
                    <a:pt x="90" y="65"/>
                  </a:lnTo>
                  <a:lnTo>
                    <a:pt x="67" y="81"/>
                  </a:lnTo>
                  <a:lnTo>
                    <a:pt x="44" y="98"/>
                  </a:lnTo>
                  <a:lnTo>
                    <a:pt x="21" y="117"/>
                  </a:lnTo>
                  <a:lnTo>
                    <a:pt x="0" y="138"/>
                  </a:lnTo>
                  <a:lnTo>
                    <a:pt x="6" y="144"/>
                  </a:lnTo>
                  <a:lnTo>
                    <a:pt x="27" y="123"/>
                  </a:lnTo>
                  <a:lnTo>
                    <a:pt x="48" y="104"/>
                  </a:lnTo>
                  <a:lnTo>
                    <a:pt x="71" y="86"/>
                  </a:lnTo>
                  <a:lnTo>
                    <a:pt x="94" y="73"/>
                  </a:lnTo>
                  <a:lnTo>
                    <a:pt x="117" y="59"/>
                  </a:lnTo>
                  <a:lnTo>
                    <a:pt x="140" y="48"/>
                  </a:lnTo>
                  <a:lnTo>
                    <a:pt x="165" y="38"/>
                  </a:lnTo>
                  <a:lnTo>
                    <a:pt x="190" y="31"/>
                  </a:lnTo>
                  <a:lnTo>
                    <a:pt x="213" y="25"/>
                  </a:lnTo>
                  <a:lnTo>
                    <a:pt x="240" y="19"/>
                  </a:lnTo>
                  <a:lnTo>
                    <a:pt x="265" y="15"/>
                  </a:lnTo>
                  <a:lnTo>
                    <a:pt x="290" y="11"/>
                  </a:lnTo>
                  <a:lnTo>
                    <a:pt x="344" y="8"/>
                  </a:lnTo>
                  <a:lnTo>
                    <a:pt x="400" y="8"/>
                  </a:lnTo>
                  <a:lnTo>
                    <a:pt x="400" y="8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14" name="Rectangle 342"/>
            <p:cNvSpPr>
              <a:spLocks noChangeAspect="1" noChangeArrowheads="1"/>
            </p:cNvSpPr>
            <p:nvPr/>
          </p:nvSpPr>
          <p:spPr bwMode="auto">
            <a:xfrm>
              <a:off x="3535" y="2575"/>
              <a:ext cx="140" cy="20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15" name="Freeform 343"/>
            <p:cNvSpPr>
              <a:spLocks noChangeAspect="1"/>
            </p:cNvSpPr>
            <p:nvPr/>
          </p:nvSpPr>
          <p:spPr bwMode="auto">
            <a:xfrm>
              <a:off x="3604" y="2524"/>
              <a:ext cx="141" cy="117"/>
            </a:xfrm>
            <a:custGeom>
              <a:avLst/>
              <a:gdLst>
                <a:gd name="T0" fmla="*/ 58 w 58"/>
                <a:gd name="T1" fmla="*/ 25 h 48"/>
                <a:gd name="T2" fmla="*/ 0 w 58"/>
                <a:gd name="T3" fmla="*/ 0 h 48"/>
                <a:gd name="T4" fmla="*/ 0 w 58"/>
                <a:gd name="T5" fmla="*/ 0 h 48"/>
                <a:gd name="T6" fmla="*/ 2 w 58"/>
                <a:gd name="T7" fmla="*/ 2 h 48"/>
                <a:gd name="T8" fmla="*/ 2 w 58"/>
                <a:gd name="T9" fmla="*/ 4 h 48"/>
                <a:gd name="T10" fmla="*/ 2 w 58"/>
                <a:gd name="T11" fmla="*/ 4 h 48"/>
                <a:gd name="T12" fmla="*/ 4 w 58"/>
                <a:gd name="T13" fmla="*/ 6 h 48"/>
                <a:gd name="T14" fmla="*/ 4 w 58"/>
                <a:gd name="T15" fmla="*/ 8 h 48"/>
                <a:gd name="T16" fmla="*/ 4 w 58"/>
                <a:gd name="T17" fmla="*/ 9 h 48"/>
                <a:gd name="T18" fmla="*/ 6 w 58"/>
                <a:gd name="T19" fmla="*/ 11 h 48"/>
                <a:gd name="T20" fmla="*/ 6 w 58"/>
                <a:gd name="T21" fmla="*/ 11 h 48"/>
                <a:gd name="T22" fmla="*/ 6 w 58"/>
                <a:gd name="T23" fmla="*/ 13 h 48"/>
                <a:gd name="T24" fmla="*/ 6 w 58"/>
                <a:gd name="T25" fmla="*/ 15 h 48"/>
                <a:gd name="T26" fmla="*/ 6 w 58"/>
                <a:gd name="T27" fmla="*/ 17 h 48"/>
                <a:gd name="T28" fmla="*/ 6 w 58"/>
                <a:gd name="T29" fmla="*/ 19 h 48"/>
                <a:gd name="T30" fmla="*/ 6 w 58"/>
                <a:gd name="T31" fmla="*/ 19 h 48"/>
                <a:gd name="T32" fmla="*/ 6 w 58"/>
                <a:gd name="T33" fmla="*/ 21 h 48"/>
                <a:gd name="T34" fmla="*/ 8 w 58"/>
                <a:gd name="T35" fmla="*/ 23 h 48"/>
                <a:gd name="T36" fmla="*/ 8 w 58"/>
                <a:gd name="T37" fmla="*/ 25 h 48"/>
                <a:gd name="T38" fmla="*/ 8 w 58"/>
                <a:gd name="T39" fmla="*/ 25 h 48"/>
                <a:gd name="T40" fmla="*/ 6 w 58"/>
                <a:gd name="T41" fmla="*/ 27 h 48"/>
                <a:gd name="T42" fmla="*/ 6 w 58"/>
                <a:gd name="T43" fmla="*/ 29 h 48"/>
                <a:gd name="T44" fmla="*/ 6 w 58"/>
                <a:gd name="T45" fmla="*/ 31 h 48"/>
                <a:gd name="T46" fmla="*/ 6 w 58"/>
                <a:gd name="T47" fmla="*/ 32 h 48"/>
                <a:gd name="T48" fmla="*/ 6 w 58"/>
                <a:gd name="T49" fmla="*/ 32 h 48"/>
                <a:gd name="T50" fmla="*/ 6 w 58"/>
                <a:gd name="T51" fmla="*/ 34 h 48"/>
                <a:gd name="T52" fmla="*/ 6 w 58"/>
                <a:gd name="T53" fmla="*/ 36 h 48"/>
                <a:gd name="T54" fmla="*/ 6 w 58"/>
                <a:gd name="T55" fmla="*/ 38 h 48"/>
                <a:gd name="T56" fmla="*/ 4 w 58"/>
                <a:gd name="T57" fmla="*/ 40 h 48"/>
                <a:gd name="T58" fmla="*/ 4 w 58"/>
                <a:gd name="T59" fmla="*/ 40 h 48"/>
                <a:gd name="T60" fmla="*/ 4 w 58"/>
                <a:gd name="T61" fmla="*/ 42 h 48"/>
                <a:gd name="T62" fmla="*/ 2 w 58"/>
                <a:gd name="T63" fmla="*/ 44 h 48"/>
                <a:gd name="T64" fmla="*/ 2 w 58"/>
                <a:gd name="T65" fmla="*/ 46 h 48"/>
                <a:gd name="T66" fmla="*/ 2 w 58"/>
                <a:gd name="T67" fmla="*/ 48 h 48"/>
                <a:gd name="T68" fmla="*/ 0 w 58"/>
                <a:gd name="T69" fmla="*/ 48 h 48"/>
                <a:gd name="T70" fmla="*/ 58 w 58"/>
                <a:gd name="T71" fmla="*/ 25 h 48"/>
                <a:gd name="T72" fmla="*/ 58 w 58"/>
                <a:gd name="T73" fmla="*/ 2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" h="48">
                  <a:moveTo>
                    <a:pt x="58" y="2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8" y="23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6" y="31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4"/>
                  </a:lnTo>
                  <a:lnTo>
                    <a:pt x="6" y="36"/>
                  </a:lnTo>
                  <a:lnTo>
                    <a:pt x="6" y="38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0" y="48"/>
                  </a:lnTo>
                  <a:lnTo>
                    <a:pt x="58" y="25"/>
                  </a:lnTo>
                  <a:lnTo>
                    <a:pt x="58" y="2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16" name="Freeform 344"/>
            <p:cNvSpPr>
              <a:spLocks noChangeAspect="1"/>
            </p:cNvSpPr>
            <p:nvPr/>
          </p:nvSpPr>
          <p:spPr bwMode="auto">
            <a:xfrm>
              <a:off x="3557" y="2351"/>
              <a:ext cx="159" cy="24"/>
            </a:xfrm>
            <a:custGeom>
              <a:avLst/>
              <a:gdLst>
                <a:gd name="T0" fmla="*/ 0 w 65"/>
                <a:gd name="T1" fmla="*/ 2 h 10"/>
                <a:gd name="T2" fmla="*/ 0 w 65"/>
                <a:gd name="T3" fmla="*/ 10 h 10"/>
                <a:gd name="T4" fmla="*/ 65 w 65"/>
                <a:gd name="T5" fmla="*/ 8 h 10"/>
                <a:gd name="T6" fmla="*/ 65 w 65"/>
                <a:gd name="T7" fmla="*/ 0 h 10"/>
                <a:gd name="T8" fmla="*/ 0 w 65"/>
                <a:gd name="T9" fmla="*/ 2 h 10"/>
                <a:gd name="T10" fmla="*/ 0 w 65"/>
                <a:gd name="T1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0">
                  <a:moveTo>
                    <a:pt x="0" y="2"/>
                  </a:moveTo>
                  <a:lnTo>
                    <a:pt x="0" y="10"/>
                  </a:lnTo>
                  <a:lnTo>
                    <a:pt x="65" y="8"/>
                  </a:lnTo>
                  <a:lnTo>
                    <a:pt x="65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17" name="Freeform 345"/>
            <p:cNvSpPr>
              <a:spLocks noChangeAspect="1"/>
            </p:cNvSpPr>
            <p:nvPr/>
          </p:nvSpPr>
          <p:spPr bwMode="auto">
            <a:xfrm>
              <a:off x="2558" y="2028"/>
              <a:ext cx="999" cy="347"/>
            </a:xfrm>
            <a:custGeom>
              <a:avLst/>
              <a:gdLst>
                <a:gd name="T0" fmla="*/ 0 w 409"/>
                <a:gd name="T1" fmla="*/ 5 h 142"/>
                <a:gd name="T2" fmla="*/ 0 w 409"/>
                <a:gd name="T3" fmla="*/ 5 h 142"/>
                <a:gd name="T4" fmla="*/ 25 w 409"/>
                <a:gd name="T5" fmla="*/ 28 h 142"/>
                <a:gd name="T6" fmla="*/ 50 w 409"/>
                <a:gd name="T7" fmla="*/ 49 h 142"/>
                <a:gd name="T8" fmla="*/ 77 w 409"/>
                <a:gd name="T9" fmla="*/ 67 h 142"/>
                <a:gd name="T10" fmla="*/ 104 w 409"/>
                <a:gd name="T11" fmla="*/ 82 h 142"/>
                <a:gd name="T12" fmla="*/ 131 w 409"/>
                <a:gd name="T13" fmla="*/ 95 h 142"/>
                <a:gd name="T14" fmla="*/ 157 w 409"/>
                <a:gd name="T15" fmla="*/ 107 h 142"/>
                <a:gd name="T16" fmla="*/ 184 w 409"/>
                <a:gd name="T17" fmla="*/ 115 h 142"/>
                <a:gd name="T18" fmla="*/ 209 w 409"/>
                <a:gd name="T19" fmla="*/ 122 h 142"/>
                <a:gd name="T20" fmla="*/ 236 w 409"/>
                <a:gd name="T21" fmla="*/ 128 h 142"/>
                <a:gd name="T22" fmla="*/ 263 w 409"/>
                <a:gd name="T23" fmla="*/ 134 h 142"/>
                <a:gd name="T24" fmla="*/ 288 w 409"/>
                <a:gd name="T25" fmla="*/ 138 h 142"/>
                <a:gd name="T26" fmla="*/ 313 w 409"/>
                <a:gd name="T27" fmla="*/ 140 h 142"/>
                <a:gd name="T28" fmla="*/ 363 w 409"/>
                <a:gd name="T29" fmla="*/ 142 h 142"/>
                <a:gd name="T30" fmla="*/ 409 w 409"/>
                <a:gd name="T31" fmla="*/ 142 h 142"/>
                <a:gd name="T32" fmla="*/ 409 w 409"/>
                <a:gd name="T33" fmla="*/ 134 h 142"/>
                <a:gd name="T34" fmla="*/ 363 w 409"/>
                <a:gd name="T35" fmla="*/ 134 h 142"/>
                <a:gd name="T36" fmla="*/ 315 w 409"/>
                <a:gd name="T37" fmla="*/ 132 h 142"/>
                <a:gd name="T38" fmla="*/ 290 w 409"/>
                <a:gd name="T39" fmla="*/ 128 h 142"/>
                <a:gd name="T40" fmla="*/ 263 w 409"/>
                <a:gd name="T41" fmla="*/ 126 h 142"/>
                <a:gd name="T42" fmla="*/ 238 w 409"/>
                <a:gd name="T43" fmla="*/ 120 h 142"/>
                <a:gd name="T44" fmla="*/ 213 w 409"/>
                <a:gd name="T45" fmla="*/ 115 h 142"/>
                <a:gd name="T46" fmla="*/ 186 w 409"/>
                <a:gd name="T47" fmla="*/ 107 h 142"/>
                <a:gd name="T48" fmla="*/ 159 w 409"/>
                <a:gd name="T49" fmla="*/ 99 h 142"/>
                <a:gd name="T50" fmla="*/ 132 w 409"/>
                <a:gd name="T51" fmla="*/ 88 h 142"/>
                <a:gd name="T52" fmla="*/ 108 w 409"/>
                <a:gd name="T53" fmla="*/ 74 h 142"/>
                <a:gd name="T54" fmla="*/ 81 w 409"/>
                <a:gd name="T55" fmla="*/ 59 h 142"/>
                <a:gd name="T56" fmla="*/ 56 w 409"/>
                <a:gd name="T57" fmla="*/ 42 h 142"/>
                <a:gd name="T58" fmla="*/ 29 w 409"/>
                <a:gd name="T59" fmla="*/ 23 h 142"/>
                <a:gd name="T60" fmla="*/ 4 w 409"/>
                <a:gd name="T61" fmla="*/ 0 h 142"/>
                <a:gd name="T62" fmla="*/ 4 w 409"/>
                <a:gd name="T63" fmla="*/ 0 h 142"/>
                <a:gd name="T64" fmla="*/ 0 w 409"/>
                <a:gd name="T65" fmla="*/ 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9" h="142">
                  <a:moveTo>
                    <a:pt x="0" y="5"/>
                  </a:moveTo>
                  <a:lnTo>
                    <a:pt x="0" y="5"/>
                  </a:lnTo>
                  <a:lnTo>
                    <a:pt x="25" y="28"/>
                  </a:lnTo>
                  <a:lnTo>
                    <a:pt x="50" y="49"/>
                  </a:lnTo>
                  <a:lnTo>
                    <a:pt x="77" y="67"/>
                  </a:lnTo>
                  <a:lnTo>
                    <a:pt x="104" y="82"/>
                  </a:lnTo>
                  <a:lnTo>
                    <a:pt x="131" y="95"/>
                  </a:lnTo>
                  <a:lnTo>
                    <a:pt x="157" y="107"/>
                  </a:lnTo>
                  <a:lnTo>
                    <a:pt x="184" y="115"/>
                  </a:lnTo>
                  <a:lnTo>
                    <a:pt x="209" y="122"/>
                  </a:lnTo>
                  <a:lnTo>
                    <a:pt x="236" y="128"/>
                  </a:lnTo>
                  <a:lnTo>
                    <a:pt x="263" y="134"/>
                  </a:lnTo>
                  <a:lnTo>
                    <a:pt x="288" y="138"/>
                  </a:lnTo>
                  <a:lnTo>
                    <a:pt x="313" y="140"/>
                  </a:lnTo>
                  <a:lnTo>
                    <a:pt x="363" y="142"/>
                  </a:lnTo>
                  <a:lnTo>
                    <a:pt x="409" y="142"/>
                  </a:lnTo>
                  <a:lnTo>
                    <a:pt x="409" y="134"/>
                  </a:lnTo>
                  <a:lnTo>
                    <a:pt x="363" y="134"/>
                  </a:lnTo>
                  <a:lnTo>
                    <a:pt x="315" y="132"/>
                  </a:lnTo>
                  <a:lnTo>
                    <a:pt x="290" y="128"/>
                  </a:lnTo>
                  <a:lnTo>
                    <a:pt x="263" y="126"/>
                  </a:lnTo>
                  <a:lnTo>
                    <a:pt x="238" y="120"/>
                  </a:lnTo>
                  <a:lnTo>
                    <a:pt x="213" y="115"/>
                  </a:lnTo>
                  <a:lnTo>
                    <a:pt x="186" y="107"/>
                  </a:lnTo>
                  <a:lnTo>
                    <a:pt x="159" y="99"/>
                  </a:lnTo>
                  <a:lnTo>
                    <a:pt x="132" y="88"/>
                  </a:lnTo>
                  <a:lnTo>
                    <a:pt x="108" y="74"/>
                  </a:lnTo>
                  <a:lnTo>
                    <a:pt x="81" y="59"/>
                  </a:lnTo>
                  <a:lnTo>
                    <a:pt x="56" y="42"/>
                  </a:lnTo>
                  <a:lnTo>
                    <a:pt x="29" y="23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18" name="Freeform 346"/>
            <p:cNvSpPr>
              <a:spLocks noChangeAspect="1"/>
            </p:cNvSpPr>
            <p:nvPr/>
          </p:nvSpPr>
          <p:spPr bwMode="auto">
            <a:xfrm>
              <a:off x="2216" y="937"/>
              <a:ext cx="352" cy="1103"/>
            </a:xfrm>
            <a:custGeom>
              <a:avLst/>
              <a:gdLst>
                <a:gd name="T0" fmla="*/ 0 w 144"/>
                <a:gd name="T1" fmla="*/ 0 h 452"/>
                <a:gd name="T2" fmla="*/ 2 w 144"/>
                <a:gd name="T3" fmla="*/ 71 h 452"/>
                <a:gd name="T4" fmla="*/ 5 w 144"/>
                <a:gd name="T5" fmla="*/ 136 h 452"/>
                <a:gd name="T6" fmla="*/ 9 w 144"/>
                <a:gd name="T7" fmla="*/ 167 h 452"/>
                <a:gd name="T8" fmla="*/ 13 w 144"/>
                <a:gd name="T9" fmla="*/ 197 h 452"/>
                <a:gd name="T10" fmla="*/ 19 w 144"/>
                <a:gd name="T11" fmla="*/ 228 h 452"/>
                <a:gd name="T12" fmla="*/ 27 w 144"/>
                <a:gd name="T13" fmla="*/ 257 h 452"/>
                <a:gd name="T14" fmla="*/ 34 w 144"/>
                <a:gd name="T15" fmla="*/ 284 h 452"/>
                <a:gd name="T16" fmla="*/ 44 w 144"/>
                <a:gd name="T17" fmla="*/ 310 h 452"/>
                <a:gd name="T18" fmla="*/ 55 w 144"/>
                <a:gd name="T19" fmla="*/ 335 h 452"/>
                <a:gd name="T20" fmla="*/ 67 w 144"/>
                <a:gd name="T21" fmla="*/ 360 h 452"/>
                <a:gd name="T22" fmla="*/ 82 w 144"/>
                <a:gd name="T23" fmla="*/ 385 h 452"/>
                <a:gd name="T24" fmla="*/ 100 w 144"/>
                <a:gd name="T25" fmla="*/ 408 h 452"/>
                <a:gd name="T26" fmla="*/ 119 w 144"/>
                <a:gd name="T27" fmla="*/ 431 h 452"/>
                <a:gd name="T28" fmla="*/ 140 w 144"/>
                <a:gd name="T29" fmla="*/ 452 h 452"/>
                <a:gd name="T30" fmla="*/ 144 w 144"/>
                <a:gd name="T31" fmla="*/ 447 h 452"/>
                <a:gd name="T32" fmla="*/ 125 w 144"/>
                <a:gd name="T33" fmla="*/ 425 h 452"/>
                <a:gd name="T34" fmla="*/ 105 w 144"/>
                <a:gd name="T35" fmla="*/ 404 h 452"/>
                <a:gd name="T36" fmla="*/ 90 w 144"/>
                <a:gd name="T37" fmla="*/ 381 h 452"/>
                <a:gd name="T38" fmla="*/ 75 w 144"/>
                <a:gd name="T39" fmla="*/ 356 h 452"/>
                <a:gd name="T40" fmla="*/ 63 w 144"/>
                <a:gd name="T41" fmla="*/ 333 h 452"/>
                <a:gd name="T42" fmla="*/ 52 w 144"/>
                <a:gd name="T43" fmla="*/ 307 h 452"/>
                <a:gd name="T44" fmla="*/ 42 w 144"/>
                <a:gd name="T45" fmla="*/ 282 h 452"/>
                <a:gd name="T46" fmla="*/ 34 w 144"/>
                <a:gd name="T47" fmla="*/ 253 h 452"/>
                <a:gd name="T48" fmla="*/ 27 w 144"/>
                <a:gd name="T49" fmla="*/ 226 h 452"/>
                <a:gd name="T50" fmla="*/ 23 w 144"/>
                <a:gd name="T51" fmla="*/ 197 h 452"/>
                <a:gd name="T52" fmla="*/ 17 w 144"/>
                <a:gd name="T53" fmla="*/ 167 h 452"/>
                <a:gd name="T54" fmla="*/ 15 w 144"/>
                <a:gd name="T55" fmla="*/ 136 h 452"/>
                <a:gd name="T56" fmla="*/ 9 w 144"/>
                <a:gd name="T57" fmla="*/ 71 h 452"/>
                <a:gd name="T58" fmla="*/ 7 w 144"/>
                <a:gd name="T59" fmla="*/ 0 h 452"/>
                <a:gd name="T60" fmla="*/ 0 w 144"/>
                <a:gd name="T61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4" h="452">
                  <a:moveTo>
                    <a:pt x="0" y="0"/>
                  </a:moveTo>
                  <a:lnTo>
                    <a:pt x="2" y="71"/>
                  </a:lnTo>
                  <a:lnTo>
                    <a:pt x="5" y="136"/>
                  </a:lnTo>
                  <a:lnTo>
                    <a:pt x="9" y="167"/>
                  </a:lnTo>
                  <a:lnTo>
                    <a:pt x="13" y="197"/>
                  </a:lnTo>
                  <a:lnTo>
                    <a:pt x="19" y="228"/>
                  </a:lnTo>
                  <a:lnTo>
                    <a:pt x="27" y="257"/>
                  </a:lnTo>
                  <a:lnTo>
                    <a:pt x="34" y="284"/>
                  </a:lnTo>
                  <a:lnTo>
                    <a:pt x="44" y="310"/>
                  </a:lnTo>
                  <a:lnTo>
                    <a:pt x="55" y="335"/>
                  </a:lnTo>
                  <a:lnTo>
                    <a:pt x="67" y="360"/>
                  </a:lnTo>
                  <a:lnTo>
                    <a:pt x="82" y="385"/>
                  </a:lnTo>
                  <a:lnTo>
                    <a:pt x="100" y="408"/>
                  </a:lnTo>
                  <a:lnTo>
                    <a:pt x="119" y="431"/>
                  </a:lnTo>
                  <a:lnTo>
                    <a:pt x="140" y="452"/>
                  </a:lnTo>
                  <a:lnTo>
                    <a:pt x="144" y="447"/>
                  </a:lnTo>
                  <a:lnTo>
                    <a:pt x="125" y="425"/>
                  </a:lnTo>
                  <a:lnTo>
                    <a:pt x="105" y="404"/>
                  </a:lnTo>
                  <a:lnTo>
                    <a:pt x="90" y="381"/>
                  </a:lnTo>
                  <a:lnTo>
                    <a:pt x="75" y="356"/>
                  </a:lnTo>
                  <a:lnTo>
                    <a:pt x="63" y="333"/>
                  </a:lnTo>
                  <a:lnTo>
                    <a:pt x="52" y="307"/>
                  </a:lnTo>
                  <a:lnTo>
                    <a:pt x="42" y="282"/>
                  </a:lnTo>
                  <a:lnTo>
                    <a:pt x="34" y="253"/>
                  </a:lnTo>
                  <a:lnTo>
                    <a:pt x="27" y="226"/>
                  </a:lnTo>
                  <a:lnTo>
                    <a:pt x="23" y="197"/>
                  </a:lnTo>
                  <a:lnTo>
                    <a:pt x="17" y="167"/>
                  </a:lnTo>
                  <a:lnTo>
                    <a:pt x="15" y="136"/>
                  </a:lnTo>
                  <a:lnTo>
                    <a:pt x="9" y="71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19" name="Freeform 347"/>
            <p:cNvSpPr>
              <a:spLocks noChangeAspect="1"/>
            </p:cNvSpPr>
            <p:nvPr/>
          </p:nvSpPr>
          <p:spPr bwMode="auto">
            <a:xfrm>
              <a:off x="2167" y="871"/>
              <a:ext cx="118" cy="134"/>
            </a:xfrm>
            <a:custGeom>
              <a:avLst/>
              <a:gdLst>
                <a:gd name="T0" fmla="*/ 24 w 48"/>
                <a:gd name="T1" fmla="*/ 0 h 55"/>
                <a:gd name="T2" fmla="*/ 0 w 48"/>
                <a:gd name="T3" fmla="*/ 55 h 55"/>
                <a:gd name="T4" fmla="*/ 0 w 48"/>
                <a:gd name="T5" fmla="*/ 55 h 55"/>
                <a:gd name="T6" fmla="*/ 2 w 48"/>
                <a:gd name="T7" fmla="*/ 55 h 55"/>
                <a:gd name="T8" fmla="*/ 2 w 48"/>
                <a:gd name="T9" fmla="*/ 53 h 55"/>
                <a:gd name="T10" fmla="*/ 4 w 48"/>
                <a:gd name="T11" fmla="*/ 53 h 55"/>
                <a:gd name="T12" fmla="*/ 6 w 48"/>
                <a:gd name="T13" fmla="*/ 53 h 55"/>
                <a:gd name="T14" fmla="*/ 8 w 48"/>
                <a:gd name="T15" fmla="*/ 52 h 55"/>
                <a:gd name="T16" fmla="*/ 10 w 48"/>
                <a:gd name="T17" fmla="*/ 52 h 55"/>
                <a:gd name="T18" fmla="*/ 10 w 48"/>
                <a:gd name="T19" fmla="*/ 52 h 55"/>
                <a:gd name="T20" fmla="*/ 12 w 48"/>
                <a:gd name="T21" fmla="*/ 52 h 55"/>
                <a:gd name="T22" fmla="*/ 14 w 48"/>
                <a:gd name="T23" fmla="*/ 50 h 55"/>
                <a:gd name="T24" fmla="*/ 16 w 48"/>
                <a:gd name="T25" fmla="*/ 50 h 55"/>
                <a:gd name="T26" fmla="*/ 16 w 48"/>
                <a:gd name="T27" fmla="*/ 50 h 55"/>
                <a:gd name="T28" fmla="*/ 18 w 48"/>
                <a:gd name="T29" fmla="*/ 50 h 55"/>
                <a:gd name="T30" fmla="*/ 20 w 48"/>
                <a:gd name="T31" fmla="*/ 50 h 55"/>
                <a:gd name="T32" fmla="*/ 22 w 48"/>
                <a:gd name="T33" fmla="*/ 50 h 55"/>
                <a:gd name="T34" fmla="*/ 24 w 48"/>
                <a:gd name="T35" fmla="*/ 50 h 55"/>
                <a:gd name="T36" fmla="*/ 24 w 48"/>
                <a:gd name="T37" fmla="*/ 50 h 55"/>
                <a:gd name="T38" fmla="*/ 25 w 48"/>
                <a:gd name="T39" fmla="*/ 50 h 55"/>
                <a:gd name="T40" fmla="*/ 27 w 48"/>
                <a:gd name="T41" fmla="*/ 50 h 55"/>
                <a:gd name="T42" fmla="*/ 29 w 48"/>
                <a:gd name="T43" fmla="*/ 50 h 55"/>
                <a:gd name="T44" fmla="*/ 31 w 48"/>
                <a:gd name="T45" fmla="*/ 50 h 55"/>
                <a:gd name="T46" fmla="*/ 31 w 48"/>
                <a:gd name="T47" fmla="*/ 50 h 55"/>
                <a:gd name="T48" fmla="*/ 33 w 48"/>
                <a:gd name="T49" fmla="*/ 50 h 55"/>
                <a:gd name="T50" fmla="*/ 35 w 48"/>
                <a:gd name="T51" fmla="*/ 50 h 55"/>
                <a:gd name="T52" fmla="*/ 37 w 48"/>
                <a:gd name="T53" fmla="*/ 50 h 55"/>
                <a:gd name="T54" fmla="*/ 39 w 48"/>
                <a:gd name="T55" fmla="*/ 52 h 55"/>
                <a:gd name="T56" fmla="*/ 39 w 48"/>
                <a:gd name="T57" fmla="*/ 52 h 55"/>
                <a:gd name="T58" fmla="*/ 41 w 48"/>
                <a:gd name="T59" fmla="*/ 52 h 55"/>
                <a:gd name="T60" fmla="*/ 43 w 48"/>
                <a:gd name="T61" fmla="*/ 52 h 55"/>
                <a:gd name="T62" fmla="*/ 45 w 48"/>
                <a:gd name="T63" fmla="*/ 53 h 55"/>
                <a:gd name="T64" fmla="*/ 45 w 48"/>
                <a:gd name="T65" fmla="*/ 53 h 55"/>
                <a:gd name="T66" fmla="*/ 47 w 48"/>
                <a:gd name="T67" fmla="*/ 53 h 55"/>
                <a:gd name="T68" fmla="*/ 48 w 48"/>
                <a:gd name="T69" fmla="*/ 55 h 55"/>
                <a:gd name="T70" fmla="*/ 24 w 48"/>
                <a:gd name="T71" fmla="*/ 0 h 55"/>
                <a:gd name="T72" fmla="*/ 24 w 48"/>
                <a:gd name="T7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55">
                  <a:moveTo>
                    <a:pt x="24" y="0"/>
                  </a:moveTo>
                  <a:lnTo>
                    <a:pt x="0" y="55"/>
                  </a:lnTo>
                  <a:lnTo>
                    <a:pt x="0" y="55"/>
                  </a:lnTo>
                  <a:lnTo>
                    <a:pt x="2" y="55"/>
                  </a:lnTo>
                  <a:lnTo>
                    <a:pt x="2" y="53"/>
                  </a:lnTo>
                  <a:lnTo>
                    <a:pt x="4" y="53"/>
                  </a:lnTo>
                  <a:lnTo>
                    <a:pt x="6" y="53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2" y="52"/>
                  </a:lnTo>
                  <a:lnTo>
                    <a:pt x="14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8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5" y="50"/>
                  </a:lnTo>
                  <a:lnTo>
                    <a:pt x="27" y="50"/>
                  </a:lnTo>
                  <a:lnTo>
                    <a:pt x="29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33" y="50"/>
                  </a:lnTo>
                  <a:lnTo>
                    <a:pt x="35" y="50"/>
                  </a:lnTo>
                  <a:lnTo>
                    <a:pt x="37" y="50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41" y="52"/>
                  </a:lnTo>
                  <a:lnTo>
                    <a:pt x="43" y="52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47" y="53"/>
                  </a:lnTo>
                  <a:lnTo>
                    <a:pt x="48" y="55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20" name="Freeform 348"/>
            <p:cNvSpPr>
              <a:spLocks noChangeAspect="1"/>
            </p:cNvSpPr>
            <p:nvPr/>
          </p:nvSpPr>
          <p:spPr bwMode="auto">
            <a:xfrm>
              <a:off x="1698" y="2942"/>
              <a:ext cx="110" cy="112"/>
            </a:xfrm>
            <a:custGeom>
              <a:avLst/>
              <a:gdLst>
                <a:gd name="T0" fmla="*/ 21 w 45"/>
                <a:gd name="T1" fmla="*/ 46 h 46"/>
                <a:gd name="T2" fmla="*/ 18 w 45"/>
                <a:gd name="T3" fmla="*/ 46 h 46"/>
                <a:gd name="T4" fmla="*/ 14 w 45"/>
                <a:gd name="T5" fmla="*/ 44 h 46"/>
                <a:gd name="T6" fmla="*/ 10 w 45"/>
                <a:gd name="T7" fmla="*/ 42 h 46"/>
                <a:gd name="T8" fmla="*/ 6 w 45"/>
                <a:gd name="T9" fmla="*/ 40 h 46"/>
                <a:gd name="T10" fmla="*/ 4 w 45"/>
                <a:gd name="T11" fmla="*/ 36 h 46"/>
                <a:gd name="T12" fmla="*/ 2 w 45"/>
                <a:gd name="T13" fmla="*/ 32 h 46"/>
                <a:gd name="T14" fmla="*/ 0 w 45"/>
                <a:gd name="T15" fmla="*/ 28 h 46"/>
                <a:gd name="T16" fmla="*/ 0 w 45"/>
                <a:gd name="T17" fmla="*/ 23 h 46"/>
                <a:gd name="T18" fmla="*/ 0 w 45"/>
                <a:gd name="T19" fmla="*/ 19 h 46"/>
                <a:gd name="T20" fmla="*/ 2 w 45"/>
                <a:gd name="T21" fmla="*/ 15 h 46"/>
                <a:gd name="T22" fmla="*/ 4 w 45"/>
                <a:gd name="T23" fmla="*/ 11 h 46"/>
                <a:gd name="T24" fmla="*/ 6 w 45"/>
                <a:gd name="T25" fmla="*/ 7 h 46"/>
                <a:gd name="T26" fmla="*/ 10 w 45"/>
                <a:gd name="T27" fmla="*/ 3 h 46"/>
                <a:gd name="T28" fmla="*/ 14 w 45"/>
                <a:gd name="T29" fmla="*/ 2 h 46"/>
                <a:gd name="T30" fmla="*/ 18 w 45"/>
                <a:gd name="T31" fmla="*/ 2 h 46"/>
                <a:gd name="T32" fmla="*/ 21 w 45"/>
                <a:gd name="T33" fmla="*/ 0 h 46"/>
                <a:gd name="T34" fmla="*/ 27 w 45"/>
                <a:gd name="T35" fmla="*/ 2 h 46"/>
                <a:gd name="T36" fmla="*/ 31 w 45"/>
                <a:gd name="T37" fmla="*/ 2 h 46"/>
                <a:gd name="T38" fmla="*/ 35 w 45"/>
                <a:gd name="T39" fmla="*/ 3 h 46"/>
                <a:gd name="T40" fmla="*/ 39 w 45"/>
                <a:gd name="T41" fmla="*/ 7 h 46"/>
                <a:gd name="T42" fmla="*/ 41 w 45"/>
                <a:gd name="T43" fmla="*/ 11 h 46"/>
                <a:gd name="T44" fmla="*/ 43 w 45"/>
                <a:gd name="T45" fmla="*/ 15 h 46"/>
                <a:gd name="T46" fmla="*/ 45 w 45"/>
                <a:gd name="T47" fmla="*/ 19 h 46"/>
                <a:gd name="T48" fmla="*/ 45 w 45"/>
                <a:gd name="T49" fmla="*/ 23 h 46"/>
                <a:gd name="T50" fmla="*/ 45 w 45"/>
                <a:gd name="T51" fmla="*/ 28 h 46"/>
                <a:gd name="T52" fmla="*/ 43 w 45"/>
                <a:gd name="T53" fmla="*/ 32 h 46"/>
                <a:gd name="T54" fmla="*/ 41 w 45"/>
                <a:gd name="T55" fmla="*/ 36 h 46"/>
                <a:gd name="T56" fmla="*/ 39 w 45"/>
                <a:gd name="T57" fmla="*/ 40 h 46"/>
                <a:gd name="T58" fmla="*/ 35 w 45"/>
                <a:gd name="T59" fmla="*/ 42 h 46"/>
                <a:gd name="T60" fmla="*/ 31 w 45"/>
                <a:gd name="T61" fmla="*/ 44 h 46"/>
                <a:gd name="T62" fmla="*/ 27 w 45"/>
                <a:gd name="T63" fmla="*/ 46 h 46"/>
                <a:gd name="T64" fmla="*/ 21 w 45"/>
                <a:gd name="T6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" h="46">
                  <a:moveTo>
                    <a:pt x="21" y="46"/>
                  </a:moveTo>
                  <a:lnTo>
                    <a:pt x="18" y="46"/>
                  </a:lnTo>
                  <a:lnTo>
                    <a:pt x="14" y="44"/>
                  </a:lnTo>
                  <a:lnTo>
                    <a:pt x="10" y="42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1" y="2"/>
                  </a:lnTo>
                  <a:lnTo>
                    <a:pt x="35" y="3"/>
                  </a:lnTo>
                  <a:lnTo>
                    <a:pt x="39" y="7"/>
                  </a:lnTo>
                  <a:lnTo>
                    <a:pt x="41" y="11"/>
                  </a:lnTo>
                  <a:lnTo>
                    <a:pt x="43" y="15"/>
                  </a:lnTo>
                  <a:lnTo>
                    <a:pt x="45" y="19"/>
                  </a:lnTo>
                  <a:lnTo>
                    <a:pt x="45" y="23"/>
                  </a:lnTo>
                  <a:lnTo>
                    <a:pt x="45" y="28"/>
                  </a:lnTo>
                  <a:lnTo>
                    <a:pt x="43" y="32"/>
                  </a:lnTo>
                  <a:lnTo>
                    <a:pt x="41" y="36"/>
                  </a:lnTo>
                  <a:lnTo>
                    <a:pt x="39" y="40"/>
                  </a:lnTo>
                  <a:lnTo>
                    <a:pt x="35" y="42"/>
                  </a:lnTo>
                  <a:lnTo>
                    <a:pt x="31" y="44"/>
                  </a:lnTo>
                  <a:lnTo>
                    <a:pt x="27" y="46"/>
                  </a:lnTo>
                  <a:lnTo>
                    <a:pt x="21" y="4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21" name="Freeform 349"/>
            <p:cNvSpPr>
              <a:spLocks noChangeAspect="1"/>
            </p:cNvSpPr>
            <p:nvPr/>
          </p:nvSpPr>
          <p:spPr bwMode="auto">
            <a:xfrm>
              <a:off x="1698" y="2942"/>
              <a:ext cx="110" cy="112"/>
            </a:xfrm>
            <a:custGeom>
              <a:avLst/>
              <a:gdLst>
                <a:gd name="T0" fmla="*/ 21 w 45"/>
                <a:gd name="T1" fmla="*/ 46 h 46"/>
                <a:gd name="T2" fmla="*/ 18 w 45"/>
                <a:gd name="T3" fmla="*/ 46 h 46"/>
                <a:gd name="T4" fmla="*/ 14 w 45"/>
                <a:gd name="T5" fmla="*/ 44 h 46"/>
                <a:gd name="T6" fmla="*/ 10 w 45"/>
                <a:gd name="T7" fmla="*/ 42 h 46"/>
                <a:gd name="T8" fmla="*/ 6 w 45"/>
                <a:gd name="T9" fmla="*/ 40 h 46"/>
                <a:gd name="T10" fmla="*/ 4 w 45"/>
                <a:gd name="T11" fmla="*/ 36 h 46"/>
                <a:gd name="T12" fmla="*/ 2 w 45"/>
                <a:gd name="T13" fmla="*/ 32 h 46"/>
                <a:gd name="T14" fmla="*/ 0 w 45"/>
                <a:gd name="T15" fmla="*/ 28 h 46"/>
                <a:gd name="T16" fmla="*/ 0 w 45"/>
                <a:gd name="T17" fmla="*/ 23 h 46"/>
                <a:gd name="T18" fmla="*/ 0 w 45"/>
                <a:gd name="T19" fmla="*/ 19 h 46"/>
                <a:gd name="T20" fmla="*/ 2 w 45"/>
                <a:gd name="T21" fmla="*/ 15 h 46"/>
                <a:gd name="T22" fmla="*/ 4 w 45"/>
                <a:gd name="T23" fmla="*/ 11 h 46"/>
                <a:gd name="T24" fmla="*/ 6 w 45"/>
                <a:gd name="T25" fmla="*/ 7 h 46"/>
                <a:gd name="T26" fmla="*/ 10 w 45"/>
                <a:gd name="T27" fmla="*/ 3 h 46"/>
                <a:gd name="T28" fmla="*/ 14 w 45"/>
                <a:gd name="T29" fmla="*/ 2 h 46"/>
                <a:gd name="T30" fmla="*/ 18 w 45"/>
                <a:gd name="T31" fmla="*/ 2 h 46"/>
                <a:gd name="T32" fmla="*/ 21 w 45"/>
                <a:gd name="T33" fmla="*/ 0 h 46"/>
                <a:gd name="T34" fmla="*/ 27 w 45"/>
                <a:gd name="T35" fmla="*/ 2 h 46"/>
                <a:gd name="T36" fmla="*/ 31 w 45"/>
                <a:gd name="T37" fmla="*/ 2 h 46"/>
                <a:gd name="T38" fmla="*/ 35 w 45"/>
                <a:gd name="T39" fmla="*/ 3 h 46"/>
                <a:gd name="T40" fmla="*/ 39 w 45"/>
                <a:gd name="T41" fmla="*/ 7 h 46"/>
                <a:gd name="T42" fmla="*/ 41 w 45"/>
                <a:gd name="T43" fmla="*/ 11 h 46"/>
                <a:gd name="T44" fmla="*/ 43 w 45"/>
                <a:gd name="T45" fmla="*/ 15 h 46"/>
                <a:gd name="T46" fmla="*/ 45 w 45"/>
                <a:gd name="T47" fmla="*/ 19 h 46"/>
                <a:gd name="T48" fmla="*/ 45 w 45"/>
                <a:gd name="T49" fmla="*/ 23 h 46"/>
                <a:gd name="T50" fmla="*/ 45 w 45"/>
                <a:gd name="T51" fmla="*/ 28 h 46"/>
                <a:gd name="T52" fmla="*/ 43 w 45"/>
                <a:gd name="T53" fmla="*/ 32 h 46"/>
                <a:gd name="T54" fmla="*/ 41 w 45"/>
                <a:gd name="T55" fmla="*/ 36 h 46"/>
                <a:gd name="T56" fmla="*/ 39 w 45"/>
                <a:gd name="T57" fmla="*/ 40 h 46"/>
                <a:gd name="T58" fmla="*/ 35 w 45"/>
                <a:gd name="T59" fmla="*/ 42 h 46"/>
                <a:gd name="T60" fmla="*/ 31 w 45"/>
                <a:gd name="T61" fmla="*/ 44 h 46"/>
                <a:gd name="T62" fmla="*/ 27 w 45"/>
                <a:gd name="T63" fmla="*/ 46 h 46"/>
                <a:gd name="T64" fmla="*/ 21 w 45"/>
                <a:gd name="T6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" h="46">
                  <a:moveTo>
                    <a:pt x="21" y="46"/>
                  </a:moveTo>
                  <a:lnTo>
                    <a:pt x="18" y="46"/>
                  </a:lnTo>
                  <a:lnTo>
                    <a:pt x="14" y="44"/>
                  </a:lnTo>
                  <a:lnTo>
                    <a:pt x="10" y="42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31" y="2"/>
                  </a:lnTo>
                  <a:lnTo>
                    <a:pt x="35" y="3"/>
                  </a:lnTo>
                  <a:lnTo>
                    <a:pt x="39" y="7"/>
                  </a:lnTo>
                  <a:lnTo>
                    <a:pt x="41" y="11"/>
                  </a:lnTo>
                  <a:lnTo>
                    <a:pt x="43" y="15"/>
                  </a:lnTo>
                  <a:lnTo>
                    <a:pt x="45" y="19"/>
                  </a:lnTo>
                  <a:lnTo>
                    <a:pt x="45" y="23"/>
                  </a:lnTo>
                  <a:lnTo>
                    <a:pt x="45" y="28"/>
                  </a:lnTo>
                  <a:lnTo>
                    <a:pt x="43" y="32"/>
                  </a:lnTo>
                  <a:lnTo>
                    <a:pt x="41" y="36"/>
                  </a:lnTo>
                  <a:lnTo>
                    <a:pt x="39" y="40"/>
                  </a:lnTo>
                  <a:lnTo>
                    <a:pt x="35" y="42"/>
                  </a:lnTo>
                  <a:lnTo>
                    <a:pt x="31" y="44"/>
                  </a:lnTo>
                  <a:lnTo>
                    <a:pt x="27" y="46"/>
                  </a:lnTo>
                  <a:lnTo>
                    <a:pt x="21" y="46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22" name="Freeform 350"/>
            <p:cNvSpPr>
              <a:spLocks noChangeAspect="1"/>
            </p:cNvSpPr>
            <p:nvPr/>
          </p:nvSpPr>
          <p:spPr bwMode="auto">
            <a:xfrm>
              <a:off x="1554" y="2810"/>
              <a:ext cx="98" cy="98"/>
            </a:xfrm>
            <a:custGeom>
              <a:avLst/>
              <a:gdLst>
                <a:gd name="T0" fmla="*/ 21 w 40"/>
                <a:gd name="T1" fmla="*/ 40 h 40"/>
                <a:gd name="T2" fmla="*/ 17 w 40"/>
                <a:gd name="T3" fmla="*/ 40 h 40"/>
                <a:gd name="T4" fmla="*/ 13 w 40"/>
                <a:gd name="T5" fmla="*/ 38 h 40"/>
                <a:gd name="T6" fmla="*/ 9 w 40"/>
                <a:gd name="T7" fmla="*/ 36 h 40"/>
                <a:gd name="T8" fmla="*/ 6 w 40"/>
                <a:gd name="T9" fmla="*/ 34 h 40"/>
                <a:gd name="T10" fmla="*/ 4 w 40"/>
                <a:gd name="T11" fmla="*/ 31 h 40"/>
                <a:gd name="T12" fmla="*/ 2 w 40"/>
                <a:gd name="T13" fmla="*/ 29 h 40"/>
                <a:gd name="T14" fmla="*/ 0 w 40"/>
                <a:gd name="T15" fmla="*/ 25 h 40"/>
                <a:gd name="T16" fmla="*/ 0 w 40"/>
                <a:gd name="T17" fmla="*/ 19 h 40"/>
                <a:gd name="T18" fmla="*/ 0 w 40"/>
                <a:gd name="T19" fmla="*/ 15 h 40"/>
                <a:gd name="T20" fmla="*/ 2 w 40"/>
                <a:gd name="T21" fmla="*/ 11 h 40"/>
                <a:gd name="T22" fmla="*/ 4 w 40"/>
                <a:gd name="T23" fmla="*/ 8 h 40"/>
                <a:gd name="T24" fmla="*/ 6 w 40"/>
                <a:gd name="T25" fmla="*/ 6 h 40"/>
                <a:gd name="T26" fmla="*/ 9 w 40"/>
                <a:gd name="T27" fmla="*/ 4 h 40"/>
                <a:gd name="T28" fmla="*/ 13 w 40"/>
                <a:gd name="T29" fmla="*/ 2 h 40"/>
                <a:gd name="T30" fmla="*/ 17 w 40"/>
                <a:gd name="T31" fmla="*/ 0 h 40"/>
                <a:gd name="T32" fmla="*/ 21 w 40"/>
                <a:gd name="T33" fmla="*/ 0 h 40"/>
                <a:gd name="T34" fmla="*/ 25 w 40"/>
                <a:gd name="T35" fmla="*/ 0 h 40"/>
                <a:gd name="T36" fmla="*/ 29 w 40"/>
                <a:gd name="T37" fmla="*/ 2 h 40"/>
                <a:gd name="T38" fmla="*/ 32 w 40"/>
                <a:gd name="T39" fmla="*/ 4 h 40"/>
                <a:gd name="T40" fmla="*/ 34 w 40"/>
                <a:gd name="T41" fmla="*/ 6 h 40"/>
                <a:gd name="T42" fmla="*/ 38 w 40"/>
                <a:gd name="T43" fmla="*/ 8 h 40"/>
                <a:gd name="T44" fmla="*/ 40 w 40"/>
                <a:gd name="T45" fmla="*/ 11 h 40"/>
                <a:gd name="T46" fmla="*/ 40 w 40"/>
                <a:gd name="T47" fmla="*/ 15 h 40"/>
                <a:gd name="T48" fmla="*/ 40 w 40"/>
                <a:gd name="T49" fmla="*/ 19 h 40"/>
                <a:gd name="T50" fmla="*/ 40 w 40"/>
                <a:gd name="T51" fmla="*/ 25 h 40"/>
                <a:gd name="T52" fmla="*/ 40 w 40"/>
                <a:gd name="T53" fmla="*/ 29 h 40"/>
                <a:gd name="T54" fmla="*/ 38 w 40"/>
                <a:gd name="T55" fmla="*/ 31 h 40"/>
                <a:gd name="T56" fmla="*/ 34 w 40"/>
                <a:gd name="T57" fmla="*/ 34 h 40"/>
                <a:gd name="T58" fmla="*/ 32 w 40"/>
                <a:gd name="T59" fmla="*/ 36 h 40"/>
                <a:gd name="T60" fmla="*/ 29 w 40"/>
                <a:gd name="T61" fmla="*/ 38 h 40"/>
                <a:gd name="T62" fmla="*/ 25 w 40"/>
                <a:gd name="T63" fmla="*/ 40 h 40"/>
                <a:gd name="T64" fmla="*/ 21 w 40"/>
                <a:gd name="T6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40">
                  <a:moveTo>
                    <a:pt x="21" y="40"/>
                  </a:moveTo>
                  <a:lnTo>
                    <a:pt x="17" y="40"/>
                  </a:lnTo>
                  <a:lnTo>
                    <a:pt x="13" y="38"/>
                  </a:lnTo>
                  <a:lnTo>
                    <a:pt x="9" y="36"/>
                  </a:lnTo>
                  <a:lnTo>
                    <a:pt x="6" y="34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4" y="8"/>
                  </a:lnTo>
                  <a:lnTo>
                    <a:pt x="6" y="6"/>
                  </a:lnTo>
                  <a:lnTo>
                    <a:pt x="9" y="4"/>
                  </a:lnTo>
                  <a:lnTo>
                    <a:pt x="13" y="2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8" y="8"/>
                  </a:lnTo>
                  <a:lnTo>
                    <a:pt x="40" y="11"/>
                  </a:lnTo>
                  <a:lnTo>
                    <a:pt x="40" y="15"/>
                  </a:lnTo>
                  <a:lnTo>
                    <a:pt x="40" y="19"/>
                  </a:lnTo>
                  <a:lnTo>
                    <a:pt x="40" y="25"/>
                  </a:lnTo>
                  <a:lnTo>
                    <a:pt x="40" y="29"/>
                  </a:lnTo>
                  <a:lnTo>
                    <a:pt x="38" y="31"/>
                  </a:lnTo>
                  <a:lnTo>
                    <a:pt x="34" y="34"/>
                  </a:lnTo>
                  <a:lnTo>
                    <a:pt x="32" y="36"/>
                  </a:lnTo>
                  <a:lnTo>
                    <a:pt x="29" y="38"/>
                  </a:lnTo>
                  <a:lnTo>
                    <a:pt x="25" y="40"/>
                  </a:lnTo>
                  <a:lnTo>
                    <a:pt x="2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23" name="Freeform 351"/>
            <p:cNvSpPr>
              <a:spLocks noChangeAspect="1"/>
            </p:cNvSpPr>
            <p:nvPr/>
          </p:nvSpPr>
          <p:spPr bwMode="auto">
            <a:xfrm>
              <a:off x="1539" y="2856"/>
              <a:ext cx="66" cy="66"/>
            </a:xfrm>
            <a:custGeom>
              <a:avLst/>
              <a:gdLst>
                <a:gd name="T0" fmla="*/ 0 w 27"/>
                <a:gd name="T1" fmla="*/ 0 h 27"/>
                <a:gd name="T2" fmla="*/ 0 w 27"/>
                <a:gd name="T3" fmla="*/ 0 h 27"/>
                <a:gd name="T4" fmla="*/ 0 w 27"/>
                <a:gd name="T5" fmla="*/ 6 h 27"/>
                <a:gd name="T6" fmla="*/ 2 w 27"/>
                <a:gd name="T7" fmla="*/ 12 h 27"/>
                <a:gd name="T8" fmla="*/ 4 w 27"/>
                <a:gd name="T9" fmla="*/ 15 h 27"/>
                <a:gd name="T10" fmla="*/ 8 w 27"/>
                <a:gd name="T11" fmla="*/ 19 h 27"/>
                <a:gd name="T12" fmla="*/ 12 w 27"/>
                <a:gd name="T13" fmla="*/ 23 h 27"/>
                <a:gd name="T14" fmla="*/ 15 w 27"/>
                <a:gd name="T15" fmla="*/ 25 h 27"/>
                <a:gd name="T16" fmla="*/ 21 w 27"/>
                <a:gd name="T17" fmla="*/ 27 h 27"/>
                <a:gd name="T18" fmla="*/ 27 w 27"/>
                <a:gd name="T19" fmla="*/ 27 h 27"/>
                <a:gd name="T20" fmla="*/ 27 w 27"/>
                <a:gd name="T21" fmla="*/ 15 h 27"/>
                <a:gd name="T22" fmla="*/ 23 w 27"/>
                <a:gd name="T23" fmla="*/ 15 h 27"/>
                <a:gd name="T24" fmla="*/ 21 w 27"/>
                <a:gd name="T25" fmla="*/ 14 h 27"/>
                <a:gd name="T26" fmla="*/ 19 w 27"/>
                <a:gd name="T27" fmla="*/ 14 h 27"/>
                <a:gd name="T28" fmla="*/ 17 w 27"/>
                <a:gd name="T29" fmla="*/ 12 h 27"/>
                <a:gd name="T30" fmla="*/ 15 w 27"/>
                <a:gd name="T31" fmla="*/ 10 h 27"/>
                <a:gd name="T32" fmla="*/ 13 w 27"/>
                <a:gd name="T33" fmla="*/ 6 h 27"/>
                <a:gd name="T34" fmla="*/ 12 w 27"/>
                <a:gd name="T35" fmla="*/ 4 h 27"/>
                <a:gd name="T36" fmla="*/ 12 w 27"/>
                <a:gd name="T37" fmla="*/ 0 h 27"/>
                <a:gd name="T38" fmla="*/ 12 w 27"/>
                <a:gd name="T39" fmla="*/ 0 h 27"/>
                <a:gd name="T40" fmla="*/ 0 w 27"/>
                <a:gd name="T4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7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2"/>
                  </a:lnTo>
                  <a:lnTo>
                    <a:pt x="4" y="15"/>
                  </a:lnTo>
                  <a:lnTo>
                    <a:pt x="8" y="19"/>
                  </a:lnTo>
                  <a:lnTo>
                    <a:pt x="12" y="23"/>
                  </a:lnTo>
                  <a:lnTo>
                    <a:pt x="15" y="25"/>
                  </a:lnTo>
                  <a:lnTo>
                    <a:pt x="21" y="27"/>
                  </a:lnTo>
                  <a:lnTo>
                    <a:pt x="27" y="27"/>
                  </a:lnTo>
                  <a:lnTo>
                    <a:pt x="27" y="15"/>
                  </a:lnTo>
                  <a:lnTo>
                    <a:pt x="23" y="15"/>
                  </a:lnTo>
                  <a:lnTo>
                    <a:pt x="21" y="14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5" y="10"/>
                  </a:lnTo>
                  <a:lnTo>
                    <a:pt x="13" y="6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24" name="Freeform 352"/>
            <p:cNvSpPr>
              <a:spLocks noChangeAspect="1"/>
            </p:cNvSpPr>
            <p:nvPr/>
          </p:nvSpPr>
          <p:spPr bwMode="auto">
            <a:xfrm>
              <a:off x="1539" y="2795"/>
              <a:ext cx="66" cy="61"/>
            </a:xfrm>
            <a:custGeom>
              <a:avLst/>
              <a:gdLst>
                <a:gd name="T0" fmla="*/ 27 w 27"/>
                <a:gd name="T1" fmla="*/ 0 h 25"/>
                <a:gd name="T2" fmla="*/ 27 w 27"/>
                <a:gd name="T3" fmla="*/ 0 h 25"/>
                <a:gd name="T4" fmla="*/ 21 w 27"/>
                <a:gd name="T5" fmla="*/ 0 h 25"/>
                <a:gd name="T6" fmla="*/ 15 w 27"/>
                <a:gd name="T7" fmla="*/ 2 h 25"/>
                <a:gd name="T8" fmla="*/ 12 w 27"/>
                <a:gd name="T9" fmla="*/ 4 h 25"/>
                <a:gd name="T10" fmla="*/ 8 w 27"/>
                <a:gd name="T11" fmla="*/ 8 h 25"/>
                <a:gd name="T12" fmla="*/ 4 w 27"/>
                <a:gd name="T13" fmla="*/ 12 h 25"/>
                <a:gd name="T14" fmla="*/ 2 w 27"/>
                <a:gd name="T15" fmla="*/ 15 h 25"/>
                <a:gd name="T16" fmla="*/ 0 w 27"/>
                <a:gd name="T17" fmla="*/ 21 h 25"/>
                <a:gd name="T18" fmla="*/ 0 w 27"/>
                <a:gd name="T19" fmla="*/ 25 h 25"/>
                <a:gd name="T20" fmla="*/ 12 w 27"/>
                <a:gd name="T21" fmla="*/ 25 h 25"/>
                <a:gd name="T22" fmla="*/ 12 w 27"/>
                <a:gd name="T23" fmla="*/ 23 h 25"/>
                <a:gd name="T24" fmla="*/ 13 w 27"/>
                <a:gd name="T25" fmla="*/ 19 h 25"/>
                <a:gd name="T26" fmla="*/ 15 w 27"/>
                <a:gd name="T27" fmla="*/ 17 h 25"/>
                <a:gd name="T28" fmla="*/ 17 w 27"/>
                <a:gd name="T29" fmla="*/ 15 h 25"/>
                <a:gd name="T30" fmla="*/ 19 w 27"/>
                <a:gd name="T31" fmla="*/ 14 h 25"/>
                <a:gd name="T32" fmla="*/ 21 w 27"/>
                <a:gd name="T33" fmla="*/ 12 h 25"/>
                <a:gd name="T34" fmla="*/ 23 w 27"/>
                <a:gd name="T35" fmla="*/ 12 h 25"/>
                <a:gd name="T36" fmla="*/ 27 w 27"/>
                <a:gd name="T37" fmla="*/ 12 h 25"/>
                <a:gd name="T38" fmla="*/ 27 w 27"/>
                <a:gd name="T39" fmla="*/ 12 h 25"/>
                <a:gd name="T40" fmla="*/ 27 w 27"/>
                <a:gd name="T4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5">
                  <a:moveTo>
                    <a:pt x="27" y="0"/>
                  </a:moveTo>
                  <a:lnTo>
                    <a:pt x="27" y="0"/>
                  </a:lnTo>
                  <a:lnTo>
                    <a:pt x="21" y="0"/>
                  </a:lnTo>
                  <a:lnTo>
                    <a:pt x="15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12" y="25"/>
                  </a:lnTo>
                  <a:lnTo>
                    <a:pt x="12" y="23"/>
                  </a:lnTo>
                  <a:lnTo>
                    <a:pt x="13" y="19"/>
                  </a:lnTo>
                  <a:lnTo>
                    <a:pt x="15" y="17"/>
                  </a:lnTo>
                  <a:lnTo>
                    <a:pt x="17" y="15"/>
                  </a:lnTo>
                  <a:lnTo>
                    <a:pt x="19" y="14"/>
                  </a:lnTo>
                  <a:lnTo>
                    <a:pt x="21" y="12"/>
                  </a:lnTo>
                  <a:lnTo>
                    <a:pt x="23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25" name="Freeform 353"/>
            <p:cNvSpPr>
              <a:spLocks noChangeAspect="1"/>
            </p:cNvSpPr>
            <p:nvPr/>
          </p:nvSpPr>
          <p:spPr bwMode="auto">
            <a:xfrm>
              <a:off x="1605" y="2795"/>
              <a:ext cx="66" cy="61"/>
            </a:xfrm>
            <a:custGeom>
              <a:avLst/>
              <a:gdLst>
                <a:gd name="T0" fmla="*/ 27 w 27"/>
                <a:gd name="T1" fmla="*/ 25 h 25"/>
                <a:gd name="T2" fmla="*/ 27 w 27"/>
                <a:gd name="T3" fmla="*/ 25 h 25"/>
                <a:gd name="T4" fmla="*/ 25 w 27"/>
                <a:gd name="T5" fmla="*/ 21 h 25"/>
                <a:gd name="T6" fmla="*/ 23 w 27"/>
                <a:gd name="T7" fmla="*/ 15 h 25"/>
                <a:gd name="T8" fmla="*/ 21 w 27"/>
                <a:gd name="T9" fmla="*/ 12 h 25"/>
                <a:gd name="T10" fmla="*/ 19 w 27"/>
                <a:gd name="T11" fmla="*/ 8 h 25"/>
                <a:gd name="T12" fmla="*/ 13 w 27"/>
                <a:gd name="T13" fmla="*/ 4 h 25"/>
                <a:gd name="T14" fmla="*/ 10 w 27"/>
                <a:gd name="T15" fmla="*/ 2 h 25"/>
                <a:gd name="T16" fmla="*/ 6 w 27"/>
                <a:gd name="T17" fmla="*/ 0 h 25"/>
                <a:gd name="T18" fmla="*/ 0 w 27"/>
                <a:gd name="T19" fmla="*/ 0 h 25"/>
                <a:gd name="T20" fmla="*/ 0 w 27"/>
                <a:gd name="T21" fmla="*/ 12 h 25"/>
                <a:gd name="T22" fmla="*/ 2 w 27"/>
                <a:gd name="T23" fmla="*/ 12 h 25"/>
                <a:gd name="T24" fmla="*/ 6 w 27"/>
                <a:gd name="T25" fmla="*/ 12 h 25"/>
                <a:gd name="T26" fmla="*/ 8 w 27"/>
                <a:gd name="T27" fmla="*/ 14 h 25"/>
                <a:gd name="T28" fmla="*/ 10 w 27"/>
                <a:gd name="T29" fmla="*/ 15 h 25"/>
                <a:gd name="T30" fmla="*/ 11 w 27"/>
                <a:gd name="T31" fmla="*/ 17 h 25"/>
                <a:gd name="T32" fmla="*/ 13 w 27"/>
                <a:gd name="T33" fmla="*/ 19 h 25"/>
                <a:gd name="T34" fmla="*/ 13 w 27"/>
                <a:gd name="T35" fmla="*/ 23 h 25"/>
                <a:gd name="T36" fmla="*/ 13 w 27"/>
                <a:gd name="T37" fmla="*/ 25 h 25"/>
                <a:gd name="T38" fmla="*/ 13 w 27"/>
                <a:gd name="T39" fmla="*/ 25 h 25"/>
                <a:gd name="T40" fmla="*/ 27 w 27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5">
                  <a:moveTo>
                    <a:pt x="27" y="25"/>
                  </a:moveTo>
                  <a:lnTo>
                    <a:pt x="27" y="25"/>
                  </a:lnTo>
                  <a:lnTo>
                    <a:pt x="25" y="21"/>
                  </a:lnTo>
                  <a:lnTo>
                    <a:pt x="23" y="15"/>
                  </a:lnTo>
                  <a:lnTo>
                    <a:pt x="21" y="12"/>
                  </a:lnTo>
                  <a:lnTo>
                    <a:pt x="19" y="8"/>
                  </a:lnTo>
                  <a:lnTo>
                    <a:pt x="13" y="4"/>
                  </a:lnTo>
                  <a:lnTo>
                    <a:pt x="10" y="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15"/>
                  </a:lnTo>
                  <a:lnTo>
                    <a:pt x="11" y="17"/>
                  </a:lnTo>
                  <a:lnTo>
                    <a:pt x="13" y="19"/>
                  </a:lnTo>
                  <a:lnTo>
                    <a:pt x="13" y="23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27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26" name="Freeform 354"/>
            <p:cNvSpPr>
              <a:spLocks noChangeAspect="1"/>
            </p:cNvSpPr>
            <p:nvPr/>
          </p:nvSpPr>
          <p:spPr bwMode="auto">
            <a:xfrm>
              <a:off x="1605" y="2856"/>
              <a:ext cx="66" cy="66"/>
            </a:xfrm>
            <a:custGeom>
              <a:avLst/>
              <a:gdLst>
                <a:gd name="T0" fmla="*/ 0 w 27"/>
                <a:gd name="T1" fmla="*/ 27 h 27"/>
                <a:gd name="T2" fmla="*/ 0 w 27"/>
                <a:gd name="T3" fmla="*/ 27 h 27"/>
                <a:gd name="T4" fmla="*/ 6 w 27"/>
                <a:gd name="T5" fmla="*/ 27 h 27"/>
                <a:gd name="T6" fmla="*/ 10 w 27"/>
                <a:gd name="T7" fmla="*/ 25 h 27"/>
                <a:gd name="T8" fmla="*/ 13 w 27"/>
                <a:gd name="T9" fmla="*/ 23 h 27"/>
                <a:gd name="T10" fmla="*/ 19 w 27"/>
                <a:gd name="T11" fmla="*/ 19 h 27"/>
                <a:gd name="T12" fmla="*/ 21 w 27"/>
                <a:gd name="T13" fmla="*/ 15 h 27"/>
                <a:gd name="T14" fmla="*/ 23 w 27"/>
                <a:gd name="T15" fmla="*/ 12 h 27"/>
                <a:gd name="T16" fmla="*/ 25 w 27"/>
                <a:gd name="T17" fmla="*/ 6 h 27"/>
                <a:gd name="T18" fmla="*/ 27 w 27"/>
                <a:gd name="T19" fmla="*/ 0 h 27"/>
                <a:gd name="T20" fmla="*/ 13 w 27"/>
                <a:gd name="T21" fmla="*/ 0 h 27"/>
                <a:gd name="T22" fmla="*/ 13 w 27"/>
                <a:gd name="T23" fmla="*/ 4 h 27"/>
                <a:gd name="T24" fmla="*/ 13 w 27"/>
                <a:gd name="T25" fmla="*/ 6 h 27"/>
                <a:gd name="T26" fmla="*/ 11 w 27"/>
                <a:gd name="T27" fmla="*/ 10 h 27"/>
                <a:gd name="T28" fmla="*/ 10 w 27"/>
                <a:gd name="T29" fmla="*/ 12 h 27"/>
                <a:gd name="T30" fmla="*/ 8 w 27"/>
                <a:gd name="T31" fmla="*/ 14 h 27"/>
                <a:gd name="T32" fmla="*/ 6 w 27"/>
                <a:gd name="T33" fmla="*/ 14 h 27"/>
                <a:gd name="T34" fmla="*/ 2 w 27"/>
                <a:gd name="T35" fmla="*/ 15 h 27"/>
                <a:gd name="T36" fmla="*/ 0 w 27"/>
                <a:gd name="T37" fmla="*/ 15 h 27"/>
                <a:gd name="T38" fmla="*/ 0 w 27"/>
                <a:gd name="T39" fmla="*/ 15 h 27"/>
                <a:gd name="T40" fmla="*/ 0 w 27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7">
                  <a:moveTo>
                    <a:pt x="0" y="27"/>
                  </a:moveTo>
                  <a:lnTo>
                    <a:pt x="0" y="27"/>
                  </a:lnTo>
                  <a:lnTo>
                    <a:pt x="6" y="27"/>
                  </a:lnTo>
                  <a:lnTo>
                    <a:pt x="10" y="25"/>
                  </a:lnTo>
                  <a:lnTo>
                    <a:pt x="13" y="23"/>
                  </a:lnTo>
                  <a:lnTo>
                    <a:pt x="19" y="19"/>
                  </a:lnTo>
                  <a:lnTo>
                    <a:pt x="21" y="15"/>
                  </a:lnTo>
                  <a:lnTo>
                    <a:pt x="23" y="12"/>
                  </a:lnTo>
                  <a:lnTo>
                    <a:pt x="25" y="6"/>
                  </a:lnTo>
                  <a:lnTo>
                    <a:pt x="27" y="0"/>
                  </a:lnTo>
                  <a:lnTo>
                    <a:pt x="13" y="0"/>
                  </a:lnTo>
                  <a:lnTo>
                    <a:pt x="13" y="4"/>
                  </a:lnTo>
                  <a:lnTo>
                    <a:pt x="13" y="6"/>
                  </a:lnTo>
                  <a:lnTo>
                    <a:pt x="11" y="10"/>
                  </a:lnTo>
                  <a:lnTo>
                    <a:pt x="10" y="12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27" name="Freeform 355"/>
            <p:cNvSpPr>
              <a:spLocks noChangeAspect="1"/>
            </p:cNvSpPr>
            <p:nvPr/>
          </p:nvSpPr>
          <p:spPr bwMode="auto">
            <a:xfrm>
              <a:off x="1554" y="2810"/>
              <a:ext cx="98" cy="98"/>
            </a:xfrm>
            <a:custGeom>
              <a:avLst/>
              <a:gdLst>
                <a:gd name="T0" fmla="*/ 21 w 40"/>
                <a:gd name="T1" fmla="*/ 40 h 40"/>
                <a:gd name="T2" fmla="*/ 17 w 40"/>
                <a:gd name="T3" fmla="*/ 40 h 40"/>
                <a:gd name="T4" fmla="*/ 13 w 40"/>
                <a:gd name="T5" fmla="*/ 38 h 40"/>
                <a:gd name="T6" fmla="*/ 9 w 40"/>
                <a:gd name="T7" fmla="*/ 36 h 40"/>
                <a:gd name="T8" fmla="*/ 6 w 40"/>
                <a:gd name="T9" fmla="*/ 34 h 40"/>
                <a:gd name="T10" fmla="*/ 4 w 40"/>
                <a:gd name="T11" fmla="*/ 31 h 40"/>
                <a:gd name="T12" fmla="*/ 2 w 40"/>
                <a:gd name="T13" fmla="*/ 29 h 40"/>
                <a:gd name="T14" fmla="*/ 0 w 40"/>
                <a:gd name="T15" fmla="*/ 25 h 40"/>
                <a:gd name="T16" fmla="*/ 0 w 40"/>
                <a:gd name="T17" fmla="*/ 19 h 40"/>
                <a:gd name="T18" fmla="*/ 0 w 40"/>
                <a:gd name="T19" fmla="*/ 15 h 40"/>
                <a:gd name="T20" fmla="*/ 2 w 40"/>
                <a:gd name="T21" fmla="*/ 11 h 40"/>
                <a:gd name="T22" fmla="*/ 4 w 40"/>
                <a:gd name="T23" fmla="*/ 8 h 40"/>
                <a:gd name="T24" fmla="*/ 6 w 40"/>
                <a:gd name="T25" fmla="*/ 6 h 40"/>
                <a:gd name="T26" fmla="*/ 9 w 40"/>
                <a:gd name="T27" fmla="*/ 4 h 40"/>
                <a:gd name="T28" fmla="*/ 13 w 40"/>
                <a:gd name="T29" fmla="*/ 2 h 40"/>
                <a:gd name="T30" fmla="*/ 17 w 40"/>
                <a:gd name="T31" fmla="*/ 0 h 40"/>
                <a:gd name="T32" fmla="*/ 21 w 40"/>
                <a:gd name="T33" fmla="*/ 0 h 40"/>
                <a:gd name="T34" fmla="*/ 25 w 40"/>
                <a:gd name="T35" fmla="*/ 0 h 40"/>
                <a:gd name="T36" fmla="*/ 29 w 40"/>
                <a:gd name="T37" fmla="*/ 2 h 40"/>
                <a:gd name="T38" fmla="*/ 32 w 40"/>
                <a:gd name="T39" fmla="*/ 4 h 40"/>
                <a:gd name="T40" fmla="*/ 34 w 40"/>
                <a:gd name="T41" fmla="*/ 6 h 40"/>
                <a:gd name="T42" fmla="*/ 38 w 40"/>
                <a:gd name="T43" fmla="*/ 8 h 40"/>
                <a:gd name="T44" fmla="*/ 40 w 40"/>
                <a:gd name="T45" fmla="*/ 11 h 40"/>
                <a:gd name="T46" fmla="*/ 40 w 40"/>
                <a:gd name="T47" fmla="*/ 15 h 40"/>
                <a:gd name="T48" fmla="*/ 40 w 40"/>
                <a:gd name="T49" fmla="*/ 19 h 40"/>
                <a:gd name="T50" fmla="*/ 40 w 40"/>
                <a:gd name="T51" fmla="*/ 25 h 40"/>
                <a:gd name="T52" fmla="*/ 40 w 40"/>
                <a:gd name="T53" fmla="*/ 29 h 40"/>
                <a:gd name="T54" fmla="*/ 38 w 40"/>
                <a:gd name="T55" fmla="*/ 31 h 40"/>
                <a:gd name="T56" fmla="*/ 34 w 40"/>
                <a:gd name="T57" fmla="*/ 34 h 40"/>
                <a:gd name="T58" fmla="*/ 32 w 40"/>
                <a:gd name="T59" fmla="*/ 36 h 40"/>
                <a:gd name="T60" fmla="*/ 29 w 40"/>
                <a:gd name="T61" fmla="*/ 38 h 40"/>
                <a:gd name="T62" fmla="*/ 25 w 40"/>
                <a:gd name="T63" fmla="*/ 40 h 40"/>
                <a:gd name="T64" fmla="*/ 21 w 40"/>
                <a:gd name="T6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40">
                  <a:moveTo>
                    <a:pt x="21" y="40"/>
                  </a:moveTo>
                  <a:lnTo>
                    <a:pt x="17" y="40"/>
                  </a:lnTo>
                  <a:lnTo>
                    <a:pt x="13" y="38"/>
                  </a:lnTo>
                  <a:lnTo>
                    <a:pt x="9" y="36"/>
                  </a:lnTo>
                  <a:lnTo>
                    <a:pt x="6" y="34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4" y="8"/>
                  </a:lnTo>
                  <a:lnTo>
                    <a:pt x="6" y="6"/>
                  </a:lnTo>
                  <a:lnTo>
                    <a:pt x="9" y="4"/>
                  </a:lnTo>
                  <a:lnTo>
                    <a:pt x="13" y="2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8" y="8"/>
                  </a:lnTo>
                  <a:lnTo>
                    <a:pt x="40" y="11"/>
                  </a:lnTo>
                  <a:lnTo>
                    <a:pt x="40" y="15"/>
                  </a:lnTo>
                  <a:lnTo>
                    <a:pt x="40" y="19"/>
                  </a:lnTo>
                  <a:lnTo>
                    <a:pt x="40" y="25"/>
                  </a:lnTo>
                  <a:lnTo>
                    <a:pt x="40" y="29"/>
                  </a:lnTo>
                  <a:lnTo>
                    <a:pt x="38" y="31"/>
                  </a:lnTo>
                  <a:lnTo>
                    <a:pt x="34" y="34"/>
                  </a:lnTo>
                  <a:lnTo>
                    <a:pt x="32" y="36"/>
                  </a:lnTo>
                  <a:lnTo>
                    <a:pt x="29" y="38"/>
                  </a:lnTo>
                  <a:lnTo>
                    <a:pt x="25" y="40"/>
                  </a:lnTo>
                  <a:lnTo>
                    <a:pt x="21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28" name="Freeform 356"/>
            <p:cNvSpPr>
              <a:spLocks noChangeAspect="1"/>
            </p:cNvSpPr>
            <p:nvPr/>
          </p:nvSpPr>
          <p:spPr bwMode="auto">
            <a:xfrm>
              <a:off x="1544" y="2856"/>
              <a:ext cx="61" cy="61"/>
            </a:xfrm>
            <a:custGeom>
              <a:avLst/>
              <a:gdLst>
                <a:gd name="T0" fmla="*/ 0 w 25"/>
                <a:gd name="T1" fmla="*/ 0 h 25"/>
                <a:gd name="T2" fmla="*/ 0 w 25"/>
                <a:gd name="T3" fmla="*/ 0 h 25"/>
                <a:gd name="T4" fmla="*/ 0 w 25"/>
                <a:gd name="T5" fmla="*/ 6 h 25"/>
                <a:gd name="T6" fmla="*/ 2 w 25"/>
                <a:gd name="T7" fmla="*/ 10 h 25"/>
                <a:gd name="T8" fmla="*/ 4 w 25"/>
                <a:gd name="T9" fmla="*/ 15 h 25"/>
                <a:gd name="T10" fmla="*/ 8 w 25"/>
                <a:gd name="T11" fmla="*/ 17 h 25"/>
                <a:gd name="T12" fmla="*/ 11 w 25"/>
                <a:gd name="T13" fmla="*/ 21 h 25"/>
                <a:gd name="T14" fmla="*/ 15 w 25"/>
                <a:gd name="T15" fmla="*/ 23 h 25"/>
                <a:gd name="T16" fmla="*/ 19 w 25"/>
                <a:gd name="T17" fmla="*/ 25 h 25"/>
                <a:gd name="T18" fmla="*/ 25 w 25"/>
                <a:gd name="T19" fmla="*/ 25 h 25"/>
                <a:gd name="T20" fmla="*/ 25 w 25"/>
                <a:gd name="T21" fmla="*/ 17 h 25"/>
                <a:gd name="T22" fmla="*/ 21 w 25"/>
                <a:gd name="T23" fmla="*/ 17 h 25"/>
                <a:gd name="T24" fmla="*/ 17 w 25"/>
                <a:gd name="T25" fmla="*/ 15 h 25"/>
                <a:gd name="T26" fmla="*/ 15 w 25"/>
                <a:gd name="T27" fmla="*/ 14 h 25"/>
                <a:gd name="T28" fmla="*/ 13 w 25"/>
                <a:gd name="T29" fmla="*/ 12 h 25"/>
                <a:gd name="T30" fmla="*/ 11 w 25"/>
                <a:gd name="T31" fmla="*/ 10 h 25"/>
                <a:gd name="T32" fmla="*/ 10 w 25"/>
                <a:gd name="T33" fmla="*/ 8 h 25"/>
                <a:gd name="T34" fmla="*/ 8 w 25"/>
                <a:gd name="T35" fmla="*/ 4 h 25"/>
                <a:gd name="T36" fmla="*/ 8 w 25"/>
                <a:gd name="T37" fmla="*/ 0 h 25"/>
                <a:gd name="T38" fmla="*/ 8 w 25"/>
                <a:gd name="T39" fmla="*/ 0 h 25"/>
                <a:gd name="T40" fmla="*/ 0 w 25"/>
                <a:gd name="T4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0"/>
                  </a:lnTo>
                  <a:lnTo>
                    <a:pt x="4" y="15"/>
                  </a:lnTo>
                  <a:lnTo>
                    <a:pt x="8" y="17"/>
                  </a:lnTo>
                  <a:lnTo>
                    <a:pt x="11" y="21"/>
                  </a:lnTo>
                  <a:lnTo>
                    <a:pt x="15" y="23"/>
                  </a:lnTo>
                  <a:lnTo>
                    <a:pt x="19" y="25"/>
                  </a:lnTo>
                  <a:lnTo>
                    <a:pt x="25" y="25"/>
                  </a:lnTo>
                  <a:lnTo>
                    <a:pt x="25" y="17"/>
                  </a:lnTo>
                  <a:lnTo>
                    <a:pt x="21" y="17"/>
                  </a:lnTo>
                  <a:lnTo>
                    <a:pt x="17" y="15"/>
                  </a:lnTo>
                  <a:lnTo>
                    <a:pt x="15" y="14"/>
                  </a:lnTo>
                  <a:lnTo>
                    <a:pt x="13" y="12"/>
                  </a:lnTo>
                  <a:lnTo>
                    <a:pt x="11" y="10"/>
                  </a:lnTo>
                  <a:lnTo>
                    <a:pt x="10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29" name="Freeform 357"/>
            <p:cNvSpPr>
              <a:spLocks noChangeAspect="1"/>
            </p:cNvSpPr>
            <p:nvPr/>
          </p:nvSpPr>
          <p:spPr bwMode="auto">
            <a:xfrm>
              <a:off x="1544" y="2800"/>
              <a:ext cx="61" cy="56"/>
            </a:xfrm>
            <a:custGeom>
              <a:avLst/>
              <a:gdLst>
                <a:gd name="T0" fmla="*/ 25 w 25"/>
                <a:gd name="T1" fmla="*/ 0 h 23"/>
                <a:gd name="T2" fmla="*/ 25 w 25"/>
                <a:gd name="T3" fmla="*/ 0 h 23"/>
                <a:gd name="T4" fmla="*/ 19 w 25"/>
                <a:gd name="T5" fmla="*/ 0 h 23"/>
                <a:gd name="T6" fmla="*/ 15 w 25"/>
                <a:gd name="T7" fmla="*/ 2 h 23"/>
                <a:gd name="T8" fmla="*/ 11 w 25"/>
                <a:gd name="T9" fmla="*/ 4 h 23"/>
                <a:gd name="T10" fmla="*/ 8 w 25"/>
                <a:gd name="T11" fmla="*/ 6 h 23"/>
                <a:gd name="T12" fmla="*/ 4 w 25"/>
                <a:gd name="T13" fmla="*/ 10 h 23"/>
                <a:gd name="T14" fmla="*/ 2 w 25"/>
                <a:gd name="T15" fmla="*/ 13 h 23"/>
                <a:gd name="T16" fmla="*/ 0 w 25"/>
                <a:gd name="T17" fmla="*/ 19 h 23"/>
                <a:gd name="T18" fmla="*/ 0 w 25"/>
                <a:gd name="T19" fmla="*/ 23 h 23"/>
                <a:gd name="T20" fmla="*/ 8 w 25"/>
                <a:gd name="T21" fmla="*/ 23 h 23"/>
                <a:gd name="T22" fmla="*/ 8 w 25"/>
                <a:gd name="T23" fmla="*/ 21 h 23"/>
                <a:gd name="T24" fmla="*/ 10 w 25"/>
                <a:gd name="T25" fmla="*/ 17 h 23"/>
                <a:gd name="T26" fmla="*/ 11 w 25"/>
                <a:gd name="T27" fmla="*/ 15 h 23"/>
                <a:gd name="T28" fmla="*/ 13 w 25"/>
                <a:gd name="T29" fmla="*/ 12 h 23"/>
                <a:gd name="T30" fmla="*/ 15 w 25"/>
                <a:gd name="T31" fmla="*/ 10 h 23"/>
                <a:gd name="T32" fmla="*/ 17 w 25"/>
                <a:gd name="T33" fmla="*/ 10 h 23"/>
                <a:gd name="T34" fmla="*/ 21 w 25"/>
                <a:gd name="T35" fmla="*/ 8 h 23"/>
                <a:gd name="T36" fmla="*/ 25 w 25"/>
                <a:gd name="T37" fmla="*/ 8 h 23"/>
                <a:gd name="T38" fmla="*/ 25 w 25"/>
                <a:gd name="T39" fmla="*/ 8 h 23"/>
                <a:gd name="T40" fmla="*/ 25 w 25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3">
                  <a:moveTo>
                    <a:pt x="25" y="0"/>
                  </a:moveTo>
                  <a:lnTo>
                    <a:pt x="25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8" y="6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8" y="23"/>
                  </a:lnTo>
                  <a:lnTo>
                    <a:pt x="8" y="21"/>
                  </a:lnTo>
                  <a:lnTo>
                    <a:pt x="10" y="17"/>
                  </a:lnTo>
                  <a:lnTo>
                    <a:pt x="11" y="15"/>
                  </a:lnTo>
                  <a:lnTo>
                    <a:pt x="13" y="12"/>
                  </a:lnTo>
                  <a:lnTo>
                    <a:pt x="15" y="10"/>
                  </a:lnTo>
                  <a:lnTo>
                    <a:pt x="17" y="10"/>
                  </a:lnTo>
                  <a:lnTo>
                    <a:pt x="21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30" name="Freeform 358"/>
            <p:cNvSpPr>
              <a:spLocks noChangeAspect="1"/>
            </p:cNvSpPr>
            <p:nvPr/>
          </p:nvSpPr>
          <p:spPr bwMode="auto">
            <a:xfrm>
              <a:off x="1605" y="2800"/>
              <a:ext cx="61" cy="56"/>
            </a:xfrm>
            <a:custGeom>
              <a:avLst/>
              <a:gdLst>
                <a:gd name="T0" fmla="*/ 25 w 25"/>
                <a:gd name="T1" fmla="*/ 23 h 23"/>
                <a:gd name="T2" fmla="*/ 25 w 25"/>
                <a:gd name="T3" fmla="*/ 23 h 23"/>
                <a:gd name="T4" fmla="*/ 23 w 25"/>
                <a:gd name="T5" fmla="*/ 19 h 23"/>
                <a:gd name="T6" fmla="*/ 23 w 25"/>
                <a:gd name="T7" fmla="*/ 13 h 23"/>
                <a:gd name="T8" fmla="*/ 19 w 25"/>
                <a:gd name="T9" fmla="*/ 10 h 23"/>
                <a:gd name="T10" fmla="*/ 17 w 25"/>
                <a:gd name="T11" fmla="*/ 6 h 23"/>
                <a:gd name="T12" fmla="*/ 13 w 25"/>
                <a:gd name="T13" fmla="*/ 4 h 23"/>
                <a:gd name="T14" fmla="*/ 10 w 25"/>
                <a:gd name="T15" fmla="*/ 2 h 23"/>
                <a:gd name="T16" fmla="*/ 4 w 25"/>
                <a:gd name="T17" fmla="*/ 0 h 23"/>
                <a:gd name="T18" fmla="*/ 0 w 25"/>
                <a:gd name="T19" fmla="*/ 0 h 23"/>
                <a:gd name="T20" fmla="*/ 0 w 25"/>
                <a:gd name="T21" fmla="*/ 8 h 23"/>
                <a:gd name="T22" fmla="*/ 4 w 25"/>
                <a:gd name="T23" fmla="*/ 8 h 23"/>
                <a:gd name="T24" fmla="*/ 6 w 25"/>
                <a:gd name="T25" fmla="*/ 10 h 23"/>
                <a:gd name="T26" fmla="*/ 10 w 25"/>
                <a:gd name="T27" fmla="*/ 10 h 23"/>
                <a:gd name="T28" fmla="*/ 11 w 25"/>
                <a:gd name="T29" fmla="*/ 12 h 23"/>
                <a:gd name="T30" fmla="*/ 13 w 25"/>
                <a:gd name="T31" fmla="*/ 15 h 23"/>
                <a:gd name="T32" fmla="*/ 15 w 25"/>
                <a:gd name="T33" fmla="*/ 17 h 23"/>
                <a:gd name="T34" fmla="*/ 15 w 25"/>
                <a:gd name="T35" fmla="*/ 21 h 23"/>
                <a:gd name="T36" fmla="*/ 15 w 25"/>
                <a:gd name="T37" fmla="*/ 23 h 23"/>
                <a:gd name="T38" fmla="*/ 15 w 25"/>
                <a:gd name="T39" fmla="*/ 23 h 23"/>
                <a:gd name="T40" fmla="*/ 25 w 25"/>
                <a:gd name="T4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3">
                  <a:moveTo>
                    <a:pt x="25" y="23"/>
                  </a:moveTo>
                  <a:lnTo>
                    <a:pt x="25" y="23"/>
                  </a:lnTo>
                  <a:lnTo>
                    <a:pt x="23" y="19"/>
                  </a:lnTo>
                  <a:lnTo>
                    <a:pt x="23" y="13"/>
                  </a:lnTo>
                  <a:lnTo>
                    <a:pt x="19" y="10"/>
                  </a:lnTo>
                  <a:lnTo>
                    <a:pt x="17" y="6"/>
                  </a:lnTo>
                  <a:lnTo>
                    <a:pt x="13" y="4"/>
                  </a:lnTo>
                  <a:lnTo>
                    <a:pt x="10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1" y="12"/>
                  </a:lnTo>
                  <a:lnTo>
                    <a:pt x="13" y="15"/>
                  </a:lnTo>
                  <a:lnTo>
                    <a:pt x="15" y="17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25" y="2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31" name="Freeform 359"/>
            <p:cNvSpPr>
              <a:spLocks noChangeAspect="1"/>
            </p:cNvSpPr>
            <p:nvPr/>
          </p:nvSpPr>
          <p:spPr bwMode="auto">
            <a:xfrm>
              <a:off x="1605" y="2856"/>
              <a:ext cx="61" cy="61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25 h 25"/>
                <a:gd name="T4" fmla="*/ 4 w 25"/>
                <a:gd name="T5" fmla="*/ 25 h 25"/>
                <a:gd name="T6" fmla="*/ 10 w 25"/>
                <a:gd name="T7" fmla="*/ 23 h 25"/>
                <a:gd name="T8" fmla="*/ 13 w 25"/>
                <a:gd name="T9" fmla="*/ 21 h 25"/>
                <a:gd name="T10" fmla="*/ 17 w 25"/>
                <a:gd name="T11" fmla="*/ 17 h 25"/>
                <a:gd name="T12" fmla="*/ 19 w 25"/>
                <a:gd name="T13" fmla="*/ 15 h 25"/>
                <a:gd name="T14" fmla="*/ 23 w 25"/>
                <a:gd name="T15" fmla="*/ 10 h 25"/>
                <a:gd name="T16" fmla="*/ 23 w 25"/>
                <a:gd name="T17" fmla="*/ 6 h 25"/>
                <a:gd name="T18" fmla="*/ 25 w 25"/>
                <a:gd name="T19" fmla="*/ 0 h 25"/>
                <a:gd name="T20" fmla="*/ 15 w 25"/>
                <a:gd name="T21" fmla="*/ 0 h 25"/>
                <a:gd name="T22" fmla="*/ 15 w 25"/>
                <a:gd name="T23" fmla="*/ 4 h 25"/>
                <a:gd name="T24" fmla="*/ 15 w 25"/>
                <a:gd name="T25" fmla="*/ 8 h 25"/>
                <a:gd name="T26" fmla="*/ 13 w 25"/>
                <a:gd name="T27" fmla="*/ 10 h 25"/>
                <a:gd name="T28" fmla="*/ 11 w 25"/>
                <a:gd name="T29" fmla="*/ 12 h 25"/>
                <a:gd name="T30" fmla="*/ 10 w 25"/>
                <a:gd name="T31" fmla="*/ 14 h 25"/>
                <a:gd name="T32" fmla="*/ 6 w 25"/>
                <a:gd name="T33" fmla="*/ 15 h 25"/>
                <a:gd name="T34" fmla="*/ 4 w 25"/>
                <a:gd name="T35" fmla="*/ 17 h 25"/>
                <a:gd name="T36" fmla="*/ 0 w 25"/>
                <a:gd name="T37" fmla="*/ 17 h 25"/>
                <a:gd name="T38" fmla="*/ 0 w 25"/>
                <a:gd name="T39" fmla="*/ 17 h 25"/>
                <a:gd name="T40" fmla="*/ 0 w 25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25"/>
                  </a:lnTo>
                  <a:lnTo>
                    <a:pt x="4" y="25"/>
                  </a:lnTo>
                  <a:lnTo>
                    <a:pt x="10" y="23"/>
                  </a:lnTo>
                  <a:lnTo>
                    <a:pt x="13" y="21"/>
                  </a:lnTo>
                  <a:lnTo>
                    <a:pt x="17" y="17"/>
                  </a:lnTo>
                  <a:lnTo>
                    <a:pt x="19" y="15"/>
                  </a:lnTo>
                  <a:lnTo>
                    <a:pt x="23" y="10"/>
                  </a:lnTo>
                  <a:lnTo>
                    <a:pt x="23" y="6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3" y="10"/>
                  </a:lnTo>
                  <a:lnTo>
                    <a:pt x="11" y="12"/>
                  </a:lnTo>
                  <a:lnTo>
                    <a:pt x="10" y="14"/>
                  </a:lnTo>
                  <a:lnTo>
                    <a:pt x="6" y="15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32" name="Freeform 360"/>
            <p:cNvSpPr>
              <a:spLocks noChangeAspect="1"/>
            </p:cNvSpPr>
            <p:nvPr/>
          </p:nvSpPr>
          <p:spPr bwMode="auto">
            <a:xfrm>
              <a:off x="1571" y="2824"/>
              <a:ext cx="86" cy="84"/>
            </a:xfrm>
            <a:custGeom>
              <a:avLst/>
              <a:gdLst>
                <a:gd name="T0" fmla="*/ 14 w 35"/>
                <a:gd name="T1" fmla="*/ 15 h 34"/>
                <a:gd name="T2" fmla="*/ 29 w 35"/>
                <a:gd name="T3" fmla="*/ 0 h 34"/>
                <a:gd name="T4" fmla="*/ 31 w 35"/>
                <a:gd name="T5" fmla="*/ 3 h 34"/>
                <a:gd name="T6" fmla="*/ 33 w 35"/>
                <a:gd name="T7" fmla="*/ 7 h 34"/>
                <a:gd name="T8" fmla="*/ 35 w 35"/>
                <a:gd name="T9" fmla="*/ 11 h 34"/>
                <a:gd name="T10" fmla="*/ 35 w 35"/>
                <a:gd name="T11" fmla="*/ 15 h 34"/>
                <a:gd name="T12" fmla="*/ 35 w 35"/>
                <a:gd name="T13" fmla="*/ 19 h 34"/>
                <a:gd name="T14" fmla="*/ 33 w 35"/>
                <a:gd name="T15" fmla="*/ 23 h 34"/>
                <a:gd name="T16" fmla="*/ 31 w 35"/>
                <a:gd name="T17" fmla="*/ 27 h 34"/>
                <a:gd name="T18" fmla="*/ 29 w 35"/>
                <a:gd name="T19" fmla="*/ 28 h 34"/>
                <a:gd name="T20" fmla="*/ 25 w 35"/>
                <a:gd name="T21" fmla="*/ 32 h 34"/>
                <a:gd name="T22" fmla="*/ 22 w 35"/>
                <a:gd name="T23" fmla="*/ 34 h 34"/>
                <a:gd name="T24" fmla="*/ 18 w 35"/>
                <a:gd name="T25" fmla="*/ 34 h 34"/>
                <a:gd name="T26" fmla="*/ 14 w 35"/>
                <a:gd name="T27" fmla="*/ 34 h 34"/>
                <a:gd name="T28" fmla="*/ 10 w 35"/>
                <a:gd name="T29" fmla="*/ 34 h 34"/>
                <a:gd name="T30" fmla="*/ 6 w 35"/>
                <a:gd name="T31" fmla="*/ 34 h 34"/>
                <a:gd name="T32" fmla="*/ 2 w 35"/>
                <a:gd name="T33" fmla="*/ 32 h 34"/>
                <a:gd name="T34" fmla="*/ 0 w 35"/>
                <a:gd name="T35" fmla="*/ 28 h 34"/>
                <a:gd name="T36" fmla="*/ 14 w 35"/>
                <a:gd name="T37" fmla="*/ 1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34">
                  <a:moveTo>
                    <a:pt x="14" y="15"/>
                  </a:moveTo>
                  <a:lnTo>
                    <a:pt x="29" y="0"/>
                  </a:lnTo>
                  <a:lnTo>
                    <a:pt x="31" y="3"/>
                  </a:lnTo>
                  <a:lnTo>
                    <a:pt x="33" y="7"/>
                  </a:lnTo>
                  <a:lnTo>
                    <a:pt x="35" y="11"/>
                  </a:lnTo>
                  <a:lnTo>
                    <a:pt x="35" y="15"/>
                  </a:lnTo>
                  <a:lnTo>
                    <a:pt x="35" y="19"/>
                  </a:lnTo>
                  <a:lnTo>
                    <a:pt x="33" y="23"/>
                  </a:lnTo>
                  <a:lnTo>
                    <a:pt x="31" y="27"/>
                  </a:lnTo>
                  <a:lnTo>
                    <a:pt x="29" y="28"/>
                  </a:lnTo>
                  <a:lnTo>
                    <a:pt x="25" y="32"/>
                  </a:lnTo>
                  <a:lnTo>
                    <a:pt x="22" y="34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0" y="34"/>
                  </a:lnTo>
                  <a:lnTo>
                    <a:pt x="6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14" y="1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33" name="Freeform 361"/>
            <p:cNvSpPr>
              <a:spLocks noChangeAspect="1"/>
            </p:cNvSpPr>
            <p:nvPr/>
          </p:nvSpPr>
          <p:spPr bwMode="auto">
            <a:xfrm>
              <a:off x="1571" y="2824"/>
              <a:ext cx="86" cy="84"/>
            </a:xfrm>
            <a:custGeom>
              <a:avLst/>
              <a:gdLst>
                <a:gd name="T0" fmla="*/ 14 w 35"/>
                <a:gd name="T1" fmla="*/ 15 h 34"/>
                <a:gd name="T2" fmla="*/ 29 w 35"/>
                <a:gd name="T3" fmla="*/ 0 h 34"/>
                <a:gd name="T4" fmla="*/ 31 w 35"/>
                <a:gd name="T5" fmla="*/ 3 h 34"/>
                <a:gd name="T6" fmla="*/ 33 w 35"/>
                <a:gd name="T7" fmla="*/ 7 h 34"/>
                <a:gd name="T8" fmla="*/ 35 w 35"/>
                <a:gd name="T9" fmla="*/ 11 h 34"/>
                <a:gd name="T10" fmla="*/ 35 w 35"/>
                <a:gd name="T11" fmla="*/ 15 h 34"/>
                <a:gd name="T12" fmla="*/ 35 w 35"/>
                <a:gd name="T13" fmla="*/ 19 h 34"/>
                <a:gd name="T14" fmla="*/ 33 w 35"/>
                <a:gd name="T15" fmla="*/ 23 h 34"/>
                <a:gd name="T16" fmla="*/ 31 w 35"/>
                <a:gd name="T17" fmla="*/ 27 h 34"/>
                <a:gd name="T18" fmla="*/ 29 w 35"/>
                <a:gd name="T19" fmla="*/ 28 h 34"/>
                <a:gd name="T20" fmla="*/ 25 w 35"/>
                <a:gd name="T21" fmla="*/ 32 h 34"/>
                <a:gd name="T22" fmla="*/ 22 w 35"/>
                <a:gd name="T23" fmla="*/ 34 h 34"/>
                <a:gd name="T24" fmla="*/ 18 w 35"/>
                <a:gd name="T25" fmla="*/ 34 h 34"/>
                <a:gd name="T26" fmla="*/ 14 w 35"/>
                <a:gd name="T27" fmla="*/ 34 h 34"/>
                <a:gd name="T28" fmla="*/ 10 w 35"/>
                <a:gd name="T29" fmla="*/ 34 h 34"/>
                <a:gd name="T30" fmla="*/ 6 w 35"/>
                <a:gd name="T31" fmla="*/ 34 h 34"/>
                <a:gd name="T32" fmla="*/ 2 w 35"/>
                <a:gd name="T33" fmla="*/ 32 h 34"/>
                <a:gd name="T34" fmla="*/ 0 w 35"/>
                <a:gd name="T35" fmla="*/ 28 h 34"/>
                <a:gd name="T36" fmla="*/ 14 w 35"/>
                <a:gd name="T37" fmla="*/ 1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34">
                  <a:moveTo>
                    <a:pt x="14" y="15"/>
                  </a:moveTo>
                  <a:lnTo>
                    <a:pt x="29" y="0"/>
                  </a:lnTo>
                  <a:lnTo>
                    <a:pt x="31" y="3"/>
                  </a:lnTo>
                  <a:lnTo>
                    <a:pt x="33" y="7"/>
                  </a:lnTo>
                  <a:lnTo>
                    <a:pt x="35" y="11"/>
                  </a:lnTo>
                  <a:lnTo>
                    <a:pt x="35" y="15"/>
                  </a:lnTo>
                  <a:lnTo>
                    <a:pt x="35" y="19"/>
                  </a:lnTo>
                  <a:lnTo>
                    <a:pt x="33" y="23"/>
                  </a:lnTo>
                  <a:lnTo>
                    <a:pt x="31" y="27"/>
                  </a:lnTo>
                  <a:lnTo>
                    <a:pt x="29" y="28"/>
                  </a:lnTo>
                  <a:lnTo>
                    <a:pt x="25" y="32"/>
                  </a:lnTo>
                  <a:lnTo>
                    <a:pt x="22" y="34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0" y="34"/>
                  </a:lnTo>
                  <a:lnTo>
                    <a:pt x="6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14" y="15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34" name="Freeform 362"/>
            <p:cNvSpPr>
              <a:spLocks noChangeAspect="1"/>
            </p:cNvSpPr>
            <p:nvPr/>
          </p:nvSpPr>
          <p:spPr bwMode="auto">
            <a:xfrm>
              <a:off x="2590" y="2785"/>
              <a:ext cx="112" cy="113"/>
            </a:xfrm>
            <a:custGeom>
              <a:avLst/>
              <a:gdLst>
                <a:gd name="T0" fmla="*/ 46 w 46"/>
                <a:gd name="T1" fmla="*/ 23 h 46"/>
                <a:gd name="T2" fmla="*/ 46 w 46"/>
                <a:gd name="T3" fmla="*/ 27 h 46"/>
                <a:gd name="T4" fmla="*/ 45 w 46"/>
                <a:gd name="T5" fmla="*/ 33 h 46"/>
                <a:gd name="T6" fmla="*/ 43 w 46"/>
                <a:gd name="T7" fmla="*/ 37 h 46"/>
                <a:gd name="T8" fmla="*/ 39 w 46"/>
                <a:gd name="T9" fmla="*/ 39 h 46"/>
                <a:gd name="T10" fmla="*/ 37 w 46"/>
                <a:gd name="T11" fmla="*/ 43 h 46"/>
                <a:gd name="T12" fmla="*/ 33 w 46"/>
                <a:gd name="T13" fmla="*/ 44 h 46"/>
                <a:gd name="T14" fmla="*/ 29 w 46"/>
                <a:gd name="T15" fmla="*/ 46 h 46"/>
                <a:gd name="T16" fmla="*/ 23 w 46"/>
                <a:gd name="T17" fmla="*/ 46 h 46"/>
                <a:gd name="T18" fmla="*/ 20 w 46"/>
                <a:gd name="T19" fmla="*/ 46 h 46"/>
                <a:gd name="T20" fmla="*/ 16 w 46"/>
                <a:gd name="T21" fmla="*/ 44 h 46"/>
                <a:gd name="T22" fmla="*/ 10 w 46"/>
                <a:gd name="T23" fmla="*/ 43 h 46"/>
                <a:gd name="T24" fmla="*/ 8 w 46"/>
                <a:gd name="T25" fmla="*/ 39 h 46"/>
                <a:gd name="T26" fmla="*/ 4 w 46"/>
                <a:gd name="T27" fmla="*/ 37 h 46"/>
                <a:gd name="T28" fmla="*/ 2 w 46"/>
                <a:gd name="T29" fmla="*/ 33 h 46"/>
                <a:gd name="T30" fmla="*/ 0 w 46"/>
                <a:gd name="T31" fmla="*/ 27 h 46"/>
                <a:gd name="T32" fmla="*/ 0 w 46"/>
                <a:gd name="T33" fmla="*/ 23 h 46"/>
                <a:gd name="T34" fmla="*/ 0 w 46"/>
                <a:gd name="T35" fmla="*/ 19 h 46"/>
                <a:gd name="T36" fmla="*/ 2 w 46"/>
                <a:gd name="T37" fmla="*/ 14 h 46"/>
                <a:gd name="T38" fmla="*/ 4 w 46"/>
                <a:gd name="T39" fmla="*/ 10 h 46"/>
                <a:gd name="T40" fmla="*/ 8 w 46"/>
                <a:gd name="T41" fmla="*/ 8 h 46"/>
                <a:gd name="T42" fmla="*/ 10 w 46"/>
                <a:gd name="T43" fmla="*/ 4 h 46"/>
                <a:gd name="T44" fmla="*/ 16 w 46"/>
                <a:gd name="T45" fmla="*/ 2 h 46"/>
                <a:gd name="T46" fmla="*/ 20 w 46"/>
                <a:gd name="T47" fmla="*/ 0 h 46"/>
                <a:gd name="T48" fmla="*/ 23 w 46"/>
                <a:gd name="T49" fmla="*/ 0 h 46"/>
                <a:gd name="T50" fmla="*/ 29 w 46"/>
                <a:gd name="T51" fmla="*/ 0 h 46"/>
                <a:gd name="T52" fmla="*/ 33 w 46"/>
                <a:gd name="T53" fmla="*/ 2 h 46"/>
                <a:gd name="T54" fmla="*/ 37 w 46"/>
                <a:gd name="T55" fmla="*/ 4 h 46"/>
                <a:gd name="T56" fmla="*/ 39 w 46"/>
                <a:gd name="T57" fmla="*/ 8 h 46"/>
                <a:gd name="T58" fmla="*/ 43 w 46"/>
                <a:gd name="T59" fmla="*/ 10 h 46"/>
                <a:gd name="T60" fmla="*/ 45 w 46"/>
                <a:gd name="T61" fmla="*/ 14 h 46"/>
                <a:gd name="T62" fmla="*/ 46 w 46"/>
                <a:gd name="T63" fmla="*/ 19 h 46"/>
                <a:gd name="T64" fmla="*/ 46 w 46"/>
                <a:gd name="T65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" h="46">
                  <a:moveTo>
                    <a:pt x="46" y="23"/>
                  </a:moveTo>
                  <a:lnTo>
                    <a:pt x="46" y="27"/>
                  </a:lnTo>
                  <a:lnTo>
                    <a:pt x="45" y="33"/>
                  </a:lnTo>
                  <a:lnTo>
                    <a:pt x="43" y="37"/>
                  </a:lnTo>
                  <a:lnTo>
                    <a:pt x="39" y="39"/>
                  </a:lnTo>
                  <a:lnTo>
                    <a:pt x="37" y="43"/>
                  </a:lnTo>
                  <a:lnTo>
                    <a:pt x="33" y="44"/>
                  </a:lnTo>
                  <a:lnTo>
                    <a:pt x="29" y="46"/>
                  </a:lnTo>
                  <a:lnTo>
                    <a:pt x="23" y="46"/>
                  </a:lnTo>
                  <a:lnTo>
                    <a:pt x="20" y="46"/>
                  </a:lnTo>
                  <a:lnTo>
                    <a:pt x="16" y="44"/>
                  </a:lnTo>
                  <a:lnTo>
                    <a:pt x="10" y="43"/>
                  </a:lnTo>
                  <a:lnTo>
                    <a:pt x="8" y="39"/>
                  </a:lnTo>
                  <a:lnTo>
                    <a:pt x="4" y="37"/>
                  </a:lnTo>
                  <a:lnTo>
                    <a:pt x="2" y="33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8" y="8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3" y="2"/>
                  </a:lnTo>
                  <a:lnTo>
                    <a:pt x="37" y="4"/>
                  </a:lnTo>
                  <a:lnTo>
                    <a:pt x="39" y="8"/>
                  </a:lnTo>
                  <a:lnTo>
                    <a:pt x="43" y="10"/>
                  </a:lnTo>
                  <a:lnTo>
                    <a:pt x="45" y="14"/>
                  </a:lnTo>
                  <a:lnTo>
                    <a:pt x="46" y="19"/>
                  </a:lnTo>
                  <a:lnTo>
                    <a:pt x="46" y="2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35" name="Freeform 363"/>
            <p:cNvSpPr>
              <a:spLocks noChangeAspect="1"/>
            </p:cNvSpPr>
            <p:nvPr/>
          </p:nvSpPr>
          <p:spPr bwMode="auto">
            <a:xfrm>
              <a:off x="2590" y="2785"/>
              <a:ext cx="112" cy="113"/>
            </a:xfrm>
            <a:custGeom>
              <a:avLst/>
              <a:gdLst>
                <a:gd name="T0" fmla="*/ 46 w 46"/>
                <a:gd name="T1" fmla="*/ 23 h 46"/>
                <a:gd name="T2" fmla="*/ 46 w 46"/>
                <a:gd name="T3" fmla="*/ 27 h 46"/>
                <a:gd name="T4" fmla="*/ 45 w 46"/>
                <a:gd name="T5" fmla="*/ 33 h 46"/>
                <a:gd name="T6" fmla="*/ 43 w 46"/>
                <a:gd name="T7" fmla="*/ 37 h 46"/>
                <a:gd name="T8" fmla="*/ 39 w 46"/>
                <a:gd name="T9" fmla="*/ 39 h 46"/>
                <a:gd name="T10" fmla="*/ 37 w 46"/>
                <a:gd name="T11" fmla="*/ 43 h 46"/>
                <a:gd name="T12" fmla="*/ 33 w 46"/>
                <a:gd name="T13" fmla="*/ 44 h 46"/>
                <a:gd name="T14" fmla="*/ 29 w 46"/>
                <a:gd name="T15" fmla="*/ 46 h 46"/>
                <a:gd name="T16" fmla="*/ 23 w 46"/>
                <a:gd name="T17" fmla="*/ 46 h 46"/>
                <a:gd name="T18" fmla="*/ 20 w 46"/>
                <a:gd name="T19" fmla="*/ 46 h 46"/>
                <a:gd name="T20" fmla="*/ 16 w 46"/>
                <a:gd name="T21" fmla="*/ 44 h 46"/>
                <a:gd name="T22" fmla="*/ 10 w 46"/>
                <a:gd name="T23" fmla="*/ 43 h 46"/>
                <a:gd name="T24" fmla="*/ 8 w 46"/>
                <a:gd name="T25" fmla="*/ 39 h 46"/>
                <a:gd name="T26" fmla="*/ 4 w 46"/>
                <a:gd name="T27" fmla="*/ 37 h 46"/>
                <a:gd name="T28" fmla="*/ 2 w 46"/>
                <a:gd name="T29" fmla="*/ 33 h 46"/>
                <a:gd name="T30" fmla="*/ 0 w 46"/>
                <a:gd name="T31" fmla="*/ 27 h 46"/>
                <a:gd name="T32" fmla="*/ 0 w 46"/>
                <a:gd name="T33" fmla="*/ 23 h 46"/>
                <a:gd name="T34" fmla="*/ 0 w 46"/>
                <a:gd name="T35" fmla="*/ 19 h 46"/>
                <a:gd name="T36" fmla="*/ 2 w 46"/>
                <a:gd name="T37" fmla="*/ 14 h 46"/>
                <a:gd name="T38" fmla="*/ 4 w 46"/>
                <a:gd name="T39" fmla="*/ 10 h 46"/>
                <a:gd name="T40" fmla="*/ 8 w 46"/>
                <a:gd name="T41" fmla="*/ 8 h 46"/>
                <a:gd name="T42" fmla="*/ 10 w 46"/>
                <a:gd name="T43" fmla="*/ 4 h 46"/>
                <a:gd name="T44" fmla="*/ 16 w 46"/>
                <a:gd name="T45" fmla="*/ 2 h 46"/>
                <a:gd name="T46" fmla="*/ 20 w 46"/>
                <a:gd name="T47" fmla="*/ 0 h 46"/>
                <a:gd name="T48" fmla="*/ 23 w 46"/>
                <a:gd name="T49" fmla="*/ 0 h 46"/>
                <a:gd name="T50" fmla="*/ 29 w 46"/>
                <a:gd name="T51" fmla="*/ 0 h 46"/>
                <a:gd name="T52" fmla="*/ 33 w 46"/>
                <a:gd name="T53" fmla="*/ 2 h 46"/>
                <a:gd name="T54" fmla="*/ 37 w 46"/>
                <a:gd name="T55" fmla="*/ 4 h 46"/>
                <a:gd name="T56" fmla="*/ 39 w 46"/>
                <a:gd name="T57" fmla="*/ 8 h 46"/>
                <a:gd name="T58" fmla="*/ 43 w 46"/>
                <a:gd name="T59" fmla="*/ 10 h 46"/>
                <a:gd name="T60" fmla="*/ 45 w 46"/>
                <a:gd name="T61" fmla="*/ 14 h 46"/>
                <a:gd name="T62" fmla="*/ 46 w 46"/>
                <a:gd name="T63" fmla="*/ 19 h 46"/>
                <a:gd name="T64" fmla="*/ 46 w 46"/>
                <a:gd name="T65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" h="46">
                  <a:moveTo>
                    <a:pt x="46" y="23"/>
                  </a:moveTo>
                  <a:lnTo>
                    <a:pt x="46" y="27"/>
                  </a:lnTo>
                  <a:lnTo>
                    <a:pt x="45" y="33"/>
                  </a:lnTo>
                  <a:lnTo>
                    <a:pt x="43" y="37"/>
                  </a:lnTo>
                  <a:lnTo>
                    <a:pt x="39" y="39"/>
                  </a:lnTo>
                  <a:lnTo>
                    <a:pt x="37" y="43"/>
                  </a:lnTo>
                  <a:lnTo>
                    <a:pt x="33" y="44"/>
                  </a:lnTo>
                  <a:lnTo>
                    <a:pt x="29" y="46"/>
                  </a:lnTo>
                  <a:lnTo>
                    <a:pt x="23" y="46"/>
                  </a:lnTo>
                  <a:lnTo>
                    <a:pt x="20" y="46"/>
                  </a:lnTo>
                  <a:lnTo>
                    <a:pt x="16" y="44"/>
                  </a:lnTo>
                  <a:lnTo>
                    <a:pt x="10" y="43"/>
                  </a:lnTo>
                  <a:lnTo>
                    <a:pt x="8" y="39"/>
                  </a:lnTo>
                  <a:lnTo>
                    <a:pt x="4" y="37"/>
                  </a:lnTo>
                  <a:lnTo>
                    <a:pt x="2" y="33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8" y="8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3" y="2"/>
                  </a:lnTo>
                  <a:lnTo>
                    <a:pt x="37" y="4"/>
                  </a:lnTo>
                  <a:lnTo>
                    <a:pt x="39" y="8"/>
                  </a:lnTo>
                  <a:lnTo>
                    <a:pt x="43" y="10"/>
                  </a:lnTo>
                  <a:lnTo>
                    <a:pt x="45" y="14"/>
                  </a:lnTo>
                  <a:lnTo>
                    <a:pt x="46" y="19"/>
                  </a:lnTo>
                  <a:lnTo>
                    <a:pt x="46" y="23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36" name="Freeform 364"/>
            <p:cNvSpPr>
              <a:spLocks noChangeAspect="1"/>
            </p:cNvSpPr>
            <p:nvPr/>
          </p:nvSpPr>
          <p:spPr bwMode="auto">
            <a:xfrm>
              <a:off x="2460" y="2942"/>
              <a:ext cx="98" cy="97"/>
            </a:xfrm>
            <a:custGeom>
              <a:avLst/>
              <a:gdLst>
                <a:gd name="T0" fmla="*/ 40 w 40"/>
                <a:gd name="T1" fmla="*/ 21 h 40"/>
                <a:gd name="T2" fmla="*/ 40 w 40"/>
                <a:gd name="T3" fmla="*/ 25 h 40"/>
                <a:gd name="T4" fmla="*/ 38 w 40"/>
                <a:gd name="T5" fmla="*/ 28 h 40"/>
                <a:gd name="T6" fmla="*/ 36 w 40"/>
                <a:gd name="T7" fmla="*/ 32 h 40"/>
                <a:gd name="T8" fmla="*/ 34 w 40"/>
                <a:gd name="T9" fmla="*/ 34 h 40"/>
                <a:gd name="T10" fmla="*/ 30 w 40"/>
                <a:gd name="T11" fmla="*/ 36 h 40"/>
                <a:gd name="T12" fmla="*/ 26 w 40"/>
                <a:gd name="T13" fmla="*/ 38 h 40"/>
                <a:gd name="T14" fmla="*/ 23 w 40"/>
                <a:gd name="T15" fmla="*/ 40 h 40"/>
                <a:gd name="T16" fmla="*/ 19 w 40"/>
                <a:gd name="T17" fmla="*/ 40 h 40"/>
                <a:gd name="T18" fmla="*/ 15 w 40"/>
                <a:gd name="T19" fmla="*/ 40 h 40"/>
                <a:gd name="T20" fmla="*/ 11 w 40"/>
                <a:gd name="T21" fmla="*/ 38 h 40"/>
                <a:gd name="T22" fmla="*/ 7 w 40"/>
                <a:gd name="T23" fmla="*/ 36 h 40"/>
                <a:gd name="T24" fmla="*/ 5 w 40"/>
                <a:gd name="T25" fmla="*/ 34 h 40"/>
                <a:gd name="T26" fmla="*/ 2 w 40"/>
                <a:gd name="T27" fmla="*/ 32 h 40"/>
                <a:gd name="T28" fmla="*/ 2 w 40"/>
                <a:gd name="T29" fmla="*/ 28 h 40"/>
                <a:gd name="T30" fmla="*/ 0 w 40"/>
                <a:gd name="T31" fmla="*/ 25 h 40"/>
                <a:gd name="T32" fmla="*/ 0 w 40"/>
                <a:gd name="T33" fmla="*/ 21 h 40"/>
                <a:gd name="T34" fmla="*/ 0 w 40"/>
                <a:gd name="T35" fmla="*/ 15 h 40"/>
                <a:gd name="T36" fmla="*/ 2 w 40"/>
                <a:gd name="T37" fmla="*/ 11 h 40"/>
                <a:gd name="T38" fmla="*/ 2 w 40"/>
                <a:gd name="T39" fmla="*/ 9 h 40"/>
                <a:gd name="T40" fmla="*/ 5 w 40"/>
                <a:gd name="T41" fmla="*/ 5 h 40"/>
                <a:gd name="T42" fmla="*/ 7 w 40"/>
                <a:gd name="T43" fmla="*/ 3 h 40"/>
                <a:gd name="T44" fmla="*/ 11 w 40"/>
                <a:gd name="T45" fmla="*/ 2 h 40"/>
                <a:gd name="T46" fmla="*/ 15 w 40"/>
                <a:gd name="T47" fmla="*/ 0 h 40"/>
                <a:gd name="T48" fmla="*/ 19 w 40"/>
                <a:gd name="T49" fmla="*/ 0 h 40"/>
                <a:gd name="T50" fmla="*/ 23 w 40"/>
                <a:gd name="T51" fmla="*/ 0 h 40"/>
                <a:gd name="T52" fmla="*/ 26 w 40"/>
                <a:gd name="T53" fmla="*/ 2 h 40"/>
                <a:gd name="T54" fmla="*/ 30 w 40"/>
                <a:gd name="T55" fmla="*/ 3 h 40"/>
                <a:gd name="T56" fmla="*/ 34 w 40"/>
                <a:gd name="T57" fmla="*/ 5 h 40"/>
                <a:gd name="T58" fmla="*/ 36 w 40"/>
                <a:gd name="T59" fmla="*/ 9 h 40"/>
                <a:gd name="T60" fmla="*/ 38 w 40"/>
                <a:gd name="T61" fmla="*/ 11 h 40"/>
                <a:gd name="T62" fmla="*/ 40 w 40"/>
                <a:gd name="T63" fmla="*/ 15 h 40"/>
                <a:gd name="T64" fmla="*/ 40 w 40"/>
                <a:gd name="T65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40">
                  <a:moveTo>
                    <a:pt x="40" y="21"/>
                  </a:moveTo>
                  <a:lnTo>
                    <a:pt x="40" y="25"/>
                  </a:lnTo>
                  <a:lnTo>
                    <a:pt x="38" y="28"/>
                  </a:lnTo>
                  <a:lnTo>
                    <a:pt x="36" y="32"/>
                  </a:lnTo>
                  <a:lnTo>
                    <a:pt x="34" y="34"/>
                  </a:lnTo>
                  <a:lnTo>
                    <a:pt x="30" y="36"/>
                  </a:lnTo>
                  <a:lnTo>
                    <a:pt x="26" y="38"/>
                  </a:lnTo>
                  <a:lnTo>
                    <a:pt x="23" y="40"/>
                  </a:lnTo>
                  <a:lnTo>
                    <a:pt x="19" y="40"/>
                  </a:lnTo>
                  <a:lnTo>
                    <a:pt x="15" y="40"/>
                  </a:lnTo>
                  <a:lnTo>
                    <a:pt x="11" y="38"/>
                  </a:lnTo>
                  <a:lnTo>
                    <a:pt x="7" y="36"/>
                  </a:lnTo>
                  <a:lnTo>
                    <a:pt x="5" y="34"/>
                  </a:lnTo>
                  <a:lnTo>
                    <a:pt x="2" y="32"/>
                  </a:lnTo>
                  <a:lnTo>
                    <a:pt x="2" y="28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2" y="9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30" y="3"/>
                  </a:lnTo>
                  <a:lnTo>
                    <a:pt x="34" y="5"/>
                  </a:lnTo>
                  <a:lnTo>
                    <a:pt x="36" y="9"/>
                  </a:lnTo>
                  <a:lnTo>
                    <a:pt x="38" y="11"/>
                  </a:lnTo>
                  <a:lnTo>
                    <a:pt x="40" y="15"/>
                  </a:lnTo>
                  <a:lnTo>
                    <a:pt x="4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37" name="Freeform 365"/>
            <p:cNvSpPr>
              <a:spLocks noChangeAspect="1"/>
            </p:cNvSpPr>
            <p:nvPr/>
          </p:nvSpPr>
          <p:spPr bwMode="auto">
            <a:xfrm>
              <a:off x="2507" y="2993"/>
              <a:ext cx="66" cy="61"/>
            </a:xfrm>
            <a:custGeom>
              <a:avLst/>
              <a:gdLst>
                <a:gd name="T0" fmla="*/ 0 w 27"/>
                <a:gd name="T1" fmla="*/ 25 h 25"/>
                <a:gd name="T2" fmla="*/ 0 w 27"/>
                <a:gd name="T3" fmla="*/ 25 h 25"/>
                <a:gd name="T4" fmla="*/ 6 w 27"/>
                <a:gd name="T5" fmla="*/ 25 h 25"/>
                <a:gd name="T6" fmla="*/ 11 w 27"/>
                <a:gd name="T7" fmla="*/ 23 h 25"/>
                <a:gd name="T8" fmla="*/ 15 w 27"/>
                <a:gd name="T9" fmla="*/ 21 h 25"/>
                <a:gd name="T10" fmla="*/ 19 w 27"/>
                <a:gd name="T11" fmla="*/ 17 h 25"/>
                <a:gd name="T12" fmla="*/ 23 w 27"/>
                <a:gd name="T13" fmla="*/ 13 h 25"/>
                <a:gd name="T14" fmla="*/ 25 w 27"/>
                <a:gd name="T15" fmla="*/ 9 h 25"/>
                <a:gd name="T16" fmla="*/ 27 w 27"/>
                <a:gd name="T17" fmla="*/ 4 h 25"/>
                <a:gd name="T18" fmla="*/ 27 w 27"/>
                <a:gd name="T19" fmla="*/ 0 h 25"/>
                <a:gd name="T20" fmla="*/ 15 w 27"/>
                <a:gd name="T21" fmla="*/ 0 h 25"/>
                <a:gd name="T22" fmla="*/ 15 w 27"/>
                <a:gd name="T23" fmla="*/ 2 h 25"/>
                <a:gd name="T24" fmla="*/ 13 w 27"/>
                <a:gd name="T25" fmla="*/ 5 h 25"/>
                <a:gd name="T26" fmla="*/ 13 w 27"/>
                <a:gd name="T27" fmla="*/ 7 h 25"/>
                <a:gd name="T28" fmla="*/ 11 w 27"/>
                <a:gd name="T29" fmla="*/ 9 h 25"/>
                <a:gd name="T30" fmla="*/ 7 w 27"/>
                <a:gd name="T31" fmla="*/ 11 h 25"/>
                <a:gd name="T32" fmla="*/ 6 w 27"/>
                <a:gd name="T33" fmla="*/ 13 h 25"/>
                <a:gd name="T34" fmla="*/ 4 w 27"/>
                <a:gd name="T35" fmla="*/ 13 h 25"/>
                <a:gd name="T36" fmla="*/ 0 w 27"/>
                <a:gd name="T37" fmla="*/ 13 h 25"/>
                <a:gd name="T38" fmla="*/ 0 w 27"/>
                <a:gd name="T39" fmla="*/ 13 h 25"/>
                <a:gd name="T40" fmla="*/ 0 w 27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5">
                  <a:moveTo>
                    <a:pt x="0" y="25"/>
                  </a:moveTo>
                  <a:lnTo>
                    <a:pt x="0" y="25"/>
                  </a:lnTo>
                  <a:lnTo>
                    <a:pt x="6" y="25"/>
                  </a:lnTo>
                  <a:lnTo>
                    <a:pt x="11" y="23"/>
                  </a:lnTo>
                  <a:lnTo>
                    <a:pt x="15" y="21"/>
                  </a:lnTo>
                  <a:lnTo>
                    <a:pt x="19" y="17"/>
                  </a:lnTo>
                  <a:lnTo>
                    <a:pt x="23" y="13"/>
                  </a:lnTo>
                  <a:lnTo>
                    <a:pt x="25" y="9"/>
                  </a:lnTo>
                  <a:lnTo>
                    <a:pt x="27" y="4"/>
                  </a:lnTo>
                  <a:lnTo>
                    <a:pt x="27" y="0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1" y="9"/>
                  </a:lnTo>
                  <a:lnTo>
                    <a:pt x="7" y="11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38" name="Freeform 366"/>
            <p:cNvSpPr>
              <a:spLocks noChangeAspect="1"/>
            </p:cNvSpPr>
            <p:nvPr/>
          </p:nvSpPr>
          <p:spPr bwMode="auto">
            <a:xfrm>
              <a:off x="2446" y="2993"/>
              <a:ext cx="61" cy="61"/>
            </a:xfrm>
            <a:custGeom>
              <a:avLst/>
              <a:gdLst>
                <a:gd name="T0" fmla="*/ 0 w 25"/>
                <a:gd name="T1" fmla="*/ 0 h 25"/>
                <a:gd name="T2" fmla="*/ 0 w 25"/>
                <a:gd name="T3" fmla="*/ 0 h 25"/>
                <a:gd name="T4" fmla="*/ 0 w 25"/>
                <a:gd name="T5" fmla="*/ 4 h 25"/>
                <a:gd name="T6" fmla="*/ 2 w 25"/>
                <a:gd name="T7" fmla="*/ 9 h 25"/>
                <a:gd name="T8" fmla="*/ 4 w 25"/>
                <a:gd name="T9" fmla="*/ 13 h 25"/>
                <a:gd name="T10" fmla="*/ 8 w 25"/>
                <a:gd name="T11" fmla="*/ 17 h 25"/>
                <a:gd name="T12" fmla="*/ 11 w 25"/>
                <a:gd name="T13" fmla="*/ 21 h 25"/>
                <a:gd name="T14" fmla="*/ 15 w 25"/>
                <a:gd name="T15" fmla="*/ 23 h 25"/>
                <a:gd name="T16" fmla="*/ 21 w 25"/>
                <a:gd name="T17" fmla="*/ 25 h 25"/>
                <a:gd name="T18" fmla="*/ 25 w 25"/>
                <a:gd name="T19" fmla="*/ 25 h 25"/>
                <a:gd name="T20" fmla="*/ 25 w 25"/>
                <a:gd name="T21" fmla="*/ 13 h 25"/>
                <a:gd name="T22" fmla="*/ 23 w 25"/>
                <a:gd name="T23" fmla="*/ 13 h 25"/>
                <a:gd name="T24" fmla="*/ 19 w 25"/>
                <a:gd name="T25" fmla="*/ 13 h 25"/>
                <a:gd name="T26" fmla="*/ 17 w 25"/>
                <a:gd name="T27" fmla="*/ 11 h 25"/>
                <a:gd name="T28" fmla="*/ 15 w 25"/>
                <a:gd name="T29" fmla="*/ 9 h 25"/>
                <a:gd name="T30" fmla="*/ 13 w 25"/>
                <a:gd name="T31" fmla="*/ 7 h 25"/>
                <a:gd name="T32" fmla="*/ 11 w 25"/>
                <a:gd name="T33" fmla="*/ 5 h 25"/>
                <a:gd name="T34" fmla="*/ 11 w 25"/>
                <a:gd name="T35" fmla="*/ 2 h 25"/>
                <a:gd name="T36" fmla="*/ 11 w 25"/>
                <a:gd name="T37" fmla="*/ 0 h 25"/>
                <a:gd name="T38" fmla="*/ 11 w 25"/>
                <a:gd name="T39" fmla="*/ 0 h 25"/>
                <a:gd name="T40" fmla="*/ 0 w 25"/>
                <a:gd name="T4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9"/>
                  </a:lnTo>
                  <a:lnTo>
                    <a:pt x="4" y="13"/>
                  </a:lnTo>
                  <a:lnTo>
                    <a:pt x="8" y="17"/>
                  </a:lnTo>
                  <a:lnTo>
                    <a:pt x="11" y="21"/>
                  </a:lnTo>
                  <a:lnTo>
                    <a:pt x="15" y="23"/>
                  </a:lnTo>
                  <a:lnTo>
                    <a:pt x="21" y="25"/>
                  </a:lnTo>
                  <a:lnTo>
                    <a:pt x="25" y="25"/>
                  </a:lnTo>
                  <a:lnTo>
                    <a:pt x="25" y="13"/>
                  </a:lnTo>
                  <a:lnTo>
                    <a:pt x="23" y="13"/>
                  </a:lnTo>
                  <a:lnTo>
                    <a:pt x="19" y="13"/>
                  </a:lnTo>
                  <a:lnTo>
                    <a:pt x="17" y="11"/>
                  </a:lnTo>
                  <a:lnTo>
                    <a:pt x="15" y="9"/>
                  </a:lnTo>
                  <a:lnTo>
                    <a:pt x="13" y="7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39" name="Freeform 367"/>
            <p:cNvSpPr>
              <a:spLocks noChangeAspect="1"/>
            </p:cNvSpPr>
            <p:nvPr/>
          </p:nvSpPr>
          <p:spPr bwMode="auto">
            <a:xfrm>
              <a:off x="2446" y="2927"/>
              <a:ext cx="61" cy="66"/>
            </a:xfrm>
            <a:custGeom>
              <a:avLst/>
              <a:gdLst>
                <a:gd name="T0" fmla="*/ 25 w 25"/>
                <a:gd name="T1" fmla="*/ 0 h 27"/>
                <a:gd name="T2" fmla="*/ 25 w 25"/>
                <a:gd name="T3" fmla="*/ 0 h 27"/>
                <a:gd name="T4" fmla="*/ 21 w 25"/>
                <a:gd name="T5" fmla="*/ 0 h 27"/>
                <a:gd name="T6" fmla="*/ 15 w 25"/>
                <a:gd name="T7" fmla="*/ 2 h 27"/>
                <a:gd name="T8" fmla="*/ 11 w 25"/>
                <a:gd name="T9" fmla="*/ 4 h 27"/>
                <a:gd name="T10" fmla="*/ 8 w 25"/>
                <a:gd name="T11" fmla="*/ 8 h 27"/>
                <a:gd name="T12" fmla="*/ 4 w 25"/>
                <a:gd name="T13" fmla="*/ 11 h 27"/>
                <a:gd name="T14" fmla="*/ 2 w 25"/>
                <a:gd name="T15" fmla="*/ 15 h 27"/>
                <a:gd name="T16" fmla="*/ 0 w 25"/>
                <a:gd name="T17" fmla="*/ 21 h 27"/>
                <a:gd name="T18" fmla="*/ 0 w 25"/>
                <a:gd name="T19" fmla="*/ 27 h 27"/>
                <a:gd name="T20" fmla="*/ 11 w 25"/>
                <a:gd name="T21" fmla="*/ 27 h 27"/>
                <a:gd name="T22" fmla="*/ 11 w 25"/>
                <a:gd name="T23" fmla="*/ 23 h 27"/>
                <a:gd name="T24" fmla="*/ 11 w 25"/>
                <a:gd name="T25" fmla="*/ 21 h 27"/>
                <a:gd name="T26" fmla="*/ 13 w 25"/>
                <a:gd name="T27" fmla="*/ 17 h 27"/>
                <a:gd name="T28" fmla="*/ 15 w 25"/>
                <a:gd name="T29" fmla="*/ 15 h 27"/>
                <a:gd name="T30" fmla="*/ 17 w 25"/>
                <a:gd name="T31" fmla="*/ 13 h 27"/>
                <a:gd name="T32" fmla="*/ 19 w 25"/>
                <a:gd name="T33" fmla="*/ 13 h 27"/>
                <a:gd name="T34" fmla="*/ 23 w 25"/>
                <a:gd name="T35" fmla="*/ 11 h 27"/>
                <a:gd name="T36" fmla="*/ 25 w 25"/>
                <a:gd name="T37" fmla="*/ 11 h 27"/>
                <a:gd name="T38" fmla="*/ 25 w 25"/>
                <a:gd name="T39" fmla="*/ 11 h 27"/>
                <a:gd name="T40" fmla="*/ 25 w 25"/>
                <a:gd name="T4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7">
                  <a:moveTo>
                    <a:pt x="25" y="0"/>
                  </a:moveTo>
                  <a:lnTo>
                    <a:pt x="25" y="0"/>
                  </a:lnTo>
                  <a:lnTo>
                    <a:pt x="21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8" y="8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11" y="27"/>
                  </a:lnTo>
                  <a:lnTo>
                    <a:pt x="11" y="23"/>
                  </a:lnTo>
                  <a:lnTo>
                    <a:pt x="11" y="21"/>
                  </a:lnTo>
                  <a:lnTo>
                    <a:pt x="13" y="17"/>
                  </a:lnTo>
                  <a:lnTo>
                    <a:pt x="15" y="15"/>
                  </a:lnTo>
                  <a:lnTo>
                    <a:pt x="17" y="13"/>
                  </a:lnTo>
                  <a:lnTo>
                    <a:pt x="19" y="13"/>
                  </a:lnTo>
                  <a:lnTo>
                    <a:pt x="23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40" name="Freeform 368"/>
            <p:cNvSpPr>
              <a:spLocks noChangeAspect="1"/>
            </p:cNvSpPr>
            <p:nvPr/>
          </p:nvSpPr>
          <p:spPr bwMode="auto">
            <a:xfrm>
              <a:off x="2507" y="2927"/>
              <a:ext cx="66" cy="66"/>
            </a:xfrm>
            <a:custGeom>
              <a:avLst/>
              <a:gdLst>
                <a:gd name="T0" fmla="*/ 27 w 27"/>
                <a:gd name="T1" fmla="*/ 27 h 27"/>
                <a:gd name="T2" fmla="*/ 27 w 27"/>
                <a:gd name="T3" fmla="*/ 27 h 27"/>
                <a:gd name="T4" fmla="*/ 27 w 27"/>
                <a:gd name="T5" fmla="*/ 21 h 27"/>
                <a:gd name="T6" fmla="*/ 25 w 27"/>
                <a:gd name="T7" fmla="*/ 15 h 27"/>
                <a:gd name="T8" fmla="*/ 23 w 27"/>
                <a:gd name="T9" fmla="*/ 11 h 27"/>
                <a:gd name="T10" fmla="*/ 19 w 27"/>
                <a:gd name="T11" fmla="*/ 8 h 27"/>
                <a:gd name="T12" fmla="*/ 15 w 27"/>
                <a:gd name="T13" fmla="*/ 4 h 27"/>
                <a:gd name="T14" fmla="*/ 11 w 27"/>
                <a:gd name="T15" fmla="*/ 2 h 27"/>
                <a:gd name="T16" fmla="*/ 6 w 27"/>
                <a:gd name="T17" fmla="*/ 0 h 27"/>
                <a:gd name="T18" fmla="*/ 0 w 27"/>
                <a:gd name="T19" fmla="*/ 0 h 27"/>
                <a:gd name="T20" fmla="*/ 0 w 27"/>
                <a:gd name="T21" fmla="*/ 11 h 27"/>
                <a:gd name="T22" fmla="*/ 4 w 27"/>
                <a:gd name="T23" fmla="*/ 11 h 27"/>
                <a:gd name="T24" fmla="*/ 6 w 27"/>
                <a:gd name="T25" fmla="*/ 13 h 27"/>
                <a:gd name="T26" fmla="*/ 7 w 27"/>
                <a:gd name="T27" fmla="*/ 13 h 27"/>
                <a:gd name="T28" fmla="*/ 11 w 27"/>
                <a:gd name="T29" fmla="*/ 15 h 27"/>
                <a:gd name="T30" fmla="*/ 13 w 27"/>
                <a:gd name="T31" fmla="*/ 17 h 27"/>
                <a:gd name="T32" fmla="*/ 13 w 27"/>
                <a:gd name="T33" fmla="*/ 21 h 27"/>
                <a:gd name="T34" fmla="*/ 15 w 27"/>
                <a:gd name="T35" fmla="*/ 23 h 27"/>
                <a:gd name="T36" fmla="*/ 15 w 27"/>
                <a:gd name="T37" fmla="*/ 27 h 27"/>
                <a:gd name="T38" fmla="*/ 15 w 27"/>
                <a:gd name="T39" fmla="*/ 27 h 27"/>
                <a:gd name="T40" fmla="*/ 27 w 27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7">
                  <a:moveTo>
                    <a:pt x="27" y="27"/>
                  </a:moveTo>
                  <a:lnTo>
                    <a:pt x="27" y="27"/>
                  </a:lnTo>
                  <a:lnTo>
                    <a:pt x="27" y="21"/>
                  </a:lnTo>
                  <a:lnTo>
                    <a:pt x="25" y="15"/>
                  </a:lnTo>
                  <a:lnTo>
                    <a:pt x="23" y="11"/>
                  </a:lnTo>
                  <a:lnTo>
                    <a:pt x="19" y="8"/>
                  </a:lnTo>
                  <a:lnTo>
                    <a:pt x="15" y="4"/>
                  </a:lnTo>
                  <a:lnTo>
                    <a:pt x="11" y="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4" y="11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11" y="15"/>
                  </a:lnTo>
                  <a:lnTo>
                    <a:pt x="13" y="17"/>
                  </a:lnTo>
                  <a:lnTo>
                    <a:pt x="13" y="21"/>
                  </a:lnTo>
                  <a:lnTo>
                    <a:pt x="15" y="23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41" name="Freeform 369"/>
            <p:cNvSpPr>
              <a:spLocks noChangeAspect="1"/>
            </p:cNvSpPr>
            <p:nvPr/>
          </p:nvSpPr>
          <p:spPr bwMode="auto">
            <a:xfrm>
              <a:off x="2460" y="2942"/>
              <a:ext cx="98" cy="97"/>
            </a:xfrm>
            <a:custGeom>
              <a:avLst/>
              <a:gdLst>
                <a:gd name="T0" fmla="*/ 40 w 40"/>
                <a:gd name="T1" fmla="*/ 21 h 40"/>
                <a:gd name="T2" fmla="*/ 40 w 40"/>
                <a:gd name="T3" fmla="*/ 25 h 40"/>
                <a:gd name="T4" fmla="*/ 38 w 40"/>
                <a:gd name="T5" fmla="*/ 28 h 40"/>
                <a:gd name="T6" fmla="*/ 36 w 40"/>
                <a:gd name="T7" fmla="*/ 32 h 40"/>
                <a:gd name="T8" fmla="*/ 34 w 40"/>
                <a:gd name="T9" fmla="*/ 34 h 40"/>
                <a:gd name="T10" fmla="*/ 30 w 40"/>
                <a:gd name="T11" fmla="*/ 36 h 40"/>
                <a:gd name="T12" fmla="*/ 26 w 40"/>
                <a:gd name="T13" fmla="*/ 38 h 40"/>
                <a:gd name="T14" fmla="*/ 23 w 40"/>
                <a:gd name="T15" fmla="*/ 40 h 40"/>
                <a:gd name="T16" fmla="*/ 19 w 40"/>
                <a:gd name="T17" fmla="*/ 40 h 40"/>
                <a:gd name="T18" fmla="*/ 15 w 40"/>
                <a:gd name="T19" fmla="*/ 40 h 40"/>
                <a:gd name="T20" fmla="*/ 11 w 40"/>
                <a:gd name="T21" fmla="*/ 38 h 40"/>
                <a:gd name="T22" fmla="*/ 7 w 40"/>
                <a:gd name="T23" fmla="*/ 36 h 40"/>
                <a:gd name="T24" fmla="*/ 5 w 40"/>
                <a:gd name="T25" fmla="*/ 34 h 40"/>
                <a:gd name="T26" fmla="*/ 2 w 40"/>
                <a:gd name="T27" fmla="*/ 32 h 40"/>
                <a:gd name="T28" fmla="*/ 2 w 40"/>
                <a:gd name="T29" fmla="*/ 28 h 40"/>
                <a:gd name="T30" fmla="*/ 0 w 40"/>
                <a:gd name="T31" fmla="*/ 25 h 40"/>
                <a:gd name="T32" fmla="*/ 0 w 40"/>
                <a:gd name="T33" fmla="*/ 21 h 40"/>
                <a:gd name="T34" fmla="*/ 0 w 40"/>
                <a:gd name="T35" fmla="*/ 15 h 40"/>
                <a:gd name="T36" fmla="*/ 2 w 40"/>
                <a:gd name="T37" fmla="*/ 11 h 40"/>
                <a:gd name="T38" fmla="*/ 2 w 40"/>
                <a:gd name="T39" fmla="*/ 9 h 40"/>
                <a:gd name="T40" fmla="*/ 5 w 40"/>
                <a:gd name="T41" fmla="*/ 5 h 40"/>
                <a:gd name="T42" fmla="*/ 7 w 40"/>
                <a:gd name="T43" fmla="*/ 3 h 40"/>
                <a:gd name="T44" fmla="*/ 11 w 40"/>
                <a:gd name="T45" fmla="*/ 2 h 40"/>
                <a:gd name="T46" fmla="*/ 15 w 40"/>
                <a:gd name="T47" fmla="*/ 0 h 40"/>
                <a:gd name="T48" fmla="*/ 19 w 40"/>
                <a:gd name="T49" fmla="*/ 0 h 40"/>
                <a:gd name="T50" fmla="*/ 23 w 40"/>
                <a:gd name="T51" fmla="*/ 0 h 40"/>
                <a:gd name="T52" fmla="*/ 26 w 40"/>
                <a:gd name="T53" fmla="*/ 2 h 40"/>
                <a:gd name="T54" fmla="*/ 30 w 40"/>
                <a:gd name="T55" fmla="*/ 3 h 40"/>
                <a:gd name="T56" fmla="*/ 34 w 40"/>
                <a:gd name="T57" fmla="*/ 5 h 40"/>
                <a:gd name="T58" fmla="*/ 36 w 40"/>
                <a:gd name="T59" fmla="*/ 9 h 40"/>
                <a:gd name="T60" fmla="*/ 38 w 40"/>
                <a:gd name="T61" fmla="*/ 11 h 40"/>
                <a:gd name="T62" fmla="*/ 40 w 40"/>
                <a:gd name="T63" fmla="*/ 15 h 40"/>
                <a:gd name="T64" fmla="*/ 40 w 40"/>
                <a:gd name="T65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40">
                  <a:moveTo>
                    <a:pt x="40" y="21"/>
                  </a:moveTo>
                  <a:lnTo>
                    <a:pt x="40" y="25"/>
                  </a:lnTo>
                  <a:lnTo>
                    <a:pt x="38" y="28"/>
                  </a:lnTo>
                  <a:lnTo>
                    <a:pt x="36" y="32"/>
                  </a:lnTo>
                  <a:lnTo>
                    <a:pt x="34" y="34"/>
                  </a:lnTo>
                  <a:lnTo>
                    <a:pt x="30" y="36"/>
                  </a:lnTo>
                  <a:lnTo>
                    <a:pt x="26" y="38"/>
                  </a:lnTo>
                  <a:lnTo>
                    <a:pt x="23" y="40"/>
                  </a:lnTo>
                  <a:lnTo>
                    <a:pt x="19" y="40"/>
                  </a:lnTo>
                  <a:lnTo>
                    <a:pt x="15" y="40"/>
                  </a:lnTo>
                  <a:lnTo>
                    <a:pt x="11" y="38"/>
                  </a:lnTo>
                  <a:lnTo>
                    <a:pt x="7" y="36"/>
                  </a:lnTo>
                  <a:lnTo>
                    <a:pt x="5" y="34"/>
                  </a:lnTo>
                  <a:lnTo>
                    <a:pt x="2" y="32"/>
                  </a:lnTo>
                  <a:lnTo>
                    <a:pt x="2" y="28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2" y="9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30" y="3"/>
                  </a:lnTo>
                  <a:lnTo>
                    <a:pt x="34" y="5"/>
                  </a:lnTo>
                  <a:lnTo>
                    <a:pt x="36" y="9"/>
                  </a:lnTo>
                  <a:lnTo>
                    <a:pt x="38" y="11"/>
                  </a:lnTo>
                  <a:lnTo>
                    <a:pt x="40" y="15"/>
                  </a:lnTo>
                  <a:lnTo>
                    <a:pt x="4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42" name="Freeform 370"/>
            <p:cNvSpPr>
              <a:spLocks noChangeAspect="1"/>
            </p:cNvSpPr>
            <p:nvPr/>
          </p:nvSpPr>
          <p:spPr bwMode="auto">
            <a:xfrm>
              <a:off x="2507" y="2993"/>
              <a:ext cx="61" cy="56"/>
            </a:xfrm>
            <a:custGeom>
              <a:avLst/>
              <a:gdLst>
                <a:gd name="T0" fmla="*/ 0 w 25"/>
                <a:gd name="T1" fmla="*/ 23 h 23"/>
                <a:gd name="T2" fmla="*/ 0 w 25"/>
                <a:gd name="T3" fmla="*/ 23 h 23"/>
                <a:gd name="T4" fmla="*/ 6 w 25"/>
                <a:gd name="T5" fmla="*/ 23 h 23"/>
                <a:gd name="T6" fmla="*/ 9 w 25"/>
                <a:gd name="T7" fmla="*/ 21 h 23"/>
                <a:gd name="T8" fmla="*/ 13 w 25"/>
                <a:gd name="T9" fmla="*/ 19 h 23"/>
                <a:gd name="T10" fmla="*/ 17 w 25"/>
                <a:gd name="T11" fmla="*/ 17 h 23"/>
                <a:gd name="T12" fmla="*/ 21 w 25"/>
                <a:gd name="T13" fmla="*/ 13 h 23"/>
                <a:gd name="T14" fmla="*/ 23 w 25"/>
                <a:gd name="T15" fmla="*/ 9 h 23"/>
                <a:gd name="T16" fmla="*/ 25 w 25"/>
                <a:gd name="T17" fmla="*/ 4 h 23"/>
                <a:gd name="T18" fmla="*/ 25 w 25"/>
                <a:gd name="T19" fmla="*/ 0 h 23"/>
                <a:gd name="T20" fmla="*/ 17 w 25"/>
                <a:gd name="T21" fmla="*/ 0 h 23"/>
                <a:gd name="T22" fmla="*/ 17 w 25"/>
                <a:gd name="T23" fmla="*/ 2 h 23"/>
                <a:gd name="T24" fmla="*/ 15 w 25"/>
                <a:gd name="T25" fmla="*/ 5 h 23"/>
                <a:gd name="T26" fmla="*/ 13 w 25"/>
                <a:gd name="T27" fmla="*/ 7 h 23"/>
                <a:gd name="T28" fmla="*/ 11 w 25"/>
                <a:gd name="T29" fmla="*/ 11 h 23"/>
                <a:gd name="T30" fmla="*/ 9 w 25"/>
                <a:gd name="T31" fmla="*/ 13 h 23"/>
                <a:gd name="T32" fmla="*/ 7 w 25"/>
                <a:gd name="T33" fmla="*/ 13 h 23"/>
                <a:gd name="T34" fmla="*/ 4 w 25"/>
                <a:gd name="T35" fmla="*/ 15 h 23"/>
                <a:gd name="T36" fmla="*/ 0 w 25"/>
                <a:gd name="T37" fmla="*/ 15 h 23"/>
                <a:gd name="T38" fmla="*/ 0 w 25"/>
                <a:gd name="T39" fmla="*/ 15 h 23"/>
                <a:gd name="T40" fmla="*/ 0 w 25"/>
                <a:gd name="T4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3">
                  <a:moveTo>
                    <a:pt x="0" y="23"/>
                  </a:moveTo>
                  <a:lnTo>
                    <a:pt x="0" y="23"/>
                  </a:lnTo>
                  <a:lnTo>
                    <a:pt x="6" y="23"/>
                  </a:lnTo>
                  <a:lnTo>
                    <a:pt x="9" y="21"/>
                  </a:lnTo>
                  <a:lnTo>
                    <a:pt x="13" y="19"/>
                  </a:lnTo>
                  <a:lnTo>
                    <a:pt x="17" y="17"/>
                  </a:lnTo>
                  <a:lnTo>
                    <a:pt x="21" y="13"/>
                  </a:lnTo>
                  <a:lnTo>
                    <a:pt x="23" y="9"/>
                  </a:lnTo>
                  <a:lnTo>
                    <a:pt x="25" y="4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17" y="2"/>
                  </a:lnTo>
                  <a:lnTo>
                    <a:pt x="15" y="5"/>
                  </a:lnTo>
                  <a:lnTo>
                    <a:pt x="13" y="7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7" y="13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43" name="Freeform 371"/>
            <p:cNvSpPr>
              <a:spLocks noChangeAspect="1"/>
            </p:cNvSpPr>
            <p:nvPr/>
          </p:nvSpPr>
          <p:spPr bwMode="auto">
            <a:xfrm>
              <a:off x="2451" y="2993"/>
              <a:ext cx="56" cy="56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0 w 23"/>
                <a:gd name="T5" fmla="*/ 4 h 23"/>
                <a:gd name="T6" fmla="*/ 2 w 23"/>
                <a:gd name="T7" fmla="*/ 9 h 23"/>
                <a:gd name="T8" fmla="*/ 4 w 23"/>
                <a:gd name="T9" fmla="*/ 13 h 23"/>
                <a:gd name="T10" fmla="*/ 6 w 23"/>
                <a:gd name="T11" fmla="*/ 17 h 23"/>
                <a:gd name="T12" fmla="*/ 9 w 23"/>
                <a:gd name="T13" fmla="*/ 19 h 23"/>
                <a:gd name="T14" fmla="*/ 13 w 23"/>
                <a:gd name="T15" fmla="*/ 21 h 23"/>
                <a:gd name="T16" fmla="*/ 19 w 23"/>
                <a:gd name="T17" fmla="*/ 23 h 23"/>
                <a:gd name="T18" fmla="*/ 23 w 23"/>
                <a:gd name="T19" fmla="*/ 23 h 23"/>
                <a:gd name="T20" fmla="*/ 23 w 23"/>
                <a:gd name="T21" fmla="*/ 15 h 23"/>
                <a:gd name="T22" fmla="*/ 21 w 23"/>
                <a:gd name="T23" fmla="*/ 15 h 23"/>
                <a:gd name="T24" fmla="*/ 17 w 23"/>
                <a:gd name="T25" fmla="*/ 13 h 23"/>
                <a:gd name="T26" fmla="*/ 15 w 23"/>
                <a:gd name="T27" fmla="*/ 13 h 23"/>
                <a:gd name="T28" fmla="*/ 11 w 23"/>
                <a:gd name="T29" fmla="*/ 11 h 23"/>
                <a:gd name="T30" fmla="*/ 9 w 23"/>
                <a:gd name="T31" fmla="*/ 7 h 23"/>
                <a:gd name="T32" fmla="*/ 7 w 23"/>
                <a:gd name="T33" fmla="*/ 5 h 23"/>
                <a:gd name="T34" fmla="*/ 7 w 23"/>
                <a:gd name="T35" fmla="*/ 2 h 23"/>
                <a:gd name="T36" fmla="*/ 7 w 23"/>
                <a:gd name="T37" fmla="*/ 0 h 23"/>
                <a:gd name="T38" fmla="*/ 7 w 23"/>
                <a:gd name="T39" fmla="*/ 0 h 23"/>
                <a:gd name="T40" fmla="*/ 0 w 23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9"/>
                  </a:lnTo>
                  <a:lnTo>
                    <a:pt x="4" y="13"/>
                  </a:lnTo>
                  <a:lnTo>
                    <a:pt x="6" y="17"/>
                  </a:lnTo>
                  <a:lnTo>
                    <a:pt x="9" y="19"/>
                  </a:lnTo>
                  <a:lnTo>
                    <a:pt x="13" y="21"/>
                  </a:lnTo>
                  <a:lnTo>
                    <a:pt x="19" y="23"/>
                  </a:lnTo>
                  <a:lnTo>
                    <a:pt x="23" y="23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11" y="11"/>
                  </a:lnTo>
                  <a:lnTo>
                    <a:pt x="9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44" name="Freeform 372"/>
            <p:cNvSpPr>
              <a:spLocks noChangeAspect="1"/>
            </p:cNvSpPr>
            <p:nvPr/>
          </p:nvSpPr>
          <p:spPr bwMode="auto">
            <a:xfrm>
              <a:off x="2451" y="2932"/>
              <a:ext cx="56" cy="61"/>
            </a:xfrm>
            <a:custGeom>
              <a:avLst/>
              <a:gdLst>
                <a:gd name="T0" fmla="*/ 23 w 23"/>
                <a:gd name="T1" fmla="*/ 0 h 25"/>
                <a:gd name="T2" fmla="*/ 23 w 23"/>
                <a:gd name="T3" fmla="*/ 0 h 25"/>
                <a:gd name="T4" fmla="*/ 19 w 23"/>
                <a:gd name="T5" fmla="*/ 0 h 25"/>
                <a:gd name="T6" fmla="*/ 13 w 23"/>
                <a:gd name="T7" fmla="*/ 2 h 25"/>
                <a:gd name="T8" fmla="*/ 9 w 23"/>
                <a:gd name="T9" fmla="*/ 4 h 25"/>
                <a:gd name="T10" fmla="*/ 6 w 23"/>
                <a:gd name="T11" fmla="*/ 7 h 25"/>
                <a:gd name="T12" fmla="*/ 4 w 23"/>
                <a:gd name="T13" fmla="*/ 11 h 25"/>
                <a:gd name="T14" fmla="*/ 2 w 23"/>
                <a:gd name="T15" fmla="*/ 15 h 25"/>
                <a:gd name="T16" fmla="*/ 0 w 23"/>
                <a:gd name="T17" fmla="*/ 19 h 25"/>
                <a:gd name="T18" fmla="*/ 0 w 23"/>
                <a:gd name="T19" fmla="*/ 25 h 25"/>
                <a:gd name="T20" fmla="*/ 7 w 23"/>
                <a:gd name="T21" fmla="*/ 25 h 25"/>
                <a:gd name="T22" fmla="*/ 7 w 23"/>
                <a:gd name="T23" fmla="*/ 21 h 25"/>
                <a:gd name="T24" fmla="*/ 7 w 23"/>
                <a:gd name="T25" fmla="*/ 17 h 25"/>
                <a:gd name="T26" fmla="*/ 9 w 23"/>
                <a:gd name="T27" fmla="*/ 15 h 25"/>
                <a:gd name="T28" fmla="*/ 11 w 23"/>
                <a:gd name="T29" fmla="*/ 13 h 25"/>
                <a:gd name="T30" fmla="*/ 15 w 23"/>
                <a:gd name="T31" fmla="*/ 11 h 25"/>
                <a:gd name="T32" fmla="*/ 17 w 23"/>
                <a:gd name="T33" fmla="*/ 9 h 25"/>
                <a:gd name="T34" fmla="*/ 21 w 23"/>
                <a:gd name="T35" fmla="*/ 7 h 25"/>
                <a:gd name="T36" fmla="*/ 23 w 23"/>
                <a:gd name="T37" fmla="*/ 7 h 25"/>
                <a:gd name="T38" fmla="*/ 23 w 23"/>
                <a:gd name="T39" fmla="*/ 7 h 25"/>
                <a:gd name="T40" fmla="*/ 23 w 23"/>
                <a:gd name="T4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9" y="4"/>
                  </a:lnTo>
                  <a:lnTo>
                    <a:pt x="6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7" y="25"/>
                  </a:lnTo>
                  <a:lnTo>
                    <a:pt x="7" y="21"/>
                  </a:lnTo>
                  <a:lnTo>
                    <a:pt x="7" y="17"/>
                  </a:lnTo>
                  <a:lnTo>
                    <a:pt x="9" y="15"/>
                  </a:lnTo>
                  <a:lnTo>
                    <a:pt x="11" y="13"/>
                  </a:lnTo>
                  <a:lnTo>
                    <a:pt x="15" y="11"/>
                  </a:lnTo>
                  <a:lnTo>
                    <a:pt x="17" y="9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45" name="Freeform 373"/>
            <p:cNvSpPr>
              <a:spLocks noChangeAspect="1"/>
            </p:cNvSpPr>
            <p:nvPr/>
          </p:nvSpPr>
          <p:spPr bwMode="auto">
            <a:xfrm>
              <a:off x="2507" y="2932"/>
              <a:ext cx="61" cy="61"/>
            </a:xfrm>
            <a:custGeom>
              <a:avLst/>
              <a:gdLst>
                <a:gd name="T0" fmla="*/ 25 w 25"/>
                <a:gd name="T1" fmla="*/ 25 h 25"/>
                <a:gd name="T2" fmla="*/ 25 w 25"/>
                <a:gd name="T3" fmla="*/ 25 h 25"/>
                <a:gd name="T4" fmla="*/ 25 w 25"/>
                <a:gd name="T5" fmla="*/ 19 h 25"/>
                <a:gd name="T6" fmla="*/ 23 w 25"/>
                <a:gd name="T7" fmla="*/ 15 h 25"/>
                <a:gd name="T8" fmla="*/ 21 w 25"/>
                <a:gd name="T9" fmla="*/ 11 h 25"/>
                <a:gd name="T10" fmla="*/ 17 w 25"/>
                <a:gd name="T11" fmla="*/ 7 h 25"/>
                <a:gd name="T12" fmla="*/ 13 w 25"/>
                <a:gd name="T13" fmla="*/ 4 h 25"/>
                <a:gd name="T14" fmla="*/ 9 w 25"/>
                <a:gd name="T15" fmla="*/ 2 h 25"/>
                <a:gd name="T16" fmla="*/ 6 w 25"/>
                <a:gd name="T17" fmla="*/ 0 h 25"/>
                <a:gd name="T18" fmla="*/ 0 w 25"/>
                <a:gd name="T19" fmla="*/ 0 h 25"/>
                <a:gd name="T20" fmla="*/ 0 w 25"/>
                <a:gd name="T21" fmla="*/ 7 h 25"/>
                <a:gd name="T22" fmla="*/ 4 w 25"/>
                <a:gd name="T23" fmla="*/ 7 h 25"/>
                <a:gd name="T24" fmla="*/ 7 w 25"/>
                <a:gd name="T25" fmla="*/ 9 h 25"/>
                <a:gd name="T26" fmla="*/ 9 w 25"/>
                <a:gd name="T27" fmla="*/ 11 h 25"/>
                <a:gd name="T28" fmla="*/ 11 w 25"/>
                <a:gd name="T29" fmla="*/ 13 h 25"/>
                <a:gd name="T30" fmla="*/ 13 w 25"/>
                <a:gd name="T31" fmla="*/ 15 h 25"/>
                <a:gd name="T32" fmla="*/ 15 w 25"/>
                <a:gd name="T33" fmla="*/ 17 h 25"/>
                <a:gd name="T34" fmla="*/ 17 w 25"/>
                <a:gd name="T35" fmla="*/ 21 h 25"/>
                <a:gd name="T36" fmla="*/ 17 w 25"/>
                <a:gd name="T37" fmla="*/ 25 h 25"/>
                <a:gd name="T38" fmla="*/ 17 w 25"/>
                <a:gd name="T39" fmla="*/ 25 h 25"/>
                <a:gd name="T40" fmla="*/ 25 w 25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25" y="25"/>
                  </a:lnTo>
                  <a:lnTo>
                    <a:pt x="25" y="19"/>
                  </a:lnTo>
                  <a:lnTo>
                    <a:pt x="23" y="15"/>
                  </a:lnTo>
                  <a:lnTo>
                    <a:pt x="21" y="11"/>
                  </a:lnTo>
                  <a:lnTo>
                    <a:pt x="17" y="7"/>
                  </a:lnTo>
                  <a:lnTo>
                    <a:pt x="13" y="4"/>
                  </a:lnTo>
                  <a:lnTo>
                    <a:pt x="9" y="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4" y="7"/>
                  </a:lnTo>
                  <a:lnTo>
                    <a:pt x="7" y="9"/>
                  </a:lnTo>
                  <a:lnTo>
                    <a:pt x="9" y="11"/>
                  </a:lnTo>
                  <a:lnTo>
                    <a:pt x="11" y="13"/>
                  </a:lnTo>
                  <a:lnTo>
                    <a:pt x="13" y="15"/>
                  </a:lnTo>
                  <a:lnTo>
                    <a:pt x="15" y="17"/>
                  </a:lnTo>
                  <a:lnTo>
                    <a:pt x="17" y="21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46" name="Freeform 374"/>
            <p:cNvSpPr>
              <a:spLocks noChangeAspect="1"/>
            </p:cNvSpPr>
            <p:nvPr/>
          </p:nvSpPr>
          <p:spPr bwMode="auto">
            <a:xfrm>
              <a:off x="2473" y="2942"/>
              <a:ext cx="85" cy="83"/>
            </a:xfrm>
            <a:custGeom>
              <a:avLst/>
              <a:gdLst>
                <a:gd name="T0" fmla="*/ 16 w 35"/>
                <a:gd name="T1" fmla="*/ 19 h 34"/>
                <a:gd name="T2" fmla="*/ 0 w 35"/>
                <a:gd name="T3" fmla="*/ 5 h 34"/>
                <a:gd name="T4" fmla="*/ 4 w 35"/>
                <a:gd name="T5" fmla="*/ 2 h 34"/>
                <a:gd name="T6" fmla="*/ 8 w 35"/>
                <a:gd name="T7" fmla="*/ 0 h 34"/>
                <a:gd name="T8" fmla="*/ 12 w 35"/>
                <a:gd name="T9" fmla="*/ 0 h 34"/>
                <a:gd name="T10" fmla="*/ 16 w 35"/>
                <a:gd name="T11" fmla="*/ 0 h 34"/>
                <a:gd name="T12" fmla="*/ 20 w 35"/>
                <a:gd name="T13" fmla="*/ 0 h 34"/>
                <a:gd name="T14" fmla="*/ 23 w 35"/>
                <a:gd name="T15" fmla="*/ 0 h 34"/>
                <a:gd name="T16" fmla="*/ 27 w 35"/>
                <a:gd name="T17" fmla="*/ 2 h 34"/>
                <a:gd name="T18" fmla="*/ 29 w 35"/>
                <a:gd name="T19" fmla="*/ 5 h 34"/>
                <a:gd name="T20" fmla="*/ 33 w 35"/>
                <a:gd name="T21" fmla="*/ 7 h 34"/>
                <a:gd name="T22" fmla="*/ 35 w 35"/>
                <a:gd name="T23" fmla="*/ 11 h 34"/>
                <a:gd name="T24" fmla="*/ 35 w 35"/>
                <a:gd name="T25" fmla="*/ 15 h 34"/>
                <a:gd name="T26" fmla="*/ 35 w 35"/>
                <a:gd name="T27" fmla="*/ 19 h 34"/>
                <a:gd name="T28" fmla="*/ 35 w 35"/>
                <a:gd name="T29" fmla="*/ 23 h 34"/>
                <a:gd name="T30" fmla="*/ 35 w 35"/>
                <a:gd name="T31" fmla="*/ 26 h 34"/>
                <a:gd name="T32" fmla="*/ 33 w 35"/>
                <a:gd name="T33" fmla="*/ 30 h 34"/>
                <a:gd name="T34" fmla="*/ 29 w 35"/>
                <a:gd name="T35" fmla="*/ 34 h 34"/>
                <a:gd name="T36" fmla="*/ 16 w 35"/>
                <a:gd name="T37" fmla="*/ 1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34">
                  <a:moveTo>
                    <a:pt x="16" y="19"/>
                  </a:moveTo>
                  <a:lnTo>
                    <a:pt x="0" y="5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29" y="5"/>
                  </a:lnTo>
                  <a:lnTo>
                    <a:pt x="33" y="7"/>
                  </a:lnTo>
                  <a:lnTo>
                    <a:pt x="35" y="11"/>
                  </a:lnTo>
                  <a:lnTo>
                    <a:pt x="35" y="15"/>
                  </a:lnTo>
                  <a:lnTo>
                    <a:pt x="35" y="19"/>
                  </a:lnTo>
                  <a:lnTo>
                    <a:pt x="35" y="23"/>
                  </a:lnTo>
                  <a:lnTo>
                    <a:pt x="35" y="26"/>
                  </a:lnTo>
                  <a:lnTo>
                    <a:pt x="33" y="30"/>
                  </a:lnTo>
                  <a:lnTo>
                    <a:pt x="29" y="34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47" name="Freeform 375"/>
            <p:cNvSpPr>
              <a:spLocks noChangeAspect="1"/>
            </p:cNvSpPr>
            <p:nvPr/>
          </p:nvSpPr>
          <p:spPr bwMode="auto">
            <a:xfrm>
              <a:off x="2473" y="2942"/>
              <a:ext cx="85" cy="83"/>
            </a:xfrm>
            <a:custGeom>
              <a:avLst/>
              <a:gdLst>
                <a:gd name="T0" fmla="*/ 16 w 35"/>
                <a:gd name="T1" fmla="*/ 19 h 34"/>
                <a:gd name="T2" fmla="*/ 0 w 35"/>
                <a:gd name="T3" fmla="*/ 5 h 34"/>
                <a:gd name="T4" fmla="*/ 4 w 35"/>
                <a:gd name="T5" fmla="*/ 2 h 34"/>
                <a:gd name="T6" fmla="*/ 8 w 35"/>
                <a:gd name="T7" fmla="*/ 0 h 34"/>
                <a:gd name="T8" fmla="*/ 12 w 35"/>
                <a:gd name="T9" fmla="*/ 0 h 34"/>
                <a:gd name="T10" fmla="*/ 16 w 35"/>
                <a:gd name="T11" fmla="*/ 0 h 34"/>
                <a:gd name="T12" fmla="*/ 20 w 35"/>
                <a:gd name="T13" fmla="*/ 0 h 34"/>
                <a:gd name="T14" fmla="*/ 23 w 35"/>
                <a:gd name="T15" fmla="*/ 0 h 34"/>
                <a:gd name="T16" fmla="*/ 27 w 35"/>
                <a:gd name="T17" fmla="*/ 2 h 34"/>
                <a:gd name="T18" fmla="*/ 29 w 35"/>
                <a:gd name="T19" fmla="*/ 5 h 34"/>
                <a:gd name="T20" fmla="*/ 33 w 35"/>
                <a:gd name="T21" fmla="*/ 7 h 34"/>
                <a:gd name="T22" fmla="*/ 35 w 35"/>
                <a:gd name="T23" fmla="*/ 11 h 34"/>
                <a:gd name="T24" fmla="*/ 35 w 35"/>
                <a:gd name="T25" fmla="*/ 15 h 34"/>
                <a:gd name="T26" fmla="*/ 35 w 35"/>
                <a:gd name="T27" fmla="*/ 19 h 34"/>
                <a:gd name="T28" fmla="*/ 35 w 35"/>
                <a:gd name="T29" fmla="*/ 23 h 34"/>
                <a:gd name="T30" fmla="*/ 35 w 35"/>
                <a:gd name="T31" fmla="*/ 26 h 34"/>
                <a:gd name="T32" fmla="*/ 33 w 35"/>
                <a:gd name="T33" fmla="*/ 30 h 34"/>
                <a:gd name="T34" fmla="*/ 29 w 35"/>
                <a:gd name="T35" fmla="*/ 34 h 34"/>
                <a:gd name="T36" fmla="*/ 16 w 35"/>
                <a:gd name="T37" fmla="*/ 1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34">
                  <a:moveTo>
                    <a:pt x="16" y="19"/>
                  </a:moveTo>
                  <a:lnTo>
                    <a:pt x="0" y="5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29" y="5"/>
                  </a:lnTo>
                  <a:lnTo>
                    <a:pt x="33" y="7"/>
                  </a:lnTo>
                  <a:lnTo>
                    <a:pt x="35" y="11"/>
                  </a:lnTo>
                  <a:lnTo>
                    <a:pt x="35" y="15"/>
                  </a:lnTo>
                  <a:lnTo>
                    <a:pt x="35" y="19"/>
                  </a:lnTo>
                  <a:lnTo>
                    <a:pt x="35" y="23"/>
                  </a:lnTo>
                  <a:lnTo>
                    <a:pt x="35" y="26"/>
                  </a:lnTo>
                  <a:lnTo>
                    <a:pt x="33" y="30"/>
                  </a:lnTo>
                  <a:lnTo>
                    <a:pt x="29" y="34"/>
                  </a:lnTo>
                  <a:lnTo>
                    <a:pt x="16" y="19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48" name="Freeform 376"/>
            <p:cNvSpPr>
              <a:spLocks noChangeAspect="1"/>
            </p:cNvSpPr>
            <p:nvPr/>
          </p:nvSpPr>
          <p:spPr bwMode="auto">
            <a:xfrm>
              <a:off x="2436" y="1891"/>
              <a:ext cx="112" cy="113"/>
            </a:xfrm>
            <a:custGeom>
              <a:avLst/>
              <a:gdLst>
                <a:gd name="T0" fmla="*/ 23 w 46"/>
                <a:gd name="T1" fmla="*/ 0 h 46"/>
                <a:gd name="T2" fmla="*/ 27 w 46"/>
                <a:gd name="T3" fmla="*/ 2 h 46"/>
                <a:gd name="T4" fmla="*/ 31 w 46"/>
                <a:gd name="T5" fmla="*/ 2 h 46"/>
                <a:gd name="T6" fmla="*/ 35 w 46"/>
                <a:gd name="T7" fmla="*/ 4 h 46"/>
                <a:gd name="T8" fmla="*/ 38 w 46"/>
                <a:gd name="T9" fmla="*/ 8 h 46"/>
                <a:gd name="T10" fmla="*/ 42 w 46"/>
                <a:gd name="T11" fmla="*/ 11 h 46"/>
                <a:gd name="T12" fmla="*/ 44 w 46"/>
                <a:gd name="T13" fmla="*/ 15 h 46"/>
                <a:gd name="T14" fmla="*/ 44 w 46"/>
                <a:gd name="T15" fmla="*/ 19 h 46"/>
                <a:gd name="T16" fmla="*/ 46 w 46"/>
                <a:gd name="T17" fmla="*/ 23 h 46"/>
                <a:gd name="T18" fmla="*/ 44 w 46"/>
                <a:gd name="T19" fmla="*/ 29 h 46"/>
                <a:gd name="T20" fmla="*/ 44 w 46"/>
                <a:gd name="T21" fmla="*/ 33 h 46"/>
                <a:gd name="T22" fmla="*/ 42 w 46"/>
                <a:gd name="T23" fmla="*/ 36 h 46"/>
                <a:gd name="T24" fmla="*/ 38 w 46"/>
                <a:gd name="T25" fmla="*/ 40 h 46"/>
                <a:gd name="T26" fmla="*/ 35 w 46"/>
                <a:gd name="T27" fmla="*/ 42 h 46"/>
                <a:gd name="T28" fmla="*/ 31 w 46"/>
                <a:gd name="T29" fmla="*/ 44 h 46"/>
                <a:gd name="T30" fmla="*/ 27 w 46"/>
                <a:gd name="T31" fmla="*/ 46 h 46"/>
                <a:gd name="T32" fmla="*/ 23 w 46"/>
                <a:gd name="T33" fmla="*/ 46 h 46"/>
                <a:gd name="T34" fmla="*/ 17 w 46"/>
                <a:gd name="T35" fmla="*/ 46 h 46"/>
                <a:gd name="T36" fmla="*/ 13 w 46"/>
                <a:gd name="T37" fmla="*/ 44 h 46"/>
                <a:gd name="T38" fmla="*/ 10 w 46"/>
                <a:gd name="T39" fmla="*/ 42 h 46"/>
                <a:gd name="T40" fmla="*/ 6 w 46"/>
                <a:gd name="T41" fmla="*/ 40 h 46"/>
                <a:gd name="T42" fmla="*/ 4 w 46"/>
                <a:gd name="T43" fmla="*/ 36 h 46"/>
                <a:gd name="T44" fmla="*/ 2 w 46"/>
                <a:gd name="T45" fmla="*/ 33 h 46"/>
                <a:gd name="T46" fmla="*/ 0 w 46"/>
                <a:gd name="T47" fmla="*/ 29 h 46"/>
                <a:gd name="T48" fmla="*/ 0 w 46"/>
                <a:gd name="T49" fmla="*/ 23 h 46"/>
                <a:gd name="T50" fmla="*/ 0 w 46"/>
                <a:gd name="T51" fmla="*/ 19 h 46"/>
                <a:gd name="T52" fmla="*/ 2 w 46"/>
                <a:gd name="T53" fmla="*/ 15 h 46"/>
                <a:gd name="T54" fmla="*/ 4 w 46"/>
                <a:gd name="T55" fmla="*/ 11 h 46"/>
                <a:gd name="T56" fmla="*/ 6 w 46"/>
                <a:gd name="T57" fmla="*/ 8 h 46"/>
                <a:gd name="T58" fmla="*/ 10 w 46"/>
                <a:gd name="T59" fmla="*/ 4 h 46"/>
                <a:gd name="T60" fmla="*/ 13 w 46"/>
                <a:gd name="T61" fmla="*/ 2 h 46"/>
                <a:gd name="T62" fmla="*/ 17 w 46"/>
                <a:gd name="T63" fmla="*/ 2 h 46"/>
                <a:gd name="T64" fmla="*/ 23 w 46"/>
                <a:gd name="T6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lnTo>
                    <a:pt x="27" y="2"/>
                  </a:lnTo>
                  <a:lnTo>
                    <a:pt x="31" y="2"/>
                  </a:lnTo>
                  <a:lnTo>
                    <a:pt x="35" y="4"/>
                  </a:lnTo>
                  <a:lnTo>
                    <a:pt x="38" y="8"/>
                  </a:lnTo>
                  <a:lnTo>
                    <a:pt x="42" y="11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46" y="23"/>
                  </a:lnTo>
                  <a:lnTo>
                    <a:pt x="44" y="29"/>
                  </a:lnTo>
                  <a:lnTo>
                    <a:pt x="44" y="33"/>
                  </a:lnTo>
                  <a:lnTo>
                    <a:pt x="42" y="36"/>
                  </a:lnTo>
                  <a:lnTo>
                    <a:pt x="38" y="40"/>
                  </a:lnTo>
                  <a:lnTo>
                    <a:pt x="35" y="42"/>
                  </a:lnTo>
                  <a:lnTo>
                    <a:pt x="31" y="44"/>
                  </a:lnTo>
                  <a:lnTo>
                    <a:pt x="27" y="46"/>
                  </a:lnTo>
                  <a:lnTo>
                    <a:pt x="23" y="46"/>
                  </a:lnTo>
                  <a:lnTo>
                    <a:pt x="17" y="46"/>
                  </a:lnTo>
                  <a:lnTo>
                    <a:pt x="13" y="44"/>
                  </a:lnTo>
                  <a:lnTo>
                    <a:pt x="10" y="42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2" y="33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3" y="2"/>
                  </a:lnTo>
                  <a:lnTo>
                    <a:pt x="17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49" name="Freeform 377"/>
            <p:cNvSpPr>
              <a:spLocks noChangeAspect="1"/>
            </p:cNvSpPr>
            <p:nvPr/>
          </p:nvSpPr>
          <p:spPr bwMode="auto">
            <a:xfrm>
              <a:off x="2436" y="1891"/>
              <a:ext cx="112" cy="113"/>
            </a:xfrm>
            <a:custGeom>
              <a:avLst/>
              <a:gdLst>
                <a:gd name="T0" fmla="*/ 23 w 46"/>
                <a:gd name="T1" fmla="*/ 0 h 46"/>
                <a:gd name="T2" fmla="*/ 27 w 46"/>
                <a:gd name="T3" fmla="*/ 2 h 46"/>
                <a:gd name="T4" fmla="*/ 31 w 46"/>
                <a:gd name="T5" fmla="*/ 2 h 46"/>
                <a:gd name="T6" fmla="*/ 35 w 46"/>
                <a:gd name="T7" fmla="*/ 4 h 46"/>
                <a:gd name="T8" fmla="*/ 38 w 46"/>
                <a:gd name="T9" fmla="*/ 8 h 46"/>
                <a:gd name="T10" fmla="*/ 42 w 46"/>
                <a:gd name="T11" fmla="*/ 11 h 46"/>
                <a:gd name="T12" fmla="*/ 44 w 46"/>
                <a:gd name="T13" fmla="*/ 15 h 46"/>
                <a:gd name="T14" fmla="*/ 44 w 46"/>
                <a:gd name="T15" fmla="*/ 19 h 46"/>
                <a:gd name="T16" fmla="*/ 46 w 46"/>
                <a:gd name="T17" fmla="*/ 23 h 46"/>
                <a:gd name="T18" fmla="*/ 44 w 46"/>
                <a:gd name="T19" fmla="*/ 29 h 46"/>
                <a:gd name="T20" fmla="*/ 44 w 46"/>
                <a:gd name="T21" fmla="*/ 33 h 46"/>
                <a:gd name="T22" fmla="*/ 42 w 46"/>
                <a:gd name="T23" fmla="*/ 36 h 46"/>
                <a:gd name="T24" fmla="*/ 38 w 46"/>
                <a:gd name="T25" fmla="*/ 40 h 46"/>
                <a:gd name="T26" fmla="*/ 35 w 46"/>
                <a:gd name="T27" fmla="*/ 42 h 46"/>
                <a:gd name="T28" fmla="*/ 31 w 46"/>
                <a:gd name="T29" fmla="*/ 44 h 46"/>
                <a:gd name="T30" fmla="*/ 27 w 46"/>
                <a:gd name="T31" fmla="*/ 46 h 46"/>
                <a:gd name="T32" fmla="*/ 23 w 46"/>
                <a:gd name="T33" fmla="*/ 46 h 46"/>
                <a:gd name="T34" fmla="*/ 17 w 46"/>
                <a:gd name="T35" fmla="*/ 46 h 46"/>
                <a:gd name="T36" fmla="*/ 13 w 46"/>
                <a:gd name="T37" fmla="*/ 44 h 46"/>
                <a:gd name="T38" fmla="*/ 10 w 46"/>
                <a:gd name="T39" fmla="*/ 42 h 46"/>
                <a:gd name="T40" fmla="*/ 6 w 46"/>
                <a:gd name="T41" fmla="*/ 40 h 46"/>
                <a:gd name="T42" fmla="*/ 4 w 46"/>
                <a:gd name="T43" fmla="*/ 36 h 46"/>
                <a:gd name="T44" fmla="*/ 2 w 46"/>
                <a:gd name="T45" fmla="*/ 33 h 46"/>
                <a:gd name="T46" fmla="*/ 0 w 46"/>
                <a:gd name="T47" fmla="*/ 29 h 46"/>
                <a:gd name="T48" fmla="*/ 0 w 46"/>
                <a:gd name="T49" fmla="*/ 23 h 46"/>
                <a:gd name="T50" fmla="*/ 0 w 46"/>
                <a:gd name="T51" fmla="*/ 19 h 46"/>
                <a:gd name="T52" fmla="*/ 2 w 46"/>
                <a:gd name="T53" fmla="*/ 15 h 46"/>
                <a:gd name="T54" fmla="*/ 4 w 46"/>
                <a:gd name="T55" fmla="*/ 11 h 46"/>
                <a:gd name="T56" fmla="*/ 6 w 46"/>
                <a:gd name="T57" fmla="*/ 8 h 46"/>
                <a:gd name="T58" fmla="*/ 10 w 46"/>
                <a:gd name="T59" fmla="*/ 4 h 46"/>
                <a:gd name="T60" fmla="*/ 13 w 46"/>
                <a:gd name="T61" fmla="*/ 2 h 46"/>
                <a:gd name="T62" fmla="*/ 17 w 46"/>
                <a:gd name="T63" fmla="*/ 2 h 46"/>
                <a:gd name="T64" fmla="*/ 23 w 46"/>
                <a:gd name="T6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lnTo>
                    <a:pt x="27" y="2"/>
                  </a:lnTo>
                  <a:lnTo>
                    <a:pt x="31" y="2"/>
                  </a:lnTo>
                  <a:lnTo>
                    <a:pt x="35" y="4"/>
                  </a:lnTo>
                  <a:lnTo>
                    <a:pt x="38" y="8"/>
                  </a:lnTo>
                  <a:lnTo>
                    <a:pt x="42" y="11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46" y="23"/>
                  </a:lnTo>
                  <a:lnTo>
                    <a:pt x="44" y="29"/>
                  </a:lnTo>
                  <a:lnTo>
                    <a:pt x="44" y="33"/>
                  </a:lnTo>
                  <a:lnTo>
                    <a:pt x="42" y="36"/>
                  </a:lnTo>
                  <a:lnTo>
                    <a:pt x="38" y="40"/>
                  </a:lnTo>
                  <a:lnTo>
                    <a:pt x="35" y="42"/>
                  </a:lnTo>
                  <a:lnTo>
                    <a:pt x="31" y="44"/>
                  </a:lnTo>
                  <a:lnTo>
                    <a:pt x="27" y="46"/>
                  </a:lnTo>
                  <a:lnTo>
                    <a:pt x="23" y="46"/>
                  </a:lnTo>
                  <a:lnTo>
                    <a:pt x="17" y="46"/>
                  </a:lnTo>
                  <a:lnTo>
                    <a:pt x="13" y="44"/>
                  </a:lnTo>
                  <a:lnTo>
                    <a:pt x="10" y="42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2" y="33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3" y="2"/>
                  </a:lnTo>
                  <a:lnTo>
                    <a:pt x="17" y="2"/>
                  </a:lnTo>
                  <a:lnTo>
                    <a:pt x="23" y="0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50" name="Freeform 378"/>
            <p:cNvSpPr>
              <a:spLocks noChangeAspect="1"/>
            </p:cNvSpPr>
            <p:nvPr/>
          </p:nvSpPr>
          <p:spPr bwMode="auto">
            <a:xfrm>
              <a:off x="2590" y="2036"/>
              <a:ext cx="100" cy="105"/>
            </a:xfrm>
            <a:custGeom>
              <a:avLst/>
              <a:gdLst>
                <a:gd name="T0" fmla="*/ 20 w 41"/>
                <a:gd name="T1" fmla="*/ 0 h 43"/>
                <a:gd name="T2" fmla="*/ 25 w 41"/>
                <a:gd name="T3" fmla="*/ 2 h 43"/>
                <a:gd name="T4" fmla="*/ 29 w 41"/>
                <a:gd name="T5" fmla="*/ 2 h 43"/>
                <a:gd name="T6" fmla="*/ 31 w 41"/>
                <a:gd name="T7" fmla="*/ 4 h 43"/>
                <a:gd name="T8" fmla="*/ 35 w 41"/>
                <a:gd name="T9" fmla="*/ 8 h 43"/>
                <a:gd name="T10" fmla="*/ 37 w 41"/>
                <a:gd name="T11" fmla="*/ 10 h 43"/>
                <a:gd name="T12" fmla="*/ 39 w 41"/>
                <a:gd name="T13" fmla="*/ 14 h 43"/>
                <a:gd name="T14" fmla="*/ 41 w 41"/>
                <a:gd name="T15" fmla="*/ 18 h 43"/>
                <a:gd name="T16" fmla="*/ 41 w 41"/>
                <a:gd name="T17" fmla="*/ 22 h 43"/>
                <a:gd name="T18" fmla="*/ 41 w 41"/>
                <a:gd name="T19" fmla="*/ 25 h 43"/>
                <a:gd name="T20" fmla="*/ 39 w 41"/>
                <a:gd name="T21" fmla="*/ 29 h 43"/>
                <a:gd name="T22" fmla="*/ 37 w 41"/>
                <a:gd name="T23" fmla="*/ 33 h 43"/>
                <a:gd name="T24" fmla="*/ 35 w 41"/>
                <a:gd name="T25" fmla="*/ 37 h 43"/>
                <a:gd name="T26" fmla="*/ 31 w 41"/>
                <a:gd name="T27" fmla="*/ 39 h 43"/>
                <a:gd name="T28" fmla="*/ 29 w 41"/>
                <a:gd name="T29" fmla="*/ 41 h 43"/>
                <a:gd name="T30" fmla="*/ 25 w 41"/>
                <a:gd name="T31" fmla="*/ 43 h 43"/>
                <a:gd name="T32" fmla="*/ 20 w 41"/>
                <a:gd name="T33" fmla="*/ 43 h 43"/>
                <a:gd name="T34" fmla="*/ 16 w 41"/>
                <a:gd name="T35" fmla="*/ 43 h 43"/>
                <a:gd name="T36" fmla="*/ 12 w 41"/>
                <a:gd name="T37" fmla="*/ 41 h 43"/>
                <a:gd name="T38" fmla="*/ 10 w 41"/>
                <a:gd name="T39" fmla="*/ 39 h 43"/>
                <a:gd name="T40" fmla="*/ 6 w 41"/>
                <a:gd name="T41" fmla="*/ 37 h 43"/>
                <a:gd name="T42" fmla="*/ 4 w 41"/>
                <a:gd name="T43" fmla="*/ 33 h 43"/>
                <a:gd name="T44" fmla="*/ 2 w 41"/>
                <a:gd name="T45" fmla="*/ 29 h 43"/>
                <a:gd name="T46" fmla="*/ 0 w 41"/>
                <a:gd name="T47" fmla="*/ 25 h 43"/>
                <a:gd name="T48" fmla="*/ 0 w 41"/>
                <a:gd name="T49" fmla="*/ 22 h 43"/>
                <a:gd name="T50" fmla="*/ 0 w 41"/>
                <a:gd name="T51" fmla="*/ 18 h 43"/>
                <a:gd name="T52" fmla="*/ 2 w 41"/>
                <a:gd name="T53" fmla="*/ 14 h 43"/>
                <a:gd name="T54" fmla="*/ 4 w 41"/>
                <a:gd name="T55" fmla="*/ 10 h 43"/>
                <a:gd name="T56" fmla="*/ 6 w 41"/>
                <a:gd name="T57" fmla="*/ 8 h 43"/>
                <a:gd name="T58" fmla="*/ 10 w 41"/>
                <a:gd name="T59" fmla="*/ 4 h 43"/>
                <a:gd name="T60" fmla="*/ 12 w 41"/>
                <a:gd name="T61" fmla="*/ 2 h 43"/>
                <a:gd name="T62" fmla="*/ 16 w 41"/>
                <a:gd name="T63" fmla="*/ 2 h 43"/>
                <a:gd name="T64" fmla="*/ 20 w 41"/>
                <a:gd name="T6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" h="43">
                  <a:moveTo>
                    <a:pt x="20" y="0"/>
                  </a:moveTo>
                  <a:lnTo>
                    <a:pt x="25" y="2"/>
                  </a:lnTo>
                  <a:lnTo>
                    <a:pt x="29" y="2"/>
                  </a:lnTo>
                  <a:lnTo>
                    <a:pt x="31" y="4"/>
                  </a:lnTo>
                  <a:lnTo>
                    <a:pt x="35" y="8"/>
                  </a:lnTo>
                  <a:lnTo>
                    <a:pt x="37" y="10"/>
                  </a:lnTo>
                  <a:lnTo>
                    <a:pt x="39" y="14"/>
                  </a:lnTo>
                  <a:lnTo>
                    <a:pt x="41" y="18"/>
                  </a:lnTo>
                  <a:lnTo>
                    <a:pt x="41" y="22"/>
                  </a:lnTo>
                  <a:lnTo>
                    <a:pt x="41" y="25"/>
                  </a:lnTo>
                  <a:lnTo>
                    <a:pt x="39" y="29"/>
                  </a:lnTo>
                  <a:lnTo>
                    <a:pt x="37" y="33"/>
                  </a:lnTo>
                  <a:lnTo>
                    <a:pt x="35" y="37"/>
                  </a:lnTo>
                  <a:lnTo>
                    <a:pt x="31" y="39"/>
                  </a:lnTo>
                  <a:lnTo>
                    <a:pt x="29" y="41"/>
                  </a:lnTo>
                  <a:lnTo>
                    <a:pt x="25" y="43"/>
                  </a:lnTo>
                  <a:lnTo>
                    <a:pt x="20" y="43"/>
                  </a:lnTo>
                  <a:lnTo>
                    <a:pt x="16" y="43"/>
                  </a:lnTo>
                  <a:lnTo>
                    <a:pt x="12" y="41"/>
                  </a:lnTo>
                  <a:lnTo>
                    <a:pt x="10" y="39"/>
                  </a:lnTo>
                  <a:lnTo>
                    <a:pt x="6" y="37"/>
                  </a:lnTo>
                  <a:lnTo>
                    <a:pt x="4" y="33"/>
                  </a:lnTo>
                  <a:lnTo>
                    <a:pt x="2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6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51" name="Freeform 379"/>
            <p:cNvSpPr>
              <a:spLocks noChangeAspect="1"/>
            </p:cNvSpPr>
            <p:nvPr/>
          </p:nvSpPr>
          <p:spPr bwMode="auto">
            <a:xfrm>
              <a:off x="2639" y="2023"/>
              <a:ext cx="63" cy="66"/>
            </a:xfrm>
            <a:custGeom>
              <a:avLst/>
              <a:gdLst>
                <a:gd name="T0" fmla="*/ 26 w 26"/>
                <a:gd name="T1" fmla="*/ 27 h 27"/>
                <a:gd name="T2" fmla="*/ 26 w 26"/>
                <a:gd name="T3" fmla="*/ 27 h 27"/>
                <a:gd name="T4" fmla="*/ 26 w 26"/>
                <a:gd name="T5" fmla="*/ 21 h 27"/>
                <a:gd name="T6" fmla="*/ 25 w 26"/>
                <a:gd name="T7" fmla="*/ 17 h 27"/>
                <a:gd name="T8" fmla="*/ 23 w 26"/>
                <a:gd name="T9" fmla="*/ 11 h 27"/>
                <a:gd name="T10" fmla="*/ 19 w 26"/>
                <a:gd name="T11" fmla="*/ 7 h 27"/>
                <a:gd name="T12" fmla="*/ 15 w 26"/>
                <a:gd name="T13" fmla="*/ 5 h 27"/>
                <a:gd name="T14" fmla="*/ 11 w 26"/>
                <a:gd name="T15" fmla="*/ 2 h 27"/>
                <a:gd name="T16" fmla="*/ 5 w 26"/>
                <a:gd name="T17" fmla="*/ 2 h 27"/>
                <a:gd name="T18" fmla="*/ 0 w 26"/>
                <a:gd name="T19" fmla="*/ 0 h 27"/>
                <a:gd name="T20" fmla="*/ 0 w 26"/>
                <a:gd name="T21" fmla="*/ 13 h 27"/>
                <a:gd name="T22" fmla="*/ 3 w 26"/>
                <a:gd name="T23" fmla="*/ 13 h 27"/>
                <a:gd name="T24" fmla="*/ 5 w 26"/>
                <a:gd name="T25" fmla="*/ 13 h 27"/>
                <a:gd name="T26" fmla="*/ 9 w 26"/>
                <a:gd name="T27" fmla="*/ 15 h 27"/>
                <a:gd name="T28" fmla="*/ 11 w 26"/>
                <a:gd name="T29" fmla="*/ 17 h 27"/>
                <a:gd name="T30" fmla="*/ 13 w 26"/>
                <a:gd name="T31" fmla="*/ 19 h 27"/>
                <a:gd name="T32" fmla="*/ 13 w 26"/>
                <a:gd name="T33" fmla="*/ 21 h 27"/>
                <a:gd name="T34" fmla="*/ 15 w 26"/>
                <a:gd name="T35" fmla="*/ 25 h 27"/>
                <a:gd name="T36" fmla="*/ 15 w 26"/>
                <a:gd name="T37" fmla="*/ 27 h 27"/>
                <a:gd name="T38" fmla="*/ 15 w 26"/>
                <a:gd name="T39" fmla="*/ 27 h 27"/>
                <a:gd name="T40" fmla="*/ 26 w 26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27">
                  <a:moveTo>
                    <a:pt x="26" y="27"/>
                  </a:moveTo>
                  <a:lnTo>
                    <a:pt x="26" y="27"/>
                  </a:lnTo>
                  <a:lnTo>
                    <a:pt x="26" y="21"/>
                  </a:lnTo>
                  <a:lnTo>
                    <a:pt x="25" y="17"/>
                  </a:lnTo>
                  <a:lnTo>
                    <a:pt x="23" y="11"/>
                  </a:lnTo>
                  <a:lnTo>
                    <a:pt x="19" y="7"/>
                  </a:lnTo>
                  <a:lnTo>
                    <a:pt x="15" y="5"/>
                  </a:lnTo>
                  <a:lnTo>
                    <a:pt x="11" y="2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5" y="13"/>
                  </a:lnTo>
                  <a:lnTo>
                    <a:pt x="9" y="15"/>
                  </a:lnTo>
                  <a:lnTo>
                    <a:pt x="11" y="17"/>
                  </a:lnTo>
                  <a:lnTo>
                    <a:pt x="13" y="19"/>
                  </a:lnTo>
                  <a:lnTo>
                    <a:pt x="13" y="21"/>
                  </a:lnTo>
                  <a:lnTo>
                    <a:pt x="15" y="25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26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52" name="Freeform 380"/>
            <p:cNvSpPr>
              <a:spLocks noChangeAspect="1"/>
            </p:cNvSpPr>
            <p:nvPr/>
          </p:nvSpPr>
          <p:spPr bwMode="auto">
            <a:xfrm>
              <a:off x="2639" y="2089"/>
              <a:ext cx="63" cy="64"/>
            </a:xfrm>
            <a:custGeom>
              <a:avLst/>
              <a:gdLst>
                <a:gd name="T0" fmla="*/ 0 w 26"/>
                <a:gd name="T1" fmla="*/ 26 h 26"/>
                <a:gd name="T2" fmla="*/ 0 w 26"/>
                <a:gd name="T3" fmla="*/ 26 h 26"/>
                <a:gd name="T4" fmla="*/ 5 w 26"/>
                <a:gd name="T5" fmla="*/ 26 h 26"/>
                <a:gd name="T6" fmla="*/ 11 w 26"/>
                <a:gd name="T7" fmla="*/ 24 h 26"/>
                <a:gd name="T8" fmla="*/ 15 w 26"/>
                <a:gd name="T9" fmla="*/ 21 h 26"/>
                <a:gd name="T10" fmla="*/ 19 w 26"/>
                <a:gd name="T11" fmla="*/ 19 h 26"/>
                <a:gd name="T12" fmla="*/ 23 w 26"/>
                <a:gd name="T13" fmla="*/ 15 h 26"/>
                <a:gd name="T14" fmla="*/ 25 w 26"/>
                <a:gd name="T15" fmla="*/ 9 h 26"/>
                <a:gd name="T16" fmla="*/ 26 w 26"/>
                <a:gd name="T17" fmla="*/ 5 h 26"/>
                <a:gd name="T18" fmla="*/ 26 w 26"/>
                <a:gd name="T19" fmla="*/ 0 h 26"/>
                <a:gd name="T20" fmla="*/ 15 w 26"/>
                <a:gd name="T21" fmla="*/ 0 h 26"/>
                <a:gd name="T22" fmla="*/ 15 w 26"/>
                <a:gd name="T23" fmla="*/ 3 h 26"/>
                <a:gd name="T24" fmla="*/ 13 w 26"/>
                <a:gd name="T25" fmla="*/ 5 h 26"/>
                <a:gd name="T26" fmla="*/ 13 w 26"/>
                <a:gd name="T27" fmla="*/ 7 h 26"/>
                <a:gd name="T28" fmla="*/ 11 w 26"/>
                <a:gd name="T29" fmla="*/ 9 h 26"/>
                <a:gd name="T30" fmla="*/ 9 w 26"/>
                <a:gd name="T31" fmla="*/ 11 h 26"/>
                <a:gd name="T32" fmla="*/ 5 w 26"/>
                <a:gd name="T33" fmla="*/ 13 h 26"/>
                <a:gd name="T34" fmla="*/ 3 w 26"/>
                <a:gd name="T35" fmla="*/ 13 h 26"/>
                <a:gd name="T36" fmla="*/ 0 w 26"/>
                <a:gd name="T37" fmla="*/ 15 h 26"/>
                <a:gd name="T38" fmla="*/ 0 w 26"/>
                <a:gd name="T39" fmla="*/ 15 h 26"/>
                <a:gd name="T40" fmla="*/ 0 w 26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26">
                  <a:moveTo>
                    <a:pt x="0" y="26"/>
                  </a:moveTo>
                  <a:lnTo>
                    <a:pt x="0" y="26"/>
                  </a:lnTo>
                  <a:lnTo>
                    <a:pt x="5" y="26"/>
                  </a:lnTo>
                  <a:lnTo>
                    <a:pt x="11" y="24"/>
                  </a:lnTo>
                  <a:lnTo>
                    <a:pt x="15" y="21"/>
                  </a:lnTo>
                  <a:lnTo>
                    <a:pt x="19" y="19"/>
                  </a:lnTo>
                  <a:lnTo>
                    <a:pt x="23" y="15"/>
                  </a:lnTo>
                  <a:lnTo>
                    <a:pt x="25" y="9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1" y="9"/>
                  </a:lnTo>
                  <a:lnTo>
                    <a:pt x="9" y="11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53" name="Freeform 381"/>
            <p:cNvSpPr>
              <a:spLocks noChangeAspect="1"/>
            </p:cNvSpPr>
            <p:nvPr/>
          </p:nvSpPr>
          <p:spPr bwMode="auto">
            <a:xfrm>
              <a:off x="2578" y="2089"/>
              <a:ext cx="61" cy="64"/>
            </a:xfrm>
            <a:custGeom>
              <a:avLst/>
              <a:gdLst>
                <a:gd name="T0" fmla="*/ 0 w 25"/>
                <a:gd name="T1" fmla="*/ 0 h 26"/>
                <a:gd name="T2" fmla="*/ 0 w 25"/>
                <a:gd name="T3" fmla="*/ 0 h 26"/>
                <a:gd name="T4" fmla="*/ 0 w 25"/>
                <a:gd name="T5" fmla="*/ 5 h 26"/>
                <a:gd name="T6" fmla="*/ 2 w 25"/>
                <a:gd name="T7" fmla="*/ 9 h 26"/>
                <a:gd name="T8" fmla="*/ 3 w 25"/>
                <a:gd name="T9" fmla="*/ 15 h 26"/>
                <a:gd name="T10" fmla="*/ 7 w 25"/>
                <a:gd name="T11" fmla="*/ 19 h 26"/>
                <a:gd name="T12" fmla="*/ 11 w 25"/>
                <a:gd name="T13" fmla="*/ 21 h 26"/>
                <a:gd name="T14" fmla="*/ 15 w 25"/>
                <a:gd name="T15" fmla="*/ 24 h 26"/>
                <a:gd name="T16" fmla="*/ 21 w 25"/>
                <a:gd name="T17" fmla="*/ 26 h 26"/>
                <a:gd name="T18" fmla="*/ 25 w 25"/>
                <a:gd name="T19" fmla="*/ 26 h 26"/>
                <a:gd name="T20" fmla="*/ 25 w 25"/>
                <a:gd name="T21" fmla="*/ 15 h 26"/>
                <a:gd name="T22" fmla="*/ 23 w 25"/>
                <a:gd name="T23" fmla="*/ 13 h 26"/>
                <a:gd name="T24" fmla="*/ 21 w 25"/>
                <a:gd name="T25" fmla="*/ 13 h 26"/>
                <a:gd name="T26" fmla="*/ 17 w 25"/>
                <a:gd name="T27" fmla="*/ 11 h 26"/>
                <a:gd name="T28" fmla="*/ 15 w 25"/>
                <a:gd name="T29" fmla="*/ 9 h 26"/>
                <a:gd name="T30" fmla="*/ 13 w 25"/>
                <a:gd name="T31" fmla="*/ 7 h 26"/>
                <a:gd name="T32" fmla="*/ 13 w 25"/>
                <a:gd name="T33" fmla="*/ 5 h 26"/>
                <a:gd name="T34" fmla="*/ 11 w 25"/>
                <a:gd name="T35" fmla="*/ 3 h 26"/>
                <a:gd name="T36" fmla="*/ 11 w 25"/>
                <a:gd name="T37" fmla="*/ 0 h 26"/>
                <a:gd name="T38" fmla="*/ 11 w 25"/>
                <a:gd name="T39" fmla="*/ 0 h 26"/>
                <a:gd name="T40" fmla="*/ 0 w 25"/>
                <a:gd name="T4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6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9"/>
                  </a:lnTo>
                  <a:lnTo>
                    <a:pt x="3" y="15"/>
                  </a:lnTo>
                  <a:lnTo>
                    <a:pt x="7" y="19"/>
                  </a:lnTo>
                  <a:lnTo>
                    <a:pt x="11" y="21"/>
                  </a:lnTo>
                  <a:lnTo>
                    <a:pt x="15" y="24"/>
                  </a:lnTo>
                  <a:lnTo>
                    <a:pt x="21" y="26"/>
                  </a:lnTo>
                  <a:lnTo>
                    <a:pt x="25" y="26"/>
                  </a:lnTo>
                  <a:lnTo>
                    <a:pt x="25" y="15"/>
                  </a:lnTo>
                  <a:lnTo>
                    <a:pt x="23" y="13"/>
                  </a:lnTo>
                  <a:lnTo>
                    <a:pt x="21" y="13"/>
                  </a:lnTo>
                  <a:lnTo>
                    <a:pt x="17" y="11"/>
                  </a:lnTo>
                  <a:lnTo>
                    <a:pt x="15" y="9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54" name="Freeform 382"/>
            <p:cNvSpPr>
              <a:spLocks noChangeAspect="1"/>
            </p:cNvSpPr>
            <p:nvPr/>
          </p:nvSpPr>
          <p:spPr bwMode="auto">
            <a:xfrm>
              <a:off x="2578" y="2023"/>
              <a:ext cx="61" cy="66"/>
            </a:xfrm>
            <a:custGeom>
              <a:avLst/>
              <a:gdLst>
                <a:gd name="T0" fmla="*/ 25 w 25"/>
                <a:gd name="T1" fmla="*/ 0 h 27"/>
                <a:gd name="T2" fmla="*/ 25 w 25"/>
                <a:gd name="T3" fmla="*/ 0 h 27"/>
                <a:gd name="T4" fmla="*/ 21 w 25"/>
                <a:gd name="T5" fmla="*/ 2 h 27"/>
                <a:gd name="T6" fmla="*/ 15 w 25"/>
                <a:gd name="T7" fmla="*/ 2 h 27"/>
                <a:gd name="T8" fmla="*/ 11 w 25"/>
                <a:gd name="T9" fmla="*/ 5 h 27"/>
                <a:gd name="T10" fmla="*/ 7 w 25"/>
                <a:gd name="T11" fmla="*/ 7 h 27"/>
                <a:gd name="T12" fmla="*/ 3 w 25"/>
                <a:gd name="T13" fmla="*/ 11 h 27"/>
                <a:gd name="T14" fmla="*/ 2 w 25"/>
                <a:gd name="T15" fmla="*/ 17 h 27"/>
                <a:gd name="T16" fmla="*/ 0 w 25"/>
                <a:gd name="T17" fmla="*/ 21 h 27"/>
                <a:gd name="T18" fmla="*/ 0 w 25"/>
                <a:gd name="T19" fmla="*/ 27 h 27"/>
                <a:gd name="T20" fmla="*/ 11 w 25"/>
                <a:gd name="T21" fmla="*/ 27 h 27"/>
                <a:gd name="T22" fmla="*/ 11 w 25"/>
                <a:gd name="T23" fmla="*/ 25 h 27"/>
                <a:gd name="T24" fmla="*/ 13 w 25"/>
                <a:gd name="T25" fmla="*/ 21 h 27"/>
                <a:gd name="T26" fmla="*/ 13 w 25"/>
                <a:gd name="T27" fmla="*/ 19 h 27"/>
                <a:gd name="T28" fmla="*/ 15 w 25"/>
                <a:gd name="T29" fmla="*/ 17 h 27"/>
                <a:gd name="T30" fmla="*/ 17 w 25"/>
                <a:gd name="T31" fmla="*/ 15 h 27"/>
                <a:gd name="T32" fmla="*/ 21 w 25"/>
                <a:gd name="T33" fmla="*/ 13 h 27"/>
                <a:gd name="T34" fmla="*/ 23 w 25"/>
                <a:gd name="T35" fmla="*/ 13 h 27"/>
                <a:gd name="T36" fmla="*/ 25 w 25"/>
                <a:gd name="T37" fmla="*/ 13 h 27"/>
                <a:gd name="T38" fmla="*/ 25 w 25"/>
                <a:gd name="T39" fmla="*/ 13 h 27"/>
                <a:gd name="T40" fmla="*/ 25 w 25"/>
                <a:gd name="T4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7">
                  <a:moveTo>
                    <a:pt x="25" y="0"/>
                  </a:moveTo>
                  <a:lnTo>
                    <a:pt x="25" y="0"/>
                  </a:lnTo>
                  <a:lnTo>
                    <a:pt x="21" y="2"/>
                  </a:lnTo>
                  <a:lnTo>
                    <a:pt x="15" y="2"/>
                  </a:lnTo>
                  <a:lnTo>
                    <a:pt x="11" y="5"/>
                  </a:lnTo>
                  <a:lnTo>
                    <a:pt x="7" y="7"/>
                  </a:lnTo>
                  <a:lnTo>
                    <a:pt x="3" y="11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3" y="21"/>
                  </a:lnTo>
                  <a:lnTo>
                    <a:pt x="13" y="19"/>
                  </a:lnTo>
                  <a:lnTo>
                    <a:pt x="15" y="17"/>
                  </a:lnTo>
                  <a:lnTo>
                    <a:pt x="17" y="15"/>
                  </a:lnTo>
                  <a:lnTo>
                    <a:pt x="21" y="13"/>
                  </a:lnTo>
                  <a:lnTo>
                    <a:pt x="23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55" name="Freeform 383"/>
            <p:cNvSpPr>
              <a:spLocks noChangeAspect="1"/>
            </p:cNvSpPr>
            <p:nvPr/>
          </p:nvSpPr>
          <p:spPr bwMode="auto">
            <a:xfrm>
              <a:off x="2590" y="2036"/>
              <a:ext cx="100" cy="105"/>
            </a:xfrm>
            <a:custGeom>
              <a:avLst/>
              <a:gdLst>
                <a:gd name="T0" fmla="*/ 20 w 41"/>
                <a:gd name="T1" fmla="*/ 0 h 43"/>
                <a:gd name="T2" fmla="*/ 25 w 41"/>
                <a:gd name="T3" fmla="*/ 2 h 43"/>
                <a:gd name="T4" fmla="*/ 29 w 41"/>
                <a:gd name="T5" fmla="*/ 2 h 43"/>
                <a:gd name="T6" fmla="*/ 31 w 41"/>
                <a:gd name="T7" fmla="*/ 4 h 43"/>
                <a:gd name="T8" fmla="*/ 35 w 41"/>
                <a:gd name="T9" fmla="*/ 8 h 43"/>
                <a:gd name="T10" fmla="*/ 37 w 41"/>
                <a:gd name="T11" fmla="*/ 10 h 43"/>
                <a:gd name="T12" fmla="*/ 39 w 41"/>
                <a:gd name="T13" fmla="*/ 14 h 43"/>
                <a:gd name="T14" fmla="*/ 41 w 41"/>
                <a:gd name="T15" fmla="*/ 18 h 43"/>
                <a:gd name="T16" fmla="*/ 41 w 41"/>
                <a:gd name="T17" fmla="*/ 22 h 43"/>
                <a:gd name="T18" fmla="*/ 41 w 41"/>
                <a:gd name="T19" fmla="*/ 25 h 43"/>
                <a:gd name="T20" fmla="*/ 39 w 41"/>
                <a:gd name="T21" fmla="*/ 29 h 43"/>
                <a:gd name="T22" fmla="*/ 37 w 41"/>
                <a:gd name="T23" fmla="*/ 33 h 43"/>
                <a:gd name="T24" fmla="*/ 35 w 41"/>
                <a:gd name="T25" fmla="*/ 37 h 43"/>
                <a:gd name="T26" fmla="*/ 31 w 41"/>
                <a:gd name="T27" fmla="*/ 39 h 43"/>
                <a:gd name="T28" fmla="*/ 29 w 41"/>
                <a:gd name="T29" fmla="*/ 41 h 43"/>
                <a:gd name="T30" fmla="*/ 25 w 41"/>
                <a:gd name="T31" fmla="*/ 43 h 43"/>
                <a:gd name="T32" fmla="*/ 20 w 41"/>
                <a:gd name="T33" fmla="*/ 43 h 43"/>
                <a:gd name="T34" fmla="*/ 16 w 41"/>
                <a:gd name="T35" fmla="*/ 43 h 43"/>
                <a:gd name="T36" fmla="*/ 12 w 41"/>
                <a:gd name="T37" fmla="*/ 41 h 43"/>
                <a:gd name="T38" fmla="*/ 10 w 41"/>
                <a:gd name="T39" fmla="*/ 39 h 43"/>
                <a:gd name="T40" fmla="*/ 6 w 41"/>
                <a:gd name="T41" fmla="*/ 37 h 43"/>
                <a:gd name="T42" fmla="*/ 4 w 41"/>
                <a:gd name="T43" fmla="*/ 33 h 43"/>
                <a:gd name="T44" fmla="*/ 2 w 41"/>
                <a:gd name="T45" fmla="*/ 29 h 43"/>
                <a:gd name="T46" fmla="*/ 0 w 41"/>
                <a:gd name="T47" fmla="*/ 25 h 43"/>
                <a:gd name="T48" fmla="*/ 0 w 41"/>
                <a:gd name="T49" fmla="*/ 22 h 43"/>
                <a:gd name="T50" fmla="*/ 0 w 41"/>
                <a:gd name="T51" fmla="*/ 18 h 43"/>
                <a:gd name="T52" fmla="*/ 2 w 41"/>
                <a:gd name="T53" fmla="*/ 14 h 43"/>
                <a:gd name="T54" fmla="*/ 4 w 41"/>
                <a:gd name="T55" fmla="*/ 10 h 43"/>
                <a:gd name="T56" fmla="*/ 6 w 41"/>
                <a:gd name="T57" fmla="*/ 8 h 43"/>
                <a:gd name="T58" fmla="*/ 10 w 41"/>
                <a:gd name="T59" fmla="*/ 4 h 43"/>
                <a:gd name="T60" fmla="*/ 12 w 41"/>
                <a:gd name="T61" fmla="*/ 2 h 43"/>
                <a:gd name="T62" fmla="*/ 16 w 41"/>
                <a:gd name="T63" fmla="*/ 2 h 43"/>
                <a:gd name="T64" fmla="*/ 20 w 41"/>
                <a:gd name="T6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" h="43">
                  <a:moveTo>
                    <a:pt x="20" y="0"/>
                  </a:moveTo>
                  <a:lnTo>
                    <a:pt x="25" y="2"/>
                  </a:lnTo>
                  <a:lnTo>
                    <a:pt x="29" y="2"/>
                  </a:lnTo>
                  <a:lnTo>
                    <a:pt x="31" y="4"/>
                  </a:lnTo>
                  <a:lnTo>
                    <a:pt x="35" y="8"/>
                  </a:lnTo>
                  <a:lnTo>
                    <a:pt x="37" y="10"/>
                  </a:lnTo>
                  <a:lnTo>
                    <a:pt x="39" y="14"/>
                  </a:lnTo>
                  <a:lnTo>
                    <a:pt x="41" y="18"/>
                  </a:lnTo>
                  <a:lnTo>
                    <a:pt x="41" y="22"/>
                  </a:lnTo>
                  <a:lnTo>
                    <a:pt x="41" y="25"/>
                  </a:lnTo>
                  <a:lnTo>
                    <a:pt x="39" y="29"/>
                  </a:lnTo>
                  <a:lnTo>
                    <a:pt x="37" y="33"/>
                  </a:lnTo>
                  <a:lnTo>
                    <a:pt x="35" y="37"/>
                  </a:lnTo>
                  <a:lnTo>
                    <a:pt x="31" y="39"/>
                  </a:lnTo>
                  <a:lnTo>
                    <a:pt x="29" y="41"/>
                  </a:lnTo>
                  <a:lnTo>
                    <a:pt x="25" y="43"/>
                  </a:lnTo>
                  <a:lnTo>
                    <a:pt x="20" y="43"/>
                  </a:lnTo>
                  <a:lnTo>
                    <a:pt x="16" y="43"/>
                  </a:lnTo>
                  <a:lnTo>
                    <a:pt x="12" y="41"/>
                  </a:lnTo>
                  <a:lnTo>
                    <a:pt x="10" y="39"/>
                  </a:lnTo>
                  <a:lnTo>
                    <a:pt x="6" y="37"/>
                  </a:lnTo>
                  <a:lnTo>
                    <a:pt x="4" y="33"/>
                  </a:lnTo>
                  <a:lnTo>
                    <a:pt x="2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6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56" name="Freeform 384"/>
            <p:cNvSpPr>
              <a:spLocks noChangeAspect="1"/>
            </p:cNvSpPr>
            <p:nvPr/>
          </p:nvSpPr>
          <p:spPr bwMode="auto">
            <a:xfrm>
              <a:off x="2639" y="2028"/>
              <a:ext cx="61" cy="61"/>
            </a:xfrm>
            <a:custGeom>
              <a:avLst/>
              <a:gdLst>
                <a:gd name="T0" fmla="*/ 25 w 25"/>
                <a:gd name="T1" fmla="*/ 25 h 25"/>
                <a:gd name="T2" fmla="*/ 25 w 25"/>
                <a:gd name="T3" fmla="*/ 25 h 25"/>
                <a:gd name="T4" fmla="*/ 25 w 25"/>
                <a:gd name="T5" fmla="*/ 21 h 25"/>
                <a:gd name="T6" fmla="*/ 23 w 25"/>
                <a:gd name="T7" fmla="*/ 15 h 25"/>
                <a:gd name="T8" fmla="*/ 21 w 25"/>
                <a:gd name="T9" fmla="*/ 11 h 25"/>
                <a:gd name="T10" fmla="*/ 17 w 25"/>
                <a:gd name="T11" fmla="*/ 7 h 25"/>
                <a:gd name="T12" fmla="*/ 15 w 25"/>
                <a:gd name="T13" fmla="*/ 5 h 25"/>
                <a:gd name="T14" fmla="*/ 9 w 25"/>
                <a:gd name="T15" fmla="*/ 1 h 25"/>
                <a:gd name="T16" fmla="*/ 5 w 25"/>
                <a:gd name="T17" fmla="*/ 1 h 25"/>
                <a:gd name="T18" fmla="*/ 0 w 25"/>
                <a:gd name="T19" fmla="*/ 0 h 25"/>
                <a:gd name="T20" fmla="*/ 0 w 25"/>
                <a:gd name="T21" fmla="*/ 9 h 25"/>
                <a:gd name="T22" fmla="*/ 3 w 25"/>
                <a:gd name="T23" fmla="*/ 9 h 25"/>
                <a:gd name="T24" fmla="*/ 7 w 25"/>
                <a:gd name="T25" fmla="*/ 9 h 25"/>
                <a:gd name="T26" fmla="*/ 9 w 25"/>
                <a:gd name="T27" fmla="*/ 11 h 25"/>
                <a:gd name="T28" fmla="*/ 13 w 25"/>
                <a:gd name="T29" fmla="*/ 13 h 25"/>
                <a:gd name="T30" fmla="*/ 15 w 25"/>
                <a:gd name="T31" fmla="*/ 15 h 25"/>
                <a:gd name="T32" fmla="*/ 15 w 25"/>
                <a:gd name="T33" fmla="*/ 19 h 25"/>
                <a:gd name="T34" fmla="*/ 17 w 25"/>
                <a:gd name="T35" fmla="*/ 21 h 25"/>
                <a:gd name="T36" fmla="*/ 17 w 25"/>
                <a:gd name="T37" fmla="*/ 25 h 25"/>
                <a:gd name="T38" fmla="*/ 17 w 25"/>
                <a:gd name="T39" fmla="*/ 25 h 25"/>
                <a:gd name="T40" fmla="*/ 25 w 25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25" y="25"/>
                  </a:lnTo>
                  <a:lnTo>
                    <a:pt x="25" y="21"/>
                  </a:lnTo>
                  <a:lnTo>
                    <a:pt x="23" y="15"/>
                  </a:lnTo>
                  <a:lnTo>
                    <a:pt x="21" y="11"/>
                  </a:lnTo>
                  <a:lnTo>
                    <a:pt x="17" y="7"/>
                  </a:lnTo>
                  <a:lnTo>
                    <a:pt x="15" y="5"/>
                  </a:lnTo>
                  <a:lnTo>
                    <a:pt x="9" y="1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9"/>
                  </a:lnTo>
                  <a:lnTo>
                    <a:pt x="3" y="9"/>
                  </a:lnTo>
                  <a:lnTo>
                    <a:pt x="7" y="9"/>
                  </a:lnTo>
                  <a:lnTo>
                    <a:pt x="9" y="11"/>
                  </a:lnTo>
                  <a:lnTo>
                    <a:pt x="13" y="13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7" y="21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57" name="Freeform 385"/>
            <p:cNvSpPr>
              <a:spLocks noChangeAspect="1"/>
            </p:cNvSpPr>
            <p:nvPr/>
          </p:nvSpPr>
          <p:spPr bwMode="auto">
            <a:xfrm>
              <a:off x="2639" y="2089"/>
              <a:ext cx="61" cy="59"/>
            </a:xfrm>
            <a:custGeom>
              <a:avLst/>
              <a:gdLst>
                <a:gd name="T0" fmla="*/ 0 w 25"/>
                <a:gd name="T1" fmla="*/ 24 h 24"/>
                <a:gd name="T2" fmla="*/ 0 w 25"/>
                <a:gd name="T3" fmla="*/ 24 h 24"/>
                <a:gd name="T4" fmla="*/ 5 w 25"/>
                <a:gd name="T5" fmla="*/ 24 h 24"/>
                <a:gd name="T6" fmla="*/ 9 w 25"/>
                <a:gd name="T7" fmla="*/ 23 h 24"/>
                <a:gd name="T8" fmla="*/ 15 w 25"/>
                <a:gd name="T9" fmla="*/ 21 h 24"/>
                <a:gd name="T10" fmla="*/ 17 w 25"/>
                <a:gd name="T11" fmla="*/ 17 h 24"/>
                <a:gd name="T12" fmla="*/ 21 w 25"/>
                <a:gd name="T13" fmla="*/ 13 h 24"/>
                <a:gd name="T14" fmla="*/ 23 w 25"/>
                <a:gd name="T15" fmla="*/ 9 h 24"/>
                <a:gd name="T16" fmla="*/ 25 w 25"/>
                <a:gd name="T17" fmla="*/ 5 h 24"/>
                <a:gd name="T18" fmla="*/ 25 w 25"/>
                <a:gd name="T19" fmla="*/ 0 h 24"/>
                <a:gd name="T20" fmla="*/ 17 w 25"/>
                <a:gd name="T21" fmla="*/ 0 h 24"/>
                <a:gd name="T22" fmla="*/ 17 w 25"/>
                <a:gd name="T23" fmla="*/ 3 h 24"/>
                <a:gd name="T24" fmla="*/ 15 w 25"/>
                <a:gd name="T25" fmla="*/ 5 h 24"/>
                <a:gd name="T26" fmla="*/ 15 w 25"/>
                <a:gd name="T27" fmla="*/ 9 h 24"/>
                <a:gd name="T28" fmla="*/ 13 w 25"/>
                <a:gd name="T29" fmla="*/ 11 h 24"/>
                <a:gd name="T30" fmla="*/ 9 w 25"/>
                <a:gd name="T31" fmla="*/ 13 h 24"/>
                <a:gd name="T32" fmla="*/ 7 w 25"/>
                <a:gd name="T33" fmla="*/ 15 h 24"/>
                <a:gd name="T34" fmla="*/ 3 w 25"/>
                <a:gd name="T35" fmla="*/ 15 h 24"/>
                <a:gd name="T36" fmla="*/ 0 w 25"/>
                <a:gd name="T37" fmla="*/ 17 h 24"/>
                <a:gd name="T38" fmla="*/ 0 w 25"/>
                <a:gd name="T39" fmla="*/ 17 h 24"/>
                <a:gd name="T40" fmla="*/ 0 w 25"/>
                <a:gd name="T4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4">
                  <a:moveTo>
                    <a:pt x="0" y="24"/>
                  </a:moveTo>
                  <a:lnTo>
                    <a:pt x="0" y="24"/>
                  </a:lnTo>
                  <a:lnTo>
                    <a:pt x="5" y="24"/>
                  </a:lnTo>
                  <a:lnTo>
                    <a:pt x="9" y="23"/>
                  </a:lnTo>
                  <a:lnTo>
                    <a:pt x="15" y="21"/>
                  </a:lnTo>
                  <a:lnTo>
                    <a:pt x="17" y="17"/>
                  </a:lnTo>
                  <a:lnTo>
                    <a:pt x="21" y="13"/>
                  </a:lnTo>
                  <a:lnTo>
                    <a:pt x="23" y="9"/>
                  </a:lnTo>
                  <a:lnTo>
                    <a:pt x="25" y="5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15" y="5"/>
                  </a:lnTo>
                  <a:lnTo>
                    <a:pt x="15" y="9"/>
                  </a:lnTo>
                  <a:lnTo>
                    <a:pt x="13" y="11"/>
                  </a:lnTo>
                  <a:lnTo>
                    <a:pt x="9" y="13"/>
                  </a:lnTo>
                  <a:lnTo>
                    <a:pt x="7" y="15"/>
                  </a:lnTo>
                  <a:lnTo>
                    <a:pt x="3" y="1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58" name="Freeform 386"/>
            <p:cNvSpPr>
              <a:spLocks noChangeAspect="1"/>
            </p:cNvSpPr>
            <p:nvPr/>
          </p:nvSpPr>
          <p:spPr bwMode="auto">
            <a:xfrm>
              <a:off x="2583" y="2089"/>
              <a:ext cx="56" cy="59"/>
            </a:xfrm>
            <a:custGeom>
              <a:avLst/>
              <a:gdLst>
                <a:gd name="T0" fmla="*/ 0 w 23"/>
                <a:gd name="T1" fmla="*/ 0 h 24"/>
                <a:gd name="T2" fmla="*/ 0 w 23"/>
                <a:gd name="T3" fmla="*/ 0 h 24"/>
                <a:gd name="T4" fmla="*/ 0 w 23"/>
                <a:gd name="T5" fmla="*/ 5 h 24"/>
                <a:gd name="T6" fmla="*/ 1 w 23"/>
                <a:gd name="T7" fmla="*/ 9 h 24"/>
                <a:gd name="T8" fmla="*/ 3 w 23"/>
                <a:gd name="T9" fmla="*/ 13 h 24"/>
                <a:gd name="T10" fmla="*/ 7 w 23"/>
                <a:gd name="T11" fmla="*/ 17 h 24"/>
                <a:gd name="T12" fmla="*/ 9 w 23"/>
                <a:gd name="T13" fmla="*/ 21 h 24"/>
                <a:gd name="T14" fmla="*/ 15 w 23"/>
                <a:gd name="T15" fmla="*/ 23 h 24"/>
                <a:gd name="T16" fmla="*/ 19 w 23"/>
                <a:gd name="T17" fmla="*/ 24 h 24"/>
                <a:gd name="T18" fmla="*/ 23 w 23"/>
                <a:gd name="T19" fmla="*/ 24 h 24"/>
                <a:gd name="T20" fmla="*/ 23 w 23"/>
                <a:gd name="T21" fmla="*/ 17 h 24"/>
                <a:gd name="T22" fmla="*/ 21 w 23"/>
                <a:gd name="T23" fmla="*/ 15 h 24"/>
                <a:gd name="T24" fmla="*/ 17 w 23"/>
                <a:gd name="T25" fmla="*/ 15 h 24"/>
                <a:gd name="T26" fmla="*/ 15 w 23"/>
                <a:gd name="T27" fmla="*/ 13 h 24"/>
                <a:gd name="T28" fmla="*/ 11 w 23"/>
                <a:gd name="T29" fmla="*/ 11 h 24"/>
                <a:gd name="T30" fmla="*/ 9 w 23"/>
                <a:gd name="T31" fmla="*/ 9 h 24"/>
                <a:gd name="T32" fmla="*/ 9 w 23"/>
                <a:gd name="T33" fmla="*/ 5 h 24"/>
                <a:gd name="T34" fmla="*/ 7 w 23"/>
                <a:gd name="T35" fmla="*/ 3 h 24"/>
                <a:gd name="T36" fmla="*/ 7 w 23"/>
                <a:gd name="T37" fmla="*/ 0 h 24"/>
                <a:gd name="T38" fmla="*/ 7 w 23"/>
                <a:gd name="T39" fmla="*/ 0 h 24"/>
                <a:gd name="T40" fmla="*/ 0 w 23"/>
                <a:gd name="T4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24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" y="9"/>
                  </a:lnTo>
                  <a:lnTo>
                    <a:pt x="3" y="13"/>
                  </a:lnTo>
                  <a:lnTo>
                    <a:pt x="7" y="17"/>
                  </a:lnTo>
                  <a:lnTo>
                    <a:pt x="9" y="21"/>
                  </a:lnTo>
                  <a:lnTo>
                    <a:pt x="15" y="23"/>
                  </a:lnTo>
                  <a:lnTo>
                    <a:pt x="19" y="24"/>
                  </a:lnTo>
                  <a:lnTo>
                    <a:pt x="23" y="24"/>
                  </a:lnTo>
                  <a:lnTo>
                    <a:pt x="23" y="17"/>
                  </a:lnTo>
                  <a:lnTo>
                    <a:pt x="21" y="15"/>
                  </a:lnTo>
                  <a:lnTo>
                    <a:pt x="17" y="15"/>
                  </a:lnTo>
                  <a:lnTo>
                    <a:pt x="15" y="13"/>
                  </a:lnTo>
                  <a:lnTo>
                    <a:pt x="11" y="11"/>
                  </a:lnTo>
                  <a:lnTo>
                    <a:pt x="9" y="9"/>
                  </a:lnTo>
                  <a:lnTo>
                    <a:pt x="9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59" name="Freeform 387"/>
            <p:cNvSpPr>
              <a:spLocks noChangeAspect="1"/>
            </p:cNvSpPr>
            <p:nvPr/>
          </p:nvSpPr>
          <p:spPr bwMode="auto">
            <a:xfrm>
              <a:off x="2583" y="2028"/>
              <a:ext cx="56" cy="61"/>
            </a:xfrm>
            <a:custGeom>
              <a:avLst/>
              <a:gdLst>
                <a:gd name="T0" fmla="*/ 23 w 23"/>
                <a:gd name="T1" fmla="*/ 0 h 25"/>
                <a:gd name="T2" fmla="*/ 23 w 23"/>
                <a:gd name="T3" fmla="*/ 0 h 25"/>
                <a:gd name="T4" fmla="*/ 19 w 23"/>
                <a:gd name="T5" fmla="*/ 1 h 25"/>
                <a:gd name="T6" fmla="*/ 15 w 23"/>
                <a:gd name="T7" fmla="*/ 1 h 25"/>
                <a:gd name="T8" fmla="*/ 9 w 23"/>
                <a:gd name="T9" fmla="*/ 5 h 25"/>
                <a:gd name="T10" fmla="*/ 7 w 23"/>
                <a:gd name="T11" fmla="*/ 7 h 25"/>
                <a:gd name="T12" fmla="*/ 3 w 23"/>
                <a:gd name="T13" fmla="*/ 11 h 25"/>
                <a:gd name="T14" fmla="*/ 1 w 23"/>
                <a:gd name="T15" fmla="*/ 15 h 25"/>
                <a:gd name="T16" fmla="*/ 0 w 23"/>
                <a:gd name="T17" fmla="*/ 21 h 25"/>
                <a:gd name="T18" fmla="*/ 0 w 23"/>
                <a:gd name="T19" fmla="*/ 25 h 25"/>
                <a:gd name="T20" fmla="*/ 7 w 23"/>
                <a:gd name="T21" fmla="*/ 25 h 25"/>
                <a:gd name="T22" fmla="*/ 7 w 23"/>
                <a:gd name="T23" fmla="*/ 21 h 25"/>
                <a:gd name="T24" fmla="*/ 9 w 23"/>
                <a:gd name="T25" fmla="*/ 19 h 25"/>
                <a:gd name="T26" fmla="*/ 9 w 23"/>
                <a:gd name="T27" fmla="*/ 15 h 25"/>
                <a:gd name="T28" fmla="*/ 11 w 23"/>
                <a:gd name="T29" fmla="*/ 13 h 25"/>
                <a:gd name="T30" fmla="*/ 15 w 23"/>
                <a:gd name="T31" fmla="*/ 11 h 25"/>
                <a:gd name="T32" fmla="*/ 17 w 23"/>
                <a:gd name="T33" fmla="*/ 9 h 25"/>
                <a:gd name="T34" fmla="*/ 21 w 23"/>
                <a:gd name="T35" fmla="*/ 9 h 25"/>
                <a:gd name="T36" fmla="*/ 23 w 23"/>
                <a:gd name="T37" fmla="*/ 9 h 25"/>
                <a:gd name="T38" fmla="*/ 23 w 23"/>
                <a:gd name="T39" fmla="*/ 9 h 25"/>
                <a:gd name="T40" fmla="*/ 23 w 23"/>
                <a:gd name="T4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lnTo>
                    <a:pt x="23" y="0"/>
                  </a:lnTo>
                  <a:lnTo>
                    <a:pt x="19" y="1"/>
                  </a:lnTo>
                  <a:lnTo>
                    <a:pt x="15" y="1"/>
                  </a:lnTo>
                  <a:lnTo>
                    <a:pt x="9" y="5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7" y="25"/>
                  </a:lnTo>
                  <a:lnTo>
                    <a:pt x="7" y="21"/>
                  </a:lnTo>
                  <a:lnTo>
                    <a:pt x="9" y="19"/>
                  </a:lnTo>
                  <a:lnTo>
                    <a:pt x="9" y="15"/>
                  </a:lnTo>
                  <a:lnTo>
                    <a:pt x="11" y="13"/>
                  </a:lnTo>
                  <a:lnTo>
                    <a:pt x="15" y="11"/>
                  </a:lnTo>
                  <a:lnTo>
                    <a:pt x="17" y="9"/>
                  </a:lnTo>
                  <a:lnTo>
                    <a:pt x="21" y="9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60" name="Freeform 388"/>
            <p:cNvSpPr>
              <a:spLocks noChangeAspect="1"/>
            </p:cNvSpPr>
            <p:nvPr/>
          </p:nvSpPr>
          <p:spPr bwMode="auto">
            <a:xfrm>
              <a:off x="2585" y="2036"/>
              <a:ext cx="90" cy="85"/>
            </a:xfrm>
            <a:custGeom>
              <a:avLst/>
              <a:gdLst>
                <a:gd name="T0" fmla="*/ 22 w 37"/>
                <a:gd name="T1" fmla="*/ 22 h 35"/>
                <a:gd name="T2" fmla="*/ 8 w 37"/>
                <a:gd name="T3" fmla="*/ 35 h 35"/>
                <a:gd name="T4" fmla="*/ 4 w 37"/>
                <a:gd name="T5" fmla="*/ 31 h 35"/>
                <a:gd name="T6" fmla="*/ 2 w 37"/>
                <a:gd name="T7" fmla="*/ 29 h 35"/>
                <a:gd name="T8" fmla="*/ 2 w 37"/>
                <a:gd name="T9" fmla="*/ 25 h 35"/>
                <a:gd name="T10" fmla="*/ 0 w 37"/>
                <a:gd name="T11" fmla="*/ 22 h 35"/>
                <a:gd name="T12" fmla="*/ 2 w 37"/>
                <a:gd name="T13" fmla="*/ 18 h 35"/>
                <a:gd name="T14" fmla="*/ 2 w 37"/>
                <a:gd name="T15" fmla="*/ 14 h 35"/>
                <a:gd name="T16" fmla="*/ 4 w 37"/>
                <a:gd name="T17" fmla="*/ 10 h 35"/>
                <a:gd name="T18" fmla="*/ 8 w 37"/>
                <a:gd name="T19" fmla="*/ 6 h 35"/>
                <a:gd name="T20" fmla="*/ 10 w 37"/>
                <a:gd name="T21" fmla="*/ 4 h 35"/>
                <a:gd name="T22" fmla="*/ 14 w 37"/>
                <a:gd name="T23" fmla="*/ 2 h 35"/>
                <a:gd name="T24" fmla="*/ 18 w 37"/>
                <a:gd name="T25" fmla="*/ 0 h 35"/>
                <a:gd name="T26" fmla="*/ 22 w 37"/>
                <a:gd name="T27" fmla="*/ 0 h 35"/>
                <a:gd name="T28" fmla="*/ 25 w 37"/>
                <a:gd name="T29" fmla="*/ 0 h 35"/>
                <a:gd name="T30" fmla="*/ 29 w 37"/>
                <a:gd name="T31" fmla="*/ 2 h 35"/>
                <a:gd name="T32" fmla="*/ 33 w 37"/>
                <a:gd name="T33" fmla="*/ 4 h 35"/>
                <a:gd name="T34" fmla="*/ 37 w 37"/>
                <a:gd name="T35" fmla="*/ 6 h 35"/>
                <a:gd name="T36" fmla="*/ 22 w 37"/>
                <a:gd name="T37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35">
                  <a:moveTo>
                    <a:pt x="22" y="22"/>
                  </a:moveTo>
                  <a:lnTo>
                    <a:pt x="8" y="35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2" y="25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3" y="4"/>
                  </a:lnTo>
                  <a:lnTo>
                    <a:pt x="37" y="6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61" name="Freeform 389"/>
            <p:cNvSpPr>
              <a:spLocks noChangeAspect="1"/>
            </p:cNvSpPr>
            <p:nvPr/>
          </p:nvSpPr>
          <p:spPr bwMode="auto">
            <a:xfrm>
              <a:off x="2585" y="2036"/>
              <a:ext cx="90" cy="85"/>
            </a:xfrm>
            <a:custGeom>
              <a:avLst/>
              <a:gdLst>
                <a:gd name="T0" fmla="*/ 22 w 37"/>
                <a:gd name="T1" fmla="*/ 22 h 35"/>
                <a:gd name="T2" fmla="*/ 8 w 37"/>
                <a:gd name="T3" fmla="*/ 35 h 35"/>
                <a:gd name="T4" fmla="*/ 4 w 37"/>
                <a:gd name="T5" fmla="*/ 31 h 35"/>
                <a:gd name="T6" fmla="*/ 2 w 37"/>
                <a:gd name="T7" fmla="*/ 29 h 35"/>
                <a:gd name="T8" fmla="*/ 2 w 37"/>
                <a:gd name="T9" fmla="*/ 25 h 35"/>
                <a:gd name="T10" fmla="*/ 0 w 37"/>
                <a:gd name="T11" fmla="*/ 22 h 35"/>
                <a:gd name="T12" fmla="*/ 2 w 37"/>
                <a:gd name="T13" fmla="*/ 18 h 35"/>
                <a:gd name="T14" fmla="*/ 2 w 37"/>
                <a:gd name="T15" fmla="*/ 14 h 35"/>
                <a:gd name="T16" fmla="*/ 4 w 37"/>
                <a:gd name="T17" fmla="*/ 10 h 35"/>
                <a:gd name="T18" fmla="*/ 8 w 37"/>
                <a:gd name="T19" fmla="*/ 6 h 35"/>
                <a:gd name="T20" fmla="*/ 10 w 37"/>
                <a:gd name="T21" fmla="*/ 4 h 35"/>
                <a:gd name="T22" fmla="*/ 14 w 37"/>
                <a:gd name="T23" fmla="*/ 2 h 35"/>
                <a:gd name="T24" fmla="*/ 18 w 37"/>
                <a:gd name="T25" fmla="*/ 0 h 35"/>
                <a:gd name="T26" fmla="*/ 22 w 37"/>
                <a:gd name="T27" fmla="*/ 0 h 35"/>
                <a:gd name="T28" fmla="*/ 25 w 37"/>
                <a:gd name="T29" fmla="*/ 0 h 35"/>
                <a:gd name="T30" fmla="*/ 29 w 37"/>
                <a:gd name="T31" fmla="*/ 2 h 35"/>
                <a:gd name="T32" fmla="*/ 33 w 37"/>
                <a:gd name="T33" fmla="*/ 4 h 35"/>
                <a:gd name="T34" fmla="*/ 37 w 37"/>
                <a:gd name="T35" fmla="*/ 6 h 35"/>
                <a:gd name="T36" fmla="*/ 22 w 37"/>
                <a:gd name="T37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35">
                  <a:moveTo>
                    <a:pt x="22" y="22"/>
                  </a:moveTo>
                  <a:lnTo>
                    <a:pt x="8" y="35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2" y="25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3" y="4"/>
                  </a:lnTo>
                  <a:lnTo>
                    <a:pt x="37" y="6"/>
                  </a:lnTo>
                  <a:lnTo>
                    <a:pt x="22" y="22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62" name="Freeform 390"/>
            <p:cNvSpPr>
              <a:spLocks noChangeAspect="1"/>
            </p:cNvSpPr>
            <p:nvPr/>
          </p:nvSpPr>
          <p:spPr bwMode="auto">
            <a:xfrm>
              <a:off x="1539" y="2050"/>
              <a:ext cx="113" cy="108"/>
            </a:xfrm>
            <a:custGeom>
              <a:avLst/>
              <a:gdLst>
                <a:gd name="T0" fmla="*/ 0 w 46"/>
                <a:gd name="T1" fmla="*/ 23 h 44"/>
                <a:gd name="T2" fmla="*/ 2 w 46"/>
                <a:gd name="T3" fmla="*/ 17 h 44"/>
                <a:gd name="T4" fmla="*/ 2 w 46"/>
                <a:gd name="T5" fmla="*/ 14 h 44"/>
                <a:gd name="T6" fmla="*/ 4 w 46"/>
                <a:gd name="T7" fmla="*/ 10 h 44"/>
                <a:gd name="T8" fmla="*/ 8 w 46"/>
                <a:gd name="T9" fmla="*/ 6 h 44"/>
                <a:gd name="T10" fmla="*/ 12 w 46"/>
                <a:gd name="T11" fmla="*/ 4 h 44"/>
                <a:gd name="T12" fmla="*/ 15 w 46"/>
                <a:gd name="T13" fmla="*/ 2 h 44"/>
                <a:gd name="T14" fmla="*/ 19 w 46"/>
                <a:gd name="T15" fmla="*/ 0 h 44"/>
                <a:gd name="T16" fmla="*/ 23 w 46"/>
                <a:gd name="T17" fmla="*/ 0 h 44"/>
                <a:gd name="T18" fmla="*/ 29 w 46"/>
                <a:gd name="T19" fmla="*/ 0 h 44"/>
                <a:gd name="T20" fmla="*/ 33 w 46"/>
                <a:gd name="T21" fmla="*/ 2 h 44"/>
                <a:gd name="T22" fmla="*/ 37 w 46"/>
                <a:gd name="T23" fmla="*/ 4 h 44"/>
                <a:gd name="T24" fmla="*/ 40 w 46"/>
                <a:gd name="T25" fmla="*/ 6 h 44"/>
                <a:gd name="T26" fmla="*/ 42 w 46"/>
                <a:gd name="T27" fmla="*/ 10 h 44"/>
                <a:gd name="T28" fmla="*/ 44 w 46"/>
                <a:gd name="T29" fmla="*/ 14 h 44"/>
                <a:gd name="T30" fmla="*/ 46 w 46"/>
                <a:gd name="T31" fmla="*/ 17 h 44"/>
                <a:gd name="T32" fmla="*/ 46 w 46"/>
                <a:gd name="T33" fmla="*/ 23 h 44"/>
                <a:gd name="T34" fmla="*/ 46 w 46"/>
                <a:gd name="T35" fmla="*/ 27 h 44"/>
                <a:gd name="T36" fmla="*/ 44 w 46"/>
                <a:gd name="T37" fmla="*/ 31 h 44"/>
                <a:gd name="T38" fmla="*/ 42 w 46"/>
                <a:gd name="T39" fmla="*/ 35 h 44"/>
                <a:gd name="T40" fmla="*/ 40 w 46"/>
                <a:gd name="T41" fmla="*/ 39 h 44"/>
                <a:gd name="T42" fmla="*/ 37 w 46"/>
                <a:gd name="T43" fmla="*/ 40 h 44"/>
                <a:gd name="T44" fmla="*/ 33 w 46"/>
                <a:gd name="T45" fmla="*/ 44 h 44"/>
                <a:gd name="T46" fmla="*/ 29 w 46"/>
                <a:gd name="T47" fmla="*/ 44 h 44"/>
                <a:gd name="T48" fmla="*/ 23 w 46"/>
                <a:gd name="T49" fmla="*/ 44 h 44"/>
                <a:gd name="T50" fmla="*/ 19 w 46"/>
                <a:gd name="T51" fmla="*/ 44 h 44"/>
                <a:gd name="T52" fmla="*/ 15 w 46"/>
                <a:gd name="T53" fmla="*/ 44 h 44"/>
                <a:gd name="T54" fmla="*/ 12 w 46"/>
                <a:gd name="T55" fmla="*/ 40 h 44"/>
                <a:gd name="T56" fmla="*/ 8 w 46"/>
                <a:gd name="T57" fmla="*/ 39 h 44"/>
                <a:gd name="T58" fmla="*/ 4 w 46"/>
                <a:gd name="T59" fmla="*/ 35 h 44"/>
                <a:gd name="T60" fmla="*/ 2 w 46"/>
                <a:gd name="T61" fmla="*/ 31 h 44"/>
                <a:gd name="T62" fmla="*/ 2 w 46"/>
                <a:gd name="T63" fmla="*/ 27 h 44"/>
                <a:gd name="T64" fmla="*/ 0 w 46"/>
                <a:gd name="T65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" h="44">
                  <a:moveTo>
                    <a:pt x="0" y="23"/>
                  </a:moveTo>
                  <a:lnTo>
                    <a:pt x="2" y="17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3" y="2"/>
                  </a:lnTo>
                  <a:lnTo>
                    <a:pt x="37" y="4"/>
                  </a:lnTo>
                  <a:lnTo>
                    <a:pt x="40" y="6"/>
                  </a:lnTo>
                  <a:lnTo>
                    <a:pt x="42" y="10"/>
                  </a:lnTo>
                  <a:lnTo>
                    <a:pt x="44" y="14"/>
                  </a:lnTo>
                  <a:lnTo>
                    <a:pt x="46" y="17"/>
                  </a:lnTo>
                  <a:lnTo>
                    <a:pt x="46" y="23"/>
                  </a:lnTo>
                  <a:lnTo>
                    <a:pt x="46" y="27"/>
                  </a:lnTo>
                  <a:lnTo>
                    <a:pt x="44" y="31"/>
                  </a:lnTo>
                  <a:lnTo>
                    <a:pt x="42" y="35"/>
                  </a:lnTo>
                  <a:lnTo>
                    <a:pt x="40" y="39"/>
                  </a:lnTo>
                  <a:lnTo>
                    <a:pt x="37" y="40"/>
                  </a:lnTo>
                  <a:lnTo>
                    <a:pt x="33" y="44"/>
                  </a:lnTo>
                  <a:lnTo>
                    <a:pt x="29" y="44"/>
                  </a:lnTo>
                  <a:lnTo>
                    <a:pt x="23" y="44"/>
                  </a:lnTo>
                  <a:lnTo>
                    <a:pt x="19" y="44"/>
                  </a:lnTo>
                  <a:lnTo>
                    <a:pt x="15" y="44"/>
                  </a:lnTo>
                  <a:lnTo>
                    <a:pt x="12" y="40"/>
                  </a:lnTo>
                  <a:lnTo>
                    <a:pt x="8" y="39"/>
                  </a:lnTo>
                  <a:lnTo>
                    <a:pt x="4" y="35"/>
                  </a:lnTo>
                  <a:lnTo>
                    <a:pt x="2" y="31"/>
                  </a:lnTo>
                  <a:lnTo>
                    <a:pt x="2" y="2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63" name="Freeform 391"/>
            <p:cNvSpPr>
              <a:spLocks noChangeAspect="1"/>
            </p:cNvSpPr>
            <p:nvPr/>
          </p:nvSpPr>
          <p:spPr bwMode="auto">
            <a:xfrm>
              <a:off x="1539" y="2050"/>
              <a:ext cx="113" cy="108"/>
            </a:xfrm>
            <a:custGeom>
              <a:avLst/>
              <a:gdLst>
                <a:gd name="T0" fmla="*/ 0 w 46"/>
                <a:gd name="T1" fmla="*/ 23 h 44"/>
                <a:gd name="T2" fmla="*/ 2 w 46"/>
                <a:gd name="T3" fmla="*/ 17 h 44"/>
                <a:gd name="T4" fmla="*/ 2 w 46"/>
                <a:gd name="T5" fmla="*/ 14 h 44"/>
                <a:gd name="T6" fmla="*/ 4 w 46"/>
                <a:gd name="T7" fmla="*/ 10 h 44"/>
                <a:gd name="T8" fmla="*/ 8 w 46"/>
                <a:gd name="T9" fmla="*/ 6 h 44"/>
                <a:gd name="T10" fmla="*/ 12 w 46"/>
                <a:gd name="T11" fmla="*/ 4 h 44"/>
                <a:gd name="T12" fmla="*/ 15 w 46"/>
                <a:gd name="T13" fmla="*/ 2 h 44"/>
                <a:gd name="T14" fmla="*/ 19 w 46"/>
                <a:gd name="T15" fmla="*/ 0 h 44"/>
                <a:gd name="T16" fmla="*/ 23 w 46"/>
                <a:gd name="T17" fmla="*/ 0 h 44"/>
                <a:gd name="T18" fmla="*/ 29 w 46"/>
                <a:gd name="T19" fmla="*/ 0 h 44"/>
                <a:gd name="T20" fmla="*/ 33 w 46"/>
                <a:gd name="T21" fmla="*/ 2 h 44"/>
                <a:gd name="T22" fmla="*/ 37 w 46"/>
                <a:gd name="T23" fmla="*/ 4 h 44"/>
                <a:gd name="T24" fmla="*/ 40 w 46"/>
                <a:gd name="T25" fmla="*/ 6 h 44"/>
                <a:gd name="T26" fmla="*/ 42 w 46"/>
                <a:gd name="T27" fmla="*/ 10 h 44"/>
                <a:gd name="T28" fmla="*/ 44 w 46"/>
                <a:gd name="T29" fmla="*/ 14 h 44"/>
                <a:gd name="T30" fmla="*/ 46 w 46"/>
                <a:gd name="T31" fmla="*/ 17 h 44"/>
                <a:gd name="T32" fmla="*/ 46 w 46"/>
                <a:gd name="T33" fmla="*/ 23 h 44"/>
                <a:gd name="T34" fmla="*/ 46 w 46"/>
                <a:gd name="T35" fmla="*/ 27 h 44"/>
                <a:gd name="T36" fmla="*/ 44 w 46"/>
                <a:gd name="T37" fmla="*/ 31 h 44"/>
                <a:gd name="T38" fmla="*/ 42 w 46"/>
                <a:gd name="T39" fmla="*/ 35 h 44"/>
                <a:gd name="T40" fmla="*/ 40 w 46"/>
                <a:gd name="T41" fmla="*/ 39 h 44"/>
                <a:gd name="T42" fmla="*/ 37 w 46"/>
                <a:gd name="T43" fmla="*/ 40 h 44"/>
                <a:gd name="T44" fmla="*/ 33 w 46"/>
                <a:gd name="T45" fmla="*/ 44 h 44"/>
                <a:gd name="T46" fmla="*/ 29 w 46"/>
                <a:gd name="T47" fmla="*/ 44 h 44"/>
                <a:gd name="T48" fmla="*/ 23 w 46"/>
                <a:gd name="T49" fmla="*/ 44 h 44"/>
                <a:gd name="T50" fmla="*/ 19 w 46"/>
                <a:gd name="T51" fmla="*/ 44 h 44"/>
                <a:gd name="T52" fmla="*/ 15 w 46"/>
                <a:gd name="T53" fmla="*/ 44 h 44"/>
                <a:gd name="T54" fmla="*/ 12 w 46"/>
                <a:gd name="T55" fmla="*/ 40 h 44"/>
                <a:gd name="T56" fmla="*/ 8 w 46"/>
                <a:gd name="T57" fmla="*/ 39 h 44"/>
                <a:gd name="T58" fmla="*/ 4 w 46"/>
                <a:gd name="T59" fmla="*/ 35 h 44"/>
                <a:gd name="T60" fmla="*/ 2 w 46"/>
                <a:gd name="T61" fmla="*/ 31 h 44"/>
                <a:gd name="T62" fmla="*/ 2 w 46"/>
                <a:gd name="T63" fmla="*/ 27 h 44"/>
                <a:gd name="T64" fmla="*/ 0 w 46"/>
                <a:gd name="T65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" h="44">
                  <a:moveTo>
                    <a:pt x="0" y="23"/>
                  </a:moveTo>
                  <a:lnTo>
                    <a:pt x="2" y="17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3" y="2"/>
                  </a:lnTo>
                  <a:lnTo>
                    <a:pt x="37" y="4"/>
                  </a:lnTo>
                  <a:lnTo>
                    <a:pt x="40" y="6"/>
                  </a:lnTo>
                  <a:lnTo>
                    <a:pt x="42" y="10"/>
                  </a:lnTo>
                  <a:lnTo>
                    <a:pt x="44" y="14"/>
                  </a:lnTo>
                  <a:lnTo>
                    <a:pt x="46" y="17"/>
                  </a:lnTo>
                  <a:lnTo>
                    <a:pt x="46" y="23"/>
                  </a:lnTo>
                  <a:lnTo>
                    <a:pt x="46" y="27"/>
                  </a:lnTo>
                  <a:lnTo>
                    <a:pt x="44" y="31"/>
                  </a:lnTo>
                  <a:lnTo>
                    <a:pt x="42" y="35"/>
                  </a:lnTo>
                  <a:lnTo>
                    <a:pt x="40" y="39"/>
                  </a:lnTo>
                  <a:lnTo>
                    <a:pt x="37" y="40"/>
                  </a:lnTo>
                  <a:lnTo>
                    <a:pt x="33" y="44"/>
                  </a:lnTo>
                  <a:lnTo>
                    <a:pt x="29" y="44"/>
                  </a:lnTo>
                  <a:lnTo>
                    <a:pt x="23" y="44"/>
                  </a:lnTo>
                  <a:lnTo>
                    <a:pt x="19" y="44"/>
                  </a:lnTo>
                  <a:lnTo>
                    <a:pt x="15" y="44"/>
                  </a:lnTo>
                  <a:lnTo>
                    <a:pt x="12" y="40"/>
                  </a:lnTo>
                  <a:lnTo>
                    <a:pt x="8" y="39"/>
                  </a:lnTo>
                  <a:lnTo>
                    <a:pt x="4" y="35"/>
                  </a:lnTo>
                  <a:lnTo>
                    <a:pt x="2" y="31"/>
                  </a:lnTo>
                  <a:lnTo>
                    <a:pt x="2" y="27"/>
                  </a:lnTo>
                  <a:lnTo>
                    <a:pt x="0" y="23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64" name="Freeform 392"/>
            <p:cNvSpPr>
              <a:spLocks noChangeAspect="1"/>
            </p:cNvSpPr>
            <p:nvPr/>
          </p:nvSpPr>
          <p:spPr bwMode="auto">
            <a:xfrm>
              <a:off x="1686" y="1906"/>
              <a:ext cx="103" cy="103"/>
            </a:xfrm>
            <a:custGeom>
              <a:avLst/>
              <a:gdLst>
                <a:gd name="T0" fmla="*/ 0 w 42"/>
                <a:gd name="T1" fmla="*/ 21 h 42"/>
                <a:gd name="T2" fmla="*/ 1 w 42"/>
                <a:gd name="T3" fmla="*/ 17 h 42"/>
                <a:gd name="T4" fmla="*/ 1 w 42"/>
                <a:gd name="T5" fmla="*/ 13 h 42"/>
                <a:gd name="T6" fmla="*/ 3 w 42"/>
                <a:gd name="T7" fmla="*/ 9 h 42"/>
                <a:gd name="T8" fmla="*/ 5 w 42"/>
                <a:gd name="T9" fmla="*/ 5 h 42"/>
                <a:gd name="T10" fmla="*/ 9 w 42"/>
                <a:gd name="T11" fmla="*/ 4 h 42"/>
                <a:gd name="T12" fmla="*/ 13 w 42"/>
                <a:gd name="T13" fmla="*/ 2 h 42"/>
                <a:gd name="T14" fmla="*/ 17 w 42"/>
                <a:gd name="T15" fmla="*/ 2 h 42"/>
                <a:gd name="T16" fmla="*/ 21 w 42"/>
                <a:gd name="T17" fmla="*/ 0 h 42"/>
                <a:gd name="T18" fmla="*/ 25 w 42"/>
                <a:gd name="T19" fmla="*/ 2 h 42"/>
                <a:gd name="T20" fmla="*/ 28 w 42"/>
                <a:gd name="T21" fmla="*/ 2 h 42"/>
                <a:gd name="T22" fmla="*/ 32 w 42"/>
                <a:gd name="T23" fmla="*/ 4 h 42"/>
                <a:gd name="T24" fmla="*/ 36 w 42"/>
                <a:gd name="T25" fmla="*/ 5 h 42"/>
                <a:gd name="T26" fmla="*/ 38 w 42"/>
                <a:gd name="T27" fmla="*/ 9 h 42"/>
                <a:gd name="T28" fmla="*/ 40 w 42"/>
                <a:gd name="T29" fmla="*/ 13 h 42"/>
                <a:gd name="T30" fmla="*/ 40 w 42"/>
                <a:gd name="T31" fmla="*/ 17 h 42"/>
                <a:gd name="T32" fmla="*/ 42 w 42"/>
                <a:gd name="T33" fmla="*/ 21 h 42"/>
                <a:gd name="T34" fmla="*/ 40 w 42"/>
                <a:gd name="T35" fmla="*/ 25 h 42"/>
                <a:gd name="T36" fmla="*/ 40 w 42"/>
                <a:gd name="T37" fmla="*/ 28 h 42"/>
                <a:gd name="T38" fmla="*/ 38 w 42"/>
                <a:gd name="T39" fmla="*/ 32 h 42"/>
                <a:gd name="T40" fmla="*/ 36 w 42"/>
                <a:gd name="T41" fmla="*/ 34 h 42"/>
                <a:gd name="T42" fmla="*/ 32 w 42"/>
                <a:gd name="T43" fmla="*/ 38 h 42"/>
                <a:gd name="T44" fmla="*/ 28 w 42"/>
                <a:gd name="T45" fmla="*/ 40 h 42"/>
                <a:gd name="T46" fmla="*/ 25 w 42"/>
                <a:gd name="T47" fmla="*/ 40 h 42"/>
                <a:gd name="T48" fmla="*/ 21 w 42"/>
                <a:gd name="T49" fmla="*/ 42 h 42"/>
                <a:gd name="T50" fmla="*/ 17 w 42"/>
                <a:gd name="T51" fmla="*/ 40 h 42"/>
                <a:gd name="T52" fmla="*/ 13 w 42"/>
                <a:gd name="T53" fmla="*/ 40 h 42"/>
                <a:gd name="T54" fmla="*/ 9 w 42"/>
                <a:gd name="T55" fmla="*/ 38 h 42"/>
                <a:gd name="T56" fmla="*/ 5 w 42"/>
                <a:gd name="T57" fmla="*/ 34 h 42"/>
                <a:gd name="T58" fmla="*/ 3 w 42"/>
                <a:gd name="T59" fmla="*/ 32 h 42"/>
                <a:gd name="T60" fmla="*/ 1 w 42"/>
                <a:gd name="T61" fmla="*/ 28 h 42"/>
                <a:gd name="T62" fmla="*/ 1 w 42"/>
                <a:gd name="T63" fmla="*/ 25 h 42"/>
                <a:gd name="T64" fmla="*/ 0 w 42"/>
                <a:gd name="T65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" h="42">
                  <a:moveTo>
                    <a:pt x="0" y="21"/>
                  </a:moveTo>
                  <a:lnTo>
                    <a:pt x="1" y="17"/>
                  </a:lnTo>
                  <a:lnTo>
                    <a:pt x="1" y="13"/>
                  </a:lnTo>
                  <a:lnTo>
                    <a:pt x="3" y="9"/>
                  </a:lnTo>
                  <a:lnTo>
                    <a:pt x="5" y="5"/>
                  </a:lnTo>
                  <a:lnTo>
                    <a:pt x="9" y="4"/>
                  </a:lnTo>
                  <a:lnTo>
                    <a:pt x="13" y="2"/>
                  </a:lnTo>
                  <a:lnTo>
                    <a:pt x="17" y="2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5"/>
                  </a:lnTo>
                  <a:lnTo>
                    <a:pt x="38" y="9"/>
                  </a:lnTo>
                  <a:lnTo>
                    <a:pt x="40" y="13"/>
                  </a:lnTo>
                  <a:lnTo>
                    <a:pt x="40" y="17"/>
                  </a:lnTo>
                  <a:lnTo>
                    <a:pt x="42" y="21"/>
                  </a:lnTo>
                  <a:lnTo>
                    <a:pt x="40" y="25"/>
                  </a:lnTo>
                  <a:lnTo>
                    <a:pt x="40" y="28"/>
                  </a:lnTo>
                  <a:lnTo>
                    <a:pt x="38" y="32"/>
                  </a:lnTo>
                  <a:lnTo>
                    <a:pt x="36" y="34"/>
                  </a:lnTo>
                  <a:lnTo>
                    <a:pt x="32" y="38"/>
                  </a:lnTo>
                  <a:lnTo>
                    <a:pt x="28" y="40"/>
                  </a:lnTo>
                  <a:lnTo>
                    <a:pt x="25" y="40"/>
                  </a:lnTo>
                  <a:lnTo>
                    <a:pt x="21" y="42"/>
                  </a:lnTo>
                  <a:lnTo>
                    <a:pt x="17" y="40"/>
                  </a:lnTo>
                  <a:lnTo>
                    <a:pt x="13" y="40"/>
                  </a:lnTo>
                  <a:lnTo>
                    <a:pt x="9" y="38"/>
                  </a:lnTo>
                  <a:lnTo>
                    <a:pt x="5" y="34"/>
                  </a:lnTo>
                  <a:lnTo>
                    <a:pt x="3" y="32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65" name="Freeform 393"/>
            <p:cNvSpPr>
              <a:spLocks noChangeAspect="1"/>
            </p:cNvSpPr>
            <p:nvPr/>
          </p:nvSpPr>
          <p:spPr bwMode="auto">
            <a:xfrm>
              <a:off x="1671" y="1891"/>
              <a:ext cx="66" cy="66"/>
            </a:xfrm>
            <a:custGeom>
              <a:avLst/>
              <a:gdLst>
                <a:gd name="T0" fmla="*/ 27 w 27"/>
                <a:gd name="T1" fmla="*/ 0 h 27"/>
                <a:gd name="T2" fmla="*/ 27 w 27"/>
                <a:gd name="T3" fmla="*/ 0 h 27"/>
                <a:gd name="T4" fmla="*/ 21 w 27"/>
                <a:gd name="T5" fmla="*/ 0 h 27"/>
                <a:gd name="T6" fmla="*/ 17 w 27"/>
                <a:gd name="T7" fmla="*/ 2 h 27"/>
                <a:gd name="T8" fmla="*/ 11 w 27"/>
                <a:gd name="T9" fmla="*/ 6 h 27"/>
                <a:gd name="T10" fmla="*/ 7 w 27"/>
                <a:gd name="T11" fmla="*/ 8 h 27"/>
                <a:gd name="T12" fmla="*/ 6 w 27"/>
                <a:gd name="T13" fmla="*/ 11 h 27"/>
                <a:gd name="T14" fmla="*/ 2 w 27"/>
                <a:gd name="T15" fmla="*/ 17 h 27"/>
                <a:gd name="T16" fmla="*/ 2 w 27"/>
                <a:gd name="T17" fmla="*/ 21 h 27"/>
                <a:gd name="T18" fmla="*/ 0 w 27"/>
                <a:gd name="T19" fmla="*/ 27 h 27"/>
                <a:gd name="T20" fmla="*/ 11 w 27"/>
                <a:gd name="T21" fmla="*/ 27 h 27"/>
                <a:gd name="T22" fmla="*/ 13 w 27"/>
                <a:gd name="T23" fmla="*/ 23 h 27"/>
                <a:gd name="T24" fmla="*/ 13 w 27"/>
                <a:gd name="T25" fmla="*/ 21 h 27"/>
                <a:gd name="T26" fmla="*/ 15 w 27"/>
                <a:gd name="T27" fmla="*/ 19 h 27"/>
                <a:gd name="T28" fmla="*/ 17 w 27"/>
                <a:gd name="T29" fmla="*/ 17 h 27"/>
                <a:gd name="T30" fmla="*/ 19 w 27"/>
                <a:gd name="T31" fmla="*/ 15 h 27"/>
                <a:gd name="T32" fmla="*/ 21 w 27"/>
                <a:gd name="T33" fmla="*/ 13 h 27"/>
                <a:gd name="T34" fmla="*/ 23 w 27"/>
                <a:gd name="T35" fmla="*/ 13 h 27"/>
                <a:gd name="T36" fmla="*/ 27 w 27"/>
                <a:gd name="T37" fmla="*/ 11 h 27"/>
                <a:gd name="T38" fmla="*/ 27 w 27"/>
                <a:gd name="T39" fmla="*/ 11 h 27"/>
                <a:gd name="T40" fmla="*/ 27 w 27"/>
                <a:gd name="T4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7">
                  <a:moveTo>
                    <a:pt x="27" y="0"/>
                  </a:moveTo>
                  <a:lnTo>
                    <a:pt x="27" y="0"/>
                  </a:lnTo>
                  <a:lnTo>
                    <a:pt x="21" y="0"/>
                  </a:lnTo>
                  <a:lnTo>
                    <a:pt x="17" y="2"/>
                  </a:lnTo>
                  <a:lnTo>
                    <a:pt x="11" y="6"/>
                  </a:lnTo>
                  <a:lnTo>
                    <a:pt x="7" y="8"/>
                  </a:lnTo>
                  <a:lnTo>
                    <a:pt x="6" y="11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11" y="27"/>
                  </a:lnTo>
                  <a:lnTo>
                    <a:pt x="13" y="23"/>
                  </a:lnTo>
                  <a:lnTo>
                    <a:pt x="13" y="21"/>
                  </a:lnTo>
                  <a:lnTo>
                    <a:pt x="15" y="19"/>
                  </a:lnTo>
                  <a:lnTo>
                    <a:pt x="17" y="17"/>
                  </a:lnTo>
                  <a:lnTo>
                    <a:pt x="19" y="15"/>
                  </a:lnTo>
                  <a:lnTo>
                    <a:pt x="21" y="13"/>
                  </a:lnTo>
                  <a:lnTo>
                    <a:pt x="23" y="13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66" name="Freeform 394"/>
            <p:cNvSpPr>
              <a:spLocks noChangeAspect="1"/>
            </p:cNvSpPr>
            <p:nvPr/>
          </p:nvSpPr>
          <p:spPr bwMode="auto">
            <a:xfrm>
              <a:off x="1737" y="1891"/>
              <a:ext cx="66" cy="66"/>
            </a:xfrm>
            <a:custGeom>
              <a:avLst/>
              <a:gdLst>
                <a:gd name="T0" fmla="*/ 27 w 27"/>
                <a:gd name="T1" fmla="*/ 27 h 27"/>
                <a:gd name="T2" fmla="*/ 27 w 27"/>
                <a:gd name="T3" fmla="*/ 27 h 27"/>
                <a:gd name="T4" fmla="*/ 25 w 27"/>
                <a:gd name="T5" fmla="*/ 21 h 27"/>
                <a:gd name="T6" fmla="*/ 25 w 27"/>
                <a:gd name="T7" fmla="*/ 17 h 27"/>
                <a:gd name="T8" fmla="*/ 21 w 27"/>
                <a:gd name="T9" fmla="*/ 11 h 27"/>
                <a:gd name="T10" fmla="*/ 19 w 27"/>
                <a:gd name="T11" fmla="*/ 8 h 27"/>
                <a:gd name="T12" fmla="*/ 15 w 27"/>
                <a:gd name="T13" fmla="*/ 6 h 27"/>
                <a:gd name="T14" fmla="*/ 9 w 27"/>
                <a:gd name="T15" fmla="*/ 2 h 27"/>
                <a:gd name="T16" fmla="*/ 5 w 27"/>
                <a:gd name="T17" fmla="*/ 0 h 27"/>
                <a:gd name="T18" fmla="*/ 0 w 27"/>
                <a:gd name="T19" fmla="*/ 0 h 27"/>
                <a:gd name="T20" fmla="*/ 0 w 27"/>
                <a:gd name="T21" fmla="*/ 11 h 27"/>
                <a:gd name="T22" fmla="*/ 4 w 27"/>
                <a:gd name="T23" fmla="*/ 13 h 27"/>
                <a:gd name="T24" fmla="*/ 5 w 27"/>
                <a:gd name="T25" fmla="*/ 13 h 27"/>
                <a:gd name="T26" fmla="*/ 7 w 27"/>
                <a:gd name="T27" fmla="*/ 15 h 27"/>
                <a:gd name="T28" fmla="*/ 9 w 27"/>
                <a:gd name="T29" fmla="*/ 17 h 27"/>
                <a:gd name="T30" fmla="*/ 11 w 27"/>
                <a:gd name="T31" fmla="*/ 19 h 27"/>
                <a:gd name="T32" fmla="*/ 13 w 27"/>
                <a:gd name="T33" fmla="*/ 21 h 27"/>
                <a:gd name="T34" fmla="*/ 13 w 27"/>
                <a:gd name="T35" fmla="*/ 23 h 27"/>
                <a:gd name="T36" fmla="*/ 13 w 27"/>
                <a:gd name="T37" fmla="*/ 27 h 27"/>
                <a:gd name="T38" fmla="*/ 13 w 27"/>
                <a:gd name="T39" fmla="*/ 27 h 27"/>
                <a:gd name="T40" fmla="*/ 27 w 27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7">
                  <a:moveTo>
                    <a:pt x="27" y="27"/>
                  </a:moveTo>
                  <a:lnTo>
                    <a:pt x="27" y="27"/>
                  </a:lnTo>
                  <a:lnTo>
                    <a:pt x="25" y="21"/>
                  </a:lnTo>
                  <a:lnTo>
                    <a:pt x="25" y="17"/>
                  </a:lnTo>
                  <a:lnTo>
                    <a:pt x="21" y="11"/>
                  </a:lnTo>
                  <a:lnTo>
                    <a:pt x="19" y="8"/>
                  </a:lnTo>
                  <a:lnTo>
                    <a:pt x="15" y="6"/>
                  </a:lnTo>
                  <a:lnTo>
                    <a:pt x="9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7" y="15"/>
                  </a:lnTo>
                  <a:lnTo>
                    <a:pt x="9" y="17"/>
                  </a:lnTo>
                  <a:lnTo>
                    <a:pt x="11" y="19"/>
                  </a:lnTo>
                  <a:lnTo>
                    <a:pt x="13" y="21"/>
                  </a:lnTo>
                  <a:lnTo>
                    <a:pt x="13" y="23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67" name="Freeform 395"/>
            <p:cNvSpPr>
              <a:spLocks noChangeAspect="1"/>
            </p:cNvSpPr>
            <p:nvPr/>
          </p:nvSpPr>
          <p:spPr bwMode="auto">
            <a:xfrm>
              <a:off x="1737" y="1957"/>
              <a:ext cx="66" cy="66"/>
            </a:xfrm>
            <a:custGeom>
              <a:avLst/>
              <a:gdLst>
                <a:gd name="T0" fmla="*/ 0 w 27"/>
                <a:gd name="T1" fmla="*/ 27 h 27"/>
                <a:gd name="T2" fmla="*/ 0 w 27"/>
                <a:gd name="T3" fmla="*/ 27 h 27"/>
                <a:gd name="T4" fmla="*/ 5 w 27"/>
                <a:gd name="T5" fmla="*/ 25 h 27"/>
                <a:gd name="T6" fmla="*/ 9 w 27"/>
                <a:gd name="T7" fmla="*/ 25 h 27"/>
                <a:gd name="T8" fmla="*/ 15 w 27"/>
                <a:gd name="T9" fmla="*/ 21 h 27"/>
                <a:gd name="T10" fmla="*/ 19 w 27"/>
                <a:gd name="T11" fmla="*/ 19 h 27"/>
                <a:gd name="T12" fmla="*/ 21 w 27"/>
                <a:gd name="T13" fmla="*/ 15 h 27"/>
                <a:gd name="T14" fmla="*/ 25 w 27"/>
                <a:gd name="T15" fmla="*/ 9 h 27"/>
                <a:gd name="T16" fmla="*/ 25 w 27"/>
                <a:gd name="T17" fmla="*/ 6 h 27"/>
                <a:gd name="T18" fmla="*/ 27 w 27"/>
                <a:gd name="T19" fmla="*/ 0 h 27"/>
                <a:gd name="T20" fmla="*/ 13 w 27"/>
                <a:gd name="T21" fmla="*/ 0 h 27"/>
                <a:gd name="T22" fmla="*/ 13 w 27"/>
                <a:gd name="T23" fmla="*/ 2 h 27"/>
                <a:gd name="T24" fmla="*/ 13 w 27"/>
                <a:gd name="T25" fmla="*/ 6 h 27"/>
                <a:gd name="T26" fmla="*/ 11 w 27"/>
                <a:gd name="T27" fmla="*/ 7 h 27"/>
                <a:gd name="T28" fmla="*/ 9 w 27"/>
                <a:gd name="T29" fmla="*/ 9 h 27"/>
                <a:gd name="T30" fmla="*/ 7 w 27"/>
                <a:gd name="T31" fmla="*/ 11 h 27"/>
                <a:gd name="T32" fmla="*/ 5 w 27"/>
                <a:gd name="T33" fmla="*/ 13 h 27"/>
                <a:gd name="T34" fmla="*/ 4 w 27"/>
                <a:gd name="T35" fmla="*/ 13 h 27"/>
                <a:gd name="T36" fmla="*/ 0 w 27"/>
                <a:gd name="T37" fmla="*/ 13 h 27"/>
                <a:gd name="T38" fmla="*/ 0 w 27"/>
                <a:gd name="T39" fmla="*/ 13 h 27"/>
                <a:gd name="T40" fmla="*/ 0 w 27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7">
                  <a:moveTo>
                    <a:pt x="0" y="27"/>
                  </a:moveTo>
                  <a:lnTo>
                    <a:pt x="0" y="27"/>
                  </a:lnTo>
                  <a:lnTo>
                    <a:pt x="5" y="25"/>
                  </a:lnTo>
                  <a:lnTo>
                    <a:pt x="9" y="25"/>
                  </a:lnTo>
                  <a:lnTo>
                    <a:pt x="15" y="21"/>
                  </a:lnTo>
                  <a:lnTo>
                    <a:pt x="19" y="19"/>
                  </a:lnTo>
                  <a:lnTo>
                    <a:pt x="21" y="15"/>
                  </a:lnTo>
                  <a:lnTo>
                    <a:pt x="25" y="9"/>
                  </a:lnTo>
                  <a:lnTo>
                    <a:pt x="25" y="6"/>
                  </a:lnTo>
                  <a:lnTo>
                    <a:pt x="27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13" y="6"/>
                  </a:lnTo>
                  <a:lnTo>
                    <a:pt x="11" y="7"/>
                  </a:lnTo>
                  <a:lnTo>
                    <a:pt x="9" y="9"/>
                  </a:lnTo>
                  <a:lnTo>
                    <a:pt x="7" y="11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68" name="Freeform 396"/>
            <p:cNvSpPr>
              <a:spLocks noChangeAspect="1"/>
            </p:cNvSpPr>
            <p:nvPr/>
          </p:nvSpPr>
          <p:spPr bwMode="auto">
            <a:xfrm>
              <a:off x="1671" y="1957"/>
              <a:ext cx="66" cy="66"/>
            </a:xfrm>
            <a:custGeom>
              <a:avLst/>
              <a:gdLst>
                <a:gd name="T0" fmla="*/ 0 w 27"/>
                <a:gd name="T1" fmla="*/ 0 h 27"/>
                <a:gd name="T2" fmla="*/ 0 w 27"/>
                <a:gd name="T3" fmla="*/ 0 h 27"/>
                <a:gd name="T4" fmla="*/ 2 w 27"/>
                <a:gd name="T5" fmla="*/ 6 h 27"/>
                <a:gd name="T6" fmla="*/ 2 w 27"/>
                <a:gd name="T7" fmla="*/ 9 h 27"/>
                <a:gd name="T8" fmla="*/ 6 w 27"/>
                <a:gd name="T9" fmla="*/ 15 h 27"/>
                <a:gd name="T10" fmla="*/ 7 w 27"/>
                <a:gd name="T11" fmla="*/ 19 h 27"/>
                <a:gd name="T12" fmla="*/ 11 w 27"/>
                <a:gd name="T13" fmla="*/ 21 h 27"/>
                <a:gd name="T14" fmla="*/ 17 w 27"/>
                <a:gd name="T15" fmla="*/ 25 h 27"/>
                <a:gd name="T16" fmla="*/ 21 w 27"/>
                <a:gd name="T17" fmla="*/ 25 h 27"/>
                <a:gd name="T18" fmla="*/ 27 w 27"/>
                <a:gd name="T19" fmla="*/ 27 h 27"/>
                <a:gd name="T20" fmla="*/ 27 w 27"/>
                <a:gd name="T21" fmla="*/ 13 h 27"/>
                <a:gd name="T22" fmla="*/ 23 w 27"/>
                <a:gd name="T23" fmla="*/ 13 h 27"/>
                <a:gd name="T24" fmla="*/ 21 w 27"/>
                <a:gd name="T25" fmla="*/ 13 h 27"/>
                <a:gd name="T26" fmla="*/ 19 w 27"/>
                <a:gd name="T27" fmla="*/ 11 h 27"/>
                <a:gd name="T28" fmla="*/ 17 w 27"/>
                <a:gd name="T29" fmla="*/ 9 h 27"/>
                <a:gd name="T30" fmla="*/ 15 w 27"/>
                <a:gd name="T31" fmla="*/ 7 h 27"/>
                <a:gd name="T32" fmla="*/ 13 w 27"/>
                <a:gd name="T33" fmla="*/ 6 h 27"/>
                <a:gd name="T34" fmla="*/ 13 w 27"/>
                <a:gd name="T35" fmla="*/ 2 h 27"/>
                <a:gd name="T36" fmla="*/ 11 w 27"/>
                <a:gd name="T37" fmla="*/ 0 h 27"/>
                <a:gd name="T38" fmla="*/ 11 w 27"/>
                <a:gd name="T39" fmla="*/ 0 h 27"/>
                <a:gd name="T40" fmla="*/ 0 w 27"/>
                <a:gd name="T4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7">
                  <a:moveTo>
                    <a:pt x="0" y="0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2" y="9"/>
                  </a:lnTo>
                  <a:lnTo>
                    <a:pt x="6" y="15"/>
                  </a:lnTo>
                  <a:lnTo>
                    <a:pt x="7" y="19"/>
                  </a:lnTo>
                  <a:lnTo>
                    <a:pt x="11" y="21"/>
                  </a:lnTo>
                  <a:lnTo>
                    <a:pt x="17" y="25"/>
                  </a:lnTo>
                  <a:lnTo>
                    <a:pt x="21" y="25"/>
                  </a:lnTo>
                  <a:lnTo>
                    <a:pt x="27" y="27"/>
                  </a:lnTo>
                  <a:lnTo>
                    <a:pt x="27" y="13"/>
                  </a:lnTo>
                  <a:lnTo>
                    <a:pt x="23" y="13"/>
                  </a:lnTo>
                  <a:lnTo>
                    <a:pt x="21" y="13"/>
                  </a:lnTo>
                  <a:lnTo>
                    <a:pt x="19" y="11"/>
                  </a:lnTo>
                  <a:lnTo>
                    <a:pt x="17" y="9"/>
                  </a:lnTo>
                  <a:lnTo>
                    <a:pt x="15" y="7"/>
                  </a:lnTo>
                  <a:lnTo>
                    <a:pt x="13" y="6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69" name="Freeform 397"/>
            <p:cNvSpPr>
              <a:spLocks noChangeAspect="1"/>
            </p:cNvSpPr>
            <p:nvPr/>
          </p:nvSpPr>
          <p:spPr bwMode="auto">
            <a:xfrm>
              <a:off x="1686" y="1906"/>
              <a:ext cx="103" cy="103"/>
            </a:xfrm>
            <a:custGeom>
              <a:avLst/>
              <a:gdLst>
                <a:gd name="T0" fmla="*/ 0 w 42"/>
                <a:gd name="T1" fmla="*/ 21 h 42"/>
                <a:gd name="T2" fmla="*/ 1 w 42"/>
                <a:gd name="T3" fmla="*/ 17 h 42"/>
                <a:gd name="T4" fmla="*/ 1 w 42"/>
                <a:gd name="T5" fmla="*/ 13 h 42"/>
                <a:gd name="T6" fmla="*/ 3 w 42"/>
                <a:gd name="T7" fmla="*/ 9 h 42"/>
                <a:gd name="T8" fmla="*/ 5 w 42"/>
                <a:gd name="T9" fmla="*/ 5 h 42"/>
                <a:gd name="T10" fmla="*/ 9 w 42"/>
                <a:gd name="T11" fmla="*/ 4 h 42"/>
                <a:gd name="T12" fmla="*/ 13 w 42"/>
                <a:gd name="T13" fmla="*/ 2 h 42"/>
                <a:gd name="T14" fmla="*/ 17 w 42"/>
                <a:gd name="T15" fmla="*/ 2 h 42"/>
                <a:gd name="T16" fmla="*/ 21 w 42"/>
                <a:gd name="T17" fmla="*/ 0 h 42"/>
                <a:gd name="T18" fmla="*/ 25 w 42"/>
                <a:gd name="T19" fmla="*/ 2 h 42"/>
                <a:gd name="T20" fmla="*/ 28 w 42"/>
                <a:gd name="T21" fmla="*/ 2 h 42"/>
                <a:gd name="T22" fmla="*/ 32 w 42"/>
                <a:gd name="T23" fmla="*/ 4 h 42"/>
                <a:gd name="T24" fmla="*/ 36 w 42"/>
                <a:gd name="T25" fmla="*/ 5 h 42"/>
                <a:gd name="T26" fmla="*/ 38 w 42"/>
                <a:gd name="T27" fmla="*/ 9 h 42"/>
                <a:gd name="T28" fmla="*/ 40 w 42"/>
                <a:gd name="T29" fmla="*/ 13 h 42"/>
                <a:gd name="T30" fmla="*/ 40 w 42"/>
                <a:gd name="T31" fmla="*/ 17 h 42"/>
                <a:gd name="T32" fmla="*/ 42 w 42"/>
                <a:gd name="T33" fmla="*/ 21 h 42"/>
                <a:gd name="T34" fmla="*/ 40 w 42"/>
                <a:gd name="T35" fmla="*/ 25 h 42"/>
                <a:gd name="T36" fmla="*/ 40 w 42"/>
                <a:gd name="T37" fmla="*/ 28 h 42"/>
                <a:gd name="T38" fmla="*/ 38 w 42"/>
                <a:gd name="T39" fmla="*/ 32 h 42"/>
                <a:gd name="T40" fmla="*/ 36 w 42"/>
                <a:gd name="T41" fmla="*/ 34 h 42"/>
                <a:gd name="T42" fmla="*/ 32 w 42"/>
                <a:gd name="T43" fmla="*/ 38 h 42"/>
                <a:gd name="T44" fmla="*/ 28 w 42"/>
                <a:gd name="T45" fmla="*/ 40 h 42"/>
                <a:gd name="T46" fmla="*/ 25 w 42"/>
                <a:gd name="T47" fmla="*/ 40 h 42"/>
                <a:gd name="T48" fmla="*/ 21 w 42"/>
                <a:gd name="T49" fmla="*/ 42 h 42"/>
                <a:gd name="T50" fmla="*/ 17 w 42"/>
                <a:gd name="T51" fmla="*/ 40 h 42"/>
                <a:gd name="T52" fmla="*/ 13 w 42"/>
                <a:gd name="T53" fmla="*/ 40 h 42"/>
                <a:gd name="T54" fmla="*/ 9 w 42"/>
                <a:gd name="T55" fmla="*/ 38 h 42"/>
                <a:gd name="T56" fmla="*/ 5 w 42"/>
                <a:gd name="T57" fmla="*/ 34 h 42"/>
                <a:gd name="T58" fmla="*/ 3 w 42"/>
                <a:gd name="T59" fmla="*/ 32 h 42"/>
                <a:gd name="T60" fmla="*/ 1 w 42"/>
                <a:gd name="T61" fmla="*/ 28 h 42"/>
                <a:gd name="T62" fmla="*/ 1 w 42"/>
                <a:gd name="T63" fmla="*/ 25 h 42"/>
                <a:gd name="T64" fmla="*/ 0 w 42"/>
                <a:gd name="T65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" h="42">
                  <a:moveTo>
                    <a:pt x="0" y="21"/>
                  </a:moveTo>
                  <a:lnTo>
                    <a:pt x="1" y="17"/>
                  </a:lnTo>
                  <a:lnTo>
                    <a:pt x="1" y="13"/>
                  </a:lnTo>
                  <a:lnTo>
                    <a:pt x="3" y="9"/>
                  </a:lnTo>
                  <a:lnTo>
                    <a:pt x="5" y="5"/>
                  </a:lnTo>
                  <a:lnTo>
                    <a:pt x="9" y="4"/>
                  </a:lnTo>
                  <a:lnTo>
                    <a:pt x="13" y="2"/>
                  </a:lnTo>
                  <a:lnTo>
                    <a:pt x="17" y="2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5"/>
                  </a:lnTo>
                  <a:lnTo>
                    <a:pt x="38" y="9"/>
                  </a:lnTo>
                  <a:lnTo>
                    <a:pt x="40" y="13"/>
                  </a:lnTo>
                  <a:lnTo>
                    <a:pt x="40" y="17"/>
                  </a:lnTo>
                  <a:lnTo>
                    <a:pt x="42" y="21"/>
                  </a:lnTo>
                  <a:lnTo>
                    <a:pt x="40" y="25"/>
                  </a:lnTo>
                  <a:lnTo>
                    <a:pt x="40" y="28"/>
                  </a:lnTo>
                  <a:lnTo>
                    <a:pt x="38" y="32"/>
                  </a:lnTo>
                  <a:lnTo>
                    <a:pt x="36" y="34"/>
                  </a:lnTo>
                  <a:lnTo>
                    <a:pt x="32" y="38"/>
                  </a:lnTo>
                  <a:lnTo>
                    <a:pt x="28" y="40"/>
                  </a:lnTo>
                  <a:lnTo>
                    <a:pt x="25" y="40"/>
                  </a:lnTo>
                  <a:lnTo>
                    <a:pt x="21" y="42"/>
                  </a:lnTo>
                  <a:lnTo>
                    <a:pt x="17" y="40"/>
                  </a:lnTo>
                  <a:lnTo>
                    <a:pt x="13" y="40"/>
                  </a:lnTo>
                  <a:lnTo>
                    <a:pt x="9" y="38"/>
                  </a:lnTo>
                  <a:lnTo>
                    <a:pt x="5" y="34"/>
                  </a:lnTo>
                  <a:lnTo>
                    <a:pt x="3" y="32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70" name="Freeform 398"/>
            <p:cNvSpPr>
              <a:spLocks noChangeAspect="1"/>
            </p:cNvSpPr>
            <p:nvPr/>
          </p:nvSpPr>
          <p:spPr bwMode="auto">
            <a:xfrm>
              <a:off x="1676" y="1896"/>
              <a:ext cx="61" cy="61"/>
            </a:xfrm>
            <a:custGeom>
              <a:avLst/>
              <a:gdLst>
                <a:gd name="T0" fmla="*/ 25 w 25"/>
                <a:gd name="T1" fmla="*/ 0 h 25"/>
                <a:gd name="T2" fmla="*/ 25 w 25"/>
                <a:gd name="T3" fmla="*/ 0 h 25"/>
                <a:gd name="T4" fmla="*/ 19 w 25"/>
                <a:gd name="T5" fmla="*/ 0 h 25"/>
                <a:gd name="T6" fmla="*/ 15 w 25"/>
                <a:gd name="T7" fmla="*/ 2 h 25"/>
                <a:gd name="T8" fmla="*/ 11 w 25"/>
                <a:gd name="T9" fmla="*/ 4 h 25"/>
                <a:gd name="T10" fmla="*/ 7 w 25"/>
                <a:gd name="T11" fmla="*/ 8 h 25"/>
                <a:gd name="T12" fmla="*/ 4 w 25"/>
                <a:gd name="T13" fmla="*/ 11 h 25"/>
                <a:gd name="T14" fmla="*/ 2 w 25"/>
                <a:gd name="T15" fmla="*/ 15 h 25"/>
                <a:gd name="T16" fmla="*/ 2 w 25"/>
                <a:gd name="T17" fmla="*/ 19 h 25"/>
                <a:gd name="T18" fmla="*/ 0 w 25"/>
                <a:gd name="T19" fmla="*/ 25 h 25"/>
                <a:gd name="T20" fmla="*/ 7 w 25"/>
                <a:gd name="T21" fmla="*/ 25 h 25"/>
                <a:gd name="T22" fmla="*/ 9 w 25"/>
                <a:gd name="T23" fmla="*/ 21 h 25"/>
                <a:gd name="T24" fmla="*/ 9 w 25"/>
                <a:gd name="T25" fmla="*/ 19 h 25"/>
                <a:gd name="T26" fmla="*/ 11 w 25"/>
                <a:gd name="T27" fmla="*/ 15 h 25"/>
                <a:gd name="T28" fmla="*/ 13 w 25"/>
                <a:gd name="T29" fmla="*/ 13 h 25"/>
                <a:gd name="T30" fmla="*/ 15 w 25"/>
                <a:gd name="T31" fmla="*/ 11 h 25"/>
                <a:gd name="T32" fmla="*/ 19 w 25"/>
                <a:gd name="T33" fmla="*/ 9 h 25"/>
                <a:gd name="T34" fmla="*/ 21 w 25"/>
                <a:gd name="T35" fmla="*/ 9 h 25"/>
                <a:gd name="T36" fmla="*/ 25 w 25"/>
                <a:gd name="T37" fmla="*/ 8 h 25"/>
                <a:gd name="T38" fmla="*/ 25 w 25"/>
                <a:gd name="T39" fmla="*/ 8 h 25"/>
                <a:gd name="T40" fmla="*/ 25 w 25"/>
                <a:gd name="T4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5">
                  <a:moveTo>
                    <a:pt x="25" y="0"/>
                  </a:moveTo>
                  <a:lnTo>
                    <a:pt x="25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8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2" y="19"/>
                  </a:lnTo>
                  <a:lnTo>
                    <a:pt x="0" y="25"/>
                  </a:lnTo>
                  <a:lnTo>
                    <a:pt x="7" y="25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11" y="15"/>
                  </a:lnTo>
                  <a:lnTo>
                    <a:pt x="13" y="13"/>
                  </a:lnTo>
                  <a:lnTo>
                    <a:pt x="15" y="11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71" name="Freeform 399"/>
            <p:cNvSpPr>
              <a:spLocks noChangeAspect="1"/>
            </p:cNvSpPr>
            <p:nvPr/>
          </p:nvSpPr>
          <p:spPr bwMode="auto">
            <a:xfrm>
              <a:off x="1737" y="1896"/>
              <a:ext cx="61" cy="61"/>
            </a:xfrm>
            <a:custGeom>
              <a:avLst/>
              <a:gdLst>
                <a:gd name="T0" fmla="*/ 25 w 25"/>
                <a:gd name="T1" fmla="*/ 25 h 25"/>
                <a:gd name="T2" fmla="*/ 25 w 25"/>
                <a:gd name="T3" fmla="*/ 25 h 25"/>
                <a:gd name="T4" fmla="*/ 23 w 25"/>
                <a:gd name="T5" fmla="*/ 19 h 25"/>
                <a:gd name="T6" fmla="*/ 23 w 25"/>
                <a:gd name="T7" fmla="*/ 15 h 25"/>
                <a:gd name="T8" fmla="*/ 21 w 25"/>
                <a:gd name="T9" fmla="*/ 11 h 25"/>
                <a:gd name="T10" fmla="*/ 17 w 25"/>
                <a:gd name="T11" fmla="*/ 8 h 25"/>
                <a:gd name="T12" fmla="*/ 13 w 25"/>
                <a:gd name="T13" fmla="*/ 4 h 25"/>
                <a:gd name="T14" fmla="*/ 9 w 25"/>
                <a:gd name="T15" fmla="*/ 2 h 25"/>
                <a:gd name="T16" fmla="*/ 5 w 25"/>
                <a:gd name="T17" fmla="*/ 0 h 25"/>
                <a:gd name="T18" fmla="*/ 0 w 25"/>
                <a:gd name="T19" fmla="*/ 0 h 25"/>
                <a:gd name="T20" fmla="*/ 0 w 25"/>
                <a:gd name="T21" fmla="*/ 8 h 25"/>
                <a:gd name="T22" fmla="*/ 4 w 25"/>
                <a:gd name="T23" fmla="*/ 9 h 25"/>
                <a:gd name="T24" fmla="*/ 5 w 25"/>
                <a:gd name="T25" fmla="*/ 9 h 25"/>
                <a:gd name="T26" fmla="*/ 9 w 25"/>
                <a:gd name="T27" fmla="*/ 11 h 25"/>
                <a:gd name="T28" fmla="*/ 11 w 25"/>
                <a:gd name="T29" fmla="*/ 13 h 25"/>
                <a:gd name="T30" fmla="*/ 13 w 25"/>
                <a:gd name="T31" fmla="*/ 15 h 25"/>
                <a:gd name="T32" fmla="*/ 15 w 25"/>
                <a:gd name="T33" fmla="*/ 19 h 25"/>
                <a:gd name="T34" fmla="*/ 15 w 25"/>
                <a:gd name="T35" fmla="*/ 21 h 25"/>
                <a:gd name="T36" fmla="*/ 17 w 25"/>
                <a:gd name="T37" fmla="*/ 25 h 25"/>
                <a:gd name="T38" fmla="*/ 17 w 25"/>
                <a:gd name="T39" fmla="*/ 25 h 25"/>
                <a:gd name="T40" fmla="*/ 25 w 25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5">
                  <a:moveTo>
                    <a:pt x="25" y="25"/>
                  </a:moveTo>
                  <a:lnTo>
                    <a:pt x="25" y="25"/>
                  </a:lnTo>
                  <a:lnTo>
                    <a:pt x="23" y="19"/>
                  </a:lnTo>
                  <a:lnTo>
                    <a:pt x="23" y="15"/>
                  </a:lnTo>
                  <a:lnTo>
                    <a:pt x="21" y="11"/>
                  </a:lnTo>
                  <a:lnTo>
                    <a:pt x="17" y="8"/>
                  </a:lnTo>
                  <a:lnTo>
                    <a:pt x="13" y="4"/>
                  </a:lnTo>
                  <a:lnTo>
                    <a:pt x="9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4" y="9"/>
                  </a:lnTo>
                  <a:lnTo>
                    <a:pt x="5" y="9"/>
                  </a:lnTo>
                  <a:lnTo>
                    <a:pt x="9" y="11"/>
                  </a:lnTo>
                  <a:lnTo>
                    <a:pt x="11" y="13"/>
                  </a:lnTo>
                  <a:lnTo>
                    <a:pt x="13" y="15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72" name="Freeform 400"/>
            <p:cNvSpPr>
              <a:spLocks noChangeAspect="1"/>
            </p:cNvSpPr>
            <p:nvPr/>
          </p:nvSpPr>
          <p:spPr bwMode="auto">
            <a:xfrm>
              <a:off x="1737" y="1957"/>
              <a:ext cx="61" cy="61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25 h 25"/>
                <a:gd name="T4" fmla="*/ 5 w 25"/>
                <a:gd name="T5" fmla="*/ 23 h 25"/>
                <a:gd name="T6" fmla="*/ 9 w 25"/>
                <a:gd name="T7" fmla="*/ 23 h 25"/>
                <a:gd name="T8" fmla="*/ 13 w 25"/>
                <a:gd name="T9" fmla="*/ 19 h 25"/>
                <a:gd name="T10" fmla="*/ 17 w 25"/>
                <a:gd name="T11" fmla="*/ 17 h 25"/>
                <a:gd name="T12" fmla="*/ 21 w 25"/>
                <a:gd name="T13" fmla="*/ 13 h 25"/>
                <a:gd name="T14" fmla="*/ 23 w 25"/>
                <a:gd name="T15" fmla="*/ 9 h 25"/>
                <a:gd name="T16" fmla="*/ 23 w 25"/>
                <a:gd name="T17" fmla="*/ 4 h 25"/>
                <a:gd name="T18" fmla="*/ 25 w 25"/>
                <a:gd name="T19" fmla="*/ 0 h 25"/>
                <a:gd name="T20" fmla="*/ 17 w 25"/>
                <a:gd name="T21" fmla="*/ 0 h 25"/>
                <a:gd name="T22" fmla="*/ 15 w 25"/>
                <a:gd name="T23" fmla="*/ 4 h 25"/>
                <a:gd name="T24" fmla="*/ 15 w 25"/>
                <a:gd name="T25" fmla="*/ 6 h 25"/>
                <a:gd name="T26" fmla="*/ 13 w 25"/>
                <a:gd name="T27" fmla="*/ 9 h 25"/>
                <a:gd name="T28" fmla="*/ 11 w 25"/>
                <a:gd name="T29" fmla="*/ 11 h 25"/>
                <a:gd name="T30" fmla="*/ 9 w 25"/>
                <a:gd name="T31" fmla="*/ 13 h 25"/>
                <a:gd name="T32" fmla="*/ 5 w 25"/>
                <a:gd name="T33" fmla="*/ 15 h 25"/>
                <a:gd name="T34" fmla="*/ 4 w 25"/>
                <a:gd name="T35" fmla="*/ 15 h 25"/>
                <a:gd name="T36" fmla="*/ 0 w 25"/>
                <a:gd name="T37" fmla="*/ 15 h 25"/>
                <a:gd name="T38" fmla="*/ 0 w 25"/>
                <a:gd name="T39" fmla="*/ 15 h 25"/>
                <a:gd name="T40" fmla="*/ 0 w 25"/>
                <a:gd name="T4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25"/>
                  </a:lnTo>
                  <a:lnTo>
                    <a:pt x="5" y="23"/>
                  </a:lnTo>
                  <a:lnTo>
                    <a:pt x="9" y="23"/>
                  </a:lnTo>
                  <a:lnTo>
                    <a:pt x="13" y="19"/>
                  </a:lnTo>
                  <a:lnTo>
                    <a:pt x="17" y="17"/>
                  </a:lnTo>
                  <a:lnTo>
                    <a:pt x="21" y="13"/>
                  </a:lnTo>
                  <a:lnTo>
                    <a:pt x="23" y="9"/>
                  </a:lnTo>
                  <a:lnTo>
                    <a:pt x="23" y="4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3" y="9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73" name="Freeform 401"/>
            <p:cNvSpPr>
              <a:spLocks noChangeAspect="1"/>
            </p:cNvSpPr>
            <p:nvPr/>
          </p:nvSpPr>
          <p:spPr bwMode="auto">
            <a:xfrm>
              <a:off x="1676" y="1957"/>
              <a:ext cx="61" cy="61"/>
            </a:xfrm>
            <a:custGeom>
              <a:avLst/>
              <a:gdLst>
                <a:gd name="T0" fmla="*/ 0 w 25"/>
                <a:gd name="T1" fmla="*/ 0 h 25"/>
                <a:gd name="T2" fmla="*/ 0 w 25"/>
                <a:gd name="T3" fmla="*/ 0 h 25"/>
                <a:gd name="T4" fmla="*/ 2 w 25"/>
                <a:gd name="T5" fmla="*/ 4 h 25"/>
                <a:gd name="T6" fmla="*/ 2 w 25"/>
                <a:gd name="T7" fmla="*/ 9 h 25"/>
                <a:gd name="T8" fmla="*/ 4 w 25"/>
                <a:gd name="T9" fmla="*/ 13 h 25"/>
                <a:gd name="T10" fmla="*/ 7 w 25"/>
                <a:gd name="T11" fmla="*/ 17 h 25"/>
                <a:gd name="T12" fmla="*/ 11 w 25"/>
                <a:gd name="T13" fmla="*/ 19 h 25"/>
                <a:gd name="T14" fmla="*/ 15 w 25"/>
                <a:gd name="T15" fmla="*/ 23 h 25"/>
                <a:gd name="T16" fmla="*/ 19 w 25"/>
                <a:gd name="T17" fmla="*/ 23 h 25"/>
                <a:gd name="T18" fmla="*/ 25 w 25"/>
                <a:gd name="T19" fmla="*/ 25 h 25"/>
                <a:gd name="T20" fmla="*/ 25 w 25"/>
                <a:gd name="T21" fmla="*/ 15 h 25"/>
                <a:gd name="T22" fmla="*/ 21 w 25"/>
                <a:gd name="T23" fmla="*/ 15 h 25"/>
                <a:gd name="T24" fmla="*/ 19 w 25"/>
                <a:gd name="T25" fmla="*/ 15 h 25"/>
                <a:gd name="T26" fmla="*/ 15 w 25"/>
                <a:gd name="T27" fmla="*/ 13 h 25"/>
                <a:gd name="T28" fmla="*/ 13 w 25"/>
                <a:gd name="T29" fmla="*/ 11 h 25"/>
                <a:gd name="T30" fmla="*/ 11 w 25"/>
                <a:gd name="T31" fmla="*/ 9 h 25"/>
                <a:gd name="T32" fmla="*/ 9 w 25"/>
                <a:gd name="T33" fmla="*/ 6 h 25"/>
                <a:gd name="T34" fmla="*/ 9 w 25"/>
                <a:gd name="T35" fmla="*/ 4 h 25"/>
                <a:gd name="T36" fmla="*/ 7 w 25"/>
                <a:gd name="T37" fmla="*/ 0 h 25"/>
                <a:gd name="T38" fmla="*/ 7 w 25"/>
                <a:gd name="T39" fmla="*/ 0 h 25"/>
                <a:gd name="T40" fmla="*/ 0 w 25"/>
                <a:gd name="T4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9"/>
                  </a:lnTo>
                  <a:lnTo>
                    <a:pt x="4" y="13"/>
                  </a:lnTo>
                  <a:lnTo>
                    <a:pt x="7" y="17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19" y="23"/>
                  </a:lnTo>
                  <a:lnTo>
                    <a:pt x="25" y="25"/>
                  </a:lnTo>
                  <a:lnTo>
                    <a:pt x="25" y="15"/>
                  </a:lnTo>
                  <a:lnTo>
                    <a:pt x="21" y="15"/>
                  </a:lnTo>
                  <a:lnTo>
                    <a:pt x="19" y="15"/>
                  </a:lnTo>
                  <a:lnTo>
                    <a:pt x="15" y="13"/>
                  </a:lnTo>
                  <a:lnTo>
                    <a:pt x="13" y="11"/>
                  </a:lnTo>
                  <a:lnTo>
                    <a:pt x="11" y="9"/>
                  </a:lnTo>
                  <a:lnTo>
                    <a:pt x="9" y="6"/>
                  </a:lnTo>
                  <a:lnTo>
                    <a:pt x="9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74" name="Freeform 402"/>
            <p:cNvSpPr>
              <a:spLocks noChangeAspect="1"/>
            </p:cNvSpPr>
            <p:nvPr/>
          </p:nvSpPr>
          <p:spPr bwMode="auto">
            <a:xfrm>
              <a:off x="1686" y="1923"/>
              <a:ext cx="83" cy="86"/>
            </a:xfrm>
            <a:custGeom>
              <a:avLst/>
              <a:gdLst>
                <a:gd name="T0" fmla="*/ 21 w 34"/>
                <a:gd name="T1" fmla="*/ 14 h 35"/>
                <a:gd name="T2" fmla="*/ 34 w 34"/>
                <a:gd name="T3" fmla="*/ 29 h 35"/>
                <a:gd name="T4" fmla="*/ 30 w 34"/>
                <a:gd name="T5" fmla="*/ 31 h 35"/>
                <a:gd name="T6" fmla="*/ 28 w 34"/>
                <a:gd name="T7" fmla="*/ 33 h 35"/>
                <a:gd name="T8" fmla="*/ 25 w 34"/>
                <a:gd name="T9" fmla="*/ 35 h 35"/>
                <a:gd name="T10" fmla="*/ 21 w 34"/>
                <a:gd name="T11" fmla="*/ 35 h 35"/>
                <a:gd name="T12" fmla="*/ 17 w 34"/>
                <a:gd name="T13" fmla="*/ 35 h 35"/>
                <a:gd name="T14" fmla="*/ 13 w 34"/>
                <a:gd name="T15" fmla="*/ 33 h 35"/>
                <a:gd name="T16" fmla="*/ 9 w 34"/>
                <a:gd name="T17" fmla="*/ 31 h 35"/>
                <a:gd name="T18" fmla="*/ 5 w 34"/>
                <a:gd name="T19" fmla="*/ 29 h 35"/>
                <a:gd name="T20" fmla="*/ 3 w 34"/>
                <a:gd name="T21" fmla="*/ 25 h 35"/>
                <a:gd name="T22" fmla="*/ 1 w 34"/>
                <a:gd name="T23" fmla="*/ 21 h 35"/>
                <a:gd name="T24" fmla="*/ 0 w 34"/>
                <a:gd name="T25" fmla="*/ 18 h 35"/>
                <a:gd name="T26" fmla="*/ 0 w 34"/>
                <a:gd name="T27" fmla="*/ 14 h 35"/>
                <a:gd name="T28" fmla="*/ 0 w 34"/>
                <a:gd name="T29" fmla="*/ 10 h 35"/>
                <a:gd name="T30" fmla="*/ 1 w 34"/>
                <a:gd name="T31" fmla="*/ 6 h 35"/>
                <a:gd name="T32" fmla="*/ 3 w 34"/>
                <a:gd name="T33" fmla="*/ 2 h 35"/>
                <a:gd name="T34" fmla="*/ 5 w 34"/>
                <a:gd name="T35" fmla="*/ 0 h 35"/>
                <a:gd name="T36" fmla="*/ 21 w 34"/>
                <a:gd name="T37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35">
                  <a:moveTo>
                    <a:pt x="21" y="14"/>
                  </a:moveTo>
                  <a:lnTo>
                    <a:pt x="34" y="29"/>
                  </a:lnTo>
                  <a:lnTo>
                    <a:pt x="30" y="31"/>
                  </a:lnTo>
                  <a:lnTo>
                    <a:pt x="28" y="33"/>
                  </a:lnTo>
                  <a:lnTo>
                    <a:pt x="25" y="35"/>
                  </a:lnTo>
                  <a:lnTo>
                    <a:pt x="21" y="35"/>
                  </a:lnTo>
                  <a:lnTo>
                    <a:pt x="17" y="35"/>
                  </a:lnTo>
                  <a:lnTo>
                    <a:pt x="13" y="33"/>
                  </a:lnTo>
                  <a:lnTo>
                    <a:pt x="9" y="31"/>
                  </a:lnTo>
                  <a:lnTo>
                    <a:pt x="5" y="29"/>
                  </a:lnTo>
                  <a:lnTo>
                    <a:pt x="3" y="25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2"/>
                  </a:lnTo>
                  <a:lnTo>
                    <a:pt x="5" y="0"/>
                  </a:lnTo>
                  <a:lnTo>
                    <a:pt x="21" y="1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475" name="Freeform 403"/>
            <p:cNvSpPr>
              <a:spLocks noChangeAspect="1"/>
            </p:cNvSpPr>
            <p:nvPr/>
          </p:nvSpPr>
          <p:spPr bwMode="auto">
            <a:xfrm>
              <a:off x="1686" y="1923"/>
              <a:ext cx="83" cy="86"/>
            </a:xfrm>
            <a:custGeom>
              <a:avLst/>
              <a:gdLst>
                <a:gd name="T0" fmla="*/ 21 w 34"/>
                <a:gd name="T1" fmla="*/ 14 h 35"/>
                <a:gd name="T2" fmla="*/ 34 w 34"/>
                <a:gd name="T3" fmla="*/ 29 h 35"/>
                <a:gd name="T4" fmla="*/ 30 w 34"/>
                <a:gd name="T5" fmla="*/ 31 h 35"/>
                <a:gd name="T6" fmla="*/ 28 w 34"/>
                <a:gd name="T7" fmla="*/ 33 h 35"/>
                <a:gd name="T8" fmla="*/ 25 w 34"/>
                <a:gd name="T9" fmla="*/ 35 h 35"/>
                <a:gd name="T10" fmla="*/ 21 w 34"/>
                <a:gd name="T11" fmla="*/ 35 h 35"/>
                <a:gd name="T12" fmla="*/ 17 w 34"/>
                <a:gd name="T13" fmla="*/ 35 h 35"/>
                <a:gd name="T14" fmla="*/ 13 w 34"/>
                <a:gd name="T15" fmla="*/ 33 h 35"/>
                <a:gd name="T16" fmla="*/ 9 w 34"/>
                <a:gd name="T17" fmla="*/ 31 h 35"/>
                <a:gd name="T18" fmla="*/ 5 w 34"/>
                <a:gd name="T19" fmla="*/ 29 h 35"/>
                <a:gd name="T20" fmla="*/ 3 w 34"/>
                <a:gd name="T21" fmla="*/ 25 h 35"/>
                <a:gd name="T22" fmla="*/ 1 w 34"/>
                <a:gd name="T23" fmla="*/ 21 h 35"/>
                <a:gd name="T24" fmla="*/ 0 w 34"/>
                <a:gd name="T25" fmla="*/ 18 h 35"/>
                <a:gd name="T26" fmla="*/ 0 w 34"/>
                <a:gd name="T27" fmla="*/ 14 h 35"/>
                <a:gd name="T28" fmla="*/ 0 w 34"/>
                <a:gd name="T29" fmla="*/ 10 h 35"/>
                <a:gd name="T30" fmla="*/ 1 w 34"/>
                <a:gd name="T31" fmla="*/ 6 h 35"/>
                <a:gd name="T32" fmla="*/ 3 w 34"/>
                <a:gd name="T33" fmla="*/ 2 h 35"/>
                <a:gd name="T34" fmla="*/ 5 w 34"/>
                <a:gd name="T35" fmla="*/ 0 h 35"/>
                <a:gd name="T36" fmla="*/ 21 w 34"/>
                <a:gd name="T37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35">
                  <a:moveTo>
                    <a:pt x="21" y="14"/>
                  </a:moveTo>
                  <a:lnTo>
                    <a:pt x="34" y="29"/>
                  </a:lnTo>
                  <a:lnTo>
                    <a:pt x="30" y="31"/>
                  </a:lnTo>
                  <a:lnTo>
                    <a:pt x="28" y="33"/>
                  </a:lnTo>
                  <a:lnTo>
                    <a:pt x="25" y="35"/>
                  </a:lnTo>
                  <a:lnTo>
                    <a:pt x="21" y="35"/>
                  </a:lnTo>
                  <a:lnTo>
                    <a:pt x="17" y="35"/>
                  </a:lnTo>
                  <a:lnTo>
                    <a:pt x="13" y="33"/>
                  </a:lnTo>
                  <a:lnTo>
                    <a:pt x="9" y="31"/>
                  </a:lnTo>
                  <a:lnTo>
                    <a:pt x="5" y="29"/>
                  </a:lnTo>
                  <a:lnTo>
                    <a:pt x="3" y="25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2"/>
                  </a:lnTo>
                  <a:lnTo>
                    <a:pt x="5" y="0"/>
                  </a:lnTo>
                  <a:lnTo>
                    <a:pt x="21" y="14"/>
                  </a:lnTo>
                </a:path>
              </a:pathLst>
            </a:custGeom>
            <a:noFill/>
            <a:ln w="635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9476" name="Text Box 404"/>
          <p:cNvSpPr txBox="1">
            <a:spLocks noChangeArrowheads="1"/>
          </p:cNvSpPr>
          <p:nvPr/>
        </p:nvSpPr>
        <p:spPr bwMode="auto">
          <a:xfrm>
            <a:off x="2941496" y="1301846"/>
            <a:ext cx="319821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Font typeface="Wingdings" pitchFamily="2" charset="2"/>
              <a:buNone/>
            </a:pPr>
            <a:r>
              <a:rPr lang="en-US" dirty="0"/>
              <a:t>Crossing conflicts eliminated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 </a:t>
            </a:r>
            <a:r>
              <a:rPr lang="en-US" dirty="0"/>
              <a:t>roundabout</a:t>
            </a:r>
          </a:p>
        </p:txBody>
      </p:sp>
      <p:sp>
        <p:nvSpPr>
          <p:cNvPr id="405" name="Text Box 42"/>
          <p:cNvSpPr txBox="1">
            <a:spLocks noChangeArrowheads="1"/>
          </p:cNvSpPr>
          <p:nvPr/>
        </p:nvSpPr>
        <p:spPr bwMode="auto">
          <a:xfrm>
            <a:off x="0" y="5911179"/>
            <a:ext cx="3429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400" b="0" dirty="0">
                <a:solidFill>
                  <a:schemeClr val="tx1"/>
                </a:solidFill>
              </a:rPr>
              <a:t>NCHRP Report </a:t>
            </a:r>
            <a:r>
              <a:rPr lang="en-US" sz="1400" b="0" dirty="0" smtClean="0">
                <a:solidFill>
                  <a:schemeClr val="tx1"/>
                </a:solidFill>
              </a:rPr>
              <a:t>672, Exhibit 5-2</a:t>
            </a:r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40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56631" y="6334964"/>
            <a:ext cx="289442" cy="307886"/>
          </a:xfrm>
        </p:spPr>
        <p:txBody>
          <a:bodyPr/>
          <a:lstStyle/>
          <a:p>
            <a:fld id="{91D64C03-ED86-4379-8C44-74E017CBA97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557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KAI 2009 Redesign Dark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KAI 2009 Redesign Dark</Template>
  <TotalTime>2909</TotalTime>
  <Words>556</Words>
  <Application>Microsoft Office PowerPoint</Application>
  <PresentationFormat>On-screen Show (4:3)</PresentationFormat>
  <Paragraphs>200</Paragraphs>
  <Slides>20</Slides>
  <Notes>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1_KAI 2009 Redesign Dark</vt:lpstr>
      <vt:lpstr>SR 44 at Grand Avenue</vt:lpstr>
      <vt:lpstr>Agenda</vt:lpstr>
      <vt:lpstr>Existing Intersection Configuration</vt:lpstr>
      <vt:lpstr>2014 Annual Average Daily Traffic</vt:lpstr>
      <vt:lpstr>Existing Peak Hour Level-of-Service</vt:lpstr>
      <vt:lpstr>Crash Summary </vt:lpstr>
      <vt:lpstr>Operational Alternatives Comparison</vt:lpstr>
      <vt:lpstr>Safety Alternatives Comparison</vt:lpstr>
      <vt:lpstr>Vehicle Conflict Points: REDUCED</vt:lpstr>
      <vt:lpstr>Severity of Conflicts: REDUCED</vt:lpstr>
      <vt:lpstr>Monetized Safety Benefits</vt:lpstr>
      <vt:lpstr>Other Considerations</vt:lpstr>
      <vt:lpstr>Proposed Roundabout</vt:lpstr>
      <vt:lpstr>Over 25 Years of US Experience With Roundabouts</vt:lpstr>
      <vt:lpstr>Roundabouts in Rural Environments</vt:lpstr>
      <vt:lpstr>Aesthetic/Gateway Opportunities</vt:lpstr>
      <vt:lpstr>CR 561 at CR 455 (Lake County)</vt:lpstr>
      <vt:lpstr>CR 561 at CR 455 (Lake County)</vt:lpstr>
      <vt:lpstr>Next Steps</vt:lpstr>
      <vt:lpstr>Paola Kansas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Abstract</dc:title>
  <dc:creator>Justin Bansen</dc:creator>
  <cp:lastModifiedBy>Justin Bansen</cp:lastModifiedBy>
  <cp:revision>227</cp:revision>
  <dcterms:created xsi:type="dcterms:W3CDTF">2011-05-18T00:20:50Z</dcterms:created>
  <dcterms:modified xsi:type="dcterms:W3CDTF">2016-05-17T13:24:16Z</dcterms:modified>
</cp:coreProperties>
</file>