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1" r:id="rId4"/>
    <p:sldId id="259" r:id="rId5"/>
    <p:sldId id="268" r:id="rId6"/>
    <p:sldId id="262" r:id="rId7"/>
    <p:sldId id="263" r:id="rId8"/>
    <p:sldId id="264" r:id="rId9"/>
    <p:sldId id="267" r:id="rId10"/>
    <p:sldId id="266" r:id="rId11"/>
    <p:sldId id="269" r:id="rId12"/>
    <p:sldId id="265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92168"/>
    <a:srgbClr val="0072C6"/>
    <a:srgbClr val="00A3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62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2CB9-F23D-8C44-A455-2640ECB7E6B4}" type="datetimeFigureOut">
              <a:rPr lang="en-US" smtClean="0">
                <a:latin typeface="Segoe UI" panose="020B0502040204020203" pitchFamily="34" charset="0"/>
              </a:rPr>
              <a:t>9/10/2014</a:t>
            </a:fld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8A2BE-95EE-F346-89F7-B5BC44F12D07}" type="slidenum">
              <a:rPr lang="en-US" smtClean="0">
                <a:latin typeface="Segoe UI" panose="020B0502040204020203" pitchFamily="34" charset="0"/>
              </a:rPr>
              <a:t>‹#›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761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4E5A6DC-2703-0B42-8D92-7394B40C3503}" type="datetimeFigureOut">
              <a:rPr lang="en-US" smtClean="0"/>
              <a:pPr/>
              <a:t>9/10/2014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BB3FC264-67F6-7540-AF3B-F39CDAEDD3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874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0338" y="1152525"/>
            <a:ext cx="41497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BD72C4-B9CA-4FA4-B9DA-36F5BB6F28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029"/>
            <a:ext cx="9144000" cy="4437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576243"/>
            <a:ext cx="4807527" cy="1217757"/>
          </a:xfrm>
        </p:spPr>
        <p:txBody>
          <a:bodyPr lIns="0" tIns="0" rIns="0" bIns="0">
            <a:normAutofit/>
          </a:bodyPr>
          <a:lstStyle>
            <a:lvl1pPr algn="l">
              <a:defRPr sz="3000" b="0" i="1">
                <a:solidFill>
                  <a:srgbClr val="FFFFFF"/>
                </a:solidFill>
                <a:latin typeface="Segoe UI"/>
                <a:cs typeface="Segoe U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794000"/>
            <a:ext cx="4807527" cy="1323879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1">
                <a:solidFill>
                  <a:schemeClr val="bg1"/>
                </a:solidFill>
                <a:latin typeface="Segoe UI"/>
                <a:cs typeface="Segoe U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reeform 3"/>
          <p:cNvSpPr/>
          <p:nvPr userDrawn="1"/>
        </p:nvSpPr>
        <p:spPr>
          <a:xfrm>
            <a:off x="0" y="0"/>
            <a:ext cx="6002594" cy="6865374"/>
          </a:xfrm>
          <a:custGeom>
            <a:avLst/>
            <a:gdLst>
              <a:gd name="connsiteX0" fmla="*/ 5737123 w 6002594"/>
              <a:gd name="connsiteY0" fmla="*/ 936522 h 6865374"/>
              <a:gd name="connsiteX1" fmla="*/ 0 w 6002594"/>
              <a:gd name="connsiteY1" fmla="*/ 936522 h 6865374"/>
              <a:gd name="connsiteX2" fmla="*/ 0 w 6002594"/>
              <a:gd name="connsiteY2" fmla="*/ 0 h 6865374"/>
              <a:gd name="connsiteX3" fmla="*/ 6002594 w 6002594"/>
              <a:gd name="connsiteY3" fmla="*/ 0 h 6865374"/>
              <a:gd name="connsiteX4" fmla="*/ 4785852 w 6002594"/>
              <a:gd name="connsiteY4" fmla="*/ 6865374 h 6865374"/>
              <a:gd name="connsiteX5" fmla="*/ 0 w 6002594"/>
              <a:gd name="connsiteY5" fmla="*/ 6865374 h 6865374"/>
              <a:gd name="connsiteX6" fmla="*/ 0 w 6002594"/>
              <a:gd name="connsiteY6" fmla="*/ 4129548 h 6865374"/>
              <a:gd name="connsiteX7" fmla="*/ 5169310 w 6002594"/>
              <a:gd name="connsiteY7" fmla="*/ 4129548 h 6865374"/>
              <a:gd name="connsiteX8" fmla="*/ 5737123 w 6002594"/>
              <a:gd name="connsiteY8" fmla="*/ 936522 h 686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2594" h="6865374">
                <a:moveTo>
                  <a:pt x="5737123" y="936522"/>
                </a:moveTo>
                <a:lnTo>
                  <a:pt x="0" y="936522"/>
                </a:lnTo>
                <a:lnTo>
                  <a:pt x="0" y="0"/>
                </a:lnTo>
                <a:lnTo>
                  <a:pt x="6002594" y="0"/>
                </a:lnTo>
                <a:lnTo>
                  <a:pt x="4785852" y="6865374"/>
                </a:lnTo>
                <a:lnTo>
                  <a:pt x="0" y="6865374"/>
                </a:lnTo>
                <a:lnTo>
                  <a:pt x="0" y="4129548"/>
                </a:lnTo>
                <a:lnTo>
                  <a:pt x="5169310" y="4129548"/>
                </a:lnTo>
                <a:lnTo>
                  <a:pt x="5737123" y="9365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R2CTPO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31" y="216994"/>
            <a:ext cx="1508576" cy="64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82" y="216994"/>
            <a:ext cx="1245353" cy="62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79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320040"/>
            <a:ext cx="8412480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pic>
        <p:nvPicPr>
          <p:cNvPr id="3" name="Picture 2" descr="R2CTPO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36" y="337770"/>
            <a:ext cx="1508576" cy="64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87" y="337770"/>
            <a:ext cx="1245353" cy="62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2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245" y="6080725"/>
            <a:ext cx="1097268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9382" tIns="124691" rIns="249382" bIns="124691" rtlCol="0" anchor="ctr"/>
          <a:lstStyle/>
          <a:p>
            <a:pPr algn="ctr">
              <a:lnSpc>
                <a:spcPct val="150000"/>
              </a:lnSpc>
            </a:pPr>
            <a:endParaRPr lang="en-US" sz="1363" dirty="0">
              <a:solidFill>
                <a:schemeClr val="tx1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6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" y="797021"/>
            <a:ext cx="9144000" cy="4409333"/>
          </a:xfrm>
          <a:prstGeom prst="rect">
            <a:avLst/>
          </a:prstGeom>
        </p:spPr>
      </p:pic>
      <p:sp>
        <p:nvSpPr>
          <p:cNvPr id="5" name="Freeform 4"/>
          <p:cNvSpPr/>
          <p:nvPr userDrawn="1"/>
        </p:nvSpPr>
        <p:spPr>
          <a:xfrm>
            <a:off x="0" y="-8965"/>
            <a:ext cx="6024283" cy="6866965"/>
          </a:xfrm>
          <a:custGeom>
            <a:avLst/>
            <a:gdLst>
              <a:gd name="connsiteX0" fmla="*/ 6024283 w 6024283"/>
              <a:gd name="connsiteY0" fmla="*/ 0 h 6875930"/>
              <a:gd name="connsiteX1" fmla="*/ 0 w 6024283"/>
              <a:gd name="connsiteY1" fmla="*/ 0 h 6875930"/>
              <a:gd name="connsiteX2" fmla="*/ 0 w 6024283"/>
              <a:gd name="connsiteY2" fmla="*/ 6875930 h 6875930"/>
              <a:gd name="connsiteX3" fmla="*/ 4814047 w 6024283"/>
              <a:gd name="connsiteY3" fmla="*/ 6875930 h 6875930"/>
              <a:gd name="connsiteX4" fmla="*/ 6024283 w 6024283"/>
              <a:gd name="connsiteY4" fmla="*/ 0 h 687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4283" h="6875930">
                <a:moveTo>
                  <a:pt x="6024283" y="0"/>
                </a:moveTo>
                <a:lnTo>
                  <a:pt x="0" y="0"/>
                </a:lnTo>
                <a:lnTo>
                  <a:pt x="0" y="6875930"/>
                </a:lnTo>
                <a:lnTo>
                  <a:pt x="4814047" y="6875930"/>
                </a:lnTo>
                <a:lnTo>
                  <a:pt x="60242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617" y="797021"/>
            <a:ext cx="4319201" cy="1188797"/>
          </a:xfrm>
        </p:spPr>
        <p:txBody>
          <a:bodyPr lIns="0" tIns="0" rIns="0" bIns="0" anchor="t">
            <a:normAutofit/>
          </a:bodyPr>
          <a:lstStyle>
            <a:lvl1pPr algn="l">
              <a:defRPr sz="3000" b="0" i="1" cap="none">
                <a:solidFill>
                  <a:srgbClr val="00A3DD"/>
                </a:solidFill>
                <a:latin typeface="Segoe UI"/>
                <a:cs typeface="Segoe U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0617" y="1990773"/>
            <a:ext cx="4580898" cy="15001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0" i="1">
                <a:solidFill>
                  <a:srgbClr val="0072C6"/>
                </a:solidFill>
                <a:latin typeface="Segoe UI"/>
                <a:cs typeface="Segoe U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2" descr="R2CTPO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59" y="72008"/>
            <a:ext cx="1508576" cy="64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10" y="72008"/>
            <a:ext cx="1245353" cy="62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25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0" i="0">
                <a:solidFill>
                  <a:srgbClr val="00A3DD"/>
                </a:solidFill>
                <a:latin typeface="Segoe UI"/>
                <a:cs typeface="Segoe U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6467"/>
          </a:xfrm>
          <a:prstGeom prst="rect">
            <a:avLst/>
          </a:prstGeom>
        </p:spPr>
        <p:txBody>
          <a:bodyPr>
            <a:normAutofit/>
          </a:bodyPr>
          <a:lstStyle>
            <a:lvl1pPr marL="287338" indent="-287338">
              <a:buFont typeface="Segoe UI" panose="020B0502040204020203" pitchFamily="34" charset="0"/>
              <a:buChar char="»"/>
              <a:defRPr sz="2400" b="0" i="0">
                <a:solidFill>
                  <a:srgbClr val="192168"/>
                </a:solidFill>
                <a:latin typeface="Segoe UI"/>
                <a:cs typeface="Segoe UI"/>
              </a:defRPr>
            </a:lvl1pPr>
            <a:lvl2pPr>
              <a:defRPr sz="2000" b="0" i="0">
                <a:solidFill>
                  <a:srgbClr val="0072C6"/>
                </a:solidFill>
                <a:latin typeface="Segoe UI"/>
                <a:cs typeface="Segoe UI"/>
              </a:defRPr>
            </a:lvl2pPr>
            <a:lvl3pPr>
              <a:defRPr sz="1800" b="0" i="0">
                <a:solidFill>
                  <a:srgbClr val="192168"/>
                </a:solidFill>
                <a:latin typeface="Segoe UI"/>
                <a:cs typeface="Segoe UI"/>
              </a:defRPr>
            </a:lvl3pPr>
            <a:lvl4pPr>
              <a:defRPr sz="1600" b="0" i="0">
                <a:solidFill>
                  <a:srgbClr val="0072C6"/>
                </a:solidFill>
                <a:latin typeface="Segoe UI"/>
                <a:cs typeface="Segoe UI"/>
              </a:defRPr>
            </a:lvl4pPr>
            <a:lvl5pPr>
              <a:defRPr sz="1600" b="0" i="0">
                <a:solidFill>
                  <a:schemeClr val="bg1">
                    <a:lumMod val="50000"/>
                  </a:schemeClr>
                </a:solidFill>
                <a:latin typeface="Segoe UI"/>
                <a:cs typeface="Segoe U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89576" y="5949758"/>
            <a:ext cx="512618" cy="454121"/>
          </a:xfrm>
        </p:spPr>
        <p:txBody>
          <a:bodyPr lIns="0" tIns="0" rIns="0" bIns="0" anchor="b" anchorCtr="0"/>
          <a:lstStyle>
            <a:lvl1pPr algn="r">
              <a:defRPr sz="900">
                <a:solidFill>
                  <a:srgbClr val="0072C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F71DE53-A320-AE4A-993F-D058525DEA2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R2CTPO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896" y="274638"/>
            <a:ext cx="1508576" cy="64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47" y="274638"/>
            <a:ext cx="1245353" cy="62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7533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0040"/>
            <a:ext cx="8412480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8412480" cy="4937760"/>
          </a:xfrm>
          <a:prstGeom prst="rect">
            <a:avLst/>
          </a:prstGeom>
        </p:spPr>
        <p:txBody>
          <a:bodyPr>
            <a:normAutofit/>
          </a:bodyPr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 lang="en-US" sz="2400" b="0" i="0" kern="1200" noProof="0" dirty="0" smtClean="0">
                <a:solidFill>
                  <a:srgbClr val="192168"/>
                </a:solidFill>
                <a:latin typeface="Segoe UI" panose="020B0502040204020203" pitchFamily="34" charset="0"/>
                <a:ea typeface="+mn-ea"/>
                <a:cs typeface="Segoe UI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lang="en-US" sz="2400" b="0" i="0" kern="1200" noProof="0" dirty="0" smtClean="0">
                <a:solidFill>
                  <a:srgbClr val="192168"/>
                </a:solidFill>
                <a:latin typeface="Segoe UI" panose="020B0502040204020203" pitchFamily="34" charset="0"/>
                <a:ea typeface="+mn-ea"/>
                <a:cs typeface="Segoe UI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lang="en-US" sz="2400" b="0" i="0" kern="1200" noProof="0" dirty="0" smtClean="0">
                <a:solidFill>
                  <a:srgbClr val="192168"/>
                </a:solidFill>
                <a:latin typeface="Segoe UI" panose="020B0502040204020203" pitchFamily="34" charset="0"/>
                <a:ea typeface="+mn-ea"/>
                <a:cs typeface="Segoe UI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lang="en-US" sz="2400" b="0" i="0" kern="1200" noProof="0" dirty="0" smtClean="0">
                <a:solidFill>
                  <a:srgbClr val="192168"/>
                </a:solidFill>
                <a:latin typeface="Segoe UI" panose="020B0502040204020203" pitchFamily="34" charset="0"/>
                <a:ea typeface="+mn-ea"/>
                <a:cs typeface="Segoe UI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latin typeface="Segoe UI" panose="020B0502040204020203" pitchFamily="34" charset="0"/>
              </a:defRPr>
            </a:lvl5pPr>
          </a:lstStyle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R2CTPO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336" y="337770"/>
            <a:ext cx="1508576" cy="644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887" y="337770"/>
            <a:ext cx="1245353" cy="62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8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0040"/>
            <a:ext cx="8412481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572000" cy="4937760"/>
          </a:xfrm>
          <a:prstGeom prst="rect">
            <a:avLst/>
          </a:prstGeom>
        </p:spPr>
        <p:txBody>
          <a:bodyPr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>
                <a:latin typeface="Segoe UI" panose="020B0502040204020203" pitchFamily="34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2"/>
                </a:solidFill>
                <a:latin typeface="Segoe UI" panose="020B0502040204020203" pitchFamily="34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Segoe UI" panose="020B0502040204020203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Segoe UI" panose="020B0502040204020203" pitchFamily="34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20640" y="1965960"/>
            <a:ext cx="4023362" cy="2926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909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320040"/>
            <a:ext cx="8412480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572000" cy="4937760"/>
          </a:xfrm>
          <a:prstGeom prst="rect">
            <a:avLst/>
          </a:prstGeom>
        </p:spPr>
        <p:txBody>
          <a:bodyPr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>
                <a:latin typeface="Segoe UI" panose="020B0502040204020203" pitchFamily="34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2"/>
                </a:solidFill>
                <a:latin typeface="Segoe UI" panose="020B0502040204020203" pitchFamily="34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Segoe UI" panose="020B0502040204020203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Segoe UI" panose="020B0502040204020203" pitchFamily="34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20640" y="1417320"/>
            <a:ext cx="4023360" cy="4023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909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(hu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20634" y="0"/>
            <a:ext cx="4023365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909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0040"/>
            <a:ext cx="4572000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572000" cy="4937760"/>
          </a:xfrm>
          <a:prstGeom prst="rect">
            <a:avLst/>
          </a:prstGeom>
        </p:spPr>
        <p:txBody>
          <a:bodyPr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>
                <a:latin typeface="Segoe UI" panose="020B0502040204020203" pitchFamily="34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2"/>
                </a:solidFill>
                <a:latin typeface="Segoe UI" panose="020B0502040204020203" pitchFamily="34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Segoe UI" panose="020B0502040204020203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Segoe UI" panose="020B0502040204020203" pitchFamily="34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6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0040"/>
            <a:ext cx="8412481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34440"/>
            <a:ext cx="4572000" cy="4936245"/>
          </a:xfrm>
          <a:prstGeom prst="rect">
            <a:avLst/>
          </a:prstGeom>
        </p:spPr>
        <p:txBody>
          <a:bodyPr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>
                <a:latin typeface="Segoe UI" panose="020B0502040204020203" pitchFamily="34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2"/>
                </a:solidFill>
                <a:latin typeface="Segoe UI" panose="020B0502040204020203" pitchFamily="34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Segoe UI" panose="020B0502040204020203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Segoe UI" panose="020B0502040204020203" pitchFamily="34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120640" y="1325903"/>
            <a:ext cx="4023360" cy="201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909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120640" y="3520463"/>
            <a:ext cx="4023360" cy="201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909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7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1" y="320040"/>
            <a:ext cx="8412480" cy="914400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rgbClr val="00A3DD"/>
                </a:solidFill>
                <a:latin typeface="Segoe UI" panose="020B0502040204020203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Add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0" y="1234440"/>
            <a:ext cx="6217920" cy="4937760"/>
          </a:xfrm>
          <a:prstGeom prst="rect">
            <a:avLst/>
          </a:prstGeom>
        </p:spPr>
        <p:txBody>
          <a:bodyPr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>
                <a:latin typeface="Segoe UI" panose="020B0502040204020203" pitchFamily="34" charset="0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2"/>
                </a:solidFill>
                <a:latin typeface="Segoe UI" panose="020B0502040204020203" pitchFamily="34" charset="0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latin typeface="Segoe UI" panose="020B0502040204020203" pitchFamily="34" charset="0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Segoe UI" panose="020B0502040204020203" pitchFamily="34" charset="0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lvl5pPr>
          </a:lstStyle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48640" y="1325883"/>
            <a:ext cx="1828800" cy="1828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909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Headshot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8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EF71DE53-A320-AE4A-993F-D058525DEA2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77788"/>
            <a:ext cx="8229600" cy="459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7338" marR="0" lvl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Click to edit Master text styles</a:t>
            </a:r>
          </a:p>
          <a:p>
            <a:pPr marL="287338" marR="0" lvl="1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Second level</a:t>
            </a:r>
          </a:p>
          <a:p>
            <a:pPr marL="287338" marR="0" lvl="2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Third level</a:t>
            </a:r>
          </a:p>
          <a:p>
            <a:pPr marL="287338" marR="0" lvl="3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Fourth level</a:t>
            </a:r>
          </a:p>
          <a:p>
            <a:pPr marL="287338" marR="0" lvl="4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192168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3379"/>
            <a:ext cx="905435" cy="2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0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3DD"/>
          </a:solidFill>
          <a:latin typeface="Segoe UI" panose="020B0502040204020203" pitchFamily="34" charset="0"/>
          <a:ea typeface="+mj-ea"/>
          <a:cs typeface="+mj-cs"/>
        </a:defRPr>
      </a:lvl1pPr>
    </p:titleStyle>
    <p:bodyStyle>
      <a:lvl1pPr marL="287338" marR="0" indent="-287338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Segoe UI" panose="020B0502040204020203" pitchFamily="34" charset="0"/>
        <a:buChar char="»"/>
        <a:tabLst/>
        <a:defRPr lang="en-US" sz="2400" b="0" i="0" kern="1200" noProof="0" dirty="0" smtClean="0">
          <a:solidFill>
            <a:srgbClr val="192168"/>
          </a:solidFill>
          <a:latin typeface="Segoe UI"/>
          <a:ea typeface="+mn-ea"/>
          <a:cs typeface="Segoe UI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000" kern="1200">
          <a:solidFill>
            <a:srgbClr val="0072C6"/>
          </a:solidFill>
          <a:latin typeface="Segoe UI" panose="020B0502040204020203" pitchFamily="34" charset="0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Regional Trails Corridor Assessment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River to Sea TPO – TCC/CAC Briefing</a:t>
            </a:r>
          </a:p>
          <a:p>
            <a:r>
              <a:rPr lang="en-US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September </a:t>
            </a:r>
            <a:r>
              <a:rPr lang="en-US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16, </a:t>
            </a:r>
            <a:r>
              <a:rPr lang="en-US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2014</a:t>
            </a:r>
            <a:endParaRPr lang="en-US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48583"/>
            <a:ext cx="1524000" cy="455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80" y="6286882"/>
            <a:ext cx="3630175" cy="1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and Final Reports </a:t>
            </a:r>
          </a:p>
          <a:p>
            <a:endParaRPr lang="en-US" dirty="0" smtClean="0"/>
          </a:p>
          <a:p>
            <a:r>
              <a:rPr lang="en-US" dirty="0" smtClean="0"/>
              <a:t>Alignment Implementation Map</a:t>
            </a:r>
          </a:p>
          <a:p>
            <a:pPr lvl="1"/>
            <a:r>
              <a:rPr lang="en-US" dirty="0" smtClean="0"/>
              <a:t>Identify all regional trail facilities in the study area</a:t>
            </a:r>
          </a:p>
          <a:p>
            <a:pPr lvl="1"/>
            <a:r>
              <a:rPr lang="en-US" dirty="0" smtClean="0"/>
              <a:t>Denote the status of each trail segment in study </a:t>
            </a:r>
          </a:p>
          <a:p>
            <a:pPr lvl="1"/>
            <a:r>
              <a:rPr lang="en-US" dirty="0" smtClean="0"/>
              <a:t>Identify those existing trails that are “substandard”</a:t>
            </a:r>
          </a:p>
          <a:p>
            <a:endParaRPr lang="en-US" dirty="0" smtClean="0"/>
          </a:p>
          <a:p>
            <a:r>
              <a:rPr lang="en-US" dirty="0" smtClean="0"/>
              <a:t>GIS shapefiles and KMZ file (</a:t>
            </a:r>
            <a:r>
              <a:rPr lang="en-US" dirty="0" err="1" smtClean="0"/>
              <a:t>uploadable</a:t>
            </a:r>
            <a:r>
              <a:rPr lang="en-US" dirty="0" smtClean="0"/>
              <a:t> to Google Earth)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75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Schedule – </a:t>
            </a:r>
            <a:br>
              <a:rPr lang="en-US" dirty="0" smtClean="0"/>
            </a:br>
            <a:r>
              <a:rPr lang="en-US" dirty="0" smtClean="0"/>
              <a:t>Upcoming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Stakeholder Workshop #1</a:t>
            </a:r>
          </a:p>
          <a:p>
            <a:pPr lvl="1"/>
            <a:r>
              <a:rPr lang="en-US" b="1" dirty="0" smtClean="0"/>
              <a:t>Monday, September 29</a:t>
            </a:r>
            <a:r>
              <a:rPr lang="en-US" b="1" baseline="30000" dirty="0" smtClean="0"/>
              <a:t>th</a:t>
            </a:r>
            <a:r>
              <a:rPr lang="en-US" b="1" dirty="0" smtClean="0"/>
              <a:t>; 5-7pm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Small Group Meetings – Round 1</a:t>
            </a:r>
          </a:p>
          <a:p>
            <a:pPr lvl="1"/>
            <a:r>
              <a:rPr lang="en-US" dirty="0" smtClean="0"/>
              <a:t>Early/Mid-October</a:t>
            </a:r>
          </a:p>
          <a:p>
            <a:r>
              <a:rPr lang="en-US" dirty="0" smtClean="0"/>
              <a:t>Field Work/Draft Concept Plans</a:t>
            </a:r>
          </a:p>
          <a:p>
            <a:pPr lvl="1"/>
            <a:r>
              <a:rPr lang="en-US" dirty="0" smtClean="0"/>
              <a:t>Throughout October</a:t>
            </a:r>
          </a:p>
          <a:p>
            <a:r>
              <a:rPr lang="en-US" dirty="0" smtClean="0"/>
              <a:t>Small Group Meetings – Round 2</a:t>
            </a:r>
          </a:p>
          <a:p>
            <a:pPr lvl="1"/>
            <a:r>
              <a:rPr lang="en-US" dirty="0"/>
              <a:t>Early November</a:t>
            </a:r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/>
              <a:t>presentation </a:t>
            </a:r>
            <a:r>
              <a:rPr lang="en-US" dirty="0" smtClean="0"/>
              <a:t>to BPAC </a:t>
            </a:r>
          </a:p>
          <a:p>
            <a:pPr lvl="1"/>
            <a:r>
              <a:rPr lang="en-US" dirty="0" smtClean="0"/>
              <a:t>November 12,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/>
              <a:t>Consultant Contacts:  </a:t>
            </a:r>
          </a:p>
          <a:p>
            <a:r>
              <a:rPr lang="en-US" dirty="0"/>
              <a:t>Lara Bouck, PE, AICP (Project Manager)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lara.bouck@rsandh.com</a:t>
            </a:r>
            <a:r>
              <a:rPr lang="en-US" dirty="0"/>
              <a:t>, </a:t>
            </a:r>
            <a:r>
              <a:rPr lang="en-US" dirty="0" smtClean="0"/>
              <a:t>407-893-5847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Ginger Hoke, RLA </a:t>
            </a:r>
          </a:p>
          <a:p>
            <a:pPr marL="0" indent="0">
              <a:buNone/>
            </a:pPr>
            <a:r>
              <a:rPr lang="en-US" dirty="0" smtClean="0"/>
              <a:t>    ginger@hokedesign.com</a:t>
            </a:r>
            <a:r>
              <a:rPr lang="en-US" dirty="0"/>
              <a:t>, 407-923-6027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sz="2800" b="1" dirty="0"/>
              <a:t>R2CTPO:  </a:t>
            </a:r>
          </a:p>
          <a:p>
            <a:r>
              <a:rPr lang="en-US" dirty="0"/>
              <a:t>Jean Parlow (Project Manager) </a:t>
            </a:r>
          </a:p>
          <a:p>
            <a:pPr marL="0" indent="0">
              <a:buNone/>
            </a:pPr>
            <a:r>
              <a:rPr lang="en-US" dirty="0" smtClean="0"/>
              <a:t>    jparlow@r2ctpo.org</a:t>
            </a:r>
            <a:r>
              <a:rPr lang="en-US" dirty="0"/>
              <a:t>,  386-226-0422, ext. 20417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Stephan Harris (Bicycle/Pedestrian Coordinator) </a:t>
            </a:r>
          </a:p>
          <a:p>
            <a:pPr marL="0" indent="0">
              <a:buNone/>
            </a:pPr>
            <a:r>
              <a:rPr lang="en-US" dirty="0" smtClean="0"/>
              <a:t>    sharris@r2ctpo.org</a:t>
            </a:r>
            <a:r>
              <a:rPr lang="en-US" dirty="0"/>
              <a:t>, 386-226-0422, ext. 20428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5818"/>
            <a:ext cx="4319201" cy="118879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QUESTIONS??</a:t>
            </a:r>
            <a:endParaRPr lang="en-US" sz="4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33379"/>
            <a:ext cx="905435" cy="2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3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477871"/>
          </a:xfrm>
        </p:spPr>
        <p:txBody>
          <a:bodyPr/>
          <a:lstStyle/>
          <a:p>
            <a:r>
              <a:rPr lang="en-US" dirty="0" smtClean="0"/>
              <a:t>Project Overview</a:t>
            </a:r>
          </a:p>
          <a:p>
            <a:pPr lvl="1"/>
            <a:r>
              <a:rPr lang="en-US" dirty="0" smtClean="0"/>
              <a:t>Study Limits</a:t>
            </a:r>
          </a:p>
          <a:p>
            <a:pPr lvl="1"/>
            <a:r>
              <a:rPr lang="en-US" dirty="0" smtClean="0"/>
              <a:t>Project Goals</a:t>
            </a:r>
          </a:p>
          <a:p>
            <a:r>
              <a:rPr lang="en-US" dirty="0" smtClean="0"/>
              <a:t>Stakeholder Outreach</a:t>
            </a:r>
          </a:p>
          <a:p>
            <a:pPr lvl="1"/>
            <a:r>
              <a:rPr lang="en-US" dirty="0" smtClean="0"/>
              <a:t>Stakeholder Contact List</a:t>
            </a:r>
          </a:p>
          <a:p>
            <a:pPr lvl="1"/>
            <a:r>
              <a:rPr lang="en-US" dirty="0" smtClean="0"/>
              <a:t>Stakeholder Workshops</a:t>
            </a:r>
          </a:p>
          <a:p>
            <a:pPr lvl="1"/>
            <a:r>
              <a:rPr lang="en-US" dirty="0" smtClean="0"/>
              <a:t>Small Group Meetings</a:t>
            </a:r>
          </a:p>
          <a:p>
            <a:r>
              <a:rPr lang="en-US" dirty="0" smtClean="0"/>
              <a:t>Deliverables and Outcomes</a:t>
            </a:r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What we are working on now</a:t>
            </a:r>
          </a:p>
          <a:p>
            <a:pPr lvl="1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8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6" b="8900"/>
          <a:stretch/>
        </p:blipFill>
        <p:spPr bwMode="auto">
          <a:xfrm>
            <a:off x="3637288" y="-63420"/>
            <a:ext cx="5295902" cy="708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reeform 6"/>
          <p:cNvSpPr/>
          <p:nvPr/>
        </p:nvSpPr>
        <p:spPr>
          <a:xfrm>
            <a:off x="4114855" y="-63420"/>
            <a:ext cx="3743622" cy="5374947"/>
          </a:xfrm>
          <a:custGeom>
            <a:avLst/>
            <a:gdLst>
              <a:gd name="connsiteX0" fmla="*/ 971729 w 3743622"/>
              <a:gd name="connsiteY0" fmla="*/ 57150 h 5374947"/>
              <a:gd name="connsiteX1" fmla="*/ 857429 w 3743622"/>
              <a:gd name="connsiteY1" fmla="*/ 266700 h 5374947"/>
              <a:gd name="connsiteX2" fmla="*/ 743129 w 3743622"/>
              <a:gd name="connsiteY2" fmla="*/ 333375 h 5374947"/>
              <a:gd name="connsiteX3" fmla="*/ 590729 w 3743622"/>
              <a:gd name="connsiteY3" fmla="*/ 390525 h 5374947"/>
              <a:gd name="connsiteX4" fmla="*/ 371654 w 3743622"/>
              <a:gd name="connsiteY4" fmla="*/ 476250 h 5374947"/>
              <a:gd name="connsiteX5" fmla="*/ 333554 w 3743622"/>
              <a:gd name="connsiteY5" fmla="*/ 571500 h 5374947"/>
              <a:gd name="connsiteX6" fmla="*/ 343079 w 3743622"/>
              <a:gd name="connsiteY6" fmla="*/ 695325 h 5374947"/>
              <a:gd name="connsiteX7" fmla="*/ 352604 w 3743622"/>
              <a:gd name="connsiteY7" fmla="*/ 800100 h 5374947"/>
              <a:gd name="connsiteX8" fmla="*/ 352604 w 3743622"/>
              <a:gd name="connsiteY8" fmla="*/ 885825 h 5374947"/>
              <a:gd name="connsiteX9" fmla="*/ 352604 w 3743622"/>
              <a:gd name="connsiteY9" fmla="*/ 952500 h 5374947"/>
              <a:gd name="connsiteX10" fmla="*/ 124004 w 3743622"/>
              <a:gd name="connsiteY10" fmla="*/ 1095375 h 5374947"/>
              <a:gd name="connsiteX11" fmla="*/ 57329 w 3743622"/>
              <a:gd name="connsiteY11" fmla="*/ 1143000 h 5374947"/>
              <a:gd name="connsiteX12" fmla="*/ 179 w 3743622"/>
              <a:gd name="connsiteY12" fmla="*/ 1162050 h 5374947"/>
              <a:gd name="connsiteX13" fmla="*/ 76379 w 3743622"/>
              <a:gd name="connsiteY13" fmla="*/ 1323975 h 5374947"/>
              <a:gd name="connsiteX14" fmla="*/ 152579 w 3743622"/>
              <a:gd name="connsiteY14" fmla="*/ 1428750 h 5374947"/>
              <a:gd name="connsiteX15" fmla="*/ 314504 w 3743622"/>
              <a:gd name="connsiteY15" fmla="*/ 1533525 h 5374947"/>
              <a:gd name="connsiteX16" fmla="*/ 457379 w 3743622"/>
              <a:gd name="connsiteY16" fmla="*/ 1619250 h 5374947"/>
              <a:gd name="connsiteX17" fmla="*/ 647879 w 3743622"/>
              <a:gd name="connsiteY17" fmla="*/ 1714500 h 5374947"/>
              <a:gd name="connsiteX18" fmla="*/ 676454 w 3743622"/>
              <a:gd name="connsiteY18" fmla="*/ 1790700 h 5374947"/>
              <a:gd name="connsiteX19" fmla="*/ 705029 w 3743622"/>
              <a:gd name="connsiteY19" fmla="*/ 2009775 h 5374947"/>
              <a:gd name="connsiteX20" fmla="*/ 724079 w 3743622"/>
              <a:gd name="connsiteY20" fmla="*/ 2266950 h 5374947"/>
              <a:gd name="connsiteX21" fmla="*/ 743129 w 3743622"/>
              <a:gd name="connsiteY21" fmla="*/ 2371725 h 5374947"/>
              <a:gd name="connsiteX22" fmla="*/ 914579 w 3743622"/>
              <a:gd name="connsiteY22" fmla="*/ 2876550 h 5374947"/>
              <a:gd name="connsiteX23" fmla="*/ 933629 w 3743622"/>
              <a:gd name="connsiteY23" fmla="*/ 3009900 h 5374947"/>
              <a:gd name="connsiteX24" fmla="*/ 943154 w 3743622"/>
              <a:gd name="connsiteY24" fmla="*/ 3124200 h 5374947"/>
              <a:gd name="connsiteX25" fmla="*/ 1419404 w 3743622"/>
              <a:gd name="connsiteY25" fmla="*/ 3514725 h 5374947"/>
              <a:gd name="connsiteX26" fmla="*/ 1486079 w 3743622"/>
              <a:gd name="connsiteY26" fmla="*/ 3590925 h 5374947"/>
              <a:gd name="connsiteX27" fmla="*/ 1486079 w 3743622"/>
              <a:gd name="connsiteY27" fmla="*/ 3629025 h 5374947"/>
              <a:gd name="connsiteX28" fmla="*/ 1495604 w 3743622"/>
              <a:gd name="connsiteY28" fmla="*/ 4200525 h 5374947"/>
              <a:gd name="connsiteX29" fmla="*/ 1571804 w 3743622"/>
              <a:gd name="connsiteY29" fmla="*/ 4438650 h 5374947"/>
              <a:gd name="connsiteX30" fmla="*/ 1524179 w 3743622"/>
              <a:gd name="connsiteY30" fmla="*/ 4619625 h 5374947"/>
              <a:gd name="connsiteX31" fmla="*/ 1533704 w 3743622"/>
              <a:gd name="connsiteY31" fmla="*/ 4819650 h 5374947"/>
              <a:gd name="connsiteX32" fmla="*/ 1533704 w 3743622"/>
              <a:gd name="connsiteY32" fmla="*/ 4991100 h 5374947"/>
              <a:gd name="connsiteX33" fmla="*/ 1619429 w 3743622"/>
              <a:gd name="connsiteY33" fmla="*/ 5076825 h 5374947"/>
              <a:gd name="connsiteX34" fmla="*/ 1667054 w 3743622"/>
              <a:gd name="connsiteY34" fmla="*/ 5124450 h 5374947"/>
              <a:gd name="connsiteX35" fmla="*/ 1762304 w 3743622"/>
              <a:gd name="connsiteY35" fmla="*/ 5029200 h 5374947"/>
              <a:gd name="connsiteX36" fmla="*/ 1914704 w 3743622"/>
              <a:gd name="connsiteY36" fmla="*/ 5000625 h 5374947"/>
              <a:gd name="connsiteX37" fmla="*/ 2009954 w 3743622"/>
              <a:gd name="connsiteY37" fmla="*/ 5086350 h 5374947"/>
              <a:gd name="connsiteX38" fmla="*/ 2057579 w 3743622"/>
              <a:gd name="connsiteY38" fmla="*/ 5191125 h 5374947"/>
              <a:gd name="connsiteX39" fmla="*/ 2324279 w 3743622"/>
              <a:gd name="connsiteY39" fmla="*/ 5248275 h 5374947"/>
              <a:gd name="connsiteX40" fmla="*/ 2495729 w 3743622"/>
              <a:gd name="connsiteY40" fmla="*/ 5238750 h 5374947"/>
              <a:gd name="connsiteX41" fmla="*/ 2800529 w 3743622"/>
              <a:gd name="connsiteY41" fmla="*/ 5257800 h 5374947"/>
              <a:gd name="connsiteX42" fmla="*/ 3076754 w 3743622"/>
              <a:gd name="connsiteY42" fmla="*/ 5286375 h 5374947"/>
              <a:gd name="connsiteX43" fmla="*/ 3372029 w 3743622"/>
              <a:gd name="connsiteY43" fmla="*/ 5362575 h 5374947"/>
              <a:gd name="connsiteX44" fmla="*/ 3495854 w 3743622"/>
              <a:gd name="connsiteY44" fmla="*/ 5372100 h 5374947"/>
              <a:gd name="connsiteX45" fmla="*/ 3533954 w 3743622"/>
              <a:gd name="connsiteY45" fmla="*/ 5334000 h 5374947"/>
              <a:gd name="connsiteX46" fmla="*/ 3695879 w 3743622"/>
              <a:gd name="connsiteY46" fmla="*/ 5200650 h 5374947"/>
              <a:gd name="connsiteX47" fmla="*/ 3743504 w 3743622"/>
              <a:gd name="connsiteY47" fmla="*/ 5000625 h 5374947"/>
              <a:gd name="connsiteX48" fmla="*/ 3686354 w 3743622"/>
              <a:gd name="connsiteY48" fmla="*/ 4648200 h 5374947"/>
              <a:gd name="connsiteX49" fmla="*/ 3686354 w 3743622"/>
              <a:gd name="connsiteY49" fmla="*/ 4495800 h 5374947"/>
              <a:gd name="connsiteX50" fmla="*/ 3705404 w 3743622"/>
              <a:gd name="connsiteY50" fmla="*/ 4467225 h 5374947"/>
              <a:gd name="connsiteX51" fmla="*/ 3610154 w 3743622"/>
              <a:gd name="connsiteY51" fmla="*/ 4238625 h 5374947"/>
              <a:gd name="connsiteX52" fmla="*/ 3467279 w 3743622"/>
              <a:gd name="connsiteY52" fmla="*/ 3981450 h 5374947"/>
              <a:gd name="connsiteX53" fmla="*/ 3438704 w 3743622"/>
              <a:gd name="connsiteY53" fmla="*/ 3886200 h 5374947"/>
              <a:gd name="connsiteX54" fmla="*/ 3343454 w 3743622"/>
              <a:gd name="connsiteY54" fmla="*/ 3667125 h 5374947"/>
              <a:gd name="connsiteX55" fmla="*/ 3305354 w 3743622"/>
              <a:gd name="connsiteY55" fmla="*/ 3533775 h 5374947"/>
              <a:gd name="connsiteX56" fmla="*/ 3352979 w 3743622"/>
              <a:gd name="connsiteY56" fmla="*/ 3457575 h 5374947"/>
              <a:gd name="connsiteX57" fmla="*/ 3019604 w 3743622"/>
              <a:gd name="connsiteY57" fmla="*/ 2686050 h 5374947"/>
              <a:gd name="connsiteX58" fmla="*/ 2791004 w 3743622"/>
              <a:gd name="connsiteY58" fmla="*/ 2143125 h 5374947"/>
              <a:gd name="connsiteX59" fmla="*/ 2590979 w 3743622"/>
              <a:gd name="connsiteY59" fmla="*/ 1647825 h 5374947"/>
              <a:gd name="connsiteX60" fmla="*/ 2400479 w 3743622"/>
              <a:gd name="connsiteY60" fmla="*/ 1266825 h 5374947"/>
              <a:gd name="connsiteX61" fmla="*/ 2371904 w 3743622"/>
              <a:gd name="connsiteY61" fmla="*/ 1219200 h 5374947"/>
              <a:gd name="connsiteX62" fmla="*/ 2305229 w 3743622"/>
              <a:gd name="connsiteY62" fmla="*/ 1171575 h 5374947"/>
              <a:gd name="connsiteX63" fmla="*/ 2190929 w 3743622"/>
              <a:gd name="connsiteY63" fmla="*/ 847725 h 5374947"/>
              <a:gd name="connsiteX64" fmla="*/ 2200454 w 3743622"/>
              <a:gd name="connsiteY64" fmla="*/ 762000 h 5374947"/>
              <a:gd name="connsiteX65" fmla="*/ 2190929 w 3743622"/>
              <a:gd name="connsiteY65" fmla="*/ 647700 h 5374947"/>
              <a:gd name="connsiteX66" fmla="*/ 2124254 w 3743622"/>
              <a:gd name="connsiteY66" fmla="*/ 485775 h 5374947"/>
              <a:gd name="connsiteX67" fmla="*/ 2086154 w 3743622"/>
              <a:gd name="connsiteY67" fmla="*/ 333375 h 5374947"/>
              <a:gd name="connsiteX68" fmla="*/ 2009954 w 3743622"/>
              <a:gd name="connsiteY68" fmla="*/ 190500 h 5374947"/>
              <a:gd name="connsiteX69" fmla="*/ 1981379 w 3743622"/>
              <a:gd name="connsiteY69" fmla="*/ 0 h 537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743622" h="5374947">
                <a:moveTo>
                  <a:pt x="971729" y="57150"/>
                </a:moveTo>
                <a:cubicBezTo>
                  <a:pt x="933629" y="138906"/>
                  <a:pt x="895529" y="220663"/>
                  <a:pt x="857429" y="266700"/>
                </a:cubicBezTo>
                <a:cubicBezTo>
                  <a:pt x="819329" y="312737"/>
                  <a:pt x="787579" y="312738"/>
                  <a:pt x="743129" y="333375"/>
                </a:cubicBezTo>
                <a:cubicBezTo>
                  <a:pt x="698679" y="354013"/>
                  <a:pt x="590729" y="390525"/>
                  <a:pt x="590729" y="390525"/>
                </a:cubicBezTo>
                <a:cubicBezTo>
                  <a:pt x="528817" y="414337"/>
                  <a:pt x="414516" y="446088"/>
                  <a:pt x="371654" y="476250"/>
                </a:cubicBezTo>
                <a:cubicBezTo>
                  <a:pt x="328792" y="506412"/>
                  <a:pt x="338316" y="534988"/>
                  <a:pt x="333554" y="571500"/>
                </a:cubicBezTo>
                <a:cubicBezTo>
                  <a:pt x="328791" y="608013"/>
                  <a:pt x="339904" y="657225"/>
                  <a:pt x="343079" y="695325"/>
                </a:cubicBezTo>
                <a:cubicBezTo>
                  <a:pt x="346254" y="733425"/>
                  <a:pt x="351016" y="768350"/>
                  <a:pt x="352604" y="800100"/>
                </a:cubicBezTo>
                <a:cubicBezTo>
                  <a:pt x="354192" y="831850"/>
                  <a:pt x="352604" y="885825"/>
                  <a:pt x="352604" y="885825"/>
                </a:cubicBezTo>
                <a:cubicBezTo>
                  <a:pt x="352604" y="911225"/>
                  <a:pt x="390704" y="917575"/>
                  <a:pt x="352604" y="952500"/>
                </a:cubicBezTo>
                <a:cubicBezTo>
                  <a:pt x="314504" y="987425"/>
                  <a:pt x="173216" y="1063625"/>
                  <a:pt x="124004" y="1095375"/>
                </a:cubicBezTo>
                <a:cubicBezTo>
                  <a:pt x="74791" y="1127125"/>
                  <a:pt x="77966" y="1131888"/>
                  <a:pt x="57329" y="1143000"/>
                </a:cubicBezTo>
                <a:cubicBezTo>
                  <a:pt x="36692" y="1154112"/>
                  <a:pt x="-2996" y="1131887"/>
                  <a:pt x="179" y="1162050"/>
                </a:cubicBezTo>
                <a:cubicBezTo>
                  <a:pt x="3354" y="1192213"/>
                  <a:pt x="50979" y="1279525"/>
                  <a:pt x="76379" y="1323975"/>
                </a:cubicBezTo>
                <a:cubicBezTo>
                  <a:pt x="101779" y="1368425"/>
                  <a:pt x="112892" y="1393825"/>
                  <a:pt x="152579" y="1428750"/>
                </a:cubicBezTo>
                <a:cubicBezTo>
                  <a:pt x="192266" y="1463675"/>
                  <a:pt x="263704" y="1501775"/>
                  <a:pt x="314504" y="1533525"/>
                </a:cubicBezTo>
                <a:cubicBezTo>
                  <a:pt x="365304" y="1565275"/>
                  <a:pt x="401817" y="1589088"/>
                  <a:pt x="457379" y="1619250"/>
                </a:cubicBezTo>
                <a:cubicBezTo>
                  <a:pt x="512941" y="1649412"/>
                  <a:pt x="611367" y="1685925"/>
                  <a:pt x="647879" y="1714500"/>
                </a:cubicBezTo>
                <a:cubicBezTo>
                  <a:pt x="684391" y="1743075"/>
                  <a:pt x="666929" y="1741487"/>
                  <a:pt x="676454" y="1790700"/>
                </a:cubicBezTo>
                <a:cubicBezTo>
                  <a:pt x="685979" y="1839913"/>
                  <a:pt x="697092" y="1930400"/>
                  <a:pt x="705029" y="2009775"/>
                </a:cubicBezTo>
                <a:cubicBezTo>
                  <a:pt x="712966" y="2089150"/>
                  <a:pt x="717729" y="2206625"/>
                  <a:pt x="724079" y="2266950"/>
                </a:cubicBezTo>
                <a:cubicBezTo>
                  <a:pt x="730429" y="2327275"/>
                  <a:pt x="711379" y="2270125"/>
                  <a:pt x="743129" y="2371725"/>
                </a:cubicBezTo>
                <a:cubicBezTo>
                  <a:pt x="774879" y="2473325"/>
                  <a:pt x="882829" y="2770188"/>
                  <a:pt x="914579" y="2876550"/>
                </a:cubicBezTo>
                <a:cubicBezTo>
                  <a:pt x="946329" y="2982913"/>
                  <a:pt x="928867" y="2968625"/>
                  <a:pt x="933629" y="3009900"/>
                </a:cubicBezTo>
                <a:cubicBezTo>
                  <a:pt x="938391" y="3051175"/>
                  <a:pt x="862191" y="3040062"/>
                  <a:pt x="943154" y="3124200"/>
                </a:cubicBezTo>
                <a:cubicBezTo>
                  <a:pt x="1024117" y="3208338"/>
                  <a:pt x="1328917" y="3436938"/>
                  <a:pt x="1419404" y="3514725"/>
                </a:cubicBezTo>
                <a:cubicBezTo>
                  <a:pt x="1509891" y="3592512"/>
                  <a:pt x="1474967" y="3571875"/>
                  <a:pt x="1486079" y="3590925"/>
                </a:cubicBezTo>
                <a:cubicBezTo>
                  <a:pt x="1497191" y="3609975"/>
                  <a:pt x="1484492" y="3527425"/>
                  <a:pt x="1486079" y="3629025"/>
                </a:cubicBezTo>
                <a:cubicBezTo>
                  <a:pt x="1487667" y="3730625"/>
                  <a:pt x="1481317" y="4065588"/>
                  <a:pt x="1495604" y="4200525"/>
                </a:cubicBezTo>
                <a:cubicBezTo>
                  <a:pt x="1509891" y="4335462"/>
                  <a:pt x="1567042" y="4368800"/>
                  <a:pt x="1571804" y="4438650"/>
                </a:cubicBezTo>
                <a:cubicBezTo>
                  <a:pt x="1576567" y="4508500"/>
                  <a:pt x="1530529" y="4556125"/>
                  <a:pt x="1524179" y="4619625"/>
                </a:cubicBezTo>
                <a:cubicBezTo>
                  <a:pt x="1517829" y="4683125"/>
                  <a:pt x="1532117" y="4757738"/>
                  <a:pt x="1533704" y="4819650"/>
                </a:cubicBezTo>
                <a:cubicBezTo>
                  <a:pt x="1535291" y="4881562"/>
                  <a:pt x="1519417" y="4948238"/>
                  <a:pt x="1533704" y="4991100"/>
                </a:cubicBezTo>
                <a:cubicBezTo>
                  <a:pt x="1547991" y="5033962"/>
                  <a:pt x="1619429" y="5076825"/>
                  <a:pt x="1619429" y="5076825"/>
                </a:cubicBezTo>
                <a:cubicBezTo>
                  <a:pt x="1641654" y="5099050"/>
                  <a:pt x="1643242" y="5132388"/>
                  <a:pt x="1667054" y="5124450"/>
                </a:cubicBezTo>
                <a:cubicBezTo>
                  <a:pt x="1690867" y="5116513"/>
                  <a:pt x="1721029" y="5049838"/>
                  <a:pt x="1762304" y="5029200"/>
                </a:cubicBezTo>
                <a:cubicBezTo>
                  <a:pt x="1803579" y="5008563"/>
                  <a:pt x="1873429" y="4991100"/>
                  <a:pt x="1914704" y="5000625"/>
                </a:cubicBezTo>
                <a:cubicBezTo>
                  <a:pt x="1955979" y="5010150"/>
                  <a:pt x="1986142" y="5054600"/>
                  <a:pt x="2009954" y="5086350"/>
                </a:cubicBezTo>
                <a:cubicBezTo>
                  <a:pt x="2033766" y="5118100"/>
                  <a:pt x="2005192" y="5164138"/>
                  <a:pt x="2057579" y="5191125"/>
                </a:cubicBezTo>
                <a:cubicBezTo>
                  <a:pt x="2109967" y="5218113"/>
                  <a:pt x="2251254" y="5240338"/>
                  <a:pt x="2324279" y="5248275"/>
                </a:cubicBezTo>
                <a:cubicBezTo>
                  <a:pt x="2397304" y="5256212"/>
                  <a:pt x="2416354" y="5237163"/>
                  <a:pt x="2495729" y="5238750"/>
                </a:cubicBezTo>
                <a:cubicBezTo>
                  <a:pt x="2575104" y="5240337"/>
                  <a:pt x="2703692" y="5249863"/>
                  <a:pt x="2800529" y="5257800"/>
                </a:cubicBezTo>
                <a:cubicBezTo>
                  <a:pt x="2897367" y="5265738"/>
                  <a:pt x="2981504" y="5268913"/>
                  <a:pt x="3076754" y="5286375"/>
                </a:cubicBezTo>
                <a:cubicBezTo>
                  <a:pt x="3172004" y="5303837"/>
                  <a:pt x="3302179" y="5348288"/>
                  <a:pt x="3372029" y="5362575"/>
                </a:cubicBezTo>
                <a:cubicBezTo>
                  <a:pt x="3441879" y="5376862"/>
                  <a:pt x="3468867" y="5376862"/>
                  <a:pt x="3495854" y="5372100"/>
                </a:cubicBezTo>
                <a:cubicBezTo>
                  <a:pt x="3522841" y="5367338"/>
                  <a:pt x="3500617" y="5362575"/>
                  <a:pt x="3533954" y="5334000"/>
                </a:cubicBezTo>
                <a:cubicBezTo>
                  <a:pt x="3567292" y="5305425"/>
                  <a:pt x="3660954" y="5256213"/>
                  <a:pt x="3695879" y="5200650"/>
                </a:cubicBezTo>
                <a:cubicBezTo>
                  <a:pt x="3730804" y="5145088"/>
                  <a:pt x="3745092" y="5092700"/>
                  <a:pt x="3743504" y="5000625"/>
                </a:cubicBezTo>
                <a:cubicBezTo>
                  <a:pt x="3741917" y="4908550"/>
                  <a:pt x="3695879" y="4732338"/>
                  <a:pt x="3686354" y="4648200"/>
                </a:cubicBezTo>
                <a:cubicBezTo>
                  <a:pt x="3676829" y="4564063"/>
                  <a:pt x="3683179" y="4525963"/>
                  <a:pt x="3686354" y="4495800"/>
                </a:cubicBezTo>
                <a:cubicBezTo>
                  <a:pt x="3689529" y="4465637"/>
                  <a:pt x="3718104" y="4510088"/>
                  <a:pt x="3705404" y="4467225"/>
                </a:cubicBezTo>
                <a:cubicBezTo>
                  <a:pt x="3692704" y="4424363"/>
                  <a:pt x="3649842" y="4319588"/>
                  <a:pt x="3610154" y="4238625"/>
                </a:cubicBezTo>
                <a:cubicBezTo>
                  <a:pt x="3570467" y="4157663"/>
                  <a:pt x="3495854" y="4040187"/>
                  <a:pt x="3467279" y="3981450"/>
                </a:cubicBezTo>
                <a:cubicBezTo>
                  <a:pt x="3438704" y="3922713"/>
                  <a:pt x="3459342" y="3938588"/>
                  <a:pt x="3438704" y="3886200"/>
                </a:cubicBezTo>
                <a:cubicBezTo>
                  <a:pt x="3418067" y="3833813"/>
                  <a:pt x="3365679" y="3725862"/>
                  <a:pt x="3343454" y="3667125"/>
                </a:cubicBezTo>
                <a:cubicBezTo>
                  <a:pt x="3321229" y="3608388"/>
                  <a:pt x="3303766" y="3568700"/>
                  <a:pt x="3305354" y="3533775"/>
                </a:cubicBezTo>
                <a:cubicBezTo>
                  <a:pt x="3306942" y="3498850"/>
                  <a:pt x="3400604" y="3598862"/>
                  <a:pt x="3352979" y="3457575"/>
                </a:cubicBezTo>
                <a:cubicBezTo>
                  <a:pt x="3305354" y="3316288"/>
                  <a:pt x="3113266" y="2905125"/>
                  <a:pt x="3019604" y="2686050"/>
                </a:cubicBezTo>
                <a:cubicBezTo>
                  <a:pt x="2925942" y="2466975"/>
                  <a:pt x="2862442" y="2316163"/>
                  <a:pt x="2791004" y="2143125"/>
                </a:cubicBezTo>
                <a:cubicBezTo>
                  <a:pt x="2719567" y="1970088"/>
                  <a:pt x="2656066" y="1793875"/>
                  <a:pt x="2590979" y="1647825"/>
                </a:cubicBezTo>
                <a:cubicBezTo>
                  <a:pt x="2525892" y="1501775"/>
                  <a:pt x="2436992" y="1338263"/>
                  <a:pt x="2400479" y="1266825"/>
                </a:cubicBezTo>
                <a:cubicBezTo>
                  <a:pt x="2363966" y="1195387"/>
                  <a:pt x="2387779" y="1235075"/>
                  <a:pt x="2371904" y="1219200"/>
                </a:cubicBezTo>
                <a:cubicBezTo>
                  <a:pt x="2356029" y="1203325"/>
                  <a:pt x="2335391" y="1233487"/>
                  <a:pt x="2305229" y="1171575"/>
                </a:cubicBezTo>
                <a:cubicBezTo>
                  <a:pt x="2275067" y="1109663"/>
                  <a:pt x="2208392" y="915988"/>
                  <a:pt x="2190929" y="847725"/>
                </a:cubicBezTo>
                <a:cubicBezTo>
                  <a:pt x="2173466" y="779462"/>
                  <a:pt x="2200454" y="795337"/>
                  <a:pt x="2200454" y="762000"/>
                </a:cubicBezTo>
                <a:cubicBezTo>
                  <a:pt x="2200454" y="728663"/>
                  <a:pt x="2203629" y="693737"/>
                  <a:pt x="2190929" y="647700"/>
                </a:cubicBezTo>
                <a:cubicBezTo>
                  <a:pt x="2178229" y="601663"/>
                  <a:pt x="2141716" y="538162"/>
                  <a:pt x="2124254" y="485775"/>
                </a:cubicBezTo>
                <a:cubicBezTo>
                  <a:pt x="2106792" y="433388"/>
                  <a:pt x="2105204" y="382588"/>
                  <a:pt x="2086154" y="333375"/>
                </a:cubicBezTo>
                <a:cubicBezTo>
                  <a:pt x="2067104" y="284163"/>
                  <a:pt x="2027417" y="246063"/>
                  <a:pt x="2009954" y="190500"/>
                </a:cubicBezTo>
                <a:cubicBezTo>
                  <a:pt x="1992491" y="134937"/>
                  <a:pt x="1986935" y="67468"/>
                  <a:pt x="1981379" y="0"/>
                </a:cubicBezTo>
              </a:path>
            </a:pathLst>
          </a:custGeom>
          <a:noFill/>
          <a:ln w="57150">
            <a:solidFill>
              <a:srgbClr val="009A46"/>
            </a:solidFill>
          </a:ln>
          <a:effectLst>
            <a:glow rad="101600">
              <a:srgbClr val="009A4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753084" y="2613105"/>
            <a:ext cx="3371850" cy="752585"/>
          </a:xfrm>
          <a:custGeom>
            <a:avLst/>
            <a:gdLst>
              <a:gd name="connsiteX0" fmla="*/ 0 w 3371850"/>
              <a:gd name="connsiteY0" fmla="*/ 628650 h 752585"/>
              <a:gd name="connsiteX1" fmla="*/ 209550 w 3371850"/>
              <a:gd name="connsiteY1" fmla="*/ 619125 h 752585"/>
              <a:gd name="connsiteX2" fmla="*/ 295275 w 3371850"/>
              <a:gd name="connsiteY2" fmla="*/ 657225 h 752585"/>
              <a:gd name="connsiteX3" fmla="*/ 514350 w 3371850"/>
              <a:gd name="connsiteY3" fmla="*/ 666750 h 752585"/>
              <a:gd name="connsiteX4" fmla="*/ 628650 w 3371850"/>
              <a:gd name="connsiteY4" fmla="*/ 723900 h 752585"/>
              <a:gd name="connsiteX5" fmla="*/ 762000 w 3371850"/>
              <a:gd name="connsiteY5" fmla="*/ 752475 h 752585"/>
              <a:gd name="connsiteX6" fmla="*/ 1047750 w 3371850"/>
              <a:gd name="connsiteY6" fmla="*/ 714375 h 752585"/>
              <a:gd name="connsiteX7" fmla="*/ 1152525 w 3371850"/>
              <a:gd name="connsiteY7" fmla="*/ 685800 h 752585"/>
              <a:gd name="connsiteX8" fmla="*/ 1304925 w 3371850"/>
              <a:gd name="connsiteY8" fmla="*/ 666750 h 752585"/>
              <a:gd name="connsiteX9" fmla="*/ 1428750 w 3371850"/>
              <a:gd name="connsiteY9" fmla="*/ 628650 h 752585"/>
              <a:gd name="connsiteX10" fmla="*/ 1657350 w 3371850"/>
              <a:gd name="connsiteY10" fmla="*/ 523875 h 752585"/>
              <a:gd name="connsiteX11" fmla="*/ 1781175 w 3371850"/>
              <a:gd name="connsiteY11" fmla="*/ 485775 h 752585"/>
              <a:gd name="connsiteX12" fmla="*/ 1866900 w 3371850"/>
              <a:gd name="connsiteY12" fmla="*/ 438150 h 752585"/>
              <a:gd name="connsiteX13" fmla="*/ 2009775 w 3371850"/>
              <a:gd name="connsiteY13" fmla="*/ 342900 h 752585"/>
              <a:gd name="connsiteX14" fmla="*/ 2209800 w 3371850"/>
              <a:gd name="connsiteY14" fmla="*/ 314325 h 752585"/>
              <a:gd name="connsiteX15" fmla="*/ 2505075 w 3371850"/>
              <a:gd name="connsiteY15" fmla="*/ 247650 h 752585"/>
              <a:gd name="connsiteX16" fmla="*/ 2695575 w 3371850"/>
              <a:gd name="connsiteY16" fmla="*/ 180975 h 752585"/>
              <a:gd name="connsiteX17" fmla="*/ 2819400 w 3371850"/>
              <a:gd name="connsiteY17" fmla="*/ 200025 h 752585"/>
              <a:gd name="connsiteX18" fmla="*/ 2952750 w 3371850"/>
              <a:gd name="connsiteY18" fmla="*/ 228600 h 752585"/>
              <a:gd name="connsiteX19" fmla="*/ 3076575 w 3371850"/>
              <a:gd name="connsiteY19" fmla="*/ 123825 h 752585"/>
              <a:gd name="connsiteX20" fmla="*/ 3200400 w 3371850"/>
              <a:gd name="connsiteY20" fmla="*/ 66675 h 752585"/>
              <a:gd name="connsiteX21" fmla="*/ 3257550 w 3371850"/>
              <a:gd name="connsiteY21" fmla="*/ 57150 h 752585"/>
              <a:gd name="connsiteX22" fmla="*/ 3371850 w 3371850"/>
              <a:gd name="connsiteY22" fmla="*/ 0 h 75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71850" h="752585">
                <a:moveTo>
                  <a:pt x="0" y="628650"/>
                </a:moveTo>
                <a:cubicBezTo>
                  <a:pt x="80169" y="621506"/>
                  <a:pt x="160338" y="614362"/>
                  <a:pt x="209550" y="619125"/>
                </a:cubicBezTo>
                <a:cubicBezTo>
                  <a:pt x="258763" y="623887"/>
                  <a:pt x="244475" y="649287"/>
                  <a:pt x="295275" y="657225"/>
                </a:cubicBezTo>
                <a:cubicBezTo>
                  <a:pt x="346075" y="665163"/>
                  <a:pt x="458787" y="655637"/>
                  <a:pt x="514350" y="666750"/>
                </a:cubicBezTo>
                <a:cubicBezTo>
                  <a:pt x="569913" y="677863"/>
                  <a:pt x="587375" y="709613"/>
                  <a:pt x="628650" y="723900"/>
                </a:cubicBezTo>
                <a:cubicBezTo>
                  <a:pt x="669925" y="738188"/>
                  <a:pt x="692150" y="754063"/>
                  <a:pt x="762000" y="752475"/>
                </a:cubicBezTo>
                <a:cubicBezTo>
                  <a:pt x="831850" y="750888"/>
                  <a:pt x="982662" y="725488"/>
                  <a:pt x="1047750" y="714375"/>
                </a:cubicBezTo>
                <a:cubicBezTo>
                  <a:pt x="1112838" y="703262"/>
                  <a:pt x="1109663" y="693737"/>
                  <a:pt x="1152525" y="685800"/>
                </a:cubicBezTo>
                <a:cubicBezTo>
                  <a:pt x="1195387" y="677863"/>
                  <a:pt x="1258888" y="676275"/>
                  <a:pt x="1304925" y="666750"/>
                </a:cubicBezTo>
                <a:cubicBezTo>
                  <a:pt x="1350963" y="657225"/>
                  <a:pt x="1370013" y="652462"/>
                  <a:pt x="1428750" y="628650"/>
                </a:cubicBezTo>
                <a:cubicBezTo>
                  <a:pt x="1487487" y="604838"/>
                  <a:pt x="1598613" y="547687"/>
                  <a:pt x="1657350" y="523875"/>
                </a:cubicBezTo>
                <a:cubicBezTo>
                  <a:pt x="1716087" y="500063"/>
                  <a:pt x="1746250" y="500062"/>
                  <a:pt x="1781175" y="485775"/>
                </a:cubicBezTo>
                <a:cubicBezTo>
                  <a:pt x="1816100" y="471487"/>
                  <a:pt x="1828800" y="461962"/>
                  <a:pt x="1866900" y="438150"/>
                </a:cubicBezTo>
                <a:cubicBezTo>
                  <a:pt x="1905000" y="414338"/>
                  <a:pt x="1952625" y="363537"/>
                  <a:pt x="2009775" y="342900"/>
                </a:cubicBezTo>
                <a:cubicBezTo>
                  <a:pt x="2066925" y="322263"/>
                  <a:pt x="2127250" y="330200"/>
                  <a:pt x="2209800" y="314325"/>
                </a:cubicBezTo>
                <a:cubicBezTo>
                  <a:pt x="2292350" y="298450"/>
                  <a:pt x="2424113" y="269875"/>
                  <a:pt x="2505075" y="247650"/>
                </a:cubicBezTo>
                <a:cubicBezTo>
                  <a:pt x="2586038" y="225425"/>
                  <a:pt x="2643188" y="188912"/>
                  <a:pt x="2695575" y="180975"/>
                </a:cubicBezTo>
                <a:cubicBezTo>
                  <a:pt x="2747962" y="173038"/>
                  <a:pt x="2776538" y="192088"/>
                  <a:pt x="2819400" y="200025"/>
                </a:cubicBezTo>
                <a:cubicBezTo>
                  <a:pt x="2862262" y="207962"/>
                  <a:pt x="2909888" y="241300"/>
                  <a:pt x="2952750" y="228600"/>
                </a:cubicBezTo>
                <a:cubicBezTo>
                  <a:pt x="2995613" y="215900"/>
                  <a:pt x="3035300" y="150812"/>
                  <a:pt x="3076575" y="123825"/>
                </a:cubicBezTo>
                <a:cubicBezTo>
                  <a:pt x="3117850" y="96838"/>
                  <a:pt x="3170238" y="77787"/>
                  <a:pt x="3200400" y="66675"/>
                </a:cubicBezTo>
                <a:cubicBezTo>
                  <a:pt x="3230562" y="55563"/>
                  <a:pt x="3228975" y="68262"/>
                  <a:pt x="3257550" y="57150"/>
                </a:cubicBezTo>
                <a:cubicBezTo>
                  <a:pt x="3286125" y="46038"/>
                  <a:pt x="3328987" y="23019"/>
                  <a:pt x="3371850" y="0"/>
                </a:cubicBezTo>
              </a:path>
            </a:pathLst>
          </a:custGeom>
          <a:noFill/>
          <a:ln w="57150">
            <a:solidFill>
              <a:srgbClr val="009A46"/>
            </a:solidFill>
          </a:ln>
          <a:effectLst>
            <a:glow rad="101600">
              <a:srgbClr val="009A4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585896" y="5213430"/>
            <a:ext cx="1056922" cy="1127021"/>
          </a:xfrm>
          <a:custGeom>
            <a:avLst/>
            <a:gdLst>
              <a:gd name="connsiteX0" fmla="*/ 0 w 1056922"/>
              <a:gd name="connsiteY0" fmla="*/ 67116 h 1127021"/>
              <a:gd name="connsiteX1" fmla="*/ 123825 w 1056922"/>
              <a:gd name="connsiteY1" fmla="*/ 143316 h 1127021"/>
              <a:gd name="connsiteX2" fmla="*/ 276225 w 1056922"/>
              <a:gd name="connsiteY2" fmla="*/ 286191 h 1127021"/>
              <a:gd name="connsiteX3" fmla="*/ 438150 w 1056922"/>
              <a:gd name="connsiteY3" fmla="*/ 495741 h 1127021"/>
              <a:gd name="connsiteX4" fmla="*/ 523875 w 1056922"/>
              <a:gd name="connsiteY4" fmla="*/ 771966 h 1127021"/>
              <a:gd name="connsiteX5" fmla="*/ 533400 w 1056922"/>
              <a:gd name="connsiteY5" fmla="*/ 1010091 h 1127021"/>
              <a:gd name="connsiteX6" fmla="*/ 600075 w 1056922"/>
              <a:gd name="connsiteY6" fmla="*/ 1124391 h 1127021"/>
              <a:gd name="connsiteX7" fmla="*/ 809625 w 1056922"/>
              <a:gd name="connsiteY7" fmla="*/ 905316 h 1127021"/>
              <a:gd name="connsiteX8" fmla="*/ 895350 w 1056922"/>
              <a:gd name="connsiteY8" fmla="*/ 800541 h 1127021"/>
              <a:gd name="connsiteX9" fmla="*/ 1028700 w 1056922"/>
              <a:gd name="connsiteY9" fmla="*/ 657666 h 1127021"/>
              <a:gd name="connsiteX10" fmla="*/ 1047750 w 1056922"/>
              <a:gd name="connsiteY10" fmla="*/ 590991 h 1127021"/>
              <a:gd name="connsiteX11" fmla="*/ 914400 w 1056922"/>
              <a:gd name="connsiteY11" fmla="*/ 457641 h 1127021"/>
              <a:gd name="connsiteX12" fmla="*/ 800100 w 1056922"/>
              <a:gd name="connsiteY12" fmla="*/ 286191 h 1127021"/>
              <a:gd name="connsiteX13" fmla="*/ 647700 w 1056922"/>
              <a:gd name="connsiteY13" fmla="*/ 152841 h 1127021"/>
              <a:gd name="connsiteX14" fmla="*/ 514350 w 1056922"/>
              <a:gd name="connsiteY14" fmla="*/ 105216 h 1127021"/>
              <a:gd name="connsiteX15" fmla="*/ 466725 w 1056922"/>
              <a:gd name="connsiteY15" fmla="*/ 48066 h 1127021"/>
              <a:gd name="connsiteX16" fmla="*/ 409575 w 1056922"/>
              <a:gd name="connsiteY16" fmla="*/ 441 h 1127021"/>
              <a:gd name="connsiteX17" fmla="*/ 352425 w 1056922"/>
              <a:gd name="connsiteY17" fmla="*/ 76641 h 1127021"/>
              <a:gd name="connsiteX18" fmla="*/ 342900 w 1056922"/>
              <a:gd name="connsiteY18" fmla="*/ 143316 h 1127021"/>
              <a:gd name="connsiteX19" fmla="*/ 352425 w 1056922"/>
              <a:gd name="connsiteY19" fmla="*/ 267141 h 1127021"/>
              <a:gd name="connsiteX20" fmla="*/ 361950 w 1056922"/>
              <a:gd name="connsiteY20" fmla="*/ 333816 h 1127021"/>
              <a:gd name="connsiteX21" fmla="*/ 361950 w 1056922"/>
              <a:gd name="connsiteY21" fmla="*/ 371916 h 112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56922" h="1127021">
                <a:moveTo>
                  <a:pt x="0" y="67116"/>
                </a:moveTo>
                <a:cubicBezTo>
                  <a:pt x="38894" y="86960"/>
                  <a:pt x="77788" y="106804"/>
                  <a:pt x="123825" y="143316"/>
                </a:cubicBezTo>
                <a:cubicBezTo>
                  <a:pt x="169862" y="179828"/>
                  <a:pt x="223838" y="227454"/>
                  <a:pt x="276225" y="286191"/>
                </a:cubicBezTo>
                <a:cubicBezTo>
                  <a:pt x="328612" y="344928"/>
                  <a:pt x="396875" y="414778"/>
                  <a:pt x="438150" y="495741"/>
                </a:cubicBezTo>
                <a:cubicBezTo>
                  <a:pt x="479425" y="576704"/>
                  <a:pt x="508000" y="686241"/>
                  <a:pt x="523875" y="771966"/>
                </a:cubicBezTo>
                <a:cubicBezTo>
                  <a:pt x="539750" y="857691"/>
                  <a:pt x="520700" y="951354"/>
                  <a:pt x="533400" y="1010091"/>
                </a:cubicBezTo>
                <a:cubicBezTo>
                  <a:pt x="546100" y="1068829"/>
                  <a:pt x="554038" y="1141853"/>
                  <a:pt x="600075" y="1124391"/>
                </a:cubicBezTo>
                <a:cubicBezTo>
                  <a:pt x="646112" y="1106929"/>
                  <a:pt x="760413" y="959291"/>
                  <a:pt x="809625" y="905316"/>
                </a:cubicBezTo>
                <a:cubicBezTo>
                  <a:pt x="858837" y="851341"/>
                  <a:pt x="858838" y="841816"/>
                  <a:pt x="895350" y="800541"/>
                </a:cubicBezTo>
                <a:cubicBezTo>
                  <a:pt x="931862" y="759266"/>
                  <a:pt x="1003300" y="692591"/>
                  <a:pt x="1028700" y="657666"/>
                </a:cubicBezTo>
                <a:cubicBezTo>
                  <a:pt x="1054100" y="622741"/>
                  <a:pt x="1066800" y="624329"/>
                  <a:pt x="1047750" y="590991"/>
                </a:cubicBezTo>
                <a:cubicBezTo>
                  <a:pt x="1028700" y="557654"/>
                  <a:pt x="955675" y="508441"/>
                  <a:pt x="914400" y="457641"/>
                </a:cubicBezTo>
                <a:cubicBezTo>
                  <a:pt x="873125" y="406841"/>
                  <a:pt x="844550" y="336991"/>
                  <a:pt x="800100" y="286191"/>
                </a:cubicBezTo>
                <a:cubicBezTo>
                  <a:pt x="755650" y="235391"/>
                  <a:pt x="695325" y="183003"/>
                  <a:pt x="647700" y="152841"/>
                </a:cubicBezTo>
                <a:cubicBezTo>
                  <a:pt x="600075" y="122679"/>
                  <a:pt x="544512" y="122678"/>
                  <a:pt x="514350" y="105216"/>
                </a:cubicBezTo>
                <a:cubicBezTo>
                  <a:pt x="484188" y="87754"/>
                  <a:pt x="484187" y="65528"/>
                  <a:pt x="466725" y="48066"/>
                </a:cubicBezTo>
                <a:cubicBezTo>
                  <a:pt x="449263" y="30604"/>
                  <a:pt x="428625" y="-4321"/>
                  <a:pt x="409575" y="441"/>
                </a:cubicBezTo>
                <a:cubicBezTo>
                  <a:pt x="390525" y="5203"/>
                  <a:pt x="363538" y="52828"/>
                  <a:pt x="352425" y="76641"/>
                </a:cubicBezTo>
                <a:cubicBezTo>
                  <a:pt x="341313" y="100454"/>
                  <a:pt x="342900" y="111566"/>
                  <a:pt x="342900" y="143316"/>
                </a:cubicBezTo>
                <a:cubicBezTo>
                  <a:pt x="342900" y="175066"/>
                  <a:pt x="349250" y="235391"/>
                  <a:pt x="352425" y="267141"/>
                </a:cubicBezTo>
                <a:cubicBezTo>
                  <a:pt x="355600" y="298891"/>
                  <a:pt x="360363" y="316354"/>
                  <a:pt x="361950" y="333816"/>
                </a:cubicBezTo>
                <a:cubicBezTo>
                  <a:pt x="363537" y="351278"/>
                  <a:pt x="362743" y="361597"/>
                  <a:pt x="361950" y="371916"/>
                </a:cubicBezTo>
              </a:path>
            </a:pathLst>
          </a:custGeom>
          <a:noFill/>
          <a:ln w="57150">
            <a:solidFill>
              <a:srgbClr val="009A46"/>
            </a:solidFill>
          </a:ln>
          <a:effectLst>
            <a:glow rad="101600">
              <a:srgbClr val="009A4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839505" y="4442297"/>
            <a:ext cx="210912" cy="752475"/>
          </a:xfrm>
          <a:custGeom>
            <a:avLst/>
            <a:gdLst>
              <a:gd name="connsiteX0" fmla="*/ 161925 w 210912"/>
              <a:gd name="connsiteY0" fmla="*/ 752475 h 752475"/>
              <a:gd name="connsiteX1" fmla="*/ 190500 w 210912"/>
              <a:gd name="connsiteY1" fmla="*/ 685800 h 752475"/>
              <a:gd name="connsiteX2" fmla="*/ 209550 w 210912"/>
              <a:gd name="connsiteY2" fmla="*/ 619125 h 752475"/>
              <a:gd name="connsiteX3" fmla="*/ 152400 w 210912"/>
              <a:gd name="connsiteY3" fmla="*/ 323850 h 752475"/>
              <a:gd name="connsiteX4" fmla="*/ 0 w 210912"/>
              <a:gd name="connsiteY4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912" h="752475">
                <a:moveTo>
                  <a:pt x="161925" y="752475"/>
                </a:moveTo>
                <a:cubicBezTo>
                  <a:pt x="172244" y="730250"/>
                  <a:pt x="182563" y="708025"/>
                  <a:pt x="190500" y="685800"/>
                </a:cubicBezTo>
                <a:cubicBezTo>
                  <a:pt x="198438" y="663575"/>
                  <a:pt x="215900" y="679450"/>
                  <a:pt x="209550" y="619125"/>
                </a:cubicBezTo>
                <a:cubicBezTo>
                  <a:pt x="203200" y="558800"/>
                  <a:pt x="187325" y="427037"/>
                  <a:pt x="152400" y="323850"/>
                </a:cubicBezTo>
                <a:cubicBezTo>
                  <a:pt x="117475" y="220663"/>
                  <a:pt x="58737" y="110331"/>
                  <a:pt x="0" y="0"/>
                </a:cubicBezTo>
              </a:path>
            </a:pathLst>
          </a:custGeom>
          <a:noFill/>
          <a:ln w="57150">
            <a:solidFill>
              <a:srgbClr val="009A46"/>
            </a:solidFill>
          </a:ln>
          <a:effectLst>
            <a:glow rad="101600">
              <a:srgbClr val="009A4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9A46"/>
                </a:solidFill>
              </a:ln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705361" y="5052289"/>
            <a:ext cx="2076450" cy="1584155"/>
          </a:xfrm>
          <a:custGeom>
            <a:avLst/>
            <a:gdLst>
              <a:gd name="connsiteX0" fmla="*/ 2076450 w 2076450"/>
              <a:gd name="connsiteY0" fmla="*/ 0 h 1584155"/>
              <a:gd name="connsiteX1" fmla="*/ 1971675 w 2076450"/>
              <a:gd name="connsiteY1" fmla="*/ 133350 h 1584155"/>
              <a:gd name="connsiteX2" fmla="*/ 1866900 w 2076450"/>
              <a:gd name="connsiteY2" fmla="*/ 295275 h 1584155"/>
              <a:gd name="connsiteX3" fmla="*/ 1819275 w 2076450"/>
              <a:gd name="connsiteY3" fmla="*/ 504825 h 1584155"/>
              <a:gd name="connsiteX4" fmla="*/ 1733550 w 2076450"/>
              <a:gd name="connsiteY4" fmla="*/ 781050 h 1584155"/>
              <a:gd name="connsiteX5" fmla="*/ 1552575 w 2076450"/>
              <a:gd name="connsiteY5" fmla="*/ 1038225 h 1584155"/>
              <a:gd name="connsiteX6" fmla="*/ 1314450 w 2076450"/>
              <a:gd name="connsiteY6" fmla="*/ 1181100 h 1584155"/>
              <a:gd name="connsiteX7" fmla="*/ 952500 w 2076450"/>
              <a:gd name="connsiteY7" fmla="*/ 1362075 h 1584155"/>
              <a:gd name="connsiteX8" fmla="*/ 714375 w 2076450"/>
              <a:gd name="connsiteY8" fmla="*/ 1504950 h 1584155"/>
              <a:gd name="connsiteX9" fmla="*/ 609600 w 2076450"/>
              <a:gd name="connsiteY9" fmla="*/ 1562100 h 1584155"/>
              <a:gd name="connsiteX10" fmla="*/ 342900 w 2076450"/>
              <a:gd name="connsiteY10" fmla="*/ 1581150 h 1584155"/>
              <a:gd name="connsiteX11" fmla="*/ 190500 w 2076450"/>
              <a:gd name="connsiteY11" fmla="*/ 1581150 h 1584155"/>
              <a:gd name="connsiteX12" fmla="*/ 0 w 2076450"/>
              <a:gd name="connsiteY12" fmla="*/ 1552575 h 1584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76450" h="1584155">
                <a:moveTo>
                  <a:pt x="2076450" y="0"/>
                </a:moveTo>
                <a:cubicBezTo>
                  <a:pt x="2041525" y="42069"/>
                  <a:pt x="2006600" y="84138"/>
                  <a:pt x="1971675" y="133350"/>
                </a:cubicBezTo>
                <a:cubicBezTo>
                  <a:pt x="1936750" y="182563"/>
                  <a:pt x="1892300" y="233363"/>
                  <a:pt x="1866900" y="295275"/>
                </a:cubicBezTo>
                <a:cubicBezTo>
                  <a:pt x="1841500" y="357187"/>
                  <a:pt x="1841500" y="423863"/>
                  <a:pt x="1819275" y="504825"/>
                </a:cubicBezTo>
                <a:cubicBezTo>
                  <a:pt x="1797050" y="585788"/>
                  <a:pt x="1778000" y="692150"/>
                  <a:pt x="1733550" y="781050"/>
                </a:cubicBezTo>
                <a:cubicBezTo>
                  <a:pt x="1689100" y="869950"/>
                  <a:pt x="1622425" y="971550"/>
                  <a:pt x="1552575" y="1038225"/>
                </a:cubicBezTo>
                <a:cubicBezTo>
                  <a:pt x="1482725" y="1104900"/>
                  <a:pt x="1414462" y="1127125"/>
                  <a:pt x="1314450" y="1181100"/>
                </a:cubicBezTo>
                <a:cubicBezTo>
                  <a:pt x="1214438" y="1235075"/>
                  <a:pt x="1052512" y="1308100"/>
                  <a:pt x="952500" y="1362075"/>
                </a:cubicBezTo>
                <a:cubicBezTo>
                  <a:pt x="852488" y="1416050"/>
                  <a:pt x="771525" y="1471613"/>
                  <a:pt x="714375" y="1504950"/>
                </a:cubicBezTo>
                <a:cubicBezTo>
                  <a:pt x="657225" y="1538288"/>
                  <a:pt x="671512" y="1549400"/>
                  <a:pt x="609600" y="1562100"/>
                </a:cubicBezTo>
                <a:cubicBezTo>
                  <a:pt x="547687" y="1574800"/>
                  <a:pt x="412750" y="1577975"/>
                  <a:pt x="342900" y="1581150"/>
                </a:cubicBezTo>
                <a:cubicBezTo>
                  <a:pt x="273050" y="1584325"/>
                  <a:pt x="247650" y="1585913"/>
                  <a:pt x="190500" y="1581150"/>
                </a:cubicBezTo>
                <a:cubicBezTo>
                  <a:pt x="133350" y="1576388"/>
                  <a:pt x="66675" y="1564481"/>
                  <a:pt x="0" y="1552575"/>
                </a:cubicBezTo>
              </a:path>
            </a:pathLst>
          </a:custGeom>
          <a:noFill/>
          <a:ln w="57150">
            <a:solidFill>
              <a:srgbClr val="009A46"/>
            </a:solidFill>
          </a:ln>
          <a:effectLst>
            <a:glow rad="101600">
              <a:srgbClr val="009A4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9A46"/>
                </a:solidFill>
              </a:ln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8372625" y="6093975"/>
            <a:ext cx="457200" cy="9525"/>
          </a:xfrm>
          <a:custGeom>
            <a:avLst/>
            <a:gdLst>
              <a:gd name="connsiteX0" fmla="*/ 0 w 457200"/>
              <a:gd name="connsiteY0" fmla="*/ 0 h 9525"/>
              <a:gd name="connsiteX1" fmla="*/ 457200 w 457200"/>
              <a:gd name="connsiteY1" fmla="*/ 9525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9525">
                <a:moveTo>
                  <a:pt x="0" y="0"/>
                </a:moveTo>
                <a:lnTo>
                  <a:pt x="457200" y="9525"/>
                </a:lnTo>
              </a:path>
            </a:pathLst>
          </a:custGeom>
          <a:noFill/>
          <a:ln w="57150">
            <a:solidFill>
              <a:srgbClr val="009A46"/>
            </a:solidFill>
          </a:ln>
          <a:effectLst>
            <a:glow rad="101600">
              <a:srgbClr val="009A4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9A46"/>
                </a:solidFill>
              </a:ln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8667900" y="5808225"/>
            <a:ext cx="161925" cy="285750"/>
          </a:xfrm>
          <a:custGeom>
            <a:avLst/>
            <a:gdLst>
              <a:gd name="connsiteX0" fmla="*/ 0 w 161925"/>
              <a:gd name="connsiteY0" fmla="*/ 0 h 285750"/>
              <a:gd name="connsiteX1" fmla="*/ 161925 w 161925"/>
              <a:gd name="connsiteY1" fmla="*/ 2857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925" h="285750">
                <a:moveTo>
                  <a:pt x="0" y="0"/>
                </a:moveTo>
                <a:lnTo>
                  <a:pt x="161925" y="285750"/>
                </a:lnTo>
              </a:path>
            </a:pathLst>
          </a:custGeom>
          <a:noFill/>
          <a:ln w="57150">
            <a:solidFill>
              <a:srgbClr val="009A46"/>
            </a:solidFill>
          </a:ln>
          <a:effectLst>
            <a:glow rad="101600">
              <a:srgbClr val="009A4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rgbClr val="009A46"/>
                </a:solidFill>
              </a:ln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686819" y="5194772"/>
            <a:ext cx="824363" cy="316026"/>
          </a:xfrm>
          <a:custGeom>
            <a:avLst/>
            <a:gdLst>
              <a:gd name="connsiteX0" fmla="*/ 798844 w 798844"/>
              <a:gd name="connsiteY0" fmla="*/ 5025 h 286378"/>
              <a:gd name="connsiteX1" fmla="*/ 703384 w 798844"/>
              <a:gd name="connsiteY1" fmla="*/ 120581 h 286378"/>
              <a:gd name="connsiteX2" fmla="*/ 592852 w 798844"/>
              <a:gd name="connsiteY2" fmla="*/ 180871 h 286378"/>
              <a:gd name="connsiteX3" fmla="*/ 587828 w 798844"/>
              <a:gd name="connsiteY3" fmla="*/ 286378 h 286378"/>
              <a:gd name="connsiteX4" fmla="*/ 286378 w 798844"/>
              <a:gd name="connsiteY4" fmla="*/ 286378 h 286378"/>
              <a:gd name="connsiteX5" fmla="*/ 296426 w 798844"/>
              <a:gd name="connsiteY5" fmla="*/ 115556 h 286378"/>
              <a:gd name="connsiteX6" fmla="*/ 226088 w 798844"/>
              <a:gd name="connsiteY6" fmla="*/ 120581 h 286378"/>
              <a:gd name="connsiteX7" fmla="*/ 165798 w 798844"/>
              <a:gd name="connsiteY7" fmla="*/ 70339 h 286378"/>
              <a:gd name="connsiteX8" fmla="*/ 0 w 798844"/>
              <a:gd name="connsiteY8" fmla="*/ 0 h 286378"/>
              <a:gd name="connsiteX9" fmla="*/ 15072 w 798844"/>
              <a:gd name="connsiteY9" fmla="*/ 5025 h 28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8844" h="286378">
                <a:moveTo>
                  <a:pt x="798844" y="5025"/>
                </a:moveTo>
                <a:lnTo>
                  <a:pt x="703384" y="120581"/>
                </a:lnTo>
                <a:lnTo>
                  <a:pt x="592852" y="180871"/>
                </a:lnTo>
                <a:lnTo>
                  <a:pt x="587828" y="286378"/>
                </a:lnTo>
                <a:lnTo>
                  <a:pt x="286378" y="286378"/>
                </a:lnTo>
                <a:lnTo>
                  <a:pt x="296426" y="115556"/>
                </a:lnTo>
                <a:lnTo>
                  <a:pt x="226088" y="120581"/>
                </a:lnTo>
                <a:lnTo>
                  <a:pt x="165798" y="70339"/>
                </a:lnTo>
                <a:lnTo>
                  <a:pt x="0" y="0"/>
                </a:lnTo>
                <a:lnTo>
                  <a:pt x="15072" y="5025"/>
                </a:lnTo>
              </a:path>
            </a:pathLst>
          </a:custGeom>
          <a:noFill/>
          <a:ln w="57150">
            <a:solidFill>
              <a:srgbClr val="009A46"/>
            </a:solidFill>
          </a:ln>
          <a:effectLst>
            <a:glow rad="101600">
              <a:srgbClr val="009A46">
                <a:alpha val="6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99474" y="355006"/>
            <a:ext cx="3676597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Study Limits – Which Trails are Included?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18956" y="1760289"/>
            <a:ext cx="3248161" cy="4326467"/>
          </a:xfrm>
          <a:prstGeom prst="rect">
            <a:avLst/>
          </a:prstGeom>
        </p:spPr>
        <p:txBody>
          <a:bodyPr>
            <a:normAutofit/>
          </a:bodyPr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»"/>
              <a:tabLst/>
              <a:defRPr lang="en-US" sz="2400" b="0" i="0" kern="1200" noProof="0" dirty="0" smtClean="0">
                <a:solidFill>
                  <a:srgbClr val="192168"/>
                </a:solidFill>
                <a:latin typeface="Segoe UI"/>
                <a:ea typeface="+mn-ea"/>
                <a:cs typeface="Segoe UI"/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rgbClr val="0072C6"/>
                </a:solidFill>
                <a:latin typeface="Segoe UI" panose="020B0502040204020203" pitchFamily="34" charset="0"/>
                <a:ea typeface="+mn-ea"/>
                <a:cs typeface="+mn-cs"/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All paved, regional multi-use trails within the TPO study area.</a:t>
            </a:r>
          </a:p>
          <a:p>
            <a:r>
              <a:rPr lang="en-US" dirty="0" smtClean="0"/>
              <a:t>NO:</a:t>
            </a:r>
          </a:p>
          <a:p>
            <a:pPr lvl="1"/>
            <a:r>
              <a:rPr lang="en-US" dirty="0" smtClean="0"/>
              <a:t>Unpaved trails</a:t>
            </a:r>
          </a:p>
          <a:p>
            <a:pPr lvl="1"/>
            <a:r>
              <a:rPr lang="en-US" dirty="0" smtClean="0"/>
              <a:t>Sidewalks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Limits</a:t>
            </a:r>
            <a:endParaRPr lang="en-US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10887" r="1643" b="17499"/>
          <a:stretch/>
        </p:blipFill>
        <p:spPr>
          <a:xfrm>
            <a:off x="2666199" y="1063942"/>
            <a:ext cx="4957009" cy="54566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0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Complete the regional trails </a:t>
            </a:r>
            <a:r>
              <a:rPr lang="en-US" dirty="0" smtClean="0"/>
              <a:t>network </a:t>
            </a:r>
            <a:r>
              <a:rPr lang="en-US" dirty="0"/>
              <a:t>in the TPO Planning </a:t>
            </a:r>
            <a:r>
              <a:rPr lang="en-US" dirty="0" smtClean="0"/>
              <a:t>Area </a:t>
            </a:r>
            <a:r>
              <a:rPr lang="en-US" dirty="0"/>
              <a:t>and advance the Florida </a:t>
            </a:r>
            <a:r>
              <a:rPr lang="en-US" dirty="0" smtClean="0"/>
              <a:t>Greenways </a:t>
            </a:r>
            <a:r>
              <a:rPr lang="en-US" dirty="0"/>
              <a:t>and Trails System </a:t>
            </a:r>
            <a:r>
              <a:rPr lang="en-US" dirty="0" smtClean="0"/>
              <a:t>Plan </a:t>
            </a:r>
            <a:r>
              <a:rPr lang="en-US" dirty="0"/>
              <a:t>by developing/finalizing </a:t>
            </a:r>
            <a:r>
              <a:rPr lang="en-US" dirty="0" smtClean="0"/>
              <a:t>alignments </a:t>
            </a:r>
            <a:r>
              <a:rPr lang="en-US" dirty="0"/>
              <a:t>and </a:t>
            </a:r>
            <a:r>
              <a:rPr lang="en-US" dirty="0" smtClean="0"/>
              <a:t>connections. </a:t>
            </a:r>
            <a:endParaRPr lang="en-US" dirty="0"/>
          </a:p>
          <a:p>
            <a:r>
              <a:rPr lang="en-US" dirty="0" smtClean="0"/>
              <a:t>Understand/inventory where there are existing trail gaps and determine the feasibility of alignments.</a:t>
            </a:r>
            <a:endParaRPr lang="en-US" dirty="0"/>
          </a:p>
          <a:p>
            <a:r>
              <a:rPr lang="en-US" dirty="0" smtClean="0"/>
              <a:t>Complete </a:t>
            </a:r>
            <a:r>
              <a:rPr lang="en-US" dirty="0"/>
              <a:t>assessments and </a:t>
            </a:r>
            <a:r>
              <a:rPr lang="en-US" dirty="0" smtClean="0"/>
              <a:t>develop </a:t>
            </a:r>
            <a:r>
              <a:rPr lang="en-US" dirty="0"/>
              <a:t>conceptual plans and </a:t>
            </a:r>
            <a:r>
              <a:rPr lang="en-US" dirty="0" smtClean="0"/>
              <a:t>cost </a:t>
            </a:r>
            <a:r>
              <a:rPr lang="en-US" dirty="0"/>
              <a:t>estimates for all gap </a:t>
            </a:r>
            <a:r>
              <a:rPr lang="en-US" dirty="0" smtClean="0"/>
              <a:t>segments </a:t>
            </a:r>
            <a:r>
              <a:rPr lang="en-US" dirty="0"/>
              <a:t>in order to compete </a:t>
            </a:r>
            <a:r>
              <a:rPr lang="en-US" dirty="0" smtClean="0"/>
              <a:t>for funding.</a:t>
            </a:r>
          </a:p>
          <a:p>
            <a:r>
              <a:rPr lang="en-US" dirty="0" smtClean="0"/>
              <a:t>Trail improvements will </a:t>
            </a:r>
            <a:r>
              <a:rPr lang="en-US" b="1" u="sng" dirty="0" smtClean="0">
                <a:solidFill>
                  <a:schemeClr val="tx1"/>
                </a:solidFill>
              </a:rPr>
              <a:t>NOT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 prioritized as a part of this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06" y="1453480"/>
            <a:ext cx="5704013" cy="3773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Outreach – </a:t>
            </a:r>
            <a:br>
              <a:rPr lang="en-US" dirty="0" smtClean="0"/>
            </a:br>
            <a:r>
              <a:rPr lang="en-US" dirty="0" smtClean="0"/>
              <a:t>Contact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009" y="1683305"/>
            <a:ext cx="5656739" cy="384585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43733" y="1941644"/>
            <a:ext cx="6058461" cy="392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Outreach –</a:t>
            </a:r>
            <a:br>
              <a:rPr lang="en-US" dirty="0" smtClean="0"/>
            </a:br>
            <a:r>
              <a:rPr lang="en-US" dirty="0" smtClean="0"/>
              <a:t>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stakeholder workshops planned</a:t>
            </a:r>
          </a:p>
          <a:p>
            <a:r>
              <a:rPr lang="en-US" dirty="0" smtClean="0"/>
              <a:t>Workshop #1: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Purpose: 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sz="2200" dirty="0" smtClean="0"/>
              <a:t>Present overview of study and data collection efforts for entire study area to date;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sz="2200" dirty="0" smtClean="0"/>
              <a:t>Discuss goals/format for small group meetings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sz="2200" dirty="0" smtClean="0"/>
              <a:t>Solicit input from attendees</a:t>
            </a:r>
          </a:p>
          <a:p>
            <a:pPr lvl="1"/>
            <a:r>
              <a:rPr lang="en-US" sz="2400" dirty="0" smtClean="0"/>
              <a:t>Date: </a:t>
            </a:r>
            <a:r>
              <a:rPr lang="en-US" sz="2200" dirty="0" smtClean="0"/>
              <a:t>September 29</a:t>
            </a:r>
            <a:r>
              <a:rPr lang="en-US" sz="2200" baseline="30000" dirty="0" smtClean="0"/>
              <a:t>,</a:t>
            </a:r>
            <a:r>
              <a:rPr lang="en-US" sz="2200" dirty="0" smtClean="0"/>
              <a:t> 2014 (5-7PM)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400" dirty="0" smtClean="0"/>
              <a:t>Location: Daytona State College – </a:t>
            </a:r>
            <a:r>
              <a:rPr lang="en-US" sz="2400" dirty="0" err="1" smtClean="0"/>
              <a:t>Bergengren</a:t>
            </a:r>
            <a:r>
              <a:rPr lang="en-US" sz="2400" dirty="0" smtClean="0"/>
              <a:t> Hall </a:t>
            </a:r>
            <a:r>
              <a:rPr lang="en-US" sz="1700" dirty="0" smtClean="0"/>
              <a:t>(Bldg. 110)</a:t>
            </a:r>
          </a:p>
          <a:p>
            <a:pPr lvl="1"/>
            <a:r>
              <a:rPr lang="en-US" sz="2400" dirty="0" smtClean="0"/>
              <a:t>Format: PPT presentation + Boards </a:t>
            </a:r>
          </a:p>
          <a:p>
            <a:endParaRPr lang="en-US" sz="1100" dirty="0" smtClean="0"/>
          </a:p>
          <a:p>
            <a:r>
              <a:rPr lang="en-US" dirty="0" smtClean="0"/>
              <a:t>Workshop #2 will occur later in the study to present an overview of findings and recommendations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Outreach – </a:t>
            </a:r>
            <a:br>
              <a:rPr lang="en-US" dirty="0" smtClean="0"/>
            </a:br>
            <a:r>
              <a:rPr lang="en-US" dirty="0" smtClean="0"/>
              <a:t>Small Group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rounds of small group meetings</a:t>
            </a:r>
          </a:p>
          <a:p>
            <a:pPr lvl="1"/>
            <a:r>
              <a:rPr lang="en-US" dirty="0" smtClean="0"/>
              <a:t>Round 1: Shortly after Workshop #1. Will precede detailed field work and concept planning.</a:t>
            </a:r>
          </a:p>
          <a:p>
            <a:pPr lvl="1"/>
            <a:r>
              <a:rPr lang="en-US" dirty="0" smtClean="0"/>
              <a:t>Round 2: After draft concept plans are developed</a:t>
            </a:r>
          </a:p>
          <a:p>
            <a:r>
              <a:rPr lang="en-US" dirty="0" smtClean="0"/>
              <a:t>Purpose: </a:t>
            </a:r>
          </a:p>
          <a:p>
            <a:pPr lvl="1"/>
            <a:r>
              <a:rPr lang="en-US" dirty="0" smtClean="0"/>
              <a:t>Focus on specific segments in smaller “breakout” sections of the study area. </a:t>
            </a:r>
          </a:p>
          <a:p>
            <a:pPr lvl="1"/>
            <a:r>
              <a:rPr lang="en-US" dirty="0" smtClean="0"/>
              <a:t>Confirm stakeholder goals/requirements/conflicts for each segment</a:t>
            </a:r>
          </a:p>
          <a:p>
            <a:pPr lvl="1"/>
            <a:r>
              <a:rPr lang="en-US" dirty="0" smtClean="0"/>
              <a:t>Gather sufficient info to focus field work and concept development</a:t>
            </a:r>
          </a:p>
          <a:p>
            <a:r>
              <a:rPr lang="en-US" dirty="0" smtClean="0"/>
              <a:t>10-15 participants per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Meetings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DE53-A320-AE4A-993F-D058525DEA2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2"/>
          <a:stretch/>
        </p:blipFill>
        <p:spPr>
          <a:xfrm>
            <a:off x="2520457" y="1244383"/>
            <a:ext cx="4350458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1" id="{F9EE4A11-A74A-40A3-9BC5-6D8A5D9EACED}" vid="{B1628D8E-B5CF-4C20-BD9A-59F5C7696E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RSH_Template_standard</Template>
  <TotalTime>189</TotalTime>
  <Words>468</Words>
  <Application>Microsoft Office PowerPoint</Application>
  <PresentationFormat>On-screen Show (4:3)</PresentationFormat>
  <Paragraphs>95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Regional Trails Corridor Assessment</vt:lpstr>
      <vt:lpstr>Presentation Outline</vt:lpstr>
      <vt:lpstr>Study Limits – Which Trails are Included?</vt:lpstr>
      <vt:lpstr>Study Limits</vt:lpstr>
      <vt:lpstr>Project Goals</vt:lpstr>
      <vt:lpstr>Stakeholder Outreach –  Contact List</vt:lpstr>
      <vt:lpstr>Stakeholder Outreach –  Workshops</vt:lpstr>
      <vt:lpstr>Stakeholder Outreach –  Small Group Meetings</vt:lpstr>
      <vt:lpstr>Small Group Meetings</vt:lpstr>
      <vt:lpstr>Deliverables</vt:lpstr>
      <vt:lpstr>Schedule –  Upcoming Milestones</vt:lpstr>
      <vt:lpstr>Project Contacts</vt:lpstr>
      <vt:lpstr>QUESTIONS??</vt:lpstr>
    </vt:vector>
  </TitlesOfParts>
  <Company>RS&amp;H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Bouck, Lara</dc:creator>
  <cp:lastModifiedBy>TPO</cp:lastModifiedBy>
  <cp:revision>19</cp:revision>
  <dcterms:created xsi:type="dcterms:W3CDTF">2014-09-02T21:17:34Z</dcterms:created>
  <dcterms:modified xsi:type="dcterms:W3CDTF">2014-09-10T17:00:51Z</dcterms:modified>
</cp:coreProperties>
</file>