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6" r:id="rId3"/>
    <p:sldId id="278" r:id="rId4"/>
    <p:sldId id="280" r:id="rId5"/>
    <p:sldId id="277" r:id="rId6"/>
    <p:sldId id="279" r:id="rId7"/>
    <p:sldId id="339" r:id="rId8"/>
    <p:sldId id="341" r:id="rId9"/>
    <p:sldId id="340" r:id="rId10"/>
    <p:sldId id="344" r:id="rId11"/>
    <p:sldId id="342" r:id="rId12"/>
    <p:sldId id="345" r:id="rId13"/>
    <p:sldId id="346" r:id="rId14"/>
    <p:sldId id="333" r:id="rId15"/>
    <p:sldId id="343" r:id="rId16"/>
    <p:sldId id="301" r:id="rId17"/>
    <p:sldId id="302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DF4"/>
    <a:srgbClr val="00A3DD"/>
    <a:srgbClr val="0072C6"/>
    <a:srgbClr val="192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834" y="-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3A9AE-3266-4702-B1C9-F5DC8C3B878E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90F86C-0F5C-4F59-A12B-2025B0E619A6}">
      <dgm:prSet phldrT="[Text]" custT="1"/>
      <dgm:spPr/>
      <dgm:t>
        <a:bodyPr/>
        <a:lstStyle/>
        <a:p>
          <a:r>
            <a:rPr lang="en-US" sz="1600" b="1" dirty="0" smtClean="0"/>
            <a:t>Data Collection</a:t>
          </a:r>
          <a:endParaRPr lang="en-US" sz="1600" b="1" dirty="0"/>
        </a:p>
      </dgm:t>
    </dgm:pt>
    <dgm:pt modelId="{0D94CBB2-261B-40AE-B806-52B5FA7C6913}" type="parTrans" cxnId="{96EA0590-F56B-4688-9AE3-6BEFD97D0B6E}">
      <dgm:prSet/>
      <dgm:spPr/>
      <dgm:t>
        <a:bodyPr/>
        <a:lstStyle/>
        <a:p>
          <a:endParaRPr lang="en-US"/>
        </a:p>
      </dgm:t>
    </dgm:pt>
    <dgm:pt modelId="{69AF377C-B04A-421F-9C04-9B70A8031C89}" type="sibTrans" cxnId="{96EA0590-F56B-4688-9AE3-6BEFD97D0B6E}">
      <dgm:prSet/>
      <dgm:spPr/>
      <dgm:t>
        <a:bodyPr/>
        <a:lstStyle/>
        <a:p>
          <a:endParaRPr lang="en-US"/>
        </a:p>
      </dgm:t>
    </dgm:pt>
    <dgm:pt modelId="{9A9CE1CC-3F4A-428C-B58F-C96E7F58FB32}">
      <dgm:prSet phldrT="[Text]" custT="1"/>
      <dgm:spPr/>
      <dgm:t>
        <a:bodyPr/>
        <a:lstStyle/>
        <a:p>
          <a:r>
            <a:rPr lang="en-US" sz="1600" b="1" dirty="0" smtClean="0"/>
            <a:t>Concept / Cost Development and  Documentation</a:t>
          </a:r>
          <a:endParaRPr lang="en-US" sz="1600" b="1" dirty="0"/>
        </a:p>
      </dgm:t>
    </dgm:pt>
    <dgm:pt modelId="{3AC0B0A8-6EC2-4A3F-AB25-812937435335}" type="parTrans" cxnId="{DAA666C2-EBF1-4261-9534-4C9F5CF70CBC}">
      <dgm:prSet/>
      <dgm:spPr/>
      <dgm:t>
        <a:bodyPr/>
        <a:lstStyle/>
        <a:p>
          <a:endParaRPr lang="en-US"/>
        </a:p>
      </dgm:t>
    </dgm:pt>
    <dgm:pt modelId="{8A078B79-5A20-451A-BEC5-26CC09339602}" type="sibTrans" cxnId="{DAA666C2-EBF1-4261-9534-4C9F5CF70CBC}">
      <dgm:prSet/>
      <dgm:spPr/>
      <dgm:t>
        <a:bodyPr/>
        <a:lstStyle/>
        <a:p>
          <a:endParaRPr lang="en-US"/>
        </a:p>
      </dgm:t>
    </dgm:pt>
    <dgm:pt modelId="{9EF72AD1-D262-46D6-B5B4-C2AEDEA7F076}">
      <dgm:prSet phldrT="[Text]" custT="1"/>
      <dgm:spPr/>
      <dgm:t>
        <a:bodyPr/>
        <a:lstStyle/>
        <a:p>
          <a:r>
            <a:rPr lang="en-US" sz="1600" b="1" dirty="0" smtClean="0"/>
            <a:t>Stakeholder Meeting #1</a:t>
          </a:r>
          <a:endParaRPr lang="en-US" sz="1600" b="1" dirty="0"/>
        </a:p>
      </dgm:t>
    </dgm:pt>
    <dgm:pt modelId="{EA7FAB07-5BA7-4513-8F7B-1001393543AF}" type="parTrans" cxnId="{168B1EF2-7499-4ADD-B1ED-E929F41733DD}">
      <dgm:prSet/>
      <dgm:spPr/>
      <dgm:t>
        <a:bodyPr/>
        <a:lstStyle/>
        <a:p>
          <a:endParaRPr lang="en-US"/>
        </a:p>
      </dgm:t>
    </dgm:pt>
    <dgm:pt modelId="{5ABAAACC-6E52-446B-A8EF-EBD361908369}" type="sibTrans" cxnId="{168B1EF2-7499-4ADD-B1ED-E929F41733DD}">
      <dgm:prSet/>
      <dgm:spPr/>
      <dgm:t>
        <a:bodyPr/>
        <a:lstStyle/>
        <a:p>
          <a:endParaRPr lang="en-US"/>
        </a:p>
      </dgm:t>
    </dgm:pt>
    <dgm:pt modelId="{A7763B4F-E954-4260-ADDD-7FC752AAD201}">
      <dgm:prSet phldrT="[Text]" custT="1"/>
      <dgm:spPr/>
      <dgm:t>
        <a:bodyPr/>
        <a:lstStyle/>
        <a:p>
          <a:r>
            <a:rPr lang="en-US" sz="1600" b="1" dirty="0" smtClean="0"/>
            <a:t>Stakeholder Meeting #2</a:t>
          </a:r>
          <a:endParaRPr lang="en-US" sz="1600" b="1" dirty="0"/>
        </a:p>
      </dgm:t>
    </dgm:pt>
    <dgm:pt modelId="{5F30BD05-789B-4D55-B87F-15B170883D38}" type="parTrans" cxnId="{3C6CF3E3-0B41-442B-B5AB-2810A6BBAC18}">
      <dgm:prSet/>
      <dgm:spPr/>
      <dgm:t>
        <a:bodyPr/>
        <a:lstStyle/>
        <a:p>
          <a:endParaRPr lang="en-US"/>
        </a:p>
      </dgm:t>
    </dgm:pt>
    <dgm:pt modelId="{10C37EDB-1607-46AD-B674-C3B30C79F36D}" type="sibTrans" cxnId="{3C6CF3E3-0B41-442B-B5AB-2810A6BBAC18}">
      <dgm:prSet/>
      <dgm:spPr/>
      <dgm:t>
        <a:bodyPr/>
        <a:lstStyle/>
        <a:p>
          <a:endParaRPr lang="en-US"/>
        </a:p>
      </dgm:t>
    </dgm:pt>
    <dgm:pt modelId="{C40E8688-60A2-4FCC-859F-C05A78F18381}">
      <dgm:prSet phldrT="[Text]" custT="1"/>
      <dgm:spPr/>
      <dgm:t>
        <a:bodyPr/>
        <a:lstStyle/>
        <a:p>
          <a:r>
            <a:rPr lang="en-US" sz="1600" b="1" dirty="0" smtClean="0"/>
            <a:t>Small Group Workshops</a:t>
          </a:r>
          <a:endParaRPr lang="en-US" sz="1600" b="1" dirty="0"/>
        </a:p>
      </dgm:t>
    </dgm:pt>
    <dgm:pt modelId="{C463A9E0-098F-49D1-BEE9-913FB96A7F96}" type="sibTrans" cxnId="{61FC73AE-5FBB-4E37-9D5C-68C1AB59EE01}">
      <dgm:prSet/>
      <dgm:spPr/>
      <dgm:t>
        <a:bodyPr/>
        <a:lstStyle/>
        <a:p>
          <a:endParaRPr lang="en-US"/>
        </a:p>
      </dgm:t>
    </dgm:pt>
    <dgm:pt modelId="{99311143-CA66-4349-9A65-2A4777486FD5}" type="parTrans" cxnId="{61FC73AE-5FBB-4E37-9D5C-68C1AB59EE01}">
      <dgm:prSet/>
      <dgm:spPr/>
      <dgm:t>
        <a:bodyPr/>
        <a:lstStyle/>
        <a:p>
          <a:endParaRPr lang="en-US"/>
        </a:p>
      </dgm:t>
    </dgm:pt>
    <dgm:pt modelId="{66468AA0-394B-4B1A-B189-98F1AC699AD2}">
      <dgm:prSet custT="1"/>
      <dgm:spPr/>
      <dgm:t>
        <a:bodyPr/>
        <a:lstStyle/>
        <a:p>
          <a:r>
            <a:rPr lang="en-US" sz="1600" b="1" dirty="0" smtClean="0"/>
            <a:t>Field Reviews</a:t>
          </a:r>
          <a:endParaRPr lang="en-US" sz="1600" b="1" dirty="0"/>
        </a:p>
      </dgm:t>
    </dgm:pt>
    <dgm:pt modelId="{5B524716-340E-4A1C-BCE0-7B218B1E031D}" type="sibTrans" cxnId="{0EC6ECF3-474E-4F50-9A8A-7C923815D3FD}">
      <dgm:prSet/>
      <dgm:spPr/>
      <dgm:t>
        <a:bodyPr/>
        <a:lstStyle/>
        <a:p>
          <a:endParaRPr lang="en-US"/>
        </a:p>
      </dgm:t>
    </dgm:pt>
    <dgm:pt modelId="{1EA0DE03-1C85-4F2D-BA84-5A146D9C253E}" type="parTrans" cxnId="{0EC6ECF3-474E-4F50-9A8A-7C923815D3FD}">
      <dgm:prSet/>
      <dgm:spPr/>
      <dgm:t>
        <a:bodyPr/>
        <a:lstStyle/>
        <a:p>
          <a:endParaRPr lang="en-US"/>
        </a:p>
      </dgm:t>
    </dgm:pt>
    <dgm:pt modelId="{5E461B8E-9CCD-4842-8E43-44A7D403B845}" type="pres">
      <dgm:prSet presAssocID="{8E13A9AE-3266-4702-B1C9-F5DC8C3B878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20451C-B5E9-4C45-AAA6-76808C3731AB}" type="pres">
      <dgm:prSet presAssocID="{8E13A9AE-3266-4702-B1C9-F5DC8C3B878E}" presName="arrow" presStyleLbl="bgShp" presStyleIdx="0" presStyleCnt="1" custScaleX="117647"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EA9C37D2-FFCE-467D-A2C2-6E878A308DCB}" type="pres">
      <dgm:prSet presAssocID="{8E13A9AE-3266-4702-B1C9-F5DC8C3B878E}" presName="linearProcess" presStyleCnt="0"/>
      <dgm:spPr/>
    </dgm:pt>
    <dgm:pt modelId="{68413658-9672-4DA6-8B40-1916188E602C}" type="pres">
      <dgm:prSet presAssocID="{B990F86C-0F5C-4F59-A12B-2025B0E619A6}" presName="textNode" presStyleLbl="node1" presStyleIdx="0" presStyleCnt="6" custLinFactNeighborX="59131" custLinFactNeighborY="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F5D88-8E16-4071-89D1-C95DCE8AD7AB}" type="pres">
      <dgm:prSet presAssocID="{69AF377C-B04A-421F-9C04-9B70A8031C89}" presName="sibTrans" presStyleCnt="0"/>
      <dgm:spPr/>
    </dgm:pt>
    <dgm:pt modelId="{1F22EDF1-5EB1-41BB-A27B-2D61FE45A623}" type="pres">
      <dgm:prSet presAssocID="{9EF72AD1-D262-46D6-B5B4-C2AEDEA7F076}" presName="textNode" presStyleLbl="node1" presStyleIdx="1" presStyleCnt="6" custScaleX="120001" custLinFactNeighborX="-4130" custLinFactNeighborY="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BE3EC-4FBC-4A3C-B146-87775CD0DFED}" type="pres">
      <dgm:prSet presAssocID="{5ABAAACC-6E52-446B-A8EF-EBD361908369}" presName="sibTrans" presStyleCnt="0"/>
      <dgm:spPr/>
    </dgm:pt>
    <dgm:pt modelId="{794C4110-0C2B-41D3-8939-48C44D6D4DC2}" type="pres">
      <dgm:prSet presAssocID="{C40E8688-60A2-4FCC-859F-C05A78F18381}" presName="textNode" presStyleLbl="node1" presStyleIdx="2" presStyleCnt="6" custScaleX="122792" custLinFactNeighborX="-69974" custLinFactNeighborY="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6BC3E-FBEE-4C34-9CF5-4E6DFA399174}" type="pres">
      <dgm:prSet presAssocID="{C463A9E0-098F-49D1-BEE9-913FB96A7F96}" presName="sibTrans" presStyleCnt="0"/>
      <dgm:spPr/>
    </dgm:pt>
    <dgm:pt modelId="{920C5289-DDAC-4790-8925-F6FFBF7E093E}" type="pres">
      <dgm:prSet presAssocID="{66468AA0-394B-4B1A-B189-98F1AC699AD2}" presName="textNode" presStyleLbl="node1" presStyleIdx="3" presStyleCnt="6" custLinFactX="-7356" custLinFactNeighborX="-100000" custLinFactNeighborY="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AF40A-650D-4A8F-A00F-4BF2D09FA0E1}" type="pres">
      <dgm:prSet presAssocID="{5B524716-340E-4A1C-BCE0-7B218B1E031D}" presName="sibTrans" presStyleCnt="0"/>
      <dgm:spPr/>
    </dgm:pt>
    <dgm:pt modelId="{ACF5DA03-221E-47E0-8BF9-A3A1258BA273}" type="pres">
      <dgm:prSet presAssocID="{A7763B4F-E954-4260-ADDD-7FC752AAD201}" presName="textNode" presStyleLbl="node1" presStyleIdx="4" presStyleCnt="6" custScaleX="127470" custLinFactX="-17675" custLinFactNeighborX="-100000" custLinFactNeighborY="1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0ACE2-0646-40D0-9941-6784B7082397}" type="pres">
      <dgm:prSet presAssocID="{10C37EDB-1607-46AD-B674-C3B30C79F36D}" presName="sibTrans" presStyleCnt="0"/>
      <dgm:spPr/>
    </dgm:pt>
    <dgm:pt modelId="{11A0ECE1-737F-46C1-B831-AF8848428CAD}" type="pres">
      <dgm:prSet presAssocID="{9A9CE1CC-3F4A-428C-B58F-C96E7F58FB32}" presName="textNode" presStyleLbl="node1" presStyleIdx="5" presStyleCnt="6" custScaleX="145689" custLinFactX="-29642" custLinFactNeighborX="-100000" custLinFactNeighborY="1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F2E0A9-C4B3-4E10-AA8D-A38A0071ED0D}" type="presOf" srcId="{C40E8688-60A2-4FCC-859F-C05A78F18381}" destId="{794C4110-0C2B-41D3-8939-48C44D6D4DC2}" srcOrd="0" destOrd="0" presId="urn:microsoft.com/office/officeart/2005/8/layout/hProcess9"/>
    <dgm:cxn modelId="{168B1EF2-7499-4ADD-B1ED-E929F41733DD}" srcId="{8E13A9AE-3266-4702-B1C9-F5DC8C3B878E}" destId="{9EF72AD1-D262-46D6-B5B4-C2AEDEA7F076}" srcOrd="1" destOrd="0" parTransId="{EA7FAB07-5BA7-4513-8F7B-1001393543AF}" sibTransId="{5ABAAACC-6E52-446B-A8EF-EBD361908369}"/>
    <dgm:cxn modelId="{61FC73AE-5FBB-4E37-9D5C-68C1AB59EE01}" srcId="{8E13A9AE-3266-4702-B1C9-F5DC8C3B878E}" destId="{C40E8688-60A2-4FCC-859F-C05A78F18381}" srcOrd="2" destOrd="0" parTransId="{99311143-CA66-4349-9A65-2A4777486FD5}" sibTransId="{C463A9E0-098F-49D1-BEE9-913FB96A7F96}"/>
    <dgm:cxn modelId="{54487AA0-E45D-41C8-8930-F5B969590092}" type="presOf" srcId="{66468AA0-394B-4B1A-B189-98F1AC699AD2}" destId="{920C5289-DDAC-4790-8925-F6FFBF7E093E}" srcOrd="0" destOrd="0" presId="urn:microsoft.com/office/officeart/2005/8/layout/hProcess9"/>
    <dgm:cxn modelId="{115205D8-88BD-4D8F-9705-0D3B768241F8}" type="presOf" srcId="{B990F86C-0F5C-4F59-A12B-2025B0E619A6}" destId="{68413658-9672-4DA6-8B40-1916188E602C}" srcOrd="0" destOrd="0" presId="urn:microsoft.com/office/officeart/2005/8/layout/hProcess9"/>
    <dgm:cxn modelId="{787C219B-89DD-446F-A36D-3D6410A5F41E}" type="presOf" srcId="{9A9CE1CC-3F4A-428C-B58F-C96E7F58FB32}" destId="{11A0ECE1-737F-46C1-B831-AF8848428CAD}" srcOrd="0" destOrd="0" presId="urn:microsoft.com/office/officeart/2005/8/layout/hProcess9"/>
    <dgm:cxn modelId="{0EC6ECF3-474E-4F50-9A8A-7C923815D3FD}" srcId="{8E13A9AE-3266-4702-B1C9-F5DC8C3B878E}" destId="{66468AA0-394B-4B1A-B189-98F1AC699AD2}" srcOrd="3" destOrd="0" parTransId="{1EA0DE03-1C85-4F2D-BA84-5A146D9C253E}" sibTransId="{5B524716-340E-4A1C-BCE0-7B218B1E031D}"/>
    <dgm:cxn modelId="{BCAD74FD-820B-414D-935C-D66B69AD8A78}" type="presOf" srcId="{A7763B4F-E954-4260-ADDD-7FC752AAD201}" destId="{ACF5DA03-221E-47E0-8BF9-A3A1258BA273}" srcOrd="0" destOrd="0" presId="urn:microsoft.com/office/officeart/2005/8/layout/hProcess9"/>
    <dgm:cxn modelId="{8DF51DBE-217A-47AA-A5AA-049A3602BEC1}" type="presOf" srcId="{8E13A9AE-3266-4702-B1C9-F5DC8C3B878E}" destId="{5E461B8E-9CCD-4842-8E43-44A7D403B845}" srcOrd="0" destOrd="0" presId="urn:microsoft.com/office/officeart/2005/8/layout/hProcess9"/>
    <dgm:cxn modelId="{DAA666C2-EBF1-4261-9534-4C9F5CF70CBC}" srcId="{8E13A9AE-3266-4702-B1C9-F5DC8C3B878E}" destId="{9A9CE1CC-3F4A-428C-B58F-C96E7F58FB32}" srcOrd="5" destOrd="0" parTransId="{3AC0B0A8-6EC2-4A3F-AB25-812937435335}" sibTransId="{8A078B79-5A20-451A-BEC5-26CC09339602}"/>
    <dgm:cxn modelId="{B55F6712-8844-49B4-9218-46D76FD72BE4}" type="presOf" srcId="{9EF72AD1-D262-46D6-B5B4-C2AEDEA7F076}" destId="{1F22EDF1-5EB1-41BB-A27B-2D61FE45A623}" srcOrd="0" destOrd="0" presId="urn:microsoft.com/office/officeart/2005/8/layout/hProcess9"/>
    <dgm:cxn modelId="{3C6CF3E3-0B41-442B-B5AB-2810A6BBAC18}" srcId="{8E13A9AE-3266-4702-B1C9-F5DC8C3B878E}" destId="{A7763B4F-E954-4260-ADDD-7FC752AAD201}" srcOrd="4" destOrd="0" parTransId="{5F30BD05-789B-4D55-B87F-15B170883D38}" sibTransId="{10C37EDB-1607-46AD-B674-C3B30C79F36D}"/>
    <dgm:cxn modelId="{96EA0590-F56B-4688-9AE3-6BEFD97D0B6E}" srcId="{8E13A9AE-3266-4702-B1C9-F5DC8C3B878E}" destId="{B990F86C-0F5C-4F59-A12B-2025B0E619A6}" srcOrd="0" destOrd="0" parTransId="{0D94CBB2-261B-40AE-B806-52B5FA7C6913}" sibTransId="{69AF377C-B04A-421F-9C04-9B70A8031C89}"/>
    <dgm:cxn modelId="{51B0EFEA-2559-4B07-BC59-BF2D249A5E4F}" type="presParOf" srcId="{5E461B8E-9CCD-4842-8E43-44A7D403B845}" destId="{4020451C-B5E9-4C45-AAA6-76808C3731AB}" srcOrd="0" destOrd="0" presId="urn:microsoft.com/office/officeart/2005/8/layout/hProcess9"/>
    <dgm:cxn modelId="{62A39D7F-FE2F-440A-AEFC-78B0EA117583}" type="presParOf" srcId="{5E461B8E-9CCD-4842-8E43-44A7D403B845}" destId="{EA9C37D2-FFCE-467D-A2C2-6E878A308DCB}" srcOrd="1" destOrd="0" presId="urn:microsoft.com/office/officeart/2005/8/layout/hProcess9"/>
    <dgm:cxn modelId="{68401A9F-8029-4B6E-BD84-C24D7C1130A0}" type="presParOf" srcId="{EA9C37D2-FFCE-467D-A2C2-6E878A308DCB}" destId="{68413658-9672-4DA6-8B40-1916188E602C}" srcOrd="0" destOrd="0" presId="urn:microsoft.com/office/officeart/2005/8/layout/hProcess9"/>
    <dgm:cxn modelId="{43711ADF-8A8B-4053-843D-BE5A1910F2B7}" type="presParOf" srcId="{EA9C37D2-FFCE-467D-A2C2-6E878A308DCB}" destId="{02DF5D88-8E16-4071-89D1-C95DCE8AD7AB}" srcOrd="1" destOrd="0" presId="urn:microsoft.com/office/officeart/2005/8/layout/hProcess9"/>
    <dgm:cxn modelId="{ED802F80-3D73-4557-BA88-B25BB266C418}" type="presParOf" srcId="{EA9C37D2-FFCE-467D-A2C2-6E878A308DCB}" destId="{1F22EDF1-5EB1-41BB-A27B-2D61FE45A623}" srcOrd="2" destOrd="0" presId="urn:microsoft.com/office/officeart/2005/8/layout/hProcess9"/>
    <dgm:cxn modelId="{3586EEEA-2566-4ED4-869B-311A0B3B0F21}" type="presParOf" srcId="{EA9C37D2-FFCE-467D-A2C2-6E878A308DCB}" destId="{316BE3EC-4FBC-4A3C-B146-87775CD0DFED}" srcOrd="3" destOrd="0" presId="urn:microsoft.com/office/officeart/2005/8/layout/hProcess9"/>
    <dgm:cxn modelId="{02D5E2EC-46F2-465E-977E-58FD57FEA4F8}" type="presParOf" srcId="{EA9C37D2-FFCE-467D-A2C2-6E878A308DCB}" destId="{794C4110-0C2B-41D3-8939-48C44D6D4DC2}" srcOrd="4" destOrd="0" presId="urn:microsoft.com/office/officeart/2005/8/layout/hProcess9"/>
    <dgm:cxn modelId="{CACB1CFA-6B54-4921-AD0E-E76222EAB8CC}" type="presParOf" srcId="{EA9C37D2-FFCE-467D-A2C2-6E878A308DCB}" destId="{9C76BC3E-FBEE-4C34-9CF5-4E6DFA399174}" srcOrd="5" destOrd="0" presId="urn:microsoft.com/office/officeart/2005/8/layout/hProcess9"/>
    <dgm:cxn modelId="{03094673-5F9E-42BE-B05A-AD41CBF46AAC}" type="presParOf" srcId="{EA9C37D2-FFCE-467D-A2C2-6E878A308DCB}" destId="{920C5289-DDAC-4790-8925-F6FFBF7E093E}" srcOrd="6" destOrd="0" presId="urn:microsoft.com/office/officeart/2005/8/layout/hProcess9"/>
    <dgm:cxn modelId="{8307AA4D-F9D3-42A7-96A0-0BBF0AF7FFF4}" type="presParOf" srcId="{EA9C37D2-FFCE-467D-A2C2-6E878A308DCB}" destId="{4CFAF40A-650D-4A8F-A00F-4BF2D09FA0E1}" srcOrd="7" destOrd="0" presId="urn:microsoft.com/office/officeart/2005/8/layout/hProcess9"/>
    <dgm:cxn modelId="{9A0C3EB8-2218-48C0-AAD0-CE3CFA0CA513}" type="presParOf" srcId="{EA9C37D2-FFCE-467D-A2C2-6E878A308DCB}" destId="{ACF5DA03-221E-47E0-8BF9-A3A1258BA273}" srcOrd="8" destOrd="0" presId="urn:microsoft.com/office/officeart/2005/8/layout/hProcess9"/>
    <dgm:cxn modelId="{C838F014-50E1-48E8-B60D-FBD536AF130F}" type="presParOf" srcId="{EA9C37D2-FFCE-467D-A2C2-6E878A308DCB}" destId="{B770ACE2-0646-40D0-9941-6784B7082397}" srcOrd="9" destOrd="0" presId="urn:microsoft.com/office/officeart/2005/8/layout/hProcess9"/>
    <dgm:cxn modelId="{0113CD22-7003-457E-840A-6CB094977B77}" type="presParOf" srcId="{EA9C37D2-FFCE-467D-A2C2-6E878A308DCB}" destId="{11A0ECE1-737F-46C1-B831-AF8848428CA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3A9AE-3266-4702-B1C9-F5DC8C3B878E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90F86C-0F5C-4F59-A12B-2025B0E619A6}">
      <dgm:prSet phldrT="[Text]"/>
      <dgm:spPr/>
      <dgm:t>
        <a:bodyPr/>
        <a:lstStyle/>
        <a:p>
          <a:r>
            <a:rPr lang="en-US" dirty="0" smtClean="0"/>
            <a:t>Data Collection</a:t>
          </a:r>
          <a:endParaRPr lang="en-US" dirty="0"/>
        </a:p>
      </dgm:t>
    </dgm:pt>
    <dgm:pt modelId="{0D94CBB2-261B-40AE-B806-52B5FA7C6913}" type="parTrans" cxnId="{96EA0590-F56B-4688-9AE3-6BEFD97D0B6E}">
      <dgm:prSet/>
      <dgm:spPr/>
      <dgm:t>
        <a:bodyPr/>
        <a:lstStyle/>
        <a:p>
          <a:endParaRPr lang="en-US"/>
        </a:p>
      </dgm:t>
    </dgm:pt>
    <dgm:pt modelId="{69AF377C-B04A-421F-9C04-9B70A8031C89}" type="sibTrans" cxnId="{96EA0590-F56B-4688-9AE3-6BEFD97D0B6E}">
      <dgm:prSet/>
      <dgm:spPr/>
      <dgm:t>
        <a:bodyPr/>
        <a:lstStyle/>
        <a:p>
          <a:endParaRPr lang="en-US"/>
        </a:p>
      </dgm:t>
    </dgm:pt>
    <dgm:pt modelId="{9A9CE1CC-3F4A-428C-B58F-C96E7F58FB32}">
      <dgm:prSet phldrT="[Text]"/>
      <dgm:spPr/>
      <dgm:t>
        <a:bodyPr/>
        <a:lstStyle/>
        <a:p>
          <a:r>
            <a:rPr lang="en-US" dirty="0" smtClean="0"/>
            <a:t>Concept / Cost Development and Final Report / GIS</a:t>
          </a:r>
          <a:endParaRPr lang="en-US" dirty="0"/>
        </a:p>
      </dgm:t>
    </dgm:pt>
    <dgm:pt modelId="{3AC0B0A8-6EC2-4A3F-AB25-812937435335}" type="parTrans" cxnId="{DAA666C2-EBF1-4261-9534-4C9F5CF70CBC}">
      <dgm:prSet/>
      <dgm:spPr/>
      <dgm:t>
        <a:bodyPr/>
        <a:lstStyle/>
        <a:p>
          <a:endParaRPr lang="en-US"/>
        </a:p>
      </dgm:t>
    </dgm:pt>
    <dgm:pt modelId="{8A078B79-5A20-451A-BEC5-26CC09339602}" type="sibTrans" cxnId="{DAA666C2-EBF1-4261-9534-4C9F5CF70CBC}">
      <dgm:prSet/>
      <dgm:spPr/>
      <dgm:t>
        <a:bodyPr/>
        <a:lstStyle/>
        <a:p>
          <a:endParaRPr lang="en-US"/>
        </a:p>
      </dgm:t>
    </dgm:pt>
    <dgm:pt modelId="{9EF72AD1-D262-46D6-B5B4-C2AEDEA7F076}">
      <dgm:prSet phldrT="[Text]"/>
      <dgm:spPr/>
      <dgm:t>
        <a:bodyPr/>
        <a:lstStyle/>
        <a:p>
          <a:r>
            <a:rPr lang="en-US" dirty="0" smtClean="0"/>
            <a:t>Stakeholder Check In #1</a:t>
          </a:r>
          <a:endParaRPr lang="en-US" dirty="0"/>
        </a:p>
      </dgm:t>
    </dgm:pt>
    <dgm:pt modelId="{EA7FAB07-5BA7-4513-8F7B-1001393543AF}" type="parTrans" cxnId="{168B1EF2-7499-4ADD-B1ED-E929F41733DD}">
      <dgm:prSet/>
      <dgm:spPr/>
      <dgm:t>
        <a:bodyPr/>
        <a:lstStyle/>
        <a:p>
          <a:endParaRPr lang="en-US"/>
        </a:p>
      </dgm:t>
    </dgm:pt>
    <dgm:pt modelId="{5ABAAACC-6E52-446B-A8EF-EBD361908369}" type="sibTrans" cxnId="{168B1EF2-7499-4ADD-B1ED-E929F41733DD}">
      <dgm:prSet/>
      <dgm:spPr/>
      <dgm:t>
        <a:bodyPr/>
        <a:lstStyle/>
        <a:p>
          <a:endParaRPr lang="en-US"/>
        </a:p>
      </dgm:t>
    </dgm:pt>
    <dgm:pt modelId="{A7763B4F-E954-4260-ADDD-7FC752AAD201}">
      <dgm:prSet phldrT="[Text]"/>
      <dgm:spPr/>
      <dgm:t>
        <a:bodyPr/>
        <a:lstStyle/>
        <a:p>
          <a:r>
            <a:rPr lang="en-US" dirty="0" smtClean="0"/>
            <a:t>Stakeholder Check In #2</a:t>
          </a:r>
          <a:endParaRPr lang="en-US" dirty="0"/>
        </a:p>
      </dgm:t>
    </dgm:pt>
    <dgm:pt modelId="{5F30BD05-789B-4D55-B87F-15B170883D38}" type="parTrans" cxnId="{3C6CF3E3-0B41-442B-B5AB-2810A6BBAC18}">
      <dgm:prSet/>
      <dgm:spPr/>
      <dgm:t>
        <a:bodyPr/>
        <a:lstStyle/>
        <a:p>
          <a:endParaRPr lang="en-US"/>
        </a:p>
      </dgm:t>
    </dgm:pt>
    <dgm:pt modelId="{10C37EDB-1607-46AD-B674-C3B30C79F36D}" type="sibTrans" cxnId="{3C6CF3E3-0B41-442B-B5AB-2810A6BBAC18}">
      <dgm:prSet/>
      <dgm:spPr/>
      <dgm:t>
        <a:bodyPr/>
        <a:lstStyle/>
        <a:p>
          <a:endParaRPr lang="en-US"/>
        </a:p>
      </dgm:t>
    </dgm:pt>
    <dgm:pt modelId="{C40E8688-60A2-4FCC-859F-C05A78F18381}">
      <dgm:prSet phldrT="[Text]"/>
      <dgm:spPr/>
      <dgm:t>
        <a:bodyPr/>
        <a:lstStyle/>
        <a:p>
          <a:r>
            <a:rPr lang="en-US" dirty="0" smtClean="0"/>
            <a:t>Small Group Workshops</a:t>
          </a:r>
          <a:endParaRPr lang="en-US" dirty="0"/>
        </a:p>
      </dgm:t>
    </dgm:pt>
    <dgm:pt modelId="{C463A9E0-098F-49D1-BEE9-913FB96A7F96}" type="sibTrans" cxnId="{61FC73AE-5FBB-4E37-9D5C-68C1AB59EE01}">
      <dgm:prSet/>
      <dgm:spPr/>
      <dgm:t>
        <a:bodyPr/>
        <a:lstStyle/>
        <a:p>
          <a:endParaRPr lang="en-US"/>
        </a:p>
      </dgm:t>
    </dgm:pt>
    <dgm:pt modelId="{99311143-CA66-4349-9A65-2A4777486FD5}" type="parTrans" cxnId="{61FC73AE-5FBB-4E37-9D5C-68C1AB59EE01}">
      <dgm:prSet/>
      <dgm:spPr/>
      <dgm:t>
        <a:bodyPr/>
        <a:lstStyle/>
        <a:p>
          <a:endParaRPr lang="en-US"/>
        </a:p>
      </dgm:t>
    </dgm:pt>
    <dgm:pt modelId="{66468AA0-394B-4B1A-B189-98F1AC699AD2}">
      <dgm:prSet/>
      <dgm:spPr/>
      <dgm:t>
        <a:bodyPr/>
        <a:lstStyle/>
        <a:p>
          <a:r>
            <a:rPr lang="en-US" dirty="0" smtClean="0"/>
            <a:t>Field Reviews</a:t>
          </a:r>
          <a:endParaRPr lang="en-US" dirty="0"/>
        </a:p>
      </dgm:t>
    </dgm:pt>
    <dgm:pt modelId="{5B524716-340E-4A1C-BCE0-7B218B1E031D}" type="sibTrans" cxnId="{0EC6ECF3-474E-4F50-9A8A-7C923815D3FD}">
      <dgm:prSet/>
      <dgm:spPr/>
      <dgm:t>
        <a:bodyPr/>
        <a:lstStyle/>
        <a:p>
          <a:endParaRPr lang="en-US"/>
        </a:p>
      </dgm:t>
    </dgm:pt>
    <dgm:pt modelId="{1EA0DE03-1C85-4F2D-BA84-5A146D9C253E}" type="parTrans" cxnId="{0EC6ECF3-474E-4F50-9A8A-7C923815D3FD}">
      <dgm:prSet/>
      <dgm:spPr/>
      <dgm:t>
        <a:bodyPr/>
        <a:lstStyle/>
        <a:p>
          <a:endParaRPr lang="en-US"/>
        </a:p>
      </dgm:t>
    </dgm:pt>
    <dgm:pt modelId="{5E461B8E-9CCD-4842-8E43-44A7D403B845}" type="pres">
      <dgm:prSet presAssocID="{8E13A9AE-3266-4702-B1C9-F5DC8C3B878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20451C-B5E9-4C45-AAA6-76808C3731AB}" type="pres">
      <dgm:prSet presAssocID="{8E13A9AE-3266-4702-B1C9-F5DC8C3B878E}" presName="arrow" presStyleLbl="bgShp" presStyleIdx="0" presStyleCnt="1"/>
      <dgm:spPr/>
    </dgm:pt>
    <dgm:pt modelId="{EA9C37D2-FFCE-467D-A2C2-6E878A308DCB}" type="pres">
      <dgm:prSet presAssocID="{8E13A9AE-3266-4702-B1C9-F5DC8C3B878E}" presName="linearProcess" presStyleCnt="0"/>
      <dgm:spPr/>
    </dgm:pt>
    <dgm:pt modelId="{68413658-9672-4DA6-8B40-1916188E602C}" type="pres">
      <dgm:prSet presAssocID="{B990F86C-0F5C-4F59-A12B-2025B0E619A6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F5D88-8E16-4071-89D1-C95DCE8AD7AB}" type="pres">
      <dgm:prSet presAssocID="{69AF377C-B04A-421F-9C04-9B70A8031C89}" presName="sibTrans" presStyleCnt="0"/>
      <dgm:spPr/>
    </dgm:pt>
    <dgm:pt modelId="{1F22EDF1-5EB1-41BB-A27B-2D61FE45A623}" type="pres">
      <dgm:prSet presAssocID="{9EF72AD1-D262-46D6-B5B4-C2AEDEA7F07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BE3EC-4FBC-4A3C-B146-87775CD0DFED}" type="pres">
      <dgm:prSet presAssocID="{5ABAAACC-6E52-446B-A8EF-EBD361908369}" presName="sibTrans" presStyleCnt="0"/>
      <dgm:spPr/>
    </dgm:pt>
    <dgm:pt modelId="{794C4110-0C2B-41D3-8939-48C44D6D4DC2}" type="pres">
      <dgm:prSet presAssocID="{C40E8688-60A2-4FCC-859F-C05A78F18381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6BC3E-FBEE-4C34-9CF5-4E6DFA399174}" type="pres">
      <dgm:prSet presAssocID="{C463A9E0-098F-49D1-BEE9-913FB96A7F96}" presName="sibTrans" presStyleCnt="0"/>
      <dgm:spPr/>
    </dgm:pt>
    <dgm:pt modelId="{920C5289-DDAC-4790-8925-F6FFBF7E093E}" type="pres">
      <dgm:prSet presAssocID="{66468AA0-394B-4B1A-B189-98F1AC699AD2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AF40A-650D-4A8F-A00F-4BF2D09FA0E1}" type="pres">
      <dgm:prSet presAssocID="{5B524716-340E-4A1C-BCE0-7B218B1E031D}" presName="sibTrans" presStyleCnt="0"/>
      <dgm:spPr/>
    </dgm:pt>
    <dgm:pt modelId="{ACF5DA03-221E-47E0-8BF9-A3A1258BA273}" type="pres">
      <dgm:prSet presAssocID="{A7763B4F-E954-4260-ADDD-7FC752AAD201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0ACE2-0646-40D0-9941-6784B7082397}" type="pres">
      <dgm:prSet presAssocID="{10C37EDB-1607-46AD-B674-C3B30C79F36D}" presName="sibTrans" presStyleCnt="0"/>
      <dgm:spPr/>
    </dgm:pt>
    <dgm:pt modelId="{11A0ECE1-737F-46C1-B831-AF8848428CAD}" type="pres">
      <dgm:prSet presAssocID="{9A9CE1CC-3F4A-428C-B58F-C96E7F58FB3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8B1EF2-7499-4ADD-B1ED-E929F41733DD}" srcId="{8E13A9AE-3266-4702-B1C9-F5DC8C3B878E}" destId="{9EF72AD1-D262-46D6-B5B4-C2AEDEA7F076}" srcOrd="1" destOrd="0" parTransId="{EA7FAB07-5BA7-4513-8F7B-1001393543AF}" sibTransId="{5ABAAACC-6E52-446B-A8EF-EBD361908369}"/>
    <dgm:cxn modelId="{61FC73AE-5FBB-4E37-9D5C-68C1AB59EE01}" srcId="{8E13A9AE-3266-4702-B1C9-F5DC8C3B878E}" destId="{C40E8688-60A2-4FCC-859F-C05A78F18381}" srcOrd="2" destOrd="0" parTransId="{99311143-CA66-4349-9A65-2A4777486FD5}" sibTransId="{C463A9E0-098F-49D1-BEE9-913FB96A7F96}"/>
    <dgm:cxn modelId="{A4432D6F-20D4-41F3-A79A-D332B6CDB7BF}" type="presOf" srcId="{66468AA0-394B-4B1A-B189-98F1AC699AD2}" destId="{920C5289-DDAC-4790-8925-F6FFBF7E093E}" srcOrd="0" destOrd="0" presId="urn:microsoft.com/office/officeart/2005/8/layout/hProcess9"/>
    <dgm:cxn modelId="{4371DC42-741C-47A0-821E-C968164B3522}" type="presOf" srcId="{B990F86C-0F5C-4F59-A12B-2025B0E619A6}" destId="{68413658-9672-4DA6-8B40-1916188E602C}" srcOrd="0" destOrd="0" presId="urn:microsoft.com/office/officeart/2005/8/layout/hProcess9"/>
    <dgm:cxn modelId="{B2718CC3-85F1-4031-8232-DCCAC745CD59}" type="presOf" srcId="{8E13A9AE-3266-4702-B1C9-F5DC8C3B878E}" destId="{5E461B8E-9CCD-4842-8E43-44A7D403B845}" srcOrd="0" destOrd="0" presId="urn:microsoft.com/office/officeart/2005/8/layout/hProcess9"/>
    <dgm:cxn modelId="{0EC6ECF3-474E-4F50-9A8A-7C923815D3FD}" srcId="{8E13A9AE-3266-4702-B1C9-F5DC8C3B878E}" destId="{66468AA0-394B-4B1A-B189-98F1AC699AD2}" srcOrd="3" destOrd="0" parTransId="{1EA0DE03-1C85-4F2D-BA84-5A146D9C253E}" sibTransId="{5B524716-340E-4A1C-BCE0-7B218B1E031D}"/>
    <dgm:cxn modelId="{DAA666C2-EBF1-4261-9534-4C9F5CF70CBC}" srcId="{8E13A9AE-3266-4702-B1C9-F5DC8C3B878E}" destId="{9A9CE1CC-3F4A-428C-B58F-C96E7F58FB32}" srcOrd="5" destOrd="0" parTransId="{3AC0B0A8-6EC2-4A3F-AB25-812937435335}" sibTransId="{8A078B79-5A20-451A-BEC5-26CC09339602}"/>
    <dgm:cxn modelId="{C93258ED-A456-4582-97A9-BE66C410577B}" type="presOf" srcId="{A7763B4F-E954-4260-ADDD-7FC752AAD201}" destId="{ACF5DA03-221E-47E0-8BF9-A3A1258BA273}" srcOrd="0" destOrd="0" presId="urn:microsoft.com/office/officeart/2005/8/layout/hProcess9"/>
    <dgm:cxn modelId="{CEBC50E2-09BA-400E-A5F5-74C10BE3D2F6}" type="presOf" srcId="{C40E8688-60A2-4FCC-859F-C05A78F18381}" destId="{794C4110-0C2B-41D3-8939-48C44D6D4DC2}" srcOrd="0" destOrd="0" presId="urn:microsoft.com/office/officeart/2005/8/layout/hProcess9"/>
    <dgm:cxn modelId="{DA1899E1-3FA6-45A8-A2B3-C543D5FC919E}" type="presOf" srcId="{9EF72AD1-D262-46D6-B5B4-C2AEDEA7F076}" destId="{1F22EDF1-5EB1-41BB-A27B-2D61FE45A623}" srcOrd="0" destOrd="0" presId="urn:microsoft.com/office/officeart/2005/8/layout/hProcess9"/>
    <dgm:cxn modelId="{3C6CF3E3-0B41-442B-B5AB-2810A6BBAC18}" srcId="{8E13A9AE-3266-4702-B1C9-F5DC8C3B878E}" destId="{A7763B4F-E954-4260-ADDD-7FC752AAD201}" srcOrd="4" destOrd="0" parTransId="{5F30BD05-789B-4D55-B87F-15B170883D38}" sibTransId="{10C37EDB-1607-46AD-B674-C3B30C79F36D}"/>
    <dgm:cxn modelId="{A0600C0B-CB99-45A1-948E-9B75F2D6981E}" type="presOf" srcId="{9A9CE1CC-3F4A-428C-B58F-C96E7F58FB32}" destId="{11A0ECE1-737F-46C1-B831-AF8848428CAD}" srcOrd="0" destOrd="0" presId="urn:microsoft.com/office/officeart/2005/8/layout/hProcess9"/>
    <dgm:cxn modelId="{96EA0590-F56B-4688-9AE3-6BEFD97D0B6E}" srcId="{8E13A9AE-3266-4702-B1C9-F5DC8C3B878E}" destId="{B990F86C-0F5C-4F59-A12B-2025B0E619A6}" srcOrd="0" destOrd="0" parTransId="{0D94CBB2-261B-40AE-B806-52B5FA7C6913}" sibTransId="{69AF377C-B04A-421F-9C04-9B70A8031C89}"/>
    <dgm:cxn modelId="{E2A774A4-E93A-4108-816B-85EC05BC5B76}" type="presParOf" srcId="{5E461B8E-9CCD-4842-8E43-44A7D403B845}" destId="{4020451C-B5E9-4C45-AAA6-76808C3731AB}" srcOrd="0" destOrd="0" presId="urn:microsoft.com/office/officeart/2005/8/layout/hProcess9"/>
    <dgm:cxn modelId="{EA13DADF-D0EF-4411-B086-F4D4039166A4}" type="presParOf" srcId="{5E461B8E-9CCD-4842-8E43-44A7D403B845}" destId="{EA9C37D2-FFCE-467D-A2C2-6E878A308DCB}" srcOrd="1" destOrd="0" presId="urn:microsoft.com/office/officeart/2005/8/layout/hProcess9"/>
    <dgm:cxn modelId="{559D6192-898D-41A6-B425-846AEFF1798E}" type="presParOf" srcId="{EA9C37D2-FFCE-467D-A2C2-6E878A308DCB}" destId="{68413658-9672-4DA6-8B40-1916188E602C}" srcOrd="0" destOrd="0" presId="urn:microsoft.com/office/officeart/2005/8/layout/hProcess9"/>
    <dgm:cxn modelId="{BD19F6A5-A87C-419B-8449-48AC69130237}" type="presParOf" srcId="{EA9C37D2-FFCE-467D-A2C2-6E878A308DCB}" destId="{02DF5D88-8E16-4071-89D1-C95DCE8AD7AB}" srcOrd="1" destOrd="0" presId="urn:microsoft.com/office/officeart/2005/8/layout/hProcess9"/>
    <dgm:cxn modelId="{1B456357-EA41-44FF-82F2-290CD8423BDF}" type="presParOf" srcId="{EA9C37D2-FFCE-467D-A2C2-6E878A308DCB}" destId="{1F22EDF1-5EB1-41BB-A27B-2D61FE45A623}" srcOrd="2" destOrd="0" presId="urn:microsoft.com/office/officeart/2005/8/layout/hProcess9"/>
    <dgm:cxn modelId="{7171CE43-5A98-40AC-A1D5-B74F55804039}" type="presParOf" srcId="{EA9C37D2-FFCE-467D-A2C2-6E878A308DCB}" destId="{316BE3EC-4FBC-4A3C-B146-87775CD0DFED}" srcOrd="3" destOrd="0" presId="urn:microsoft.com/office/officeart/2005/8/layout/hProcess9"/>
    <dgm:cxn modelId="{CFC786A8-34A8-4EC8-BB12-8EAD3795F818}" type="presParOf" srcId="{EA9C37D2-FFCE-467D-A2C2-6E878A308DCB}" destId="{794C4110-0C2B-41D3-8939-48C44D6D4DC2}" srcOrd="4" destOrd="0" presId="urn:microsoft.com/office/officeart/2005/8/layout/hProcess9"/>
    <dgm:cxn modelId="{DAFEF6E7-E9EC-4F59-B006-23CA07EDCC5B}" type="presParOf" srcId="{EA9C37D2-FFCE-467D-A2C2-6E878A308DCB}" destId="{9C76BC3E-FBEE-4C34-9CF5-4E6DFA399174}" srcOrd="5" destOrd="0" presId="urn:microsoft.com/office/officeart/2005/8/layout/hProcess9"/>
    <dgm:cxn modelId="{2152421E-C11D-4B02-9623-602405A762A0}" type="presParOf" srcId="{EA9C37D2-FFCE-467D-A2C2-6E878A308DCB}" destId="{920C5289-DDAC-4790-8925-F6FFBF7E093E}" srcOrd="6" destOrd="0" presId="urn:microsoft.com/office/officeart/2005/8/layout/hProcess9"/>
    <dgm:cxn modelId="{587D1B44-0829-46AF-AE74-38CF2730CE42}" type="presParOf" srcId="{EA9C37D2-FFCE-467D-A2C2-6E878A308DCB}" destId="{4CFAF40A-650D-4A8F-A00F-4BF2D09FA0E1}" srcOrd="7" destOrd="0" presId="urn:microsoft.com/office/officeart/2005/8/layout/hProcess9"/>
    <dgm:cxn modelId="{899B62AF-D523-4689-814F-5ACD7D8F97C9}" type="presParOf" srcId="{EA9C37D2-FFCE-467D-A2C2-6E878A308DCB}" destId="{ACF5DA03-221E-47E0-8BF9-A3A1258BA273}" srcOrd="8" destOrd="0" presId="urn:microsoft.com/office/officeart/2005/8/layout/hProcess9"/>
    <dgm:cxn modelId="{B6409297-8771-4BF7-99F1-B46BB2048C52}" type="presParOf" srcId="{EA9C37D2-FFCE-467D-A2C2-6E878A308DCB}" destId="{B770ACE2-0646-40D0-9941-6784B7082397}" srcOrd="9" destOrd="0" presId="urn:microsoft.com/office/officeart/2005/8/layout/hProcess9"/>
    <dgm:cxn modelId="{496F749D-BD01-45DE-99F8-74E8F7F9ABB3}" type="presParOf" srcId="{EA9C37D2-FFCE-467D-A2C2-6E878A308DCB}" destId="{11A0ECE1-737F-46C1-B831-AF8848428CA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0451C-B5E9-4C45-AAA6-76808C3731AB}">
      <dsp:nvSpPr>
        <dsp:cNvPr id="0" name=""/>
        <dsp:cNvSpPr/>
      </dsp:nvSpPr>
      <dsp:spPr>
        <a:xfrm>
          <a:off x="2" y="0"/>
          <a:ext cx="8737210" cy="4855986"/>
        </a:xfrm>
        <a:prstGeom prst="rightArrow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413658-9672-4DA6-8B40-1916188E602C}">
      <dsp:nvSpPr>
        <dsp:cNvPr id="0" name=""/>
        <dsp:cNvSpPr/>
      </dsp:nvSpPr>
      <dsp:spPr>
        <a:xfrm>
          <a:off x="108210" y="1465672"/>
          <a:ext cx="1093005" cy="19423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Data Collection</a:t>
          </a:r>
          <a:endParaRPr lang="en-US" sz="1600" b="1" kern="1200" dirty="0"/>
        </a:p>
      </dsp:txBody>
      <dsp:txXfrm>
        <a:off x="161566" y="1519028"/>
        <a:ext cx="986293" cy="1835682"/>
      </dsp:txXfrm>
    </dsp:sp>
    <dsp:sp modelId="{1F22EDF1-5EB1-41BB-A27B-2D61FE45A623}">
      <dsp:nvSpPr>
        <dsp:cNvPr id="0" name=""/>
        <dsp:cNvSpPr/>
      </dsp:nvSpPr>
      <dsp:spPr>
        <a:xfrm>
          <a:off x="1268141" y="1465031"/>
          <a:ext cx="1311617" cy="19423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Stakeholder Meeting #1</a:t>
          </a:r>
          <a:endParaRPr lang="en-US" sz="1600" b="1" kern="1200" dirty="0"/>
        </a:p>
      </dsp:txBody>
      <dsp:txXfrm>
        <a:off x="1332169" y="1529059"/>
        <a:ext cx="1183561" cy="1814338"/>
      </dsp:txXfrm>
    </dsp:sp>
    <dsp:sp modelId="{794C4110-0C2B-41D3-8939-48C44D6D4DC2}">
      <dsp:nvSpPr>
        <dsp:cNvPr id="0" name=""/>
        <dsp:cNvSpPr/>
      </dsp:nvSpPr>
      <dsp:spPr>
        <a:xfrm>
          <a:off x="2641980" y="1465031"/>
          <a:ext cx="1342122" cy="19423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Small Group Workshops</a:t>
          </a:r>
          <a:endParaRPr lang="en-US" sz="1600" b="1" kern="1200" dirty="0"/>
        </a:p>
      </dsp:txBody>
      <dsp:txXfrm>
        <a:off x="2707497" y="1530548"/>
        <a:ext cx="1211088" cy="1811360"/>
      </dsp:txXfrm>
    </dsp:sp>
    <dsp:sp modelId="{920C5289-DDAC-4790-8925-F6FFBF7E093E}">
      <dsp:nvSpPr>
        <dsp:cNvPr id="0" name=""/>
        <dsp:cNvSpPr/>
      </dsp:nvSpPr>
      <dsp:spPr>
        <a:xfrm>
          <a:off x="4031171" y="1465031"/>
          <a:ext cx="1093005" cy="19423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Field Reviews</a:t>
          </a:r>
          <a:endParaRPr lang="en-US" sz="1600" b="1" kern="1200" dirty="0"/>
        </a:p>
      </dsp:txBody>
      <dsp:txXfrm>
        <a:off x="4084527" y="1518387"/>
        <a:ext cx="986293" cy="1835682"/>
      </dsp:txXfrm>
    </dsp:sp>
    <dsp:sp modelId="{ACF5DA03-221E-47E0-8BF9-A3A1258BA273}">
      <dsp:nvSpPr>
        <dsp:cNvPr id="0" name=""/>
        <dsp:cNvSpPr/>
      </dsp:nvSpPr>
      <dsp:spPr>
        <a:xfrm>
          <a:off x="5193556" y="1490612"/>
          <a:ext cx="1393253" cy="19423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Stakeholder Meeting #2</a:t>
          </a:r>
          <a:endParaRPr lang="en-US" sz="1600" b="1" kern="1200" dirty="0"/>
        </a:p>
      </dsp:txBody>
      <dsp:txXfrm>
        <a:off x="5261569" y="1558625"/>
        <a:ext cx="1257227" cy="1806368"/>
      </dsp:txXfrm>
    </dsp:sp>
    <dsp:sp modelId="{11A0ECE1-737F-46C1-B831-AF8848428CAD}">
      <dsp:nvSpPr>
        <dsp:cNvPr id="0" name=""/>
        <dsp:cNvSpPr/>
      </dsp:nvSpPr>
      <dsp:spPr>
        <a:xfrm>
          <a:off x="6638177" y="1492594"/>
          <a:ext cx="1592388" cy="19423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Concept / Cost Development and  Documentation</a:t>
          </a:r>
          <a:endParaRPr lang="en-US" sz="1600" b="1" kern="1200" dirty="0"/>
        </a:p>
      </dsp:txBody>
      <dsp:txXfrm>
        <a:off x="6715911" y="1570328"/>
        <a:ext cx="1436920" cy="1786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5B2CB9-F23D-8C44-A455-2640ECB7E6B4}" type="datetimeFigureOut">
              <a:rPr lang="en-US" smtClean="0">
                <a:latin typeface="Segoe UI" panose="020B0502040204020203" pitchFamily="34" charset="0"/>
              </a:rPr>
              <a:t>2/18/2015</a:t>
            </a:fld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8A2BE-95EE-F346-89F7-B5BC44F12D07}" type="slidenum">
              <a:rPr lang="en-US" smtClean="0">
                <a:latin typeface="Segoe UI" panose="020B0502040204020203" pitchFamily="34" charset="0"/>
              </a:rPr>
              <a:t>‹#›</a:t>
            </a:fld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761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4E5A6DC-2703-0B42-8D92-7394B40C3503}" type="datetimeFigureOut">
              <a:rPr lang="en-US" smtClean="0"/>
              <a:pPr/>
              <a:t>2/18/2015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BB3FC264-67F6-7540-AF3B-F39CDAEDD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744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6063" y="1190625"/>
            <a:ext cx="4294187" cy="3219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D72C4-B9CA-4FA4-B9DA-36F5BB6F28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4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8029"/>
            <a:ext cx="9144000" cy="4437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576243"/>
            <a:ext cx="4807527" cy="1217757"/>
          </a:xfrm>
        </p:spPr>
        <p:txBody>
          <a:bodyPr lIns="0" tIns="0" rIns="0" bIns="0">
            <a:normAutofit/>
          </a:bodyPr>
          <a:lstStyle>
            <a:lvl1pPr algn="l">
              <a:defRPr sz="3000" b="0" i="1">
                <a:solidFill>
                  <a:srgbClr val="FFFFFF"/>
                </a:solidFill>
                <a:latin typeface="Segoe UI"/>
                <a:cs typeface="Segoe U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794000"/>
            <a:ext cx="4807527" cy="1323879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1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reeform 3"/>
          <p:cNvSpPr/>
          <p:nvPr userDrawn="1"/>
        </p:nvSpPr>
        <p:spPr>
          <a:xfrm>
            <a:off x="0" y="0"/>
            <a:ext cx="6002594" cy="6865374"/>
          </a:xfrm>
          <a:custGeom>
            <a:avLst/>
            <a:gdLst>
              <a:gd name="connsiteX0" fmla="*/ 5737123 w 6002594"/>
              <a:gd name="connsiteY0" fmla="*/ 936522 h 6865374"/>
              <a:gd name="connsiteX1" fmla="*/ 0 w 6002594"/>
              <a:gd name="connsiteY1" fmla="*/ 936522 h 6865374"/>
              <a:gd name="connsiteX2" fmla="*/ 0 w 6002594"/>
              <a:gd name="connsiteY2" fmla="*/ 0 h 6865374"/>
              <a:gd name="connsiteX3" fmla="*/ 6002594 w 6002594"/>
              <a:gd name="connsiteY3" fmla="*/ 0 h 6865374"/>
              <a:gd name="connsiteX4" fmla="*/ 4785852 w 6002594"/>
              <a:gd name="connsiteY4" fmla="*/ 6865374 h 6865374"/>
              <a:gd name="connsiteX5" fmla="*/ 0 w 6002594"/>
              <a:gd name="connsiteY5" fmla="*/ 6865374 h 6865374"/>
              <a:gd name="connsiteX6" fmla="*/ 0 w 6002594"/>
              <a:gd name="connsiteY6" fmla="*/ 4129548 h 6865374"/>
              <a:gd name="connsiteX7" fmla="*/ 5169310 w 6002594"/>
              <a:gd name="connsiteY7" fmla="*/ 4129548 h 6865374"/>
              <a:gd name="connsiteX8" fmla="*/ 5737123 w 6002594"/>
              <a:gd name="connsiteY8" fmla="*/ 936522 h 686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2594" h="6865374">
                <a:moveTo>
                  <a:pt x="5737123" y="936522"/>
                </a:moveTo>
                <a:lnTo>
                  <a:pt x="0" y="936522"/>
                </a:lnTo>
                <a:lnTo>
                  <a:pt x="0" y="0"/>
                </a:lnTo>
                <a:lnTo>
                  <a:pt x="6002594" y="0"/>
                </a:lnTo>
                <a:lnTo>
                  <a:pt x="4785852" y="6865374"/>
                </a:lnTo>
                <a:lnTo>
                  <a:pt x="0" y="6865374"/>
                </a:lnTo>
                <a:lnTo>
                  <a:pt x="0" y="4129548"/>
                </a:lnTo>
                <a:lnTo>
                  <a:pt x="5169310" y="4129548"/>
                </a:lnTo>
                <a:lnTo>
                  <a:pt x="5737123" y="936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R2CTPO_logo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6356" y="216994"/>
            <a:ext cx="1508576" cy="64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79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320040"/>
            <a:ext cx="8412480" cy="9144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A3DD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pic>
        <p:nvPicPr>
          <p:cNvPr id="3" name="Picture 2" descr="R2CTPO_log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336" y="337770"/>
            <a:ext cx="1508576" cy="64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2887" y="337770"/>
            <a:ext cx="1245353" cy="62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2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45" y="6080725"/>
            <a:ext cx="1097268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382" tIns="124691" rIns="249382" bIns="124691" rtlCol="0" anchor="ctr"/>
          <a:lstStyle/>
          <a:p>
            <a:pPr algn="ctr">
              <a:lnSpc>
                <a:spcPct val="150000"/>
              </a:lnSpc>
            </a:pPr>
            <a:endParaRPr lang="en-US" sz="1363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" y="797021"/>
            <a:ext cx="9144000" cy="4409333"/>
          </a:xfrm>
          <a:prstGeom prst="rect">
            <a:avLst/>
          </a:prstGeom>
        </p:spPr>
      </p:pic>
      <p:sp>
        <p:nvSpPr>
          <p:cNvPr id="5" name="Freeform 4"/>
          <p:cNvSpPr/>
          <p:nvPr userDrawn="1"/>
        </p:nvSpPr>
        <p:spPr>
          <a:xfrm>
            <a:off x="0" y="-8965"/>
            <a:ext cx="6024283" cy="6866965"/>
          </a:xfrm>
          <a:custGeom>
            <a:avLst/>
            <a:gdLst>
              <a:gd name="connsiteX0" fmla="*/ 6024283 w 6024283"/>
              <a:gd name="connsiteY0" fmla="*/ 0 h 6875930"/>
              <a:gd name="connsiteX1" fmla="*/ 0 w 6024283"/>
              <a:gd name="connsiteY1" fmla="*/ 0 h 6875930"/>
              <a:gd name="connsiteX2" fmla="*/ 0 w 6024283"/>
              <a:gd name="connsiteY2" fmla="*/ 6875930 h 6875930"/>
              <a:gd name="connsiteX3" fmla="*/ 4814047 w 6024283"/>
              <a:gd name="connsiteY3" fmla="*/ 6875930 h 6875930"/>
              <a:gd name="connsiteX4" fmla="*/ 6024283 w 6024283"/>
              <a:gd name="connsiteY4" fmla="*/ 0 h 687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4283" h="6875930">
                <a:moveTo>
                  <a:pt x="6024283" y="0"/>
                </a:moveTo>
                <a:lnTo>
                  <a:pt x="0" y="0"/>
                </a:lnTo>
                <a:lnTo>
                  <a:pt x="0" y="6875930"/>
                </a:lnTo>
                <a:lnTo>
                  <a:pt x="4814047" y="6875930"/>
                </a:lnTo>
                <a:lnTo>
                  <a:pt x="60242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617" y="797021"/>
            <a:ext cx="4319201" cy="1188797"/>
          </a:xfrm>
        </p:spPr>
        <p:txBody>
          <a:bodyPr lIns="0" tIns="0" rIns="0" bIns="0" anchor="t">
            <a:normAutofit/>
          </a:bodyPr>
          <a:lstStyle>
            <a:lvl1pPr algn="l">
              <a:defRPr sz="3000" b="0" i="1" cap="none">
                <a:solidFill>
                  <a:srgbClr val="00A3DD"/>
                </a:solidFill>
                <a:latin typeface="Segoe UI"/>
                <a:cs typeface="Segoe U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617" y="1990773"/>
            <a:ext cx="4580898" cy="15001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0" i="1">
                <a:solidFill>
                  <a:srgbClr val="0072C6"/>
                </a:solidFill>
                <a:latin typeface="Segoe UI"/>
                <a:cs typeface="Segoe U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R2CTPO_logo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659" y="72008"/>
            <a:ext cx="1508576" cy="64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25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00A3DD"/>
                </a:solidFill>
                <a:latin typeface="Segoe UI"/>
                <a:cs typeface="Segoe U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64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Segoe UI" panose="020B0502040204020203" pitchFamily="34" charset="0"/>
              <a:buChar char="»"/>
              <a:defRPr sz="2400" b="0" i="0">
                <a:solidFill>
                  <a:srgbClr val="192168"/>
                </a:solidFill>
                <a:latin typeface="Segoe UI"/>
                <a:cs typeface="Segoe UI"/>
              </a:defRPr>
            </a:lvl1pPr>
            <a:lvl2pPr>
              <a:defRPr sz="2000" b="0" i="0">
                <a:solidFill>
                  <a:srgbClr val="0072C6"/>
                </a:solidFill>
                <a:latin typeface="Segoe UI"/>
                <a:cs typeface="Segoe UI"/>
              </a:defRPr>
            </a:lvl2pPr>
            <a:lvl3pPr>
              <a:defRPr sz="1800" b="0" i="0">
                <a:solidFill>
                  <a:srgbClr val="192168"/>
                </a:solidFill>
                <a:latin typeface="Segoe UI"/>
                <a:cs typeface="Segoe UI"/>
              </a:defRPr>
            </a:lvl3pPr>
            <a:lvl4pPr>
              <a:defRPr sz="1600" b="0" i="0">
                <a:solidFill>
                  <a:srgbClr val="0072C6"/>
                </a:solidFill>
                <a:latin typeface="Segoe UI"/>
                <a:cs typeface="Segoe UI"/>
              </a:defRPr>
            </a:lvl4pPr>
            <a:lvl5pPr>
              <a:defRPr sz="1600" b="0" i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9576" y="5949758"/>
            <a:ext cx="512618" cy="454121"/>
          </a:xfrm>
        </p:spPr>
        <p:txBody>
          <a:bodyPr lIns="0" tIns="0" rIns="0" bIns="0" anchor="b" anchorCtr="0"/>
          <a:lstStyle>
            <a:lvl1pPr algn="r">
              <a:defRPr sz="90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F71DE53-A320-AE4A-993F-D058525DEA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R2CTPO_log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224" y="274638"/>
            <a:ext cx="1508576" cy="64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7533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20040"/>
            <a:ext cx="8412480" cy="9144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A3DD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841248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 lang="en-US" sz="2400" b="0" i="0" kern="1200" noProof="0" dirty="0" smtClean="0">
                <a:solidFill>
                  <a:srgbClr val="192168"/>
                </a:solidFill>
                <a:latin typeface="Segoe UI" panose="020B0502040204020203" pitchFamily="34" charset="0"/>
                <a:ea typeface="+mn-ea"/>
                <a:cs typeface="Segoe UI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lang="en-US" sz="2400" b="0" i="0" kern="1200" noProof="0" dirty="0" smtClean="0">
                <a:solidFill>
                  <a:srgbClr val="192168"/>
                </a:solidFill>
                <a:latin typeface="Segoe UI" panose="020B0502040204020203" pitchFamily="34" charset="0"/>
                <a:ea typeface="+mn-ea"/>
                <a:cs typeface="Segoe UI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2400" b="0" i="0" kern="1200" noProof="0" dirty="0" smtClean="0">
                <a:solidFill>
                  <a:srgbClr val="192168"/>
                </a:solidFill>
                <a:latin typeface="Segoe UI" panose="020B0502040204020203" pitchFamily="34" charset="0"/>
                <a:ea typeface="+mn-ea"/>
                <a:cs typeface="Segoe UI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lang="en-US" sz="2400" b="0" i="0" kern="1200" noProof="0" dirty="0" smtClean="0">
                <a:solidFill>
                  <a:srgbClr val="192168"/>
                </a:solidFill>
                <a:latin typeface="Segoe UI" panose="020B0502040204020203" pitchFamily="34" charset="0"/>
                <a:ea typeface="+mn-ea"/>
                <a:cs typeface="Segoe UI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latin typeface="Segoe UI" panose="020B0502040204020203" pitchFamily="34" charset="0"/>
              </a:defRPr>
            </a:lvl5pPr>
          </a:lstStyle>
          <a:p>
            <a:pPr marL="287338" marR="0" lvl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Click to edit Master text styles</a:t>
            </a:r>
          </a:p>
          <a:p>
            <a:pPr marL="287338" marR="0" lvl="1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Second level</a:t>
            </a:r>
          </a:p>
          <a:p>
            <a:pPr marL="287338" marR="0" lvl="2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Third level</a:t>
            </a:r>
          </a:p>
          <a:p>
            <a:pPr marL="287338" marR="0" lvl="3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Fourth level</a:t>
            </a:r>
          </a:p>
          <a:p>
            <a:pPr marL="287338" marR="0" lvl="4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4" name="Picture 2" descr="R2CTPO_log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336" y="337770"/>
            <a:ext cx="1508576" cy="64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2887" y="337770"/>
            <a:ext cx="1245353" cy="62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20040"/>
            <a:ext cx="8412481" cy="9144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A3DD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572000" cy="4937760"/>
          </a:xfrm>
          <a:prstGeom prst="rect">
            <a:avLst/>
          </a:prstGeom>
        </p:spPr>
        <p:txBody>
          <a:bodyPr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>
                <a:latin typeface="Segoe UI" panose="020B0502040204020203" pitchFamily="34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accent2"/>
                </a:solidFill>
                <a:latin typeface="Segoe UI" panose="020B0502040204020203" pitchFamily="34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latin typeface="Segoe UI" panose="020B0502040204020203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latin typeface="Segoe UI" panose="020B0502040204020203" pitchFamily="34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287338" marR="0" lvl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Click to edit Master text styles</a:t>
            </a:r>
          </a:p>
          <a:p>
            <a:pPr marL="287338" marR="0" lvl="1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Second level</a:t>
            </a:r>
          </a:p>
          <a:p>
            <a:pPr marL="287338" marR="0" lvl="2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Third level</a:t>
            </a:r>
          </a:p>
          <a:p>
            <a:pPr marL="287338" marR="0" lvl="3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Fourth level</a:t>
            </a:r>
          </a:p>
          <a:p>
            <a:pPr marL="287338" marR="0" lvl="4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20640" y="1965960"/>
            <a:ext cx="4023362" cy="2926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909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7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320040"/>
            <a:ext cx="8412480" cy="9144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A3DD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572000" cy="4937760"/>
          </a:xfrm>
          <a:prstGeom prst="rect">
            <a:avLst/>
          </a:prstGeom>
        </p:spPr>
        <p:txBody>
          <a:bodyPr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>
                <a:latin typeface="Segoe UI" panose="020B0502040204020203" pitchFamily="34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accent2"/>
                </a:solidFill>
                <a:latin typeface="Segoe UI" panose="020B0502040204020203" pitchFamily="34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latin typeface="Segoe UI" panose="020B0502040204020203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latin typeface="Segoe UI" panose="020B0502040204020203" pitchFamily="34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287338" marR="0" lvl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Click to edit Master text styles</a:t>
            </a:r>
          </a:p>
          <a:p>
            <a:pPr marL="287338" marR="0" lvl="1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Second level</a:t>
            </a:r>
          </a:p>
          <a:p>
            <a:pPr marL="287338" marR="0" lvl="2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Third level</a:t>
            </a:r>
          </a:p>
          <a:p>
            <a:pPr marL="287338" marR="0" lvl="3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Fourth level</a:t>
            </a:r>
          </a:p>
          <a:p>
            <a:pPr marL="287338" marR="0" lvl="4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20640" y="1417320"/>
            <a:ext cx="4023360" cy="4023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909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(hu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20634" y="0"/>
            <a:ext cx="402336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909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20040"/>
            <a:ext cx="4572000" cy="9144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A3DD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572000" cy="4937760"/>
          </a:xfrm>
          <a:prstGeom prst="rect">
            <a:avLst/>
          </a:prstGeom>
        </p:spPr>
        <p:txBody>
          <a:bodyPr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>
                <a:latin typeface="Segoe UI" panose="020B0502040204020203" pitchFamily="34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accent2"/>
                </a:solidFill>
                <a:latin typeface="Segoe UI" panose="020B0502040204020203" pitchFamily="34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latin typeface="Segoe UI" panose="020B0502040204020203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latin typeface="Segoe UI" panose="020B0502040204020203" pitchFamily="34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287338" marR="0" lvl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Click to edit Master text styles</a:t>
            </a:r>
          </a:p>
          <a:p>
            <a:pPr marL="287338" marR="0" lvl="1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Second level</a:t>
            </a:r>
          </a:p>
          <a:p>
            <a:pPr marL="287338" marR="0" lvl="2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Third level</a:t>
            </a:r>
          </a:p>
          <a:p>
            <a:pPr marL="287338" marR="0" lvl="3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Fourth level</a:t>
            </a:r>
          </a:p>
          <a:p>
            <a:pPr marL="287338" marR="0" lvl="4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64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20040"/>
            <a:ext cx="8412481" cy="9144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A3DD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572000" cy="4936245"/>
          </a:xfrm>
          <a:prstGeom prst="rect">
            <a:avLst/>
          </a:prstGeom>
        </p:spPr>
        <p:txBody>
          <a:bodyPr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>
                <a:latin typeface="Segoe UI" panose="020B0502040204020203" pitchFamily="34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accent2"/>
                </a:solidFill>
                <a:latin typeface="Segoe UI" panose="020B0502040204020203" pitchFamily="34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latin typeface="Segoe UI" panose="020B0502040204020203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latin typeface="Segoe UI" panose="020B0502040204020203" pitchFamily="34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287338" marR="0" lvl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Click to edit Master text styles</a:t>
            </a:r>
          </a:p>
          <a:p>
            <a:pPr marL="287338" marR="0" lvl="1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Second level</a:t>
            </a:r>
          </a:p>
          <a:p>
            <a:pPr marL="287338" marR="0" lvl="2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Third level</a:t>
            </a:r>
          </a:p>
          <a:p>
            <a:pPr marL="287338" marR="0" lvl="3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Fourth level</a:t>
            </a:r>
          </a:p>
          <a:p>
            <a:pPr marL="287338" marR="0" lvl="4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20640" y="1325903"/>
            <a:ext cx="4023360" cy="2011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909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120640" y="3520463"/>
            <a:ext cx="4023360" cy="2011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909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7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320040"/>
            <a:ext cx="8412480" cy="9144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A3DD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0" y="1234440"/>
            <a:ext cx="6217920" cy="4937760"/>
          </a:xfrm>
          <a:prstGeom prst="rect">
            <a:avLst/>
          </a:prstGeom>
        </p:spPr>
        <p:txBody>
          <a:bodyPr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>
                <a:latin typeface="Segoe UI" panose="020B0502040204020203" pitchFamily="34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accent2"/>
                </a:solidFill>
                <a:latin typeface="Segoe UI" panose="020B0502040204020203" pitchFamily="34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latin typeface="Segoe UI" panose="020B0502040204020203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latin typeface="Segoe UI" panose="020B0502040204020203" pitchFamily="34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287338" marR="0" lvl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Click to edit Master text styles</a:t>
            </a:r>
          </a:p>
          <a:p>
            <a:pPr marL="287338" marR="0" lvl="1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Second level</a:t>
            </a:r>
          </a:p>
          <a:p>
            <a:pPr marL="287338" marR="0" lvl="2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Third level</a:t>
            </a:r>
          </a:p>
          <a:p>
            <a:pPr marL="287338" marR="0" lvl="3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Fourth level</a:t>
            </a:r>
          </a:p>
          <a:p>
            <a:pPr marL="287338" marR="0" lvl="4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48640" y="1325883"/>
            <a:ext cx="1828800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909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Headshot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8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EF71DE53-A320-AE4A-993F-D058525DEA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77788"/>
            <a:ext cx="8229600" cy="459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7338" marR="0" lvl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Click to edit Master text styles</a:t>
            </a:r>
          </a:p>
          <a:p>
            <a:pPr marL="287338" marR="0" lvl="1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Second level</a:t>
            </a:r>
          </a:p>
          <a:p>
            <a:pPr marL="287338" marR="0" lvl="2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Third level</a:t>
            </a:r>
          </a:p>
          <a:p>
            <a:pPr marL="287338" marR="0" lvl="3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Fourth level</a:t>
            </a:r>
          </a:p>
          <a:p>
            <a:pPr marL="287338" marR="0" lvl="4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133379"/>
            <a:ext cx="905435" cy="2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0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3DD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87338" marR="0" indent="-287338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Segoe UI" panose="020B0502040204020203" pitchFamily="34" charset="0"/>
        <a:buChar char="»"/>
        <a:tabLst/>
        <a:defRPr lang="en-US" sz="2400" b="0" i="0" kern="1200" noProof="0" dirty="0" smtClean="0">
          <a:solidFill>
            <a:srgbClr val="192168"/>
          </a:solidFill>
          <a:latin typeface="Segoe UI"/>
          <a:ea typeface="+mn-ea"/>
          <a:cs typeface="Segoe UI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000" kern="1200">
          <a:solidFill>
            <a:srgbClr val="0072C6"/>
          </a:solidFill>
          <a:latin typeface="Segoe UI" panose="020B0502040204020203" pitchFamily="34" charset="0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Regional Trails Corridor Assessment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River to Sea TPO </a:t>
            </a:r>
            <a:r>
              <a:rPr lang="en-US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Board Briefing</a:t>
            </a:r>
            <a:endParaRPr lang="en-US" b="1" spc="5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n-US" b="1" spc="5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February </a:t>
            </a:r>
            <a:r>
              <a:rPr lang="en-US" b="1" spc="5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25, </a:t>
            </a:r>
            <a:r>
              <a:rPr lang="en-US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2015</a:t>
            </a:r>
            <a:endParaRPr lang="en-US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48583"/>
            <a:ext cx="1524000" cy="455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680" y="6286882"/>
            <a:ext cx="3630175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6285" y="-578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Connectors / Potential Trails of               Regional Significance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8166" t="4687" r="6144" b="71370"/>
          <a:stretch/>
        </p:blipFill>
        <p:spPr>
          <a:xfrm>
            <a:off x="358345" y="1590286"/>
            <a:ext cx="3719385" cy="2351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19" y="1406652"/>
            <a:ext cx="4035166" cy="422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6285" y="-5781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RCTA Inventory 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720" y="951831"/>
            <a:ext cx="3621203" cy="559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Gap Matrix (1 of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589163"/>
              </p:ext>
            </p:extLst>
          </p:nvPr>
        </p:nvGraphicFramePr>
        <p:xfrm>
          <a:off x="472595" y="1468127"/>
          <a:ext cx="8229599" cy="4922535"/>
        </p:xfrm>
        <a:graphic>
          <a:graphicData uri="http://schemas.openxmlformats.org/drawingml/2006/table">
            <a:tbl>
              <a:tblPr firstRow="1" firstCol="1" bandRow="1"/>
              <a:tblGrid>
                <a:gridCol w="788511"/>
                <a:gridCol w="1136833"/>
                <a:gridCol w="792338"/>
                <a:gridCol w="895686"/>
                <a:gridCol w="1136833"/>
                <a:gridCol w="999035"/>
                <a:gridCol w="447843"/>
                <a:gridCol w="2032520"/>
              </a:tblGrid>
              <a:tr h="446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Trail Gap           Segment  ID 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Jurisdiction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Road Name(s)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Regional Trail(s</a:t>
                      </a:r>
                      <a:r>
                        <a:rPr lang="en-US" sz="10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)*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Segment Start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Segment End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Length (miles)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Recommended Next Steps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53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City of Flagler Beach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A1A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ECG,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R2C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 9</a:t>
                      </a:r>
                      <a:r>
                        <a:rPr lang="en-US" sz="1200" kern="12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Street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 26</a:t>
                      </a:r>
                      <a:r>
                        <a:rPr lang="en-US" sz="1200" kern="12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Street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feasibility study subsequent to completion of City’s parking study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23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City of Ormond Beach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A1A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ECG,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R2C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Standish Drive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East Grenada Boulevard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Conduct feasibility study for bike lanes along Halifax Drive and Standish Drive</a:t>
                      </a: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22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City of Daytona Beach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Beach Street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ECG,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R2C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Marina Point Drive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Bellevue Avenue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 concept design for gap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22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City of South Daytona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Carmen Drive and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Reed Canal Road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ECG,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R2C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Ridge Boulevard at Carmen Drive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Reed Canal Road at US 1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 concept design for gap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67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City of Edgewater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W. Park Ave, Mango Tree Dr., 16</a:t>
                      </a:r>
                      <a:r>
                        <a:rPr lang="en-US" sz="1200" kern="12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St., Hibiscus Dr., Roberts Road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ECG,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R2C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East Central Regional Rail Trail (ECRRT) terminus at Dale Street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Roberts Road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Complete feasibility study of southbound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ECRRT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connection through Edgewater </a:t>
                      </a: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50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Volusia County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(West of DeLand)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W. Minnesota Ave, S. Grand Ave, S. Beresford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S2S,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R2C, 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ECG-A, HoF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W. Beresford Rd to terminus of Alexander Dr.</a:t>
                      </a: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Beresford Park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 concept design for gap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6226" y="6424579"/>
            <a:ext cx="8963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</a:t>
            </a:r>
            <a:r>
              <a:rPr lang="en-US" sz="1000" i="1" dirty="0" smtClean="0"/>
              <a:t>ECG = East Coast Greenway (and Alternate);   R2C = River To Sea;    HoF = Heart of Florida;   S2S = Spring to Spring;   ECRRT = East Central Regional Rail Trail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233937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Gap Matrix (2 of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708036"/>
              </p:ext>
            </p:extLst>
          </p:nvPr>
        </p:nvGraphicFramePr>
        <p:xfrm>
          <a:off x="472595" y="1401452"/>
          <a:ext cx="8229599" cy="3950758"/>
        </p:xfrm>
        <a:graphic>
          <a:graphicData uri="http://schemas.openxmlformats.org/drawingml/2006/table">
            <a:tbl>
              <a:tblPr firstRow="1" firstCol="1" bandRow="1"/>
              <a:tblGrid>
                <a:gridCol w="788511"/>
                <a:gridCol w="1136833"/>
                <a:gridCol w="792338"/>
                <a:gridCol w="895686"/>
                <a:gridCol w="1136833"/>
                <a:gridCol w="999035"/>
                <a:gridCol w="447843"/>
                <a:gridCol w="2032520"/>
              </a:tblGrid>
              <a:tr h="446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Trail Gap           Segment  ID 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Jurisdiction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Road Name(s)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Regional Trail(s)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Segment Start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Segment End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Length (miles)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Recommended Next Steps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Volusia County    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(West of DeLand)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Grand Avenue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S2S,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R2C, 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ECG-A, HoF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Lemon Street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King Street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Subsequent to County’s construction of five foot bike lanes and five foot sidewalks in both directions, continue to monitor community support for potential construction of a regional trail with a standard width</a:t>
                      </a: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56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Volusia County    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(DeLeon Springs)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 17 / Baxter Street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S2S,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R2C, 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ECG-A, HoF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McInnis 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Elementary School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Baxter Street at Grand Avenue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feasibility study for crossings at Baxter Street and US 17 and trail connecting from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McInnis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Elementary School to Grand Ave</a:t>
                      </a: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22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Volusia County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SR 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R2C, 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ECG-A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SR 40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Putnam County Line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 concept design for gap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22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Volusia County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(West of Ormond Beach)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SR 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Florida Black Bear Scenic Trail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Cone Road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Airport Road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 concept design for gap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7" marR="23737" marT="57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4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51" y="1541464"/>
            <a:ext cx="4615249" cy="30555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GIS / KMZ files </a:t>
            </a:r>
          </a:p>
          <a:p>
            <a:r>
              <a:rPr lang="en-US" dirty="0" smtClean="0"/>
              <a:t>General Concept Plans and Cost Estimates for Gaps</a:t>
            </a:r>
          </a:p>
          <a:p>
            <a:r>
              <a:rPr lang="en-US" dirty="0" smtClean="0"/>
              <a:t>Final Report</a:t>
            </a:r>
          </a:p>
          <a:p>
            <a:pPr lvl="1"/>
            <a:r>
              <a:rPr lang="en-US" dirty="0" smtClean="0"/>
              <a:t>Data Inventory</a:t>
            </a:r>
          </a:p>
          <a:p>
            <a:pPr lvl="1"/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Identification of Challenges and Opportunities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75120" y="5446111"/>
            <a:ext cx="1962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February/March 2015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460" y="1088998"/>
            <a:ext cx="3219719" cy="2414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770" y="3668135"/>
            <a:ext cx="3232409" cy="242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51" y="1541464"/>
            <a:ext cx="8773297" cy="3055508"/>
          </a:xfrm>
        </p:spPr>
        <p:txBody>
          <a:bodyPr>
            <a:normAutofit/>
          </a:bodyPr>
          <a:lstStyle/>
          <a:p>
            <a:r>
              <a:rPr lang="en-US" dirty="0" smtClean="0"/>
              <a:t>Present to R2CTPO CAC, TCC and Board </a:t>
            </a:r>
          </a:p>
          <a:p>
            <a:pPr lvl="1"/>
            <a:r>
              <a:rPr lang="en-US" dirty="0" smtClean="0"/>
              <a:t>February 17</a:t>
            </a:r>
            <a:r>
              <a:rPr lang="en-US" baseline="30000" dirty="0" smtClean="0"/>
              <a:t>th</a:t>
            </a:r>
            <a:r>
              <a:rPr lang="en-US" dirty="0" smtClean="0"/>
              <a:t> and 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Complete Final Report / GIS Map</a:t>
            </a:r>
          </a:p>
          <a:p>
            <a:pPr lvl="1"/>
            <a:r>
              <a:rPr lang="en-US" dirty="0" smtClean="0"/>
              <a:t>Early March 2015</a:t>
            </a:r>
          </a:p>
          <a:p>
            <a:r>
              <a:rPr lang="en-US" dirty="0" smtClean="0"/>
              <a:t>Study Adoption</a:t>
            </a:r>
          </a:p>
          <a:p>
            <a:pPr lvl="1"/>
            <a:r>
              <a:rPr lang="en-US" dirty="0" smtClean="0"/>
              <a:t>March 2015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441032" y="3162450"/>
          <a:ext cx="5517616" cy="2242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879644" y="5312985"/>
            <a:ext cx="2109988" cy="636774"/>
          </a:xfrm>
          <a:prstGeom prst="roundRect">
            <a:avLst/>
          </a:prstGeom>
          <a:solidFill>
            <a:srgbClr val="1921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6683" y="5446111"/>
            <a:ext cx="196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March 2015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8124659" y="4780969"/>
            <a:ext cx="864973" cy="623832"/>
          </a:xfrm>
          <a:prstGeom prst="triangle">
            <a:avLst/>
          </a:prstGeom>
          <a:solidFill>
            <a:srgbClr val="19216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/>
              <a:t>Consultant Contacts:  </a:t>
            </a:r>
          </a:p>
          <a:p>
            <a:r>
              <a:rPr lang="en-US" dirty="0" smtClean="0"/>
              <a:t>Steve Cote, </a:t>
            </a:r>
            <a:r>
              <a:rPr lang="en-US" dirty="0"/>
              <a:t>PE, AICP (Project Manager)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steve.cote@rsandh.com</a:t>
            </a:r>
            <a:r>
              <a:rPr lang="en-US" dirty="0"/>
              <a:t>, </a:t>
            </a:r>
            <a:r>
              <a:rPr lang="en-US" dirty="0" smtClean="0"/>
              <a:t>678-528-7220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Ginger Hoke, RLA </a:t>
            </a:r>
          </a:p>
          <a:p>
            <a:pPr marL="0" indent="0">
              <a:buNone/>
            </a:pPr>
            <a:r>
              <a:rPr lang="en-US" dirty="0" smtClean="0"/>
              <a:t>    ginger@hokedesign.com</a:t>
            </a:r>
            <a:r>
              <a:rPr lang="en-US" dirty="0"/>
              <a:t>, 407-923-6027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2800" b="1" dirty="0"/>
              <a:t>R2CTPO:  </a:t>
            </a:r>
          </a:p>
          <a:p>
            <a:r>
              <a:rPr lang="en-US" dirty="0"/>
              <a:t>Jean Parlow (Project Manager) </a:t>
            </a:r>
          </a:p>
          <a:p>
            <a:pPr marL="0" indent="0">
              <a:buNone/>
            </a:pPr>
            <a:r>
              <a:rPr lang="en-US" dirty="0" smtClean="0"/>
              <a:t>    jparlow@r2ctpo.org</a:t>
            </a:r>
            <a:r>
              <a:rPr lang="en-US" dirty="0"/>
              <a:t>,  386-226-0422, ext. 20417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Stephan Harris (Bicycle/Pedestrian Coordinator) </a:t>
            </a:r>
          </a:p>
          <a:p>
            <a:pPr marL="0" indent="0">
              <a:buNone/>
            </a:pPr>
            <a:r>
              <a:rPr lang="en-US" dirty="0" smtClean="0"/>
              <a:t>    sharris@r2ctpo.org</a:t>
            </a:r>
            <a:r>
              <a:rPr lang="en-US" dirty="0"/>
              <a:t>, 386-226-0422, ext. 20428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5818"/>
            <a:ext cx="4319201" cy="118879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QUESTIONS ?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133379"/>
            <a:ext cx="905435" cy="2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810" y="1299411"/>
            <a:ext cx="8437384" cy="4326467"/>
          </a:xfrm>
        </p:spPr>
        <p:txBody>
          <a:bodyPr>
            <a:normAutofit/>
          </a:bodyPr>
          <a:lstStyle/>
          <a:p>
            <a:r>
              <a:rPr lang="en-US" dirty="0"/>
              <a:t>Complete the </a:t>
            </a:r>
            <a:r>
              <a:rPr lang="en-US" b="1" dirty="0"/>
              <a:t>regional trails </a:t>
            </a:r>
            <a:r>
              <a:rPr lang="en-US" dirty="0" smtClean="0"/>
              <a:t>network </a:t>
            </a:r>
            <a:r>
              <a:rPr lang="en-US" dirty="0"/>
              <a:t>in the TPO Planning </a:t>
            </a:r>
            <a:r>
              <a:rPr lang="en-US" dirty="0" smtClean="0"/>
              <a:t>Area </a:t>
            </a:r>
            <a:r>
              <a:rPr lang="en-US" dirty="0"/>
              <a:t>and advance the Florida </a:t>
            </a:r>
            <a:r>
              <a:rPr lang="en-US" dirty="0" smtClean="0"/>
              <a:t>Greenways </a:t>
            </a:r>
            <a:r>
              <a:rPr lang="en-US" dirty="0"/>
              <a:t>and Trails System </a:t>
            </a:r>
            <a:r>
              <a:rPr lang="en-US" dirty="0" smtClean="0"/>
              <a:t>Plan </a:t>
            </a:r>
            <a:r>
              <a:rPr lang="en-US" dirty="0"/>
              <a:t>by developing/finalizing </a:t>
            </a:r>
            <a:r>
              <a:rPr lang="en-US" dirty="0" smtClean="0"/>
              <a:t>alignments </a:t>
            </a:r>
            <a:r>
              <a:rPr lang="en-US" dirty="0"/>
              <a:t>and </a:t>
            </a:r>
            <a:r>
              <a:rPr lang="en-US" dirty="0" smtClean="0"/>
              <a:t>connections. </a:t>
            </a:r>
            <a:endParaRPr lang="en-US" dirty="0"/>
          </a:p>
          <a:p>
            <a:r>
              <a:rPr lang="en-US" dirty="0" smtClean="0"/>
              <a:t>Understand/inventory where there are existing trail gaps and determine the feasibility of alignments.</a:t>
            </a:r>
            <a:endParaRPr lang="en-US" dirty="0"/>
          </a:p>
          <a:p>
            <a:r>
              <a:rPr lang="en-US" dirty="0" smtClean="0"/>
              <a:t>Complete </a:t>
            </a:r>
            <a:r>
              <a:rPr lang="en-US" dirty="0"/>
              <a:t>assessments and </a:t>
            </a:r>
            <a:r>
              <a:rPr lang="en-US" dirty="0" smtClean="0"/>
              <a:t>develop </a:t>
            </a:r>
            <a:r>
              <a:rPr lang="en-US" dirty="0"/>
              <a:t>conceptual plans and </a:t>
            </a:r>
            <a:r>
              <a:rPr lang="en-US" dirty="0" smtClean="0"/>
              <a:t>cost </a:t>
            </a:r>
            <a:r>
              <a:rPr lang="en-US" dirty="0"/>
              <a:t>estimates for all gap </a:t>
            </a:r>
            <a:r>
              <a:rPr lang="en-US" dirty="0" smtClean="0"/>
              <a:t>segments </a:t>
            </a:r>
            <a:r>
              <a:rPr lang="en-US" dirty="0"/>
              <a:t>in order to compete </a:t>
            </a:r>
            <a:r>
              <a:rPr lang="en-US" dirty="0" smtClean="0"/>
              <a:t>for funding.</a:t>
            </a:r>
          </a:p>
          <a:p>
            <a:r>
              <a:rPr lang="en-US" dirty="0" smtClean="0"/>
              <a:t>Trail improvements will </a:t>
            </a:r>
            <a:r>
              <a:rPr lang="en-US" b="1" u="sng" dirty="0" smtClean="0">
                <a:solidFill>
                  <a:schemeClr val="tx1"/>
                </a:solidFill>
              </a:rPr>
              <a:t>NOT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 prioritized as a part of this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887" y="5157046"/>
            <a:ext cx="2187576" cy="164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18956" y="381408"/>
            <a:ext cx="3676597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Regional Trails for RTCA</a:t>
            </a:r>
            <a:br>
              <a:rPr lang="en-US" sz="2400" dirty="0" smtClean="0"/>
            </a:br>
            <a:r>
              <a:rPr lang="en-US" dirty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894" y="3375051"/>
            <a:ext cx="3996720" cy="144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A3DD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049" y="0"/>
            <a:ext cx="457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97"/>
          <a:stretch/>
        </p:blipFill>
        <p:spPr>
          <a:xfrm>
            <a:off x="218956" y="2100648"/>
            <a:ext cx="3938965" cy="286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2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2682199"/>
              </p:ext>
            </p:extLst>
          </p:nvPr>
        </p:nvGraphicFramePr>
        <p:xfrm>
          <a:off x="216284" y="1075257"/>
          <a:ext cx="8737215" cy="4855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85" y="-5781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Project Progress Overview</a:t>
            </a:r>
            <a:endParaRPr lang="en-US" dirty="0"/>
          </a:p>
        </p:txBody>
      </p:sp>
      <p:sp>
        <p:nvSpPr>
          <p:cNvPr id="3" name="Up Arrow 2"/>
          <p:cNvSpPr/>
          <p:nvPr/>
        </p:nvSpPr>
        <p:spPr>
          <a:xfrm>
            <a:off x="3398696" y="4436077"/>
            <a:ext cx="456612" cy="568411"/>
          </a:xfrm>
          <a:prstGeom prst="upArrow">
            <a:avLst/>
          </a:prstGeom>
          <a:solidFill>
            <a:schemeClr val="bg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0800000">
            <a:off x="2042033" y="1986500"/>
            <a:ext cx="456612" cy="568411"/>
          </a:xfrm>
          <a:prstGeom prst="upArrow">
            <a:avLst/>
          </a:prstGeom>
          <a:solidFill>
            <a:schemeClr val="bg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0800000">
            <a:off x="4931572" y="1986499"/>
            <a:ext cx="456612" cy="565179"/>
          </a:xfrm>
          <a:prstGeom prst="upArrow">
            <a:avLst/>
          </a:prstGeom>
          <a:solidFill>
            <a:schemeClr val="bg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6212495" y="4460791"/>
            <a:ext cx="456612" cy="568411"/>
          </a:xfrm>
          <a:prstGeom prst="upArrow">
            <a:avLst/>
          </a:prstGeom>
          <a:solidFill>
            <a:schemeClr val="bg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946007" y="4436077"/>
            <a:ext cx="456612" cy="568411"/>
          </a:xfrm>
          <a:prstGeom prst="upArrow">
            <a:avLst/>
          </a:prstGeom>
          <a:solidFill>
            <a:schemeClr val="bg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53050" y="4884558"/>
            <a:ext cx="2892835" cy="738664"/>
          </a:xfrm>
          <a:prstGeom prst="rect">
            <a:avLst/>
          </a:prstGeom>
          <a:solidFill>
            <a:schemeClr val="bg1">
              <a:alpha val="98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December 17, 2014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26 Attendees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Presented Draft Study Findings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78896" y="4856204"/>
            <a:ext cx="3255005" cy="73866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October 29-30, 2014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Detailed Review of Trail Segments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Four (4) Interactive Workshops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71781" y="4884556"/>
            <a:ext cx="1365548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Aug-Nov 2014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8829" y="1331104"/>
            <a:ext cx="3316479" cy="738664"/>
          </a:xfrm>
          <a:prstGeom prst="rect">
            <a:avLst/>
          </a:prstGeom>
          <a:noFill/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September 29, 2014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23 Attendees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Introduced Study and Obtained </a:t>
            </a:r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739088" y="1331104"/>
            <a:ext cx="2922101" cy="738664"/>
          </a:xfrm>
          <a:prstGeom prst="rect">
            <a:avLst/>
          </a:prstGeom>
          <a:solidFill>
            <a:schemeClr val="bg1">
              <a:alpha val="98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November 19-20, 2014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Eight (8) field review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Visited Potential “Gap” Locations</a:t>
            </a:r>
          </a:p>
        </p:txBody>
      </p:sp>
    </p:spTree>
    <p:extLst>
      <p:ext uri="{BB962C8B-B14F-4D97-AF65-F5344CB8AC3E}">
        <p14:creationId xmlns:p14="http://schemas.microsoft.com/office/powerpoint/2010/main" val="657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664" y="3752811"/>
            <a:ext cx="2737136" cy="1816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058" y="1612867"/>
            <a:ext cx="2737136" cy="1816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966" y="3752811"/>
            <a:ext cx="2422099" cy="1816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32" y="3752811"/>
            <a:ext cx="2461936" cy="18464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6285" y="-5781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Inventory of Regional Trails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566288"/>
            <a:ext cx="8229600" cy="4326467"/>
          </a:xfrm>
        </p:spPr>
        <p:txBody>
          <a:bodyPr>
            <a:normAutofit/>
          </a:bodyPr>
          <a:lstStyle/>
          <a:p>
            <a:r>
              <a:rPr lang="en-US" dirty="0" smtClean="0"/>
              <a:t>Existing Trails</a:t>
            </a:r>
          </a:p>
          <a:p>
            <a:r>
              <a:rPr lang="en-US" dirty="0" smtClean="0"/>
              <a:t>Planned / Programmed Trails</a:t>
            </a:r>
          </a:p>
          <a:p>
            <a:r>
              <a:rPr lang="en-US" dirty="0" smtClean="0"/>
              <a:t>Gaps and Proposed Alignments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10" y="258112"/>
            <a:ext cx="7889966" cy="1143000"/>
          </a:xfrm>
        </p:spPr>
        <p:txBody>
          <a:bodyPr/>
          <a:lstStyle/>
          <a:p>
            <a:r>
              <a:rPr lang="en-US" dirty="0" smtClean="0"/>
              <a:t>Regional Trail Widths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7635" y="1401112"/>
          <a:ext cx="8152596" cy="5347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544"/>
                <a:gridCol w="1780674"/>
                <a:gridCol w="2223435"/>
                <a:gridCol w="2492943"/>
              </a:tblGrid>
              <a:tr h="44003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Excerpts from National and State Trail Guidelines and Manuals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FDOT Plans Preparation Manual, 2012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(Design Guidance for Shared Use Paths)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8.6.2 Widths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FDOT Manual on Uniform Traffic Control Devices (MUTCD) (known as the Florida Greenbook) 2011 (Shared Use Path)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FHWA, Manual on Uniform Traffic Control Devices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Source: Best Practices Design Guide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American Association of State Highway and Transportation Officials (AASHTO), Guide for the Development of Bicycle Facilities, 2012 4</a:t>
                      </a:r>
                      <a:r>
                        <a:rPr lang="en-US" sz="14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edition (Shared Use Paths)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8205">
                <a:tc>
                  <a:txBody>
                    <a:bodyPr/>
                    <a:lstStyle/>
                    <a:p>
                      <a:pPr marL="115888" marR="0" indent="-115888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Typically, widths range from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10-14 feet</a:t>
                      </a:r>
                    </a:p>
                    <a:p>
                      <a:pPr marL="115888" marR="0" indent="-115888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minimum width for a two-directional shared use path is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feet.</a:t>
                      </a:r>
                    </a:p>
                    <a:p>
                      <a:pPr marL="285750" marR="0" indent="-2857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minimum recommended width for a paved two-way path is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feet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In many cases, it is desirable to increase the minimum width to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feet. 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limited cases,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feet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may be acceptable.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indent="-115888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tread of a shared-use path should be at least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ft.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wide. A minimum of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ft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be used on shared-use paths that will have limited use.</a:t>
                      </a:r>
                    </a:p>
                    <a:p>
                      <a:pPr marL="115888" marR="0" indent="-115888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shared-use paths with heavy volumes of users, tread width should be increased to a range from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14 ft.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minimum paved width for a two-directional shared use path is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ft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Typically, widths range from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to 14 ft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15888" marR="0" lvl="0" indent="-115888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path width of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ft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be used for a short distance </a:t>
                      </a:r>
                    </a:p>
                    <a:p>
                      <a:pPr marL="115888" marR="0" lvl="0" indent="-115888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Eleven (11)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 pathways are needed to enable a bicyclist to pass another path user going the same direction. </a:t>
                      </a:r>
                    </a:p>
                    <a:p>
                      <a:pPr marL="115888" marR="0" lvl="0" indent="-115888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4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6285" y="-5781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Regional Trails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014" y="1384127"/>
            <a:ext cx="3951014" cy="2983831"/>
          </a:xfrm>
          <a:prstGeom prst="rect">
            <a:avLst/>
          </a:prstGeom>
        </p:spPr>
      </p:pic>
      <p:pic>
        <p:nvPicPr>
          <p:cNvPr id="14" name="Picture 4" descr="W:\RTSTPO trails\photos west side\DSC0114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5860" y="4892428"/>
            <a:ext cx="2009484" cy="17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695" y="1475187"/>
            <a:ext cx="3793499" cy="44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6285" y="-5781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Planned/Programmed Trails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940" y="1085181"/>
            <a:ext cx="3947839" cy="2566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0356" y="3986628"/>
            <a:ext cx="3323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Work Programs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TIP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State and Local Projects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Studies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507" y="1318842"/>
            <a:ext cx="4126069" cy="50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6285" y="-5781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Gaps and Proposed Alignments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687" y="1250053"/>
            <a:ext cx="3859435" cy="18167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4485" y="3593036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Resolutions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Master Plans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Regional Corridor Alignments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Field Review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Stakeholder Input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332" y="1320597"/>
            <a:ext cx="4159876" cy="46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F9EE4A11-A74A-40A3-9BC5-6D8A5D9EACED}" vid="{B1628D8E-B5CF-4C20-BD9A-59F5C7696E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RSH_Template_standard</Template>
  <TotalTime>1199</TotalTime>
  <Words>1088</Words>
  <Application>Microsoft Office PowerPoint</Application>
  <PresentationFormat>On-screen Show (4:3)</PresentationFormat>
  <Paragraphs>227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Regional Trails Corridor Assessment</vt:lpstr>
      <vt:lpstr>Project Goals</vt:lpstr>
      <vt:lpstr>Regional Trails for RTCA  </vt:lpstr>
      <vt:lpstr>Project Progress Overview</vt:lpstr>
      <vt:lpstr>Inventory of Regional Trails</vt:lpstr>
      <vt:lpstr>Regional Trail Widths Guidelines</vt:lpstr>
      <vt:lpstr>Existing Regional Trails</vt:lpstr>
      <vt:lpstr>Planned/Programmed Trails</vt:lpstr>
      <vt:lpstr>Gaps and Proposed Alignments</vt:lpstr>
      <vt:lpstr>Connectors / Potential Trails of               Regional Significance</vt:lpstr>
      <vt:lpstr>RCTA Inventory Results</vt:lpstr>
      <vt:lpstr>Trail Gap Matrix (1 of 2)</vt:lpstr>
      <vt:lpstr>Trail Gap Matrix (2 of 2)</vt:lpstr>
      <vt:lpstr>Project Deliverables</vt:lpstr>
      <vt:lpstr>NEXT STEPS</vt:lpstr>
      <vt:lpstr>Project Contacts</vt:lpstr>
      <vt:lpstr>QUESTIONS ?</vt:lpstr>
    </vt:vector>
  </TitlesOfParts>
  <Company>RS&amp;H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Bouck, Lara</dc:creator>
  <cp:lastModifiedBy>Pamela Blankenship</cp:lastModifiedBy>
  <cp:revision>116</cp:revision>
  <cp:lastPrinted>2015-02-09T18:51:47Z</cp:lastPrinted>
  <dcterms:created xsi:type="dcterms:W3CDTF">2014-09-02T21:17:34Z</dcterms:created>
  <dcterms:modified xsi:type="dcterms:W3CDTF">2015-02-18T13:35:52Z</dcterms:modified>
</cp:coreProperties>
</file>