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992049-C9B6-4E4B-94EB-D8C8FD5715C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DEE97A-1B00-467D-97E1-BFD3EB7C5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23"/>
              </a:spcAft>
            </a:pPr>
            <a:r>
              <a:rPr lang="en-US" dirty="0" smtClean="0"/>
              <a:t>Advise committees of upcoming review of the Priority Process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We intend to have a discussion with the Board later this month to get some general policy direction regarding key issues and concerns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We will then engage the advisory committees in a review to develop specific recommendations for the Board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Need to complete the review in time for the annual call for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E97A-1B00-467D-97E1-BFD3EB7C5C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9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23"/>
              </a:spcAft>
            </a:pPr>
            <a:r>
              <a:rPr lang="en-US" dirty="0" smtClean="0"/>
              <a:t>What is the process and why is it important…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Identify and prioritize transportation projects that are to be programmed with state and federal funds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Important because the Lists of Priority Projects guide FDOT in programming projects in the Department’s 5-Year Work Program. We, in turn, amend our TIP to be consistent with the Work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E97A-1B00-467D-97E1-BFD3EB7C5C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4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23"/>
              </a:spcAft>
            </a:pPr>
            <a:r>
              <a:rPr lang="en-US" dirty="0" smtClean="0"/>
              <a:t>Categories generally reflect the various fund types and their restrictions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SIS, Regionally Significant Non-SIS, and Bascule Bridges lists generally include high cost projects, usually adding system capacity, that are specifically identified in the Long Range Plan.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3 categories – Traffic Operations/ITS/Safety Projects, Bicycle and Pedestrian Projects, and Transit Projects – result from the TPO’s policy allocating XU funds.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E97A-1B00-467D-97E1-BFD3EB7C5C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4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23"/>
              </a:spcAft>
            </a:pPr>
            <a:r>
              <a:rPr lang="en-US" dirty="0" smtClean="0"/>
              <a:t>Important points to understand regarding our “call for projects”:</a:t>
            </a:r>
          </a:p>
          <a:p>
            <a:pPr>
              <a:spcAft>
                <a:spcPts val="1223"/>
              </a:spcAft>
            </a:pPr>
            <a:r>
              <a:rPr lang="en-US" dirty="0" smtClean="0"/>
              <a:t>This is where we will focus our review of the Priority Process</a:t>
            </a:r>
          </a:p>
          <a:p>
            <a:pPr>
              <a:spcAft>
                <a:spcPts val="1223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E97A-1B00-467D-97E1-BFD3EB7C5C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65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E97A-1B00-467D-97E1-BFD3EB7C5C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4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96C44D-9FC3-4AB6-8613-91B7E7D9A65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96860D-7EE7-42FF-AEB2-A877D67E5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905000"/>
            <a:ext cx="5422751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Priority Process Review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6126480"/>
            <a:ext cx="1440180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219200"/>
            <a:ext cx="73914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w Cen MT Condensed Extra Bold" pitchFamily="34" charset="0"/>
                <a:cs typeface="Aharoni" pitchFamily="2" charset="-79"/>
              </a:rPr>
              <a:t>What is the Priority Process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w Cen MT Condensed Extra Bold" pitchFamily="34" charset="0"/>
                <a:cs typeface="Aharoni" pitchFamily="2" charset="-79"/>
              </a:rPr>
              <a:t>?</a:t>
            </a:r>
          </a:p>
          <a:p>
            <a:pPr marL="45720" indent="0">
              <a:buNone/>
            </a:pPr>
            <a:endParaRPr lang="en-US" sz="3200" dirty="0">
              <a:latin typeface="Tw Cen MT Condensed Extra Bold" pitchFamily="34" charset="0"/>
              <a:cs typeface="Aharoni" pitchFamily="2" charset="-79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en-US" sz="2000" dirty="0"/>
              <a:t>…the means by which the TPO identifies and prioritizes transportation system improvements for programming with state and federal funds.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6126480"/>
            <a:ext cx="1440180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533400"/>
            <a:ext cx="7391400" cy="5715000"/>
          </a:xfrm>
        </p:spPr>
        <p:txBody>
          <a:bodyPr>
            <a:noAutofit/>
          </a:bodyPr>
          <a:lstStyle/>
          <a:p>
            <a:pPr marL="45720" indent="0">
              <a:lnSpc>
                <a:spcPct val="120000"/>
              </a:lnSpc>
              <a:spcAft>
                <a:spcPts val="2400"/>
              </a:spcAft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w Cen MT Condensed Extra Bold" pitchFamily="34" charset="0"/>
                <a:cs typeface="Aharoni" pitchFamily="2" charset="-79"/>
              </a:rPr>
              <a:t>7 Project Categories 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Tw Cen MT Condensed Extra Bold" pitchFamily="34" charset="0"/>
              <a:cs typeface="Aharoni" pitchFamily="2" charset="-79"/>
            </a:endParaRPr>
          </a:p>
          <a:p>
            <a:pPr marL="0" indent="-36576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Strategic Intermodal </a:t>
            </a:r>
            <a:r>
              <a:rPr lang="en-US" sz="2000" dirty="0" smtClean="0"/>
              <a:t>System </a:t>
            </a:r>
            <a:r>
              <a:rPr lang="en-US" sz="2000" dirty="0" smtClean="0"/>
              <a:t>(SIS) Projects</a:t>
            </a:r>
            <a:endParaRPr lang="en-US" sz="2000" dirty="0"/>
          </a:p>
          <a:p>
            <a:pPr marL="114300" indent="-34290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Regionally Significant, Non-SIS Roadway Projects</a:t>
            </a:r>
          </a:p>
          <a:p>
            <a:pPr marL="114300" indent="-34290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Bascule </a:t>
            </a:r>
            <a:r>
              <a:rPr lang="en-US" sz="2000" dirty="0" smtClean="0"/>
              <a:t>Bridges</a:t>
            </a:r>
            <a:endParaRPr lang="en-US" sz="2000" dirty="0"/>
          </a:p>
          <a:p>
            <a:pPr marL="114300" indent="-34290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XU Set-Aside </a:t>
            </a:r>
            <a:r>
              <a:rPr lang="en-US" sz="1600" dirty="0"/>
              <a:t>($4.7M annual allocation)</a:t>
            </a:r>
          </a:p>
          <a:p>
            <a:pPr marL="594360" lvl="2" indent="-36576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Traffic Operations/ITS/Safety Projects </a:t>
            </a:r>
            <a:r>
              <a:rPr lang="en-US" sz="1600" dirty="0"/>
              <a:t>(40% - $1.8M) </a:t>
            </a:r>
          </a:p>
          <a:p>
            <a:pPr marL="594360" lvl="2" indent="-36576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XU Bicycle and Pedestrian Projects </a:t>
            </a:r>
            <a:r>
              <a:rPr lang="en-US" sz="1600" dirty="0"/>
              <a:t>(30% - $1.4M)</a:t>
            </a:r>
          </a:p>
          <a:p>
            <a:pPr marL="594360" lvl="2" indent="-36576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Transit Projects </a:t>
            </a:r>
            <a:r>
              <a:rPr lang="en-US" sz="1600" dirty="0"/>
              <a:t>(30% - $1.4M)</a:t>
            </a:r>
          </a:p>
          <a:p>
            <a:pPr marL="0" indent="-365760" defTabSz="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65760" algn="l"/>
              </a:tabLst>
            </a:pPr>
            <a:r>
              <a:rPr lang="en-US" sz="2000" dirty="0"/>
              <a:t>Transportation Alternatives Program (TAP) Projects </a:t>
            </a:r>
            <a:r>
              <a:rPr lang="en-US" sz="1600" dirty="0"/>
              <a:t>($460K)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6126480"/>
            <a:ext cx="1440180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1097280"/>
            <a:ext cx="6400800" cy="3627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w Cen MT Condensed Extra Bold" pitchFamily="34" charset="0"/>
                <a:cs typeface="Aharoni" pitchFamily="2" charset="-79"/>
              </a:rPr>
              <a:t>Call for Projects</a:t>
            </a:r>
          </a:p>
          <a:p>
            <a:endParaRPr lang="en-US" sz="1400" b="1" dirty="0" smtClean="0"/>
          </a:p>
          <a:p>
            <a:pPr marL="365760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/>
              <a:t>Annual Cycle</a:t>
            </a:r>
            <a:endParaRPr lang="en-US" sz="2000" dirty="0"/>
          </a:p>
          <a:p>
            <a:pPr marL="365760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/>
              <a:t>Competitive</a:t>
            </a:r>
            <a:endParaRPr lang="en-US" sz="2000" dirty="0"/>
          </a:p>
          <a:p>
            <a:pPr marL="365760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3 </a:t>
            </a:r>
            <a:r>
              <a:rPr lang="en-US" sz="2000" b="1" dirty="0" smtClean="0"/>
              <a:t>Categories</a:t>
            </a:r>
            <a:r>
              <a:rPr lang="en-US" sz="2000" dirty="0" smtClean="0"/>
              <a:t> </a:t>
            </a:r>
            <a:r>
              <a:rPr lang="en-US" sz="1600" dirty="0"/>
              <a:t>(XU Traffic Ops/ITS/Safety, XU Bicycle and Pedestrian, Transportation </a:t>
            </a:r>
            <a:r>
              <a:rPr lang="en-US" sz="1600" dirty="0" smtClean="0"/>
              <a:t>Alternatives)</a:t>
            </a:r>
            <a:endParaRPr lang="en-US" sz="1600" dirty="0"/>
          </a:p>
          <a:p>
            <a:pPr marL="365760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/>
              <a:t>2-Step Application Process</a:t>
            </a:r>
            <a:r>
              <a:rPr lang="en-US" sz="2000" dirty="0" smtClean="0"/>
              <a:t> </a:t>
            </a:r>
            <a:r>
              <a:rPr lang="en-US" sz="1600" dirty="0"/>
              <a:t>(feasibility study and project implementation)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6126480"/>
            <a:ext cx="1440180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457200"/>
            <a:ext cx="7696200" cy="5943600"/>
          </a:xfrm>
        </p:spPr>
        <p:txBody>
          <a:bodyPr>
            <a:noAutofit/>
          </a:bodyPr>
          <a:lstStyle/>
          <a:p>
            <a:pPr marL="45720" indent="0">
              <a:spcAft>
                <a:spcPts val="2400"/>
              </a:spcAft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w Cen MT Condensed Extra Bold" pitchFamily="34" charset="0"/>
                <a:cs typeface="Aharoni" pitchFamily="2" charset="-79"/>
              </a:rPr>
              <a:t>Issues/Concerns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 smtClean="0"/>
              <a:t>evaluation </a:t>
            </a:r>
            <a:r>
              <a:rPr lang="en-US" sz="1500" b="1" u="sng" dirty="0"/>
              <a:t>criteria</a:t>
            </a:r>
            <a:r>
              <a:rPr lang="en-US" sz="1500" dirty="0"/>
              <a:t> Do the criteria promote projects that contribute to the achievement of our goals and objectives? </a:t>
            </a:r>
            <a:endParaRPr lang="en-US" sz="1500" dirty="0" smtClean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 smtClean="0"/>
              <a:t>local </a:t>
            </a:r>
            <a:r>
              <a:rPr lang="en-US" sz="1500" b="1" u="sng" dirty="0"/>
              <a:t>match requirements</a:t>
            </a:r>
            <a:r>
              <a:rPr lang="en-US" sz="1500" dirty="0"/>
              <a:t> (10% for XU projects; 20% for TAP projects); hard match/soft match;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 smtClean="0"/>
              <a:t>project </a:t>
            </a:r>
            <a:r>
              <a:rPr lang="en-US" sz="1500" b="1" u="sng" dirty="0"/>
              <a:t>funding limits</a:t>
            </a:r>
            <a:r>
              <a:rPr lang="en-US" sz="1500" dirty="0"/>
              <a:t>, i.e., "</a:t>
            </a:r>
            <a:r>
              <a:rPr lang="en-US" sz="1500" dirty="0" smtClean="0"/>
              <a:t>caps“ (</a:t>
            </a:r>
            <a:r>
              <a:rPr lang="en-US" sz="1500" dirty="0"/>
              <a:t>currently $1.5 million/$3.0 million of XU Traffic Operations/ITS/Safety Projects; $500 thousand for TAP Projects; no cap for XU Bicycle and Pedestrian Projects</a:t>
            </a:r>
            <a:r>
              <a:rPr lang="en-US" sz="1500" dirty="0" smtClean="0"/>
              <a:t>). Are current caps appropriate? </a:t>
            </a:r>
            <a:r>
              <a:rPr lang="en-US" sz="1500" dirty="0"/>
              <a:t>I</a:t>
            </a:r>
            <a:r>
              <a:rPr lang="en-US" sz="1500" dirty="0" smtClean="0"/>
              <a:t>f </a:t>
            </a:r>
            <a:r>
              <a:rPr lang="en-US" sz="1500" dirty="0"/>
              <a:t>one project </a:t>
            </a:r>
            <a:r>
              <a:rPr lang="en-US" sz="1500" dirty="0" smtClean="0"/>
              <a:t>category has </a:t>
            </a:r>
            <a:r>
              <a:rPr lang="en-US" sz="1500" dirty="0"/>
              <a:t>a </a:t>
            </a:r>
            <a:r>
              <a:rPr lang="en-US" sz="1500" dirty="0" smtClean="0"/>
              <a:t>cap, </a:t>
            </a:r>
            <a:r>
              <a:rPr lang="en-US" sz="1500" dirty="0"/>
              <a:t>should they all?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/>
              <a:t>cost overruns</a:t>
            </a:r>
            <a:r>
              <a:rPr lang="en-US" sz="1500" dirty="0"/>
              <a:t> – </a:t>
            </a:r>
            <a:r>
              <a:rPr lang="en-US" sz="1500" dirty="0" smtClean="0"/>
              <a:t>Currently </a:t>
            </a:r>
            <a:r>
              <a:rPr lang="en-US" sz="1500" dirty="0"/>
              <a:t>require applicant to make up </a:t>
            </a:r>
            <a:r>
              <a:rPr lang="en-US" sz="1500" dirty="0" smtClean="0"/>
              <a:t>difference. Should </a:t>
            </a:r>
            <a:r>
              <a:rPr lang="en-US" sz="1500" dirty="0"/>
              <a:t>we let applicant "off the hook" if FDOT offers to provide additional funding?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 smtClean="0"/>
              <a:t>extra </a:t>
            </a:r>
            <a:r>
              <a:rPr lang="en-US" sz="1500" b="1" u="sng" dirty="0"/>
              <a:t>points</a:t>
            </a:r>
            <a:r>
              <a:rPr lang="en-US" sz="1500" dirty="0"/>
              <a:t> </a:t>
            </a:r>
            <a:r>
              <a:rPr lang="en-US" sz="1500" dirty="0" smtClean="0"/>
              <a:t>- Should a project be given extra points when </a:t>
            </a:r>
            <a:r>
              <a:rPr lang="en-US" sz="1500" dirty="0"/>
              <a:t>applicant pledges more than minimum local match?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500" b="1" u="sng" dirty="0" smtClean="0"/>
              <a:t>project </a:t>
            </a:r>
            <a:r>
              <a:rPr lang="en-US" sz="1500" b="1" u="sng" dirty="0"/>
              <a:t>eligibility</a:t>
            </a:r>
            <a:r>
              <a:rPr lang="en-US" sz="1500" dirty="0"/>
              <a:t> Do we want to define project eligibility more narrowly than prescribed by federal eligibility requirements? Do we want to use the XU Bicycle and Pedestrian Set-Aside to fund bicycle and pedestrian master plans</a:t>
            </a:r>
            <a:r>
              <a:rPr lang="en-US" sz="1500" dirty="0" smtClean="0"/>
              <a:t>?</a:t>
            </a:r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6126480"/>
            <a:ext cx="1440180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521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Priority Process Review</vt:lpstr>
      <vt:lpstr>PowerPoint Presentation</vt:lpstr>
      <vt:lpstr>PowerPoint Presentation</vt:lpstr>
      <vt:lpstr>PowerPoint Presentation</vt:lpstr>
      <vt:lpstr>PowerPoint Presentation</vt:lpstr>
    </vt:vector>
  </TitlesOfParts>
  <Company>Volusia Transportation Planning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Process Review</dc:title>
  <dc:creator>Robert Keeth</dc:creator>
  <cp:lastModifiedBy>Robert Keeth</cp:lastModifiedBy>
  <cp:revision>14</cp:revision>
  <cp:lastPrinted>2013-10-15T15:29:12Z</cp:lastPrinted>
  <dcterms:created xsi:type="dcterms:W3CDTF">2013-10-15T13:54:06Z</dcterms:created>
  <dcterms:modified xsi:type="dcterms:W3CDTF">2013-10-15T16:31:45Z</dcterms:modified>
</cp:coreProperties>
</file>