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4" r:id="rId4"/>
    <p:sldId id="263" r:id="rId5"/>
    <p:sldId id="258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70" r:id="rId14"/>
    <p:sldId id="271" r:id="rId15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84DE77B3-0E9F-462A-9ECD-14A8547507B3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3DF56CF7-9469-4390-968A-C7374E1F43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F44632E8-9BC8-4F18-8959-CB351A2C389C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B76D4348-7988-4161-8506-78BDBD2E6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D4348-7988-4161-8506-78BDBD2E687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D4348-7988-4161-8506-78BDBD2E687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D835-C70C-428A-BBCD-828EF37669F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C3E8-B92D-4A37-AD92-DE3076D80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D835-C70C-428A-BBCD-828EF37669F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C3E8-B92D-4A37-AD92-DE3076D80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D835-C70C-428A-BBCD-828EF37669F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C3E8-B92D-4A37-AD92-DE3076D80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D835-C70C-428A-BBCD-828EF37669F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C3E8-B92D-4A37-AD92-DE3076D80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D835-C70C-428A-BBCD-828EF37669F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C3E8-B92D-4A37-AD92-DE3076D80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D835-C70C-428A-BBCD-828EF37669F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C3E8-B92D-4A37-AD92-DE3076D80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D835-C70C-428A-BBCD-828EF37669F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C3E8-B92D-4A37-AD92-DE3076D80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D835-C70C-428A-BBCD-828EF37669F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C3E8-B92D-4A37-AD92-DE3076D80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D835-C70C-428A-BBCD-828EF37669F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C3E8-B92D-4A37-AD92-DE3076D80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D835-C70C-428A-BBCD-828EF37669F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C3E8-B92D-4A37-AD92-DE3076D80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BF2D835-C70C-428A-BBCD-828EF37669F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CDBC3E8-B92D-4A37-AD92-DE3076D80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BF2D835-C70C-428A-BBCD-828EF37669F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CDBC3E8-B92D-4A37-AD92-DE3076D80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ktoschool-usa.org/why/physical-activity.cf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alkbiketoschool.org/ready/why-walk-or-bike/promoting-safety" TargetMode="External"/><Relationship Id="rId4" Type="http://schemas.openxmlformats.org/officeDocument/2006/relationships/hyperlink" Target="http://www.walkbiketoschool.org/ready/why-walk-or-bike/cleaner-environmen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Palatino Linotype" pitchFamily="18" charset="0"/>
              </a:rPr>
              <a:t>Mobile Safety City</a:t>
            </a:r>
            <a:endParaRPr lang="en-US" sz="5400" b="1" dirty="0">
              <a:latin typeface="Palatino Linotyp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Palatino Linotype" pitchFamily="18" charset="0"/>
              </a:rPr>
              <a:t>October 2013</a:t>
            </a:r>
            <a:endParaRPr lang="en-US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bile Safety City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bile Safety City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 Safety City 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bile Safety City 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bile Safety City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Palatino Linotype" pitchFamily="18" charset="0"/>
              </a:rPr>
              <a:t>Mobile Safety City</a:t>
            </a:r>
            <a:endParaRPr lang="en-US" b="1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5100" dirty="0" smtClean="0">
                <a:latin typeface="Palatino Linotype" pitchFamily="18" charset="0"/>
              </a:rPr>
              <a:t>An </a:t>
            </a:r>
            <a:r>
              <a:rPr lang="en-US" sz="5100" b="1" dirty="0">
                <a:latin typeface="Palatino Linotype" pitchFamily="18" charset="0"/>
              </a:rPr>
              <a:t>educational facility </a:t>
            </a:r>
            <a:r>
              <a:rPr lang="en-US" sz="5100" dirty="0">
                <a:latin typeface="Palatino Linotype" pitchFamily="18" charset="0"/>
              </a:rPr>
              <a:t>will </a:t>
            </a:r>
            <a:r>
              <a:rPr lang="en-US" sz="5100" dirty="0" smtClean="0">
                <a:latin typeface="Palatino Linotype" pitchFamily="18" charset="0"/>
              </a:rPr>
              <a:t>feature: </a:t>
            </a:r>
          </a:p>
          <a:p>
            <a:pPr>
              <a:buNone/>
            </a:pPr>
            <a:endParaRPr lang="en-US" sz="3300" dirty="0" smtClean="0">
              <a:latin typeface="Palatino Linotype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5100" dirty="0" smtClean="0">
                <a:latin typeface="Palatino Linotype" pitchFamily="18" charset="0"/>
              </a:rPr>
              <a:t>child-sized </a:t>
            </a:r>
            <a:r>
              <a:rPr lang="en-US" sz="5100" dirty="0">
                <a:latin typeface="Palatino Linotype" pitchFamily="18" charset="0"/>
              </a:rPr>
              <a:t>miniature </a:t>
            </a:r>
            <a:r>
              <a:rPr lang="en-US" sz="5100" dirty="0" smtClean="0">
                <a:latin typeface="Palatino Linotype" pitchFamily="18" charset="0"/>
              </a:rPr>
              <a:t>buildings</a:t>
            </a:r>
            <a:r>
              <a:rPr lang="en-US" sz="5100" dirty="0">
                <a:latin typeface="Palatino Linotype" pitchFamily="18" charset="0"/>
              </a:rPr>
              <a:t>, </a:t>
            </a:r>
            <a:endParaRPr lang="en-US" sz="5100" dirty="0" smtClean="0">
              <a:latin typeface="Palatino Linotype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5100" dirty="0" smtClean="0">
                <a:latin typeface="Palatino Linotype" pitchFamily="18" charset="0"/>
              </a:rPr>
              <a:t>streets</a:t>
            </a:r>
            <a:r>
              <a:rPr lang="en-US" sz="5100" dirty="0">
                <a:latin typeface="Palatino Linotype" pitchFamily="18" charset="0"/>
              </a:rPr>
              <a:t>, </a:t>
            </a:r>
            <a:endParaRPr lang="en-US" sz="5100" dirty="0" smtClean="0">
              <a:latin typeface="Palatino Linotype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5100" dirty="0" smtClean="0">
                <a:latin typeface="Palatino Linotype" pitchFamily="18" charset="0"/>
              </a:rPr>
              <a:t>crosswalks</a:t>
            </a:r>
            <a:r>
              <a:rPr lang="en-US" sz="5100" dirty="0">
                <a:latin typeface="Palatino Linotype" pitchFamily="18" charset="0"/>
              </a:rPr>
              <a:t>, </a:t>
            </a:r>
            <a:endParaRPr lang="en-US" sz="5100" dirty="0" smtClean="0">
              <a:latin typeface="Palatino Linotype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5100" dirty="0" smtClean="0">
                <a:latin typeface="Palatino Linotype" pitchFamily="18" charset="0"/>
              </a:rPr>
              <a:t>traffic </a:t>
            </a:r>
            <a:r>
              <a:rPr lang="en-US" sz="5100" dirty="0">
                <a:latin typeface="Palatino Linotype" pitchFamily="18" charset="0"/>
              </a:rPr>
              <a:t>lights, </a:t>
            </a:r>
            <a:endParaRPr lang="en-US" sz="5100" dirty="0" smtClean="0">
              <a:latin typeface="Palatino Linotype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5100" dirty="0" smtClean="0">
                <a:latin typeface="Palatino Linotype" pitchFamily="18" charset="0"/>
              </a:rPr>
              <a:t>a </a:t>
            </a:r>
            <a:r>
              <a:rPr lang="en-US" sz="5100" dirty="0">
                <a:latin typeface="Palatino Linotype" pitchFamily="18" charset="0"/>
              </a:rPr>
              <a:t>railroad crossing, </a:t>
            </a:r>
            <a:endParaRPr lang="en-US" sz="5100" dirty="0" smtClean="0">
              <a:latin typeface="Palatino Linotype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5100" dirty="0" smtClean="0">
                <a:latin typeface="Palatino Linotype" pitchFamily="18" charset="0"/>
              </a:rPr>
              <a:t>Bicycle paths </a:t>
            </a:r>
            <a:endParaRPr lang="en-US" sz="4400" dirty="0">
              <a:latin typeface="Palatino Linotype" pitchFamily="18" charset="0"/>
            </a:endParaRPr>
          </a:p>
          <a:p>
            <a:pPr>
              <a:buNone/>
            </a:pPr>
            <a:r>
              <a:rPr lang="en-US" sz="1800" dirty="0">
                <a:latin typeface="Palatino Linotype" pitchFamily="18" charset="0"/>
              </a:rPr>
              <a:t> </a:t>
            </a:r>
          </a:p>
          <a:p>
            <a:pPr>
              <a:buNone/>
            </a:pPr>
            <a:r>
              <a:rPr lang="en-US" sz="4500" dirty="0">
                <a:latin typeface="Palatino Linotype" pitchFamily="18" charset="0"/>
              </a:rPr>
              <a:t>Volusia County School’s </a:t>
            </a:r>
            <a:r>
              <a:rPr lang="en-US" sz="4500" u="sng" dirty="0">
                <a:latin typeface="Palatino Linotype" pitchFamily="18" charset="0"/>
              </a:rPr>
              <a:t>current curriculum</a:t>
            </a:r>
            <a:r>
              <a:rPr lang="en-US" sz="4500" dirty="0">
                <a:latin typeface="Palatino Linotype" pitchFamily="18" charset="0"/>
              </a:rPr>
              <a:t> will be used </a:t>
            </a:r>
            <a:endParaRPr lang="en-US" sz="4500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n-US" sz="4500" dirty="0" smtClean="0">
                <a:latin typeface="Palatino Linotype" pitchFamily="18" charset="0"/>
              </a:rPr>
              <a:t>and </a:t>
            </a:r>
            <a:r>
              <a:rPr lang="en-US" sz="4500" dirty="0">
                <a:latin typeface="Palatino Linotype" pitchFamily="18" charset="0"/>
              </a:rPr>
              <a:t>is designed </a:t>
            </a:r>
            <a:r>
              <a:rPr lang="en-US" sz="4500" u="sng" dirty="0">
                <a:latin typeface="Palatino Linotype" pitchFamily="18" charset="0"/>
              </a:rPr>
              <a:t>to teach </a:t>
            </a:r>
            <a:r>
              <a:rPr lang="en-US" sz="4500" dirty="0">
                <a:latin typeface="Palatino Linotype" pitchFamily="18" charset="0"/>
              </a:rPr>
              <a:t>our young people to </a:t>
            </a:r>
            <a:r>
              <a:rPr lang="en-US" sz="4500" u="sng" dirty="0">
                <a:latin typeface="Palatino Linotype" pitchFamily="18" charset="0"/>
              </a:rPr>
              <a:t>recognize </a:t>
            </a:r>
            <a:endParaRPr lang="en-US" sz="4500" u="sng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n-US" sz="4500" u="sng" dirty="0" smtClean="0">
                <a:latin typeface="Palatino Linotype" pitchFamily="18" charset="0"/>
              </a:rPr>
              <a:t>safety </a:t>
            </a:r>
            <a:r>
              <a:rPr lang="en-US" sz="4500" u="sng" dirty="0">
                <a:latin typeface="Palatino Linotype" pitchFamily="18" charset="0"/>
              </a:rPr>
              <a:t>hazards</a:t>
            </a:r>
            <a:r>
              <a:rPr lang="en-US" sz="4500" dirty="0">
                <a:latin typeface="Palatino Linotype" pitchFamily="18" charset="0"/>
              </a:rPr>
              <a:t> found in everyday life and </a:t>
            </a:r>
            <a:r>
              <a:rPr lang="en-US" sz="4500" u="sng" dirty="0">
                <a:latin typeface="Palatino Linotype" pitchFamily="18" charset="0"/>
              </a:rPr>
              <a:t>learn to make</a:t>
            </a:r>
            <a:r>
              <a:rPr lang="en-US" sz="4500" dirty="0">
                <a:latin typeface="Palatino Linotype" pitchFamily="18" charset="0"/>
              </a:rPr>
              <a:t> </a:t>
            </a:r>
            <a:endParaRPr lang="en-US" sz="4500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n-US" sz="4500" dirty="0" smtClean="0">
                <a:latin typeface="Palatino Linotype" pitchFamily="18" charset="0"/>
              </a:rPr>
              <a:t>The </a:t>
            </a:r>
            <a:r>
              <a:rPr lang="en-US" sz="4500" u="sng" dirty="0" smtClean="0">
                <a:latin typeface="Palatino Linotype" pitchFamily="18" charset="0"/>
              </a:rPr>
              <a:t>best </a:t>
            </a:r>
            <a:r>
              <a:rPr lang="en-US" sz="4500" u="sng" dirty="0">
                <a:latin typeface="Palatino Linotype" pitchFamily="18" charset="0"/>
              </a:rPr>
              <a:t>choices </a:t>
            </a:r>
            <a:r>
              <a:rPr lang="en-US" sz="4500" dirty="0">
                <a:latin typeface="Palatino Linotype" pitchFamily="18" charset="0"/>
              </a:rPr>
              <a:t>when faced with </a:t>
            </a:r>
            <a:r>
              <a:rPr lang="en-US" sz="4500" u="sng" dirty="0">
                <a:latin typeface="Palatino Linotype" pitchFamily="18" charset="0"/>
              </a:rPr>
              <a:t>potential hazardous </a:t>
            </a:r>
            <a:endParaRPr lang="en-US" sz="4500" u="sng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n-US" sz="4500" u="sng" dirty="0" smtClean="0">
                <a:latin typeface="Palatino Linotype" pitchFamily="18" charset="0"/>
              </a:rPr>
              <a:t>situations</a:t>
            </a:r>
            <a:r>
              <a:rPr lang="en-US" sz="4500" dirty="0">
                <a:latin typeface="Palatino Linotype" pitchFamily="18" charset="0"/>
              </a:rPr>
              <a:t>.  </a:t>
            </a:r>
            <a:endParaRPr lang="en-US" sz="4500" dirty="0" smtClean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 Linotype" pitchFamily="18" charset="0"/>
              </a:rPr>
              <a:t>Mobile Safety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Palatino Linotype" pitchFamily="18" charset="0"/>
              </a:rPr>
              <a:t>Mobile Safety City will </a:t>
            </a:r>
            <a:r>
              <a:rPr lang="en-US" u="sng" dirty="0" smtClean="0">
                <a:latin typeface="Palatino Linotype" pitchFamily="18" charset="0"/>
              </a:rPr>
              <a:t>enhance the existing</a:t>
            </a:r>
            <a:r>
              <a:rPr lang="en-US" dirty="0" smtClean="0">
                <a:latin typeface="Palatino Linotype" pitchFamily="18" charset="0"/>
              </a:rPr>
              <a:t> and proposed bike education elements of the Volusia County Public School’s </a:t>
            </a:r>
            <a:r>
              <a:rPr lang="en-US" u="sng" dirty="0" smtClean="0">
                <a:latin typeface="Palatino Linotype" pitchFamily="18" charset="0"/>
              </a:rPr>
              <a:t>Physical Education Program</a:t>
            </a:r>
            <a:r>
              <a:rPr lang="en-US" dirty="0" smtClean="0">
                <a:latin typeface="Palatino Linotype" pitchFamily="18" charset="0"/>
              </a:rPr>
              <a:t>. </a:t>
            </a:r>
          </a:p>
          <a:p>
            <a:pPr>
              <a:buNone/>
            </a:pPr>
            <a:endParaRPr lang="en-US" sz="2800" dirty="0" smtClean="0">
              <a:latin typeface="Palatino Linotype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Palatino Linotype" pitchFamily="18" charset="0"/>
              </a:rPr>
              <a:t>It will be available for </a:t>
            </a:r>
            <a:r>
              <a:rPr lang="en-US" u="sng" dirty="0" smtClean="0">
                <a:latin typeface="Palatino Linotype" pitchFamily="18" charset="0"/>
              </a:rPr>
              <a:t>use throughout the school year</a:t>
            </a:r>
            <a:r>
              <a:rPr lang="en-US" dirty="0" smtClean="0">
                <a:latin typeface="Palatino Linotype" pitchFamily="18" charset="0"/>
              </a:rPr>
              <a:t> to </a:t>
            </a:r>
            <a:r>
              <a:rPr lang="en-US" u="sng" dirty="0" smtClean="0">
                <a:latin typeface="Palatino Linotype" pitchFamily="18" charset="0"/>
              </a:rPr>
              <a:t>elementary aged students</a:t>
            </a:r>
            <a:r>
              <a:rPr lang="en-US" dirty="0" smtClean="0">
                <a:latin typeface="Palatino Linotype" pitchFamily="18" charset="0"/>
              </a:rPr>
              <a:t> K-5. (</a:t>
            </a:r>
            <a:r>
              <a:rPr lang="en-US" dirty="0" err="1" smtClean="0">
                <a:latin typeface="Palatino Linotype" pitchFamily="18" charset="0"/>
              </a:rPr>
              <a:t>Reg</a:t>
            </a:r>
            <a:r>
              <a:rPr lang="en-US" dirty="0" smtClean="0">
                <a:latin typeface="Palatino Linotype" pitchFamily="18" charset="0"/>
              </a:rPr>
              <a:t> Ed &amp; ESE)</a:t>
            </a:r>
          </a:p>
          <a:p>
            <a:pPr>
              <a:buNone/>
            </a:pPr>
            <a:r>
              <a:rPr lang="en-US" dirty="0" smtClean="0">
                <a:latin typeface="Palatino Linotype" pitchFamily="18" charset="0"/>
              </a:rPr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 Linotype" pitchFamily="18" charset="0"/>
              </a:rPr>
              <a:t>Mobile Safety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754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2100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n-US" sz="3500" dirty="0" smtClean="0">
                <a:latin typeface="Palatino Linotype" pitchFamily="18" charset="0"/>
              </a:rPr>
              <a:t>Programs include: </a:t>
            </a:r>
          </a:p>
          <a:p>
            <a:pPr>
              <a:buNone/>
            </a:pPr>
            <a:endParaRPr lang="en-US" sz="900" dirty="0" smtClean="0">
              <a:latin typeface="Palatino Linotype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500" dirty="0" smtClean="0">
                <a:latin typeface="Palatino Linotype" pitchFamily="18" charset="0"/>
              </a:rPr>
              <a:t>Bicycle safety, </a:t>
            </a:r>
          </a:p>
          <a:p>
            <a:pPr>
              <a:buFont typeface="Wingdings" pitchFamily="2" charset="2"/>
              <a:buChar char="§"/>
            </a:pPr>
            <a:r>
              <a:rPr lang="en-US" sz="3500" dirty="0" smtClean="0">
                <a:latin typeface="Palatino Linotype" pitchFamily="18" charset="0"/>
              </a:rPr>
              <a:t>Bus Safety, </a:t>
            </a:r>
          </a:p>
          <a:p>
            <a:pPr>
              <a:buFont typeface="Wingdings" pitchFamily="2" charset="2"/>
              <a:buChar char="§"/>
            </a:pPr>
            <a:r>
              <a:rPr lang="en-US" sz="3500" dirty="0" smtClean="0">
                <a:latin typeface="Palatino Linotype" pitchFamily="18" charset="0"/>
              </a:rPr>
              <a:t>Pedestrian safety, </a:t>
            </a:r>
          </a:p>
          <a:p>
            <a:pPr>
              <a:buFont typeface="Wingdings" pitchFamily="2" charset="2"/>
              <a:buChar char="§"/>
            </a:pPr>
            <a:r>
              <a:rPr lang="en-US" sz="3500" dirty="0" smtClean="0">
                <a:latin typeface="Palatino Linotype" pitchFamily="18" charset="0"/>
              </a:rPr>
              <a:t>Stranger awareness, </a:t>
            </a:r>
          </a:p>
          <a:p>
            <a:pPr>
              <a:buFont typeface="Wingdings" pitchFamily="2" charset="2"/>
              <a:buChar char="§"/>
            </a:pPr>
            <a:r>
              <a:rPr lang="en-US" sz="3500" dirty="0" smtClean="0">
                <a:latin typeface="Palatino Linotype" pitchFamily="18" charset="0"/>
              </a:rPr>
              <a:t>Traffic Safety, </a:t>
            </a:r>
          </a:p>
          <a:p>
            <a:pPr>
              <a:buFont typeface="Wingdings" pitchFamily="2" charset="2"/>
              <a:buChar char="§"/>
            </a:pPr>
            <a:r>
              <a:rPr lang="en-US" sz="3500" dirty="0" smtClean="0">
                <a:latin typeface="Palatino Linotype" pitchFamily="18" charset="0"/>
              </a:rPr>
              <a:t>Traffic Signs </a:t>
            </a:r>
          </a:p>
          <a:p>
            <a:pPr>
              <a:buFont typeface="Wingdings" pitchFamily="2" charset="2"/>
              <a:buChar char="§"/>
            </a:pPr>
            <a:r>
              <a:rPr lang="en-US" sz="3500" dirty="0" smtClean="0">
                <a:latin typeface="Palatino Linotype" pitchFamily="18" charset="0"/>
              </a:rPr>
              <a:t>and Traffic Lights.</a:t>
            </a:r>
          </a:p>
          <a:p>
            <a:pPr>
              <a:buNone/>
            </a:pPr>
            <a:r>
              <a:rPr lang="en-US" sz="1200" dirty="0" smtClean="0">
                <a:latin typeface="Palatino Linotype" pitchFamily="18" charset="0"/>
              </a:rPr>
              <a:t> </a:t>
            </a:r>
          </a:p>
          <a:p>
            <a:pPr>
              <a:buNone/>
            </a:pPr>
            <a:r>
              <a:rPr lang="en-US" sz="3500" dirty="0" smtClean="0">
                <a:latin typeface="Palatino Linotype" pitchFamily="18" charset="0"/>
              </a:rPr>
              <a:t>Occupies a section of parking lot with a </a:t>
            </a:r>
          </a:p>
          <a:p>
            <a:pPr>
              <a:buNone/>
            </a:pPr>
            <a:r>
              <a:rPr lang="en-US" sz="3500" dirty="0" smtClean="0">
                <a:latin typeface="Palatino Linotype" pitchFamily="18" charset="0"/>
              </a:rPr>
              <a:t>minimum of 70’ X 80’ for 4 stations.</a:t>
            </a:r>
            <a:endParaRPr lang="en-US" sz="35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Palatino Linotype" pitchFamily="18" charset="0"/>
              </a:rPr>
              <a:t>Encouraged to Bike or Ride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>
                <a:latin typeface="Palatino Linotype" pitchFamily="18" charset="0"/>
              </a:rPr>
              <a:t>Kids </a:t>
            </a:r>
            <a:r>
              <a:rPr lang="en-US" b="1" dirty="0">
                <a:latin typeface="Palatino Linotype" pitchFamily="18" charset="0"/>
              </a:rPr>
              <a:t>are encouraged to bike (or walk) to school for </a:t>
            </a:r>
            <a:endParaRPr lang="en-US" b="1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n-US" b="1" dirty="0" smtClean="0">
                <a:latin typeface="Palatino Linotype" pitchFamily="18" charset="0"/>
              </a:rPr>
              <a:t>Three main </a:t>
            </a:r>
            <a:r>
              <a:rPr lang="en-US" b="1" dirty="0">
                <a:latin typeface="Palatino Linotype" pitchFamily="18" charset="0"/>
              </a:rPr>
              <a:t>reasons:</a:t>
            </a:r>
            <a:endParaRPr lang="en-US" dirty="0">
              <a:latin typeface="Palatino Linotype" pitchFamily="18" charset="0"/>
            </a:endParaRPr>
          </a:p>
          <a:p>
            <a:pPr lvl="0"/>
            <a:r>
              <a:rPr lang="en-US" u="sng" dirty="0">
                <a:latin typeface="Palatino Linotype" pitchFamily="18" charset="0"/>
                <a:hlinkClick r:id="rId3"/>
              </a:rPr>
              <a:t>To enhance the health of kids - </a:t>
            </a:r>
            <a:r>
              <a:rPr lang="en-US" dirty="0">
                <a:latin typeface="Palatino Linotype" pitchFamily="18" charset="0"/>
              </a:rPr>
              <a:t>Increased physical activity can combat a host of health problems facing kids today. </a:t>
            </a:r>
          </a:p>
          <a:p>
            <a:pPr lvl="0"/>
            <a:r>
              <a:rPr lang="en-US" u="sng" dirty="0">
                <a:latin typeface="Palatino Linotype" pitchFamily="18" charset="0"/>
                <a:hlinkClick r:id="rId4"/>
              </a:rPr>
              <a:t>To improve air quality and the environment</a:t>
            </a:r>
            <a:r>
              <a:rPr lang="en-US" dirty="0">
                <a:latin typeface="Palatino Linotype" pitchFamily="18" charset="0"/>
              </a:rPr>
              <a:t> - Replacing car trips to school with walking or bicycling can help reduce air pollution and traffic. </a:t>
            </a:r>
          </a:p>
          <a:p>
            <a:pPr lvl="0"/>
            <a:r>
              <a:rPr lang="en-US" u="sng" dirty="0">
                <a:latin typeface="Palatino Linotype" pitchFamily="18" charset="0"/>
                <a:hlinkClick r:id="rId5"/>
              </a:rPr>
              <a:t>To create safer routes for walking and bicycling</a:t>
            </a:r>
            <a:r>
              <a:rPr lang="en-US" dirty="0">
                <a:latin typeface="Palatino Linotype" pitchFamily="18" charset="0"/>
              </a:rPr>
              <a:t> - Sidewalks, education programs and traffic calming measures are some of the ways to improve conditions.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alatino Linotype" pitchFamily="18" charset="0"/>
              </a:rPr>
              <a:t>Overseer of Project</a:t>
            </a:r>
            <a:endParaRPr lang="en-US" b="1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latin typeface="Palatino Linotype" pitchFamily="18" charset="0"/>
              </a:rPr>
              <a:t>Cookie Grafton</a:t>
            </a:r>
            <a:r>
              <a:rPr lang="en-US" dirty="0">
                <a:latin typeface="Palatino Linotype" pitchFamily="18" charset="0"/>
              </a:rPr>
              <a:t>, Instructional Materials, </a:t>
            </a:r>
            <a:endParaRPr lang="en-US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n-US" dirty="0" smtClean="0">
                <a:latin typeface="Palatino Linotype" pitchFamily="18" charset="0"/>
              </a:rPr>
              <a:t>Health &amp; </a:t>
            </a:r>
            <a:r>
              <a:rPr lang="en-US" dirty="0">
                <a:latin typeface="Palatino Linotype" pitchFamily="18" charset="0"/>
              </a:rPr>
              <a:t>Physical Education Specialist for </a:t>
            </a:r>
            <a:endParaRPr lang="en-US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n-US" dirty="0" smtClean="0">
                <a:latin typeface="Palatino Linotype" pitchFamily="18" charset="0"/>
              </a:rPr>
              <a:t>Volusia County </a:t>
            </a:r>
            <a:r>
              <a:rPr lang="en-US" dirty="0">
                <a:latin typeface="Palatino Linotype" pitchFamily="18" charset="0"/>
              </a:rPr>
              <a:t>Schools will </a:t>
            </a:r>
            <a:r>
              <a:rPr lang="en-US" u="sng" dirty="0">
                <a:latin typeface="Palatino Linotype" pitchFamily="18" charset="0"/>
              </a:rPr>
              <a:t>oversee the </a:t>
            </a:r>
            <a:endParaRPr lang="en-US" u="sng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n-US" u="sng" dirty="0" smtClean="0">
                <a:latin typeface="Palatino Linotype" pitchFamily="18" charset="0"/>
              </a:rPr>
              <a:t>project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dirty="0">
                <a:latin typeface="Palatino Linotype" pitchFamily="18" charset="0"/>
              </a:rPr>
              <a:t>and </a:t>
            </a:r>
            <a:r>
              <a:rPr lang="en-US" u="sng" dirty="0" smtClean="0">
                <a:latin typeface="Palatino Linotype" pitchFamily="18" charset="0"/>
              </a:rPr>
              <a:t>provide </a:t>
            </a:r>
            <a:r>
              <a:rPr lang="en-US" u="sng" dirty="0">
                <a:latin typeface="Palatino Linotype" pitchFamily="18" charset="0"/>
              </a:rPr>
              <a:t>updated progress </a:t>
            </a:r>
            <a:endParaRPr lang="en-US" u="sng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n-US" u="sng" dirty="0" smtClean="0">
                <a:latin typeface="Palatino Linotype" pitchFamily="18" charset="0"/>
              </a:rPr>
              <a:t>reports </a:t>
            </a:r>
            <a:r>
              <a:rPr lang="en-US" u="sng" dirty="0">
                <a:latin typeface="Palatino Linotype" pitchFamily="18" charset="0"/>
              </a:rPr>
              <a:t>for two years</a:t>
            </a:r>
            <a:r>
              <a:rPr lang="en-US" dirty="0">
                <a:latin typeface="Palatino Linotype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Palatino Linotype" pitchFamily="18" charset="0"/>
              </a:rPr>
              <a:t>Material List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876800"/>
          </a:xfrm>
        </p:spPr>
        <p:txBody>
          <a:bodyPr>
            <a:noAutofit/>
          </a:bodyPr>
          <a:lstStyle/>
          <a:p>
            <a:pPr lvl="0"/>
            <a:r>
              <a:rPr lang="en-US" sz="1100" dirty="0">
                <a:latin typeface="Palatino Linotype" pitchFamily="18" charset="0"/>
              </a:rPr>
              <a:t>(5) Portable Stop Sign – 24” - $41.99 each </a:t>
            </a:r>
            <a:endParaRPr lang="en-US" sz="1600" dirty="0">
              <a:latin typeface="Palatino Linotype" pitchFamily="18" charset="0"/>
            </a:endParaRPr>
          </a:p>
          <a:p>
            <a:pPr lvl="0"/>
            <a:r>
              <a:rPr lang="en-US" sz="1100" dirty="0">
                <a:latin typeface="Palatino Linotype" pitchFamily="18" charset="0"/>
              </a:rPr>
              <a:t>(2) Railroad Crossing Sign – 18”x18” - $42.00 each</a:t>
            </a:r>
            <a:endParaRPr lang="en-US" sz="1600" dirty="0">
              <a:latin typeface="Palatino Linotype" pitchFamily="18" charset="0"/>
            </a:endParaRPr>
          </a:p>
          <a:p>
            <a:pPr lvl="0"/>
            <a:r>
              <a:rPr lang="en-US" sz="1100" dirty="0">
                <a:latin typeface="Palatino Linotype" pitchFamily="18" charset="0"/>
              </a:rPr>
              <a:t>(3) School Bus Stop Sign – 18”x24” - $32.25 each</a:t>
            </a:r>
            <a:endParaRPr lang="en-US" sz="1600" dirty="0">
              <a:latin typeface="Palatino Linotype" pitchFamily="18" charset="0"/>
            </a:endParaRPr>
          </a:p>
          <a:p>
            <a:pPr lvl="0"/>
            <a:r>
              <a:rPr lang="en-US" sz="1100" dirty="0">
                <a:latin typeface="Palatino Linotype" pitchFamily="18" charset="0"/>
              </a:rPr>
              <a:t>(5) School Crossing Signs - $62 each</a:t>
            </a:r>
            <a:endParaRPr lang="en-US" sz="1600" dirty="0">
              <a:latin typeface="Palatino Linotype" pitchFamily="18" charset="0"/>
            </a:endParaRPr>
          </a:p>
          <a:p>
            <a:pPr lvl="0"/>
            <a:r>
              <a:rPr lang="en-US" sz="1100" dirty="0">
                <a:latin typeface="Palatino Linotype" pitchFamily="18" charset="0"/>
              </a:rPr>
              <a:t>(20) Sign Base and Pole – 4 ft Predrilled – 37 lb. - $108.95 each</a:t>
            </a:r>
            <a:endParaRPr lang="en-US" sz="1600" dirty="0">
              <a:latin typeface="Palatino Linotype" pitchFamily="18" charset="0"/>
            </a:endParaRPr>
          </a:p>
          <a:p>
            <a:pPr lvl="0"/>
            <a:r>
              <a:rPr lang="en-US" sz="1100" dirty="0">
                <a:latin typeface="Palatino Linotype" pitchFamily="18" charset="0"/>
              </a:rPr>
              <a:t>(4) Portable (Functional) Remote Control Traffic Lights (w/ auto cycle) - $495 each (Any 2” pole can be used to mount – brackets included)      </a:t>
            </a:r>
            <a:endParaRPr lang="en-US" sz="1600" dirty="0">
              <a:latin typeface="Palatino Linotype" pitchFamily="18" charset="0"/>
            </a:endParaRPr>
          </a:p>
          <a:p>
            <a:pPr lvl="0"/>
            <a:r>
              <a:rPr lang="en-US" sz="1100" dirty="0">
                <a:latin typeface="Palatino Linotype" pitchFamily="18" charset="0"/>
              </a:rPr>
              <a:t>(5) Street Name Signs – 6”x24” - $45.95 each</a:t>
            </a:r>
            <a:endParaRPr lang="en-US" sz="1600" dirty="0">
              <a:latin typeface="Palatino Linotype" pitchFamily="18" charset="0"/>
            </a:endParaRPr>
          </a:p>
          <a:p>
            <a:pPr lvl="1"/>
            <a:r>
              <a:rPr lang="en-US" sz="1000" dirty="0">
                <a:latin typeface="Palatino Linotype" pitchFamily="18" charset="0"/>
              </a:rPr>
              <a:t>(5) Post Brackets for Street Name Signs - $11.50 each</a:t>
            </a:r>
            <a:endParaRPr lang="en-US" sz="1400" dirty="0">
              <a:latin typeface="Palatino Linotype" pitchFamily="18" charset="0"/>
            </a:endParaRPr>
          </a:p>
          <a:p>
            <a:pPr lvl="1"/>
            <a:r>
              <a:rPr lang="en-US" sz="1000" dirty="0">
                <a:latin typeface="Palatino Linotype" pitchFamily="18" charset="0"/>
              </a:rPr>
              <a:t>(5) Post for Street Name Signs - $48.95 each</a:t>
            </a:r>
            <a:endParaRPr lang="en-US" sz="1400" dirty="0">
              <a:latin typeface="Palatino Linotype" pitchFamily="18" charset="0"/>
            </a:endParaRPr>
          </a:p>
          <a:p>
            <a:pPr lvl="0"/>
            <a:r>
              <a:rPr lang="en-US" sz="1100" dirty="0">
                <a:latin typeface="Palatino Linotype" pitchFamily="18" charset="0"/>
              </a:rPr>
              <a:t>(3) Traffic Cones – 42” High - $70.10 each</a:t>
            </a:r>
            <a:endParaRPr lang="en-US" sz="1600" dirty="0">
              <a:latin typeface="Palatino Linotype" pitchFamily="18" charset="0"/>
            </a:endParaRPr>
          </a:p>
          <a:p>
            <a:pPr lvl="0"/>
            <a:r>
              <a:rPr lang="en-US" sz="1100" dirty="0">
                <a:latin typeface="Palatino Linotype" pitchFamily="18" charset="0"/>
              </a:rPr>
              <a:t>(1) Begin and End Sign - 24” x 12” - $35 each</a:t>
            </a:r>
            <a:endParaRPr lang="en-US" sz="1600" dirty="0">
              <a:latin typeface="Palatino Linotype" pitchFamily="18" charset="0"/>
            </a:endParaRPr>
          </a:p>
          <a:p>
            <a:pPr lvl="0"/>
            <a:r>
              <a:rPr lang="en-US" sz="1100" dirty="0">
                <a:latin typeface="Palatino Linotype" pitchFamily="18" charset="0"/>
              </a:rPr>
              <a:t>(7) Artificial Trees - $59.97 each</a:t>
            </a:r>
            <a:endParaRPr lang="en-US" sz="1600" dirty="0">
              <a:latin typeface="Palatino Linotype" pitchFamily="18" charset="0"/>
            </a:endParaRPr>
          </a:p>
          <a:p>
            <a:pPr lvl="0"/>
            <a:r>
              <a:rPr lang="en-US" sz="1100" dirty="0">
                <a:latin typeface="Palatino Linotype" pitchFamily="18" charset="0"/>
              </a:rPr>
              <a:t>Green Outside Carpet (Total coverage of 5’x75’ - $1.10/sq. ft.)</a:t>
            </a:r>
            <a:endParaRPr lang="en-US" sz="1600" dirty="0">
              <a:latin typeface="Palatino Linotype" pitchFamily="18" charset="0"/>
            </a:endParaRPr>
          </a:p>
          <a:p>
            <a:pPr lvl="0"/>
            <a:r>
              <a:rPr lang="en-US" sz="1100" dirty="0">
                <a:latin typeface="Palatino Linotype" pitchFamily="18" charset="0"/>
              </a:rPr>
              <a:t>(10 Rolls) 2” wide white and yellow tape for outlining: </a:t>
            </a:r>
            <a:endParaRPr lang="en-US" sz="1600" dirty="0">
              <a:latin typeface="Palatino Linotype" pitchFamily="18" charset="0"/>
            </a:endParaRPr>
          </a:p>
          <a:p>
            <a:r>
              <a:rPr lang="en-US" sz="1100" dirty="0">
                <a:latin typeface="Palatino Linotype" pitchFamily="18" charset="0"/>
              </a:rPr>
              <a:t>  </a:t>
            </a:r>
            <a:r>
              <a:rPr lang="en-US" sz="1100" dirty="0" smtClean="0">
                <a:latin typeface="Palatino Linotype" pitchFamily="18" charset="0"/>
              </a:rPr>
              <a:t>1.88”x20 </a:t>
            </a:r>
            <a:r>
              <a:rPr lang="en-US" sz="1100" dirty="0">
                <a:latin typeface="Palatino Linotype" pitchFamily="18" charset="0"/>
              </a:rPr>
              <a:t>yards - $</a:t>
            </a:r>
            <a:r>
              <a:rPr lang="en-US" sz="1100" dirty="0" smtClean="0">
                <a:latin typeface="Palatino Linotype" pitchFamily="18" charset="0"/>
              </a:rPr>
              <a:t>3.37</a:t>
            </a:r>
          </a:p>
          <a:p>
            <a:pPr lvl="1"/>
            <a:r>
              <a:rPr lang="en-US" sz="1000" dirty="0" smtClean="0">
                <a:latin typeface="Palatino Linotype" pitchFamily="18" charset="0"/>
              </a:rPr>
              <a:t>Streets</a:t>
            </a:r>
            <a:endParaRPr lang="en-US" sz="1400" dirty="0">
              <a:latin typeface="Palatino Linotype" pitchFamily="18" charset="0"/>
            </a:endParaRPr>
          </a:p>
          <a:p>
            <a:pPr lvl="1"/>
            <a:r>
              <a:rPr lang="en-US" sz="1000" dirty="0">
                <a:latin typeface="Palatino Linotype" pitchFamily="18" charset="0"/>
              </a:rPr>
              <a:t>Bicycle Lanes</a:t>
            </a:r>
            <a:endParaRPr lang="en-US" sz="1400" dirty="0">
              <a:latin typeface="Palatino Linotype" pitchFamily="18" charset="0"/>
            </a:endParaRPr>
          </a:p>
          <a:p>
            <a:pPr lvl="1"/>
            <a:r>
              <a:rPr lang="en-US" sz="1000" dirty="0">
                <a:latin typeface="Palatino Linotype" pitchFamily="18" charset="0"/>
              </a:rPr>
              <a:t>Sidewalks</a:t>
            </a:r>
            <a:endParaRPr lang="en-US" sz="1400" dirty="0">
              <a:latin typeface="Palatino Linotype" pitchFamily="18" charset="0"/>
            </a:endParaRPr>
          </a:p>
          <a:p>
            <a:pPr lvl="1"/>
            <a:r>
              <a:rPr lang="en-US" sz="1000" dirty="0">
                <a:latin typeface="Palatino Linotype" pitchFamily="18" charset="0"/>
              </a:rPr>
              <a:t>Crosswalks</a:t>
            </a:r>
            <a:endParaRPr lang="en-US" sz="1400" dirty="0">
              <a:latin typeface="Palatino Linotype" pitchFamily="18" charset="0"/>
            </a:endParaRPr>
          </a:p>
          <a:p>
            <a:pPr lvl="1"/>
            <a:r>
              <a:rPr lang="en-US" sz="1000" dirty="0">
                <a:latin typeface="Palatino Linotype" pitchFamily="18" charset="0"/>
              </a:rPr>
              <a:t>Railroad Crossing</a:t>
            </a:r>
            <a:endParaRPr lang="en-US" sz="1400" dirty="0">
              <a:latin typeface="Palatino Linotype" pitchFamily="18" charset="0"/>
            </a:endParaRPr>
          </a:p>
          <a:p>
            <a:pPr lvl="0"/>
            <a:r>
              <a:rPr lang="en-US" sz="1100" dirty="0">
                <a:latin typeface="Palatino Linotype" pitchFamily="18" charset="0"/>
              </a:rPr>
              <a:t>(20) Plywood Sheets – (5) 8’X8’ Sheets per bldg.-4 Buildings X 5 Sheets – 20 Sheets x $25 each</a:t>
            </a:r>
            <a:endParaRPr lang="en-US" sz="1600" dirty="0">
              <a:latin typeface="Palatino Linotype" pitchFamily="18" charset="0"/>
            </a:endParaRPr>
          </a:p>
          <a:p>
            <a:pPr lvl="0"/>
            <a:r>
              <a:rPr lang="en-US" sz="1100" dirty="0">
                <a:latin typeface="Palatino Linotype" pitchFamily="18" charset="0"/>
              </a:rPr>
              <a:t>(4) 8’x8’ (drawings of </a:t>
            </a:r>
            <a:r>
              <a:rPr lang="en-US" sz="1100" dirty="0" err="1">
                <a:latin typeface="Palatino Linotype" pitchFamily="18" charset="0"/>
              </a:rPr>
              <a:t>bldgs</a:t>
            </a:r>
            <a:r>
              <a:rPr lang="en-US" sz="1100" dirty="0">
                <a:latin typeface="Palatino Linotype" pitchFamily="18" charset="0"/>
              </a:rPr>
              <a:t>.) for the facing of each building      </a:t>
            </a:r>
            <a:endParaRPr lang="en-US" sz="1600" dirty="0">
              <a:latin typeface="Palatino Linotype" pitchFamily="18" charset="0"/>
            </a:endParaRPr>
          </a:p>
          <a:p>
            <a:r>
              <a:rPr lang="en-US" sz="1100" dirty="0">
                <a:latin typeface="Palatino Linotype" pitchFamily="18" charset="0"/>
              </a:rPr>
              <a:t>        (By Students)</a:t>
            </a:r>
            <a:endParaRPr lang="en-US" sz="1600" dirty="0">
              <a:latin typeface="Palatino Linotype" pitchFamily="18" charset="0"/>
            </a:endParaRPr>
          </a:p>
          <a:p>
            <a:pPr lvl="0"/>
            <a:r>
              <a:rPr lang="en-US" sz="1100" dirty="0">
                <a:latin typeface="Palatino Linotype" pitchFamily="18" charset="0"/>
              </a:rPr>
              <a:t>Miscellaneous Hardware – Hinges, screws, etc.</a:t>
            </a:r>
            <a:endParaRPr lang="en-US" sz="1600" dirty="0">
              <a:latin typeface="Palatino Linotype" pitchFamily="18" charset="0"/>
            </a:endParaRPr>
          </a:p>
          <a:p>
            <a:pPr lvl="0"/>
            <a:r>
              <a:rPr lang="en-US" sz="1100" dirty="0">
                <a:latin typeface="Palatino Linotype" pitchFamily="18" charset="0"/>
              </a:rPr>
              <a:t>(10) Storage Bins – $39.99 each</a:t>
            </a:r>
            <a:endParaRPr lang="en-US" sz="1600" dirty="0">
              <a:latin typeface="Palatino Linotype" pitchFamily="18" charset="0"/>
            </a:endParaRPr>
          </a:p>
          <a:p>
            <a:pPr lvl="0"/>
            <a:r>
              <a:rPr lang="en-US" sz="1100" dirty="0">
                <a:latin typeface="Palatino Linotype" pitchFamily="18" charset="0"/>
              </a:rPr>
              <a:t>2013 Trailer w/ Ramp (for transporting materials) – 7’ X 16’</a:t>
            </a:r>
            <a:endParaRPr lang="en-US" sz="1600" dirty="0">
              <a:latin typeface="Palatino Linotype" pitchFamily="18" charset="0"/>
            </a:endParaRPr>
          </a:p>
          <a:p>
            <a:pPr>
              <a:buNone/>
            </a:pPr>
            <a:endParaRPr lang="en-US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5824538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bile Safety City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885</TotalTime>
  <Words>538</Words>
  <Application>Microsoft Office PowerPoint</Application>
  <PresentationFormat>On-screen Show (4:3)</PresentationFormat>
  <Paragraphs>77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Mobile Safety City</vt:lpstr>
      <vt:lpstr>Mobile Safety City</vt:lpstr>
      <vt:lpstr>Mobile Safety City</vt:lpstr>
      <vt:lpstr>Mobile Safety City</vt:lpstr>
      <vt:lpstr>Encouraged to Bike or Ride</vt:lpstr>
      <vt:lpstr>Overseer of Project</vt:lpstr>
      <vt:lpstr>Material List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VCS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Safety City</dc:title>
  <dc:creator>jclark</dc:creator>
  <cp:lastModifiedBy>jclark</cp:lastModifiedBy>
  <cp:revision>50</cp:revision>
  <dcterms:created xsi:type="dcterms:W3CDTF">2013-10-02T20:46:57Z</dcterms:created>
  <dcterms:modified xsi:type="dcterms:W3CDTF">2013-10-09T17:16:02Z</dcterms:modified>
</cp:coreProperties>
</file>