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90" r:id="rId3"/>
    <p:sldMasterId id="2147483692" r:id="rId4"/>
  </p:sldMasterIdLst>
  <p:notesMasterIdLst>
    <p:notesMasterId r:id="rId25"/>
  </p:notesMasterIdLst>
  <p:sldIdLst>
    <p:sldId id="257" r:id="rId5"/>
    <p:sldId id="361" r:id="rId6"/>
    <p:sldId id="363" r:id="rId7"/>
    <p:sldId id="293" r:id="rId8"/>
    <p:sldId id="398" r:id="rId9"/>
    <p:sldId id="399" r:id="rId10"/>
    <p:sldId id="401" r:id="rId11"/>
    <p:sldId id="400" r:id="rId12"/>
    <p:sldId id="402" r:id="rId13"/>
    <p:sldId id="403" r:id="rId14"/>
    <p:sldId id="404" r:id="rId15"/>
    <p:sldId id="298" r:id="rId16"/>
    <p:sldId id="296" r:id="rId17"/>
    <p:sldId id="377" r:id="rId18"/>
    <p:sldId id="394" r:id="rId19"/>
    <p:sldId id="381" r:id="rId20"/>
    <p:sldId id="383" r:id="rId21"/>
    <p:sldId id="382" r:id="rId22"/>
    <p:sldId id="392" r:id="rId23"/>
    <p:sldId id="395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8214" autoAdjust="0"/>
  </p:normalViewPr>
  <p:slideViewPr>
    <p:cSldViewPr>
      <p:cViewPr varScale="1">
        <p:scale>
          <a:sx n="102" d="100"/>
          <a:sy n="102" d="100"/>
        </p:scale>
        <p:origin x="-1884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PJOHNSON\Desktop\Fig%202.4-2.6_2.8-2.9_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Documents%20and%20Settings\ldestro\My%20Documents\Projects%20NOW\8627%20Metro%20Plan%20Orlando\Forecast\Summary%20ALL%20Forecast%20Adj%20v2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94444444444703"/>
          <c:y val="0.20486111111111124"/>
          <c:w val="0.6944444444444493"/>
          <c:h val="0.6944444444444493"/>
        </c:manualLayout>
      </c:layout>
      <c:pieChart>
        <c:varyColors val="1"/>
        <c:ser>
          <c:idx val="0"/>
          <c:order val="0"/>
          <c:spPr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2"/>
            <c:bubble3D val="0"/>
            <c:spPr>
              <a:solidFill>
                <a:srgbClr val="FFFF00"/>
              </a:solidFill>
              <a:ln w="63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rgbClr val="CC00CC"/>
              </a:solidFill>
              <a:ln w="63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3"/>
              </a:solidFill>
              <a:ln w="63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1"/>
              <c:layout>
                <c:manualLayout>
                  <c:x val="-0.17939814814814894"/>
                  <c:y val="0.1298594354394859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2152777777777779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>
                        <a:latin typeface="Trebuchet MS" pitchFamily="34" charset="0"/>
                      </a:rPr>
                      <a:t>A</a:t>
                    </a:r>
                    <a:r>
                      <a:rPr lang="en-US" dirty="0"/>
                      <a:t>ir 
&lt;1%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6.5972222222222612E-2"/>
                  <c:y val="-2.3809523809523944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>
                        <a:latin typeface="Trebuchet MS" pitchFamily="34" charset="0"/>
                      </a:rPr>
                      <a:t>A</a:t>
                    </a:r>
                    <a:r>
                      <a:rPr lang="en-US" dirty="0"/>
                      <a:t>ir-Truck
&lt;1%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.19444444444444778"/>
                  <c:y val="3.720253718285258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>
                    <a:latin typeface="Trebuchet MS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6350"/>
              </c:spPr>
            </c:leaderLines>
          </c:dLbls>
          <c:cat>
            <c:strRef>
              <c:f>'Fig 2.4'!$A$4:$A$8</c:f>
              <c:strCache>
                <c:ptCount val="5"/>
                <c:pt idx="0">
                  <c:v>Truck</c:v>
                </c:pt>
                <c:pt idx="1">
                  <c:v>Rail</c:v>
                </c:pt>
                <c:pt idx="2">
                  <c:v>Air Cargo</c:v>
                </c:pt>
                <c:pt idx="3">
                  <c:v>Air-Truck</c:v>
                </c:pt>
                <c:pt idx="4">
                  <c:v>Water</c:v>
                </c:pt>
              </c:strCache>
            </c:strRef>
          </c:cat>
          <c:val>
            <c:numRef>
              <c:f>'Fig 2.4'!$B$4:$B$8</c:f>
              <c:numCache>
                <c:formatCode>_(* #,##0_);_(* \(#,##0\);_(* "-"??_);_(@_)</c:formatCode>
                <c:ptCount val="5"/>
                <c:pt idx="0">
                  <c:v>191251534.87977371</c:v>
                </c:pt>
                <c:pt idx="1">
                  <c:v>9009908</c:v>
                </c:pt>
                <c:pt idx="2">
                  <c:v>54656.492743060975</c:v>
                </c:pt>
                <c:pt idx="3">
                  <c:v>181972.98697119148</c:v>
                </c:pt>
                <c:pt idx="4">
                  <c:v>1779937.6712970119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>
          <a:latin typeface="Arial Narrow" pitchFamily="34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Tons (in Millions)</a:t>
            </a:r>
          </a:p>
        </c:rich>
      </c:tx>
      <c:layout>
        <c:manualLayout>
          <c:xMode val="edge"/>
          <c:yMode val="edge"/>
          <c:x val="2.4262867659222242E-3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8.3845751919899264E-2"/>
          <c:y val="0.11537412038056882"/>
          <c:w val="0.89598235452833253"/>
          <c:h val="0.6655690434529016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Direction!$A$4</c:f>
              <c:strCache>
                <c:ptCount val="1"/>
                <c:pt idx="0">
                  <c:v>Inbound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en-US" dirty="0"/>
                      <a:t>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en-US" dirty="0"/>
                      <a:t>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en-US" dirty="0"/>
                      <a:t>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Direction!$B$3:$D$3</c:f>
              <c:strCache>
                <c:ptCount val="3"/>
                <c:pt idx="0">
                  <c:v>2010</c:v>
                </c:pt>
                <c:pt idx="1">
                  <c:v>2040 (Forecast 1)</c:v>
                </c:pt>
                <c:pt idx="2">
                  <c:v>2040 (Forecast 2)</c:v>
                </c:pt>
              </c:strCache>
            </c:strRef>
          </c:cat>
          <c:val>
            <c:numRef>
              <c:f>Direction!$B$4:$D$4</c:f>
              <c:numCache>
                <c:formatCode>#,##0</c:formatCode>
                <c:ptCount val="3"/>
                <c:pt idx="0">
                  <c:v>37894.46906137577</c:v>
                </c:pt>
                <c:pt idx="1">
                  <c:v>50282.374250563727</c:v>
                </c:pt>
                <c:pt idx="2">
                  <c:v>56926.170834283941</c:v>
                </c:pt>
              </c:numCache>
            </c:numRef>
          </c:val>
        </c:ser>
        <c:ser>
          <c:idx val="2"/>
          <c:order val="1"/>
          <c:tx>
            <c:strRef>
              <c:f>Direction!$A$5</c:f>
              <c:strCache>
                <c:ptCount val="1"/>
                <c:pt idx="0">
                  <c:v>Intraregional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10%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/>
                      <a:t>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Direction!$B$3:$D$3</c:f>
              <c:strCache>
                <c:ptCount val="3"/>
                <c:pt idx="0">
                  <c:v>2010</c:v>
                </c:pt>
                <c:pt idx="1">
                  <c:v>2040 (Forecast 1)</c:v>
                </c:pt>
                <c:pt idx="2">
                  <c:v>2040 (Forecast 2)</c:v>
                </c:pt>
              </c:strCache>
            </c:strRef>
          </c:cat>
          <c:val>
            <c:numRef>
              <c:f>Direction!$B$5:$D$5</c:f>
              <c:numCache>
                <c:formatCode>#,##0</c:formatCode>
                <c:ptCount val="3"/>
                <c:pt idx="0">
                  <c:v>20559.692697156352</c:v>
                </c:pt>
                <c:pt idx="1">
                  <c:v>23032.809358899336</c:v>
                </c:pt>
                <c:pt idx="2">
                  <c:v>20831.87268448927</c:v>
                </c:pt>
              </c:numCache>
            </c:numRef>
          </c:val>
        </c:ser>
        <c:ser>
          <c:idx val="3"/>
          <c:order val="2"/>
          <c:tx>
            <c:strRef>
              <c:f>Direction!$A$6</c:f>
              <c:strCache>
                <c:ptCount val="1"/>
                <c:pt idx="0">
                  <c:v>Outbound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1</a:t>
                    </a:r>
                    <a:r>
                      <a:rPr lang="en-US" dirty="0"/>
                      <a:t>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1</a:t>
                    </a:r>
                    <a:r>
                      <a:rPr lang="en-US" dirty="0"/>
                      <a:t>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1</a:t>
                    </a:r>
                    <a:r>
                      <a:rPr lang="en-US" dirty="0"/>
                      <a:t>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Direction!$B$3:$D$3</c:f>
              <c:strCache>
                <c:ptCount val="3"/>
                <c:pt idx="0">
                  <c:v>2010</c:v>
                </c:pt>
                <c:pt idx="1">
                  <c:v>2040 (Forecast 1)</c:v>
                </c:pt>
                <c:pt idx="2">
                  <c:v>2040 (Forecast 2)</c:v>
                </c:pt>
              </c:strCache>
            </c:strRef>
          </c:cat>
          <c:val>
            <c:numRef>
              <c:f>Direction!$B$6:$D$6</c:f>
              <c:numCache>
                <c:formatCode>#,##0</c:formatCode>
                <c:ptCount val="3"/>
                <c:pt idx="0">
                  <c:v>23129.100422206604</c:v>
                </c:pt>
                <c:pt idx="1">
                  <c:v>33712.739327456569</c:v>
                </c:pt>
                <c:pt idx="2">
                  <c:v>32797.972375719379</c:v>
                </c:pt>
              </c:numCache>
            </c:numRef>
          </c:val>
        </c:ser>
        <c:ser>
          <c:idx val="1"/>
          <c:order val="3"/>
          <c:tx>
            <c:strRef>
              <c:f>Direction!$A$7</c:f>
              <c:strCache>
                <c:ptCount val="1"/>
                <c:pt idx="0">
                  <c:v>Through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6</a:t>
                    </a:r>
                    <a:r>
                      <a:rPr lang="en-US" dirty="0"/>
                      <a:t>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6</a:t>
                    </a:r>
                    <a:r>
                      <a:rPr lang="en-US" dirty="0"/>
                      <a:t>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6</a:t>
                    </a:r>
                    <a:r>
                      <a:rPr lang="en-US" dirty="0"/>
                      <a:t>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Direction!$B$3:$D$3</c:f>
              <c:strCache>
                <c:ptCount val="3"/>
                <c:pt idx="0">
                  <c:v>2010</c:v>
                </c:pt>
                <c:pt idx="1">
                  <c:v>2040 (Forecast 1)</c:v>
                </c:pt>
                <c:pt idx="2">
                  <c:v>2040 (Forecast 2)</c:v>
                </c:pt>
              </c:strCache>
            </c:strRef>
          </c:cat>
          <c:val>
            <c:numRef>
              <c:f>Direction!$B$7:$D$7</c:f>
              <c:numCache>
                <c:formatCode>#,##0</c:formatCode>
                <c:ptCount val="3"/>
                <c:pt idx="0">
                  <c:v>119856.71938877415</c:v>
                </c:pt>
                <c:pt idx="1">
                  <c:v>164406.38528345875</c:v>
                </c:pt>
                <c:pt idx="2">
                  <c:v>214652.67537464431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1062656"/>
        <c:axId val="71064192"/>
      </c:barChart>
      <c:catAx>
        <c:axId val="71062656"/>
        <c:scaling>
          <c:orientation val="minMax"/>
        </c:scaling>
        <c:delete val="0"/>
        <c:axPos val="b"/>
        <c:majorTickMark val="out"/>
        <c:minorTickMark val="none"/>
        <c:tickLblPos val="nextTo"/>
        <c:crossAx val="71064192"/>
        <c:crosses val="autoZero"/>
        <c:auto val="1"/>
        <c:lblAlgn val="ctr"/>
        <c:lblOffset val="100"/>
        <c:noMultiLvlLbl val="0"/>
      </c:catAx>
      <c:valAx>
        <c:axId val="71064192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crossAx val="71062656"/>
        <c:crosses val="autoZero"/>
        <c:crossBetween val="between"/>
        <c:dispUnits>
          <c:builtInUnit val="thousands"/>
        </c:dispUnits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9DE95B-9F7C-40E7-9652-173F82A7E702}" type="doc">
      <dgm:prSet loTypeId="urn:microsoft.com/office/officeart/2005/8/layout/funnel1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63A7656-1ABE-4B4A-A305-6268371E38E9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</a:rPr>
            <a:t>Capacity</a:t>
          </a:r>
          <a:endParaRPr lang="en-US" sz="1600" b="1" dirty="0">
            <a:solidFill>
              <a:schemeClr val="tx1"/>
            </a:solidFill>
          </a:endParaRPr>
        </a:p>
      </dgm:t>
    </dgm:pt>
    <dgm:pt modelId="{D1CC505F-883E-441C-AD42-B8815E860AB7}" type="parTrans" cxnId="{E2DFFC06-6B07-4789-92FF-24D0998C8AF3}">
      <dgm:prSet/>
      <dgm:spPr/>
      <dgm:t>
        <a:bodyPr/>
        <a:lstStyle/>
        <a:p>
          <a:endParaRPr lang="en-US"/>
        </a:p>
      </dgm:t>
    </dgm:pt>
    <dgm:pt modelId="{ECE821A2-1571-4274-9008-38FC8D1B651F}" type="sibTrans" cxnId="{E2DFFC06-6B07-4789-92FF-24D0998C8AF3}">
      <dgm:prSet/>
      <dgm:spPr/>
      <dgm:t>
        <a:bodyPr/>
        <a:lstStyle/>
        <a:p>
          <a:endParaRPr lang="en-US"/>
        </a:p>
      </dgm:t>
    </dgm:pt>
    <dgm:pt modelId="{D00A3247-93AB-41D8-80B3-DB05096E80FE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Community Impact</a:t>
          </a:r>
          <a:endParaRPr lang="en-US" sz="1400" b="1" dirty="0">
            <a:solidFill>
              <a:schemeClr val="tx1"/>
            </a:solidFill>
          </a:endParaRPr>
        </a:p>
      </dgm:t>
    </dgm:pt>
    <dgm:pt modelId="{BD0AED62-2507-46C8-A546-7476B1C9632F}" type="parTrans" cxnId="{643D41D0-9F7D-40AF-9EAB-00D0EC8FBDD8}">
      <dgm:prSet/>
      <dgm:spPr/>
      <dgm:t>
        <a:bodyPr/>
        <a:lstStyle/>
        <a:p>
          <a:endParaRPr lang="en-US"/>
        </a:p>
      </dgm:t>
    </dgm:pt>
    <dgm:pt modelId="{54E9F338-8945-4E62-B844-AE403205EF27}" type="sibTrans" cxnId="{643D41D0-9F7D-40AF-9EAB-00D0EC8FBDD8}">
      <dgm:prSet/>
      <dgm:spPr/>
      <dgm:t>
        <a:bodyPr/>
        <a:lstStyle/>
        <a:p>
          <a:endParaRPr lang="en-US"/>
        </a:p>
      </dgm:t>
    </dgm:pt>
    <dgm:pt modelId="{AD2B6404-96BF-418E-BC49-BBC3E7948209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Institutional/ Regulatory</a:t>
          </a:r>
          <a:endParaRPr lang="en-US" sz="1400" b="1" dirty="0">
            <a:solidFill>
              <a:schemeClr val="tx1"/>
            </a:solidFill>
          </a:endParaRPr>
        </a:p>
      </dgm:t>
    </dgm:pt>
    <dgm:pt modelId="{90107BE0-F2AE-4032-BDF7-FB8903D7E390}" type="parTrans" cxnId="{FA575C2B-71AB-42A3-B5AE-3124E5637FFE}">
      <dgm:prSet/>
      <dgm:spPr/>
      <dgm:t>
        <a:bodyPr/>
        <a:lstStyle/>
        <a:p>
          <a:endParaRPr lang="en-US"/>
        </a:p>
      </dgm:t>
    </dgm:pt>
    <dgm:pt modelId="{EC80171D-58A2-48CA-B6A0-DF76EF54B2D8}" type="sibTrans" cxnId="{FA575C2B-71AB-42A3-B5AE-3124E5637FFE}">
      <dgm:prSet/>
      <dgm:spPr/>
      <dgm:t>
        <a:bodyPr/>
        <a:lstStyle/>
        <a:p>
          <a:endParaRPr lang="en-US"/>
        </a:p>
      </dgm:t>
    </dgm:pt>
    <dgm:pt modelId="{483EB9C3-642F-433D-A035-ABC286A0A75A}">
      <dgm:prSet phldrT="[Text]" phldr="1"/>
      <dgm:spPr/>
      <dgm:t>
        <a:bodyPr/>
        <a:lstStyle/>
        <a:p>
          <a:endParaRPr lang="en-US" dirty="0"/>
        </a:p>
      </dgm:t>
    </dgm:pt>
    <dgm:pt modelId="{711DB32D-250A-4945-A4FB-D3A82D78FE16}" type="parTrans" cxnId="{3462C18A-D952-49CF-BC2C-905DC3CE7207}">
      <dgm:prSet/>
      <dgm:spPr/>
      <dgm:t>
        <a:bodyPr/>
        <a:lstStyle/>
        <a:p>
          <a:endParaRPr lang="en-US"/>
        </a:p>
      </dgm:t>
    </dgm:pt>
    <dgm:pt modelId="{A56D17EE-84FC-49E1-BC44-1E244E77F6F6}" type="sibTrans" cxnId="{3462C18A-D952-49CF-BC2C-905DC3CE7207}">
      <dgm:prSet/>
      <dgm:spPr/>
      <dgm:t>
        <a:bodyPr/>
        <a:lstStyle/>
        <a:p>
          <a:endParaRPr lang="en-US"/>
        </a:p>
      </dgm:t>
    </dgm:pt>
    <dgm:pt modelId="{B9677F0B-6689-4943-A5E2-74A56271CD3C}" type="pres">
      <dgm:prSet presAssocID="{4C9DE95B-9F7C-40E7-9652-173F82A7E702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870059-FA10-444B-978F-D59B4E6C009B}" type="pres">
      <dgm:prSet presAssocID="{4C9DE95B-9F7C-40E7-9652-173F82A7E702}" presName="ellipse" presStyleLbl="trBgShp" presStyleIdx="0" presStyleCnt="1"/>
      <dgm:spPr/>
    </dgm:pt>
    <dgm:pt modelId="{EF095E5E-6F75-44E0-9688-EB04BD0DF334}" type="pres">
      <dgm:prSet presAssocID="{4C9DE95B-9F7C-40E7-9652-173F82A7E702}" presName="arrow1" presStyleLbl="fgShp" presStyleIdx="0" presStyleCnt="1"/>
      <dgm:spPr/>
    </dgm:pt>
    <dgm:pt modelId="{FB4B0B09-F7F8-43BC-B47F-3C751520971C}" type="pres">
      <dgm:prSet presAssocID="{4C9DE95B-9F7C-40E7-9652-173F82A7E702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C92893-36EA-4E1D-A7B4-4F71F2D49935}" type="pres">
      <dgm:prSet presAssocID="{D00A3247-93AB-41D8-80B3-DB05096E80FE}" presName="item1" presStyleLbl="node1" presStyleIdx="0" presStyleCnt="3" custScaleX="136889" custLinFactNeighborX="-10000" custLinFactNeighborY="88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CCF9FB-535D-479E-AF89-05648230A0AE}" type="pres">
      <dgm:prSet presAssocID="{AD2B6404-96BF-418E-BC49-BBC3E7948209}" presName="item2" presStyleLbl="node1" presStyleIdx="1" presStyleCnt="3" custScaleX="117778" custLinFactNeighborX="-4445" custLinFactNeighborY="-233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93D8E2-5150-47F8-9BAC-470E56BB30D5}" type="pres">
      <dgm:prSet presAssocID="{483EB9C3-642F-433D-A035-ABC286A0A75A}" presName="item3" presStyleLbl="node1" presStyleIdx="2" presStyleCnt="3" custScaleX="117779" custLinFactNeighborX="21110" custLinFactNeighborY="44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FBB82D-C035-4000-9954-2FDA3F902242}" type="pres">
      <dgm:prSet presAssocID="{4C9DE95B-9F7C-40E7-9652-173F82A7E702}" presName="funnel" presStyleLbl="trAlignAcc1" presStyleIdx="0" presStyleCnt="1" custLinFactNeighborX="-1429" custLinFactNeighborY="2679"/>
      <dgm:spPr/>
      <dgm:t>
        <a:bodyPr/>
        <a:lstStyle/>
        <a:p>
          <a:endParaRPr lang="en-US"/>
        </a:p>
      </dgm:t>
    </dgm:pt>
  </dgm:ptLst>
  <dgm:cxnLst>
    <dgm:cxn modelId="{FA575C2B-71AB-42A3-B5AE-3124E5637FFE}" srcId="{4C9DE95B-9F7C-40E7-9652-173F82A7E702}" destId="{AD2B6404-96BF-418E-BC49-BBC3E7948209}" srcOrd="2" destOrd="0" parTransId="{90107BE0-F2AE-4032-BDF7-FB8903D7E390}" sibTransId="{EC80171D-58A2-48CA-B6A0-DF76EF54B2D8}"/>
    <dgm:cxn modelId="{5417735B-69F2-4CDB-8B45-1CFD0E5CD85A}" type="presOf" srcId="{4C9DE95B-9F7C-40E7-9652-173F82A7E702}" destId="{B9677F0B-6689-4943-A5E2-74A56271CD3C}" srcOrd="0" destOrd="0" presId="urn:microsoft.com/office/officeart/2005/8/layout/funnel1"/>
    <dgm:cxn modelId="{00B5BC6D-D986-402F-BC9D-E4EBFCAB03B5}" type="presOf" srcId="{AD2B6404-96BF-418E-BC49-BBC3E7948209}" destId="{C1C92893-36EA-4E1D-A7B4-4F71F2D49935}" srcOrd="0" destOrd="0" presId="urn:microsoft.com/office/officeart/2005/8/layout/funnel1"/>
    <dgm:cxn modelId="{CAC3BD11-250A-4896-BEBD-C336D202AEFF}" type="presOf" srcId="{D00A3247-93AB-41D8-80B3-DB05096E80FE}" destId="{E8CCF9FB-535D-479E-AF89-05648230A0AE}" srcOrd="0" destOrd="0" presId="urn:microsoft.com/office/officeart/2005/8/layout/funnel1"/>
    <dgm:cxn modelId="{643D41D0-9F7D-40AF-9EAB-00D0EC8FBDD8}" srcId="{4C9DE95B-9F7C-40E7-9652-173F82A7E702}" destId="{D00A3247-93AB-41D8-80B3-DB05096E80FE}" srcOrd="1" destOrd="0" parTransId="{BD0AED62-2507-46C8-A546-7476B1C9632F}" sibTransId="{54E9F338-8945-4E62-B844-AE403205EF27}"/>
    <dgm:cxn modelId="{43BE914B-2D8D-4527-A7F7-21B37C9C76F9}" type="presOf" srcId="{483EB9C3-642F-433D-A035-ABC286A0A75A}" destId="{FB4B0B09-F7F8-43BC-B47F-3C751520971C}" srcOrd="0" destOrd="0" presId="urn:microsoft.com/office/officeart/2005/8/layout/funnel1"/>
    <dgm:cxn modelId="{908FB9B0-E40A-4B32-9EA6-F68A520C7309}" type="presOf" srcId="{363A7656-1ABE-4B4A-A305-6268371E38E9}" destId="{C593D8E2-5150-47F8-9BAC-470E56BB30D5}" srcOrd="0" destOrd="0" presId="urn:microsoft.com/office/officeart/2005/8/layout/funnel1"/>
    <dgm:cxn modelId="{3462C18A-D952-49CF-BC2C-905DC3CE7207}" srcId="{4C9DE95B-9F7C-40E7-9652-173F82A7E702}" destId="{483EB9C3-642F-433D-A035-ABC286A0A75A}" srcOrd="3" destOrd="0" parTransId="{711DB32D-250A-4945-A4FB-D3A82D78FE16}" sibTransId="{A56D17EE-84FC-49E1-BC44-1E244E77F6F6}"/>
    <dgm:cxn modelId="{E2DFFC06-6B07-4789-92FF-24D0998C8AF3}" srcId="{4C9DE95B-9F7C-40E7-9652-173F82A7E702}" destId="{363A7656-1ABE-4B4A-A305-6268371E38E9}" srcOrd="0" destOrd="0" parTransId="{D1CC505F-883E-441C-AD42-B8815E860AB7}" sibTransId="{ECE821A2-1571-4274-9008-38FC8D1B651F}"/>
    <dgm:cxn modelId="{E9443D63-6644-4621-96FE-3F6225D94320}" type="presParOf" srcId="{B9677F0B-6689-4943-A5E2-74A56271CD3C}" destId="{D7870059-FA10-444B-978F-D59B4E6C009B}" srcOrd="0" destOrd="0" presId="urn:microsoft.com/office/officeart/2005/8/layout/funnel1"/>
    <dgm:cxn modelId="{37091443-A87B-4CF6-A123-F65CE4374437}" type="presParOf" srcId="{B9677F0B-6689-4943-A5E2-74A56271CD3C}" destId="{EF095E5E-6F75-44E0-9688-EB04BD0DF334}" srcOrd="1" destOrd="0" presId="urn:microsoft.com/office/officeart/2005/8/layout/funnel1"/>
    <dgm:cxn modelId="{9B870E0B-0E78-4CD8-BAD3-F1C69751617F}" type="presParOf" srcId="{B9677F0B-6689-4943-A5E2-74A56271CD3C}" destId="{FB4B0B09-F7F8-43BC-B47F-3C751520971C}" srcOrd="2" destOrd="0" presId="urn:microsoft.com/office/officeart/2005/8/layout/funnel1"/>
    <dgm:cxn modelId="{5144FCD0-86C7-4C86-AF9A-B3E37758E524}" type="presParOf" srcId="{B9677F0B-6689-4943-A5E2-74A56271CD3C}" destId="{C1C92893-36EA-4E1D-A7B4-4F71F2D49935}" srcOrd="3" destOrd="0" presId="urn:microsoft.com/office/officeart/2005/8/layout/funnel1"/>
    <dgm:cxn modelId="{870FA1F9-BFCA-4DDA-B185-0DB0E7460817}" type="presParOf" srcId="{B9677F0B-6689-4943-A5E2-74A56271CD3C}" destId="{E8CCF9FB-535D-479E-AF89-05648230A0AE}" srcOrd="4" destOrd="0" presId="urn:microsoft.com/office/officeart/2005/8/layout/funnel1"/>
    <dgm:cxn modelId="{CB64D8B0-3703-436D-AD28-CEB982F589E8}" type="presParOf" srcId="{B9677F0B-6689-4943-A5E2-74A56271CD3C}" destId="{C593D8E2-5150-47F8-9BAC-470E56BB30D5}" srcOrd="5" destOrd="0" presId="urn:microsoft.com/office/officeart/2005/8/layout/funnel1"/>
    <dgm:cxn modelId="{F7EF6F55-5B7A-4B89-9977-DB77B5A4836A}" type="presParOf" srcId="{B9677F0B-6689-4943-A5E2-74A56271CD3C}" destId="{D1FBB82D-C035-4000-9954-2FDA3F902242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4E910A-EBFE-4A64-94DD-C81FC63DC57B}" type="doc">
      <dgm:prSet loTypeId="urn:microsoft.com/office/officeart/2005/8/layout/hProcess9" loCatId="process" qsTypeId="urn:microsoft.com/office/officeart/2005/8/quickstyle/3d1" qsCatId="3D" csTypeId="urn:microsoft.com/office/officeart/2005/8/colors/colorful5" csCatId="colorful" phldr="1"/>
      <dgm:spPr/>
    </dgm:pt>
    <dgm:pt modelId="{3467EE42-1BD3-4C67-BDDE-D8417900852A}">
      <dgm:prSet phldrT="[Text]"/>
      <dgm:spPr/>
      <dgm:t>
        <a:bodyPr/>
        <a:lstStyle/>
        <a:p>
          <a:pPr algn="ctr"/>
          <a:r>
            <a:rPr lang="en-US" dirty="0" smtClean="0">
              <a:solidFill>
                <a:schemeClr val="bg2"/>
              </a:solidFill>
            </a:rPr>
            <a:t>Physical</a:t>
          </a:r>
        </a:p>
        <a:p>
          <a:pPr algn="ctr"/>
          <a:r>
            <a:rPr lang="en-US" dirty="0" smtClean="0">
              <a:solidFill>
                <a:schemeClr val="bg2"/>
              </a:solidFill>
            </a:rPr>
            <a:t>Infrastructure</a:t>
          </a:r>
          <a:endParaRPr lang="en-US" dirty="0">
            <a:solidFill>
              <a:schemeClr val="bg2"/>
            </a:solidFill>
          </a:endParaRPr>
        </a:p>
      </dgm:t>
    </dgm:pt>
    <dgm:pt modelId="{25251D7B-4429-424D-8619-8771A1D7E0CD}" type="parTrans" cxnId="{AA12EE77-B559-4804-968D-32BF3F60B473}">
      <dgm:prSet/>
      <dgm:spPr/>
      <dgm:t>
        <a:bodyPr/>
        <a:lstStyle/>
        <a:p>
          <a:endParaRPr lang="en-US"/>
        </a:p>
      </dgm:t>
    </dgm:pt>
    <dgm:pt modelId="{0AF52670-5447-4F5A-A486-CED4F4117417}" type="sibTrans" cxnId="{AA12EE77-B559-4804-968D-32BF3F60B473}">
      <dgm:prSet/>
      <dgm:spPr/>
      <dgm:t>
        <a:bodyPr/>
        <a:lstStyle/>
        <a:p>
          <a:endParaRPr lang="en-US"/>
        </a:p>
      </dgm:t>
    </dgm:pt>
    <dgm:pt modelId="{25EEF622-2FA5-4666-ACC5-9475DDEECA80}">
      <dgm:prSet phldrT="[Text]"/>
      <dgm:spPr/>
      <dgm:t>
        <a:bodyPr/>
        <a:lstStyle/>
        <a:p>
          <a:r>
            <a:rPr lang="en-US" dirty="0" smtClean="0">
              <a:solidFill>
                <a:schemeClr val="bg2"/>
              </a:solidFill>
            </a:rPr>
            <a:t>Operational</a:t>
          </a:r>
          <a:endParaRPr lang="en-US" dirty="0">
            <a:solidFill>
              <a:schemeClr val="bg2"/>
            </a:solidFill>
          </a:endParaRPr>
        </a:p>
      </dgm:t>
    </dgm:pt>
    <dgm:pt modelId="{035B49C4-CCC8-4C3E-A443-A77C3AA3C989}" type="parTrans" cxnId="{1DA3C464-B23E-4691-99C1-8AE8F1D5F669}">
      <dgm:prSet/>
      <dgm:spPr/>
      <dgm:t>
        <a:bodyPr/>
        <a:lstStyle/>
        <a:p>
          <a:endParaRPr lang="en-US"/>
        </a:p>
      </dgm:t>
    </dgm:pt>
    <dgm:pt modelId="{F61C3FDA-AA81-4248-953D-5F9663EFEF2E}" type="sibTrans" cxnId="{1DA3C464-B23E-4691-99C1-8AE8F1D5F669}">
      <dgm:prSet/>
      <dgm:spPr/>
      <dgm:t>
        <a:bodyPr/>
        <a:lstStyle/>
        <a:p>
          <a:endParaRPr lang="en-US"/>
        </a:p>
      </dgm:t>
    </dgm:pt>
    <dgm:pt modelId="{7DBD52CE-112D-4655-BE61-F85D18148726}">
      <dgm:prSet phldrT="[Text]"/>
      <dgm:spPr>
        <a:gradFill rotWithShape="0">
          <a:gsLst>
            <a:gs pos="0">
              <a:schemeClr val="accent6">
                <a:lumMod val="40000"/>
                <a:lumOff val="60000"/>
              </a:schemeClr>
            </a:gs>
            <a:gs pos="80000">
              <a:schemeClr val="accent5">
                <a:hueOff val="-7200000"/>
                <a:satOff val="74809"/>
                <a:lumOff val="-39804"/>
                <a:alphaOff val="0"/>
                <a:shade val="93000"/>
                <a:satMod val="130000"/>
              </a:schemeClr>
            </a:gs>
            <a:gs pos="100000">
              <a:schemeClr val="accent5">
                <a:hueOff val="-7200000"/>
                <a:satOff val="74809"/>
                <a:lumOff val="-39804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dirty="0" smtClean="0">
              <a:solidFill>
                <a:schemeClr val="bg2"/>
              </a:solidFill>
            </a:rPr>
            <a:t>Institutional/ Regulatory</a:t>
          </a:r>
          <a:endParaRPr lang="en-US" dirty="0">
            <a:solidFill>
              <a:schemeClr val="bg2"/>
            </a:solidFill>
          </a:endParaRPr>
        </a:p>
      </dgm:t>
    </dgm:pt>
    <dgm:pt modelId="{FCC8EDD4-621C-4470-87AD-F22A2CF69F73}" type="parTrans" cxnId="{9DCEE212-318A-404A-B2F5-6AED306519F6}">
      <dgm:prSet/>
      <dgm:spPr/>
      <dgm:t>
        <a:bodyPr/>
        <a:lstStyle/>
        <a:p>
          <a:endParaRPr lang="en-US"/>
        </a:p>
      </dgm:t>
    </dgm:pt>
    <dgm:pt modelId="{ECDEC0FB-ADF7-445C-87FA-005E99C6E7CC}" type="sibTrans" cxnId="{9DCEE212-318A-404A-B2F5-6AED306519F6}">
      <dgm:prSet/>
      <dgm:spPr/>
      <dgm:t>
        <a:bodyPr/>
        <a:lstStyle/>
        <a:p>
          <a:endParaRPr lang="en-US"/>
        </a:p>
      </dgm:t>
    </dgm:pt>
    <dgm:pt modelId="{7656D966-4561-4EAA-B2DD-57EF56E7ECA1}" type="pres">
      <dgm:prSet presAssocID="{934E910A-EBFE-4A64-94DD-C81FC63DC57B}" presName="CompostProcess" presStyleCnt="0">
        <dgm:presLayoutVars>
          <dgm:dir/>
          <dgm:resizeHandles val="exact"/>
        </dgm:presLayoutVars>
      </dgm:prSet>
      <dgm:spPr/>
    </dgm:pt>
    <dgm:pt modelId="{4DEF1AA7-D577-4C3C-B004-2CA28D9D7F06}" type="pres">
      <dgm:prSet presAssocID="{934E910A-EBFE-4A64-94DD-C81FC63DC57B}" presName="arrow" presStyleLbl="bgShp" presStyleIdx="0" presStyleCnt="1"/>
      <dgm:spPr/>
    </dgm:pt>
    <dgm:pt modelId="{55F51F34-2EC0-4F3B-AE23-559A7C138054}" type="pres">
      <dgm:prSet presAssocID="{934E910A-EBFE-4A64-94DD-C81FC63DC57B}" presName="linearProcess" presStyleCnt="0"/>
      <dgm:spPr/>
    </dgm:pt>
    <dgm:pt modelId="{61E1B2A1-33C2-4524-9F13-1F3D173A4877}" type="pres">
      <dgm:prSet presAssocID="{3467EE42-1BD3-4C67-BDDE-D8417900852A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ED528D-9EDF-41A7-A4B3-234EDF102EAF}" type="pres">
      <dgm:prSet presAssocID="{0AF52670-5447-4F5A-A486-CED4F4117417}" presName="sibTrans" presStyleCnt="0"/>
      <dgm:spPr/>
    </dgm:pt>
    <dgm:pt modelId="{F20CA86B-6D0E-4C56-9A6D-0DFBDA651347}" type="pres">
      <dgm:prSet presAssocID="{25EEF622-2FA5-4666-ACC5-9475DDEECA80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BA9576-19E6-4015-AC99-38502E7704CF}" type="pres">
      <dgm:prSet presAssocID="{F61C3FDA-AA81-4248-953D-5F9663EFEF2E}" presName="sibTrans" presStyleCnt="0"/>
      <dgm:spPr/>
    </dgm:pt>
    <dgm:pt modelId="{4A73364F-53AC-4380-B8F1-99F3FE15F0F4}" type="pres">
      <dgm:prSet presAssocID="{7DBD52CE-112D-4655-BE61-F85D18148726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B96756-32AE-464A-85A8-A2DA815335A8}" type="presOf" srcId="{25EEF622-2FA5-4666-ACC5-9475DDEECA80}" destId="{F20CA86B-6D0E-4C56-9A6D-0DFBDA651347}" srcOrd="0" destOrd="0" presId="urn:microsoft.com/office/officeart/2005/8/layout/hProcess9"/>
    <dgm:cxn modelId="{6A268456-8A58-439C-B464-BFC3087A20F8}" type="presOf" srcId="{934E910A-EBFE-4A64-94DD-C81FC63DC57B}" destId="{7656D966-4561-4EAA-B2DD-57EF56E7ECA1}" srcOrd="0" destOrd="0" presId="urn:microsoft.com/office/officeart/2005/8/layout/hProcess9"/>
    <dgm:cxn modelId="{1DA3C464-B23E-4691-99C1-8AE8F1D5F669}" srcId="{934E910A-EBFE-4A64-94DD-C81FC63DC57B}" destId="{25EEF622-2FA5-4666-ACC5-9475DDEECA80}" srcOrd="1" destOrd="0" parTransId="{035B49C4-CCC8-4C3E-A443-A77C3AA3C989}" sibTransId="{F61C3FDA-AA81-4248-953D-5F9663EFEF2E}"/>
    <dgm:cxn modelId="{240113C4-5CBB-4DEA-9AA0-8953CD6F1AB5}" type="presOf" srcId="{7DBD52CE-112D-4655-BE61-F85D18148726}" destId="{4A73364F-53AC-4380-B8F1-99F3FE15F0F4}" srcOrd="0" destOrd="0" presId="urn:microsoft.com/office/officeart/2005/8/layout/hProcess9"/>
    <dgm:cxn modelId="{1725E82F-2944-4231-BA51-FDBD1AF6F369}" type="presOf" srcId="{3467EE42-1BD3-4C67-BDDE-D8417900852A}" destId="{61E1B2A1-33C2-4524-9F13-1F3D173A4877}" srcOrd="0" destOrd="0" presId="urn:microsoft.com/office/officeart/2005/8/layout/hProcess9"/>
    <dgm:cxn modelId="{9DCEE212-318A-404A-B2F5-6AED306519F6}" srcId="{934E910A-EBFE-4A64-94DD-C81FC63DC57B}" destId="{7DBD52CE-112D-4655-BE61-F85D18148726}" srcOrd="2" destOrd="0" parTransId="{FCC8EDD4-621C-4470-87AD-F22A2CF69F73}" sibTransId="{ECDEC0FB-ADF7-445C-87FA-005E99C6E7CC}"/>
    <dgm:cxn modelId="{AA12EE77-B559-4804-968D-32BF3F60B473}" srcId="{934E910A-EBFE-4A64-94DD-C81FC63DC57B}" destId="{3467EE42-1BD3-4C67-BDDE-D8417900852A}" srcOrd="0" destOrd="0" parTransId="{25251D7B-4429-424D-8619-8771A1D7E0CD}" sibTransId="{0AF52670-5447-4F5A-A486-CED4F4117417}"/>
    <dgm:cxn modelId="{EC1CB794-A5A6-4765-84FC-939C87F38757}" type="presParOf" srcId="{7656D966-4561-4EAA-B2DD-57EF56E7ECA1}" destId="{4DEF1AA7-D577-4C3C-B004-2CA28D9D7F06}" srcOrd="0" destOrd="0" presId="urn:microsoft.com/office/officeart/2005/8/layout/hProcess9"/>
    <dgm:cxn modelId="{8DBBC50A-62D8-460D-B570-4DE20968B11F}" type="presParOf" srcId="{7656D966-4561-4EAA-B2DD-57EF56E7ECA1}" destId="{55F51F34-2EC0-4F3B-AE23-559A7C138054}" srcOrd="1" destOrd="0" presId="urn:microsoft.com/office/officeart/2005/8/layout/hProcess9"/>
    <dgm:cxn modelId="{7DB27A0F-5977-4572-A667-F0BD096A851B}" type="presParOf" srcId="{55F51F34-2EC0-4F3B-AE23-559A7C138054}" destId="{61E1B2A1-33C2-4524-9F13-1F3D173A4877}" srcOrd="0" destOrd="0" presId="urn:microsoft.com/office/officeart/2005/8/layout/hProcess9"/>
    <dgm:cxn modelId="{CF473918-9F9A-47C6-9638-2F14812A20EA}" type="presParOf" srcId="{55F51F34-2EC0-4F3B-AE23-559A7C138054}" destId="{0BED528D-9EDF-41A7-A4B3-234EDF102EAF}" srcOrd="1" destOrd="0" presId="urn:microsoft.com/office/officeart/2005/8/layout/hProcess9"/>
    <dgm:cxn modelId="{8481A319-A79E-45A4-B911-718C12DC31F2}" type="presParOf" srcId="{55F51F34-2EC0-4F3B-AE23-559A7C138054}" destId="{F20CA86B-6D0E-4C56-9A6D-0DFBDA651347}" srcOrd="2" destOrd="0" presId="urn:microsoft.com/office/officeart/2005/8/layout/hProcess9"/>
    <dgm:cxn modelId="{1A41E3F0-9037-4403-89BA-46EA4B73E4B4}" type="presParOf" srcId="{55F51F34-2EC0-4F3B-AE23-559A7C138054}" destId="{57BA9576-19E6-4015-AC99-38502E7704CF}" srcOrd="3" destOrd="0" presId="urn:microsoft.com/office/officeart/2005/8/layout/hProcess9"/>
    <dgm:cxn modelId="{AF6D7A07-781E-490C-8081-BC1C89AB3F66}" type="presParOf" srcId="{55F51F34-2EC0-4F3B-AE23-559A7C138054}" destId="{4A73364F-53AC-4380-B8F1-99F3FE15F0F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92AFB5-4E72-4D7F-8F95-A64CE92B3ECF}" type="doc">
      <dgm:prSet loTypeId="urn:microsoft.com/office/officeart/2005/8/layout/chevron1" loCatId="process" qsTypeId="urn:microsoft.com/office/officeart/2005/8/quickstyle/simple1" qsCatId="simple" csTypeId="urn:microsoft.com/office/officeart/2005/8/colors/colorful3" csCatId="colorful" phldr="1"/>
      <dgm:spPr/>
    </dgm:pt>
    <dgm:pt modelId="{81091131-5453-44C9-B1C5-D5E47158FA6F}">
      <dgm:prSet phldrT="[Text]"/>
      <dgm:spPr/>
      <dgm:t>
        <a:bodyPr/>
        <a:lstStyle/>
        <a:p>
          <a:r>
            <a:rPr lang="en-US" dirty="0" smtClean="0"/>
            <a:t>1-6 months</a:t>
          </a:r>
          <a:endParaRPr lang="en-US" dirty="0"/>
        </a:p>
      </dgm:t>
    </dgm:pt>
    <dgm:pt modelId="{CD9A486B-91C5-4A2D-AD8E-FF8B6637E550}" type="parTrans" cxnId="{01842C68-D9C9-4737-BB4C-6E1AA7975ECF}">
      <dgm:prSet/>
      <dgm:spPr/>
      <dgm:t>
        <a:bodyPr/>
        <a:lstStyle/>
        <a:p>
          <a:endParaRPr lang="en-US"/>
        </a:p>
      </dgm:t>
    </dgm:pt>
    <dgm:pt modelId="{FC088A6F-8574-4D38-93AA-119C9D01E4E8}" type="sibTrans" cxnId="{01842C68-D9C9-4737-BB4C-6E1AA7975ECF}">
      <dgm:prSet/>
      <dgm:spPr/>
      <dgm:t>
        <a:bodyPr/>
        <a:lstStyle/>
        <a:p>
          <a:endParaRPr lang="en-US"/>
        </a:p>
      </dgm:t>
    </dgm:pt>
    <dgm:pt modelId="{81E4AEC3-EAD9-4C15-94BF-2D2DF2AB8DE3}">
      <dgm:prSet phldrT="[Text]"/>
      <dgm:spPr/>
      <dgm:t>
        <a:bodyPr/>
        <a:lstStyle/>
        <a:p>
          <a:r>
            <a:rPr lang="en-US" dirty="0" smtClean="0"/>
            <a:t>7-10 months</a:t>
          </a:r>
          <a:endParaRPr lang="en-US" dirty="0"/>
        </a:p>
      </dgm:t>
    </dgm:pt>
    <dgm:pt modelId="{86F20E47-80D6-4F26-AF6B-65D07A68A392}" type="parTrans" cxnId="{D872DAE9-5BF5-4662-AA81-DFBC747E6CAD}">
      <dgm:prSet/>
      <dgm:spPr/>
      <dgm:t>
        <a:bodyPr/>
        <a:lstStyle/>
        <a:p>
          <a:endParaRPr lang="en-US"/>
        </a:p>
      </dgm:t>
    </dgm:pt>
    <dgm:pt modelId="{70B7B3DB-99DA-4021-8762-3DD7D8126D93}" type="sibTrans" cxnId="{D872DAE9-5BF5-4662-AA81-DFBC747E6CAD}">
      <dgm:prSet/>
      <dgm:spPr/>
      <dgm:t>
        <a:bodyPr/>
        <a:lstStyle/>
        <a:p>
          <a:endParaRPr lang="en-US"/>
        </a:p>
      </dgm:t>
    </dgm:pt>
    <dgm:pt modelId="{D40910AA-ADEC-41FF-9213-25AF8763A2F0}">
      <dgm:prSet phldrT="[Text]"/>
      <dgm:spPr/>
      <dgm:t>
        <a:bodyPr/>
        <a:lstStyle/>
        <a:p>
          <a:r>
            <a:rPr lang="en-US" dirty="0" smtClean="0"/>
            <a:t>10-12 months</a:t>
          </a:r>
          <a:endParaRPr lang="en-US" dirty="0"/>
        </a:p>
      </dgm:t>
    </dgm:pt>
    <dgm:pt modelId="{16DB7DE7-1862-4EE0-A315-A89CD45C7862}" type="parTrans" cxnId="{C411A3FA-ECDD-4BB1-B1C3-CA83E0716054}">
      <dgm:prSet/>
      <dgm:spPr/>
      <dgm:t>
        <a:bodyPr/>
        <a:lstStyle/>
        <a:p>
          <a:endParaRPr lang="en-US"/>
        </a:p>
      </dgm:t>
    </dgm:pt>
    <dgm:pt modelId="{5FCF00EE-51D9-4691-826C-978E4340479C}" type="sibTrans" cxnId="{C411A3FA-ECDD-4BB1-B1C3-CA83E0716054}">
      <dgm:prSet/>
      <dgm:spPr/>
      <dgm:t>
        <a:bodyPr/>
        <a:lstStyle/>
        <a:p>
          <a:endParaRPr lang="en-US"/>
        </a:p>
      </dgm:t>
    </dgm:pt>
    <dgm:pt modelId="{C36FEFC4-F60C-475A-B617-6C21553D5AB9}">
      <dgm:prSet phldrT="[Text]"/>
      <dgm:spPr/>
      <dgm:t>
        <a:bodyPr/>
        <a:lstStyle/>
        <a:p>
          <a:r>
            <a:rPr lang="en-US" dirty="0" smtClean="0"/>
            <a:t>12-14 months</a:t>
          </a:r>
          <a:endParaRPr lang="en-US" dirty="0"/>
        </a:p>
      </dgm:t>
    </dgm:pt>
    <dgm:pt modelId="{3E5B541A-F088-4B49-868D-E6ECF65C5E43}" type="parTrans" cxnId="{1F1B6848-7266-476C-A364-5A55F6240C6A}">
      <dgm:prSet/>
      <dgm:spPr/>
      <dgm:t>
        <a:bodyPr/>
        <a:lstStyle/>
        <a:p>
          <a:endParaRPr lang="en-US"/>
        </a:p>
      </dgm:t>
    </dgm:pt>
    <dgm:pt modelId="{423C63BA-19A8-43C2-90DD-27CC56723175}" type="sibTrans" cxnId="{1F1B6848-7266-476C-A364-5A55F6240C6A}">
      <dgm:prSet/>
      <dgm:spPr/>
      <dgm:t>
        <a:bodyPr/>
        <a:lstStyle/>
        <a:p>
          <a:endParaRPr lang="en-US"/>
        </a:p>
      </dgm:t>
    </dgm:pt>
    <dgm:pt modelId="{9D19AB46-FD0E-4AF4-A482-BD097F13A2C3}">
      <dgm:prSet phldrT="[Text]"/>
      <dgm:spPr/>
      <dgm:t>
        <a:bodyPr/>
        <a:lstStyle/>
        <a:p>
          <a:r>
            <a:rPr lang="en-US" dirty="0" smtClean="0"/>
            <a:t>14-18 months</a:t>
          </a:r>
          <a:endParaRPr lang="en-US" dirty="0"/>
        </a:p>
      </dgm:t>
    </dgm:pt>
    <dgm:pt modelId="{DB725F66-804B-4FB1-97D1-C413BB167E87}" type="parTrans" cxnId="{9AB98E08-97AC-4331-A0E6-B2B8266E6CA5}">
      <dgm:prSet/>
      <dgm:spPr/>
      <dgm:t>
        <a:bodyPr/>
        <a:lstStyle/>
        <a:p>
          <a:endParaRPr lang="en-US"/>
        </a:p>
      </dgm:t>
    </dgm:pt>
    <dgm:pt modelId="{6B19B2C1-4C5E-4521-92CA-3759A07DA114}" type="sibTrans" cxnId="{9AB98E08-97AC-4331-A0E6-B2B8266E6CA5}">
      <dgm:prSet/>
      <dgm:spPr/>
      <dgm:t>
        <a:bodyPr/>
        <a:lstStyle/>
        <a:p>
          <a:endParaRPr lang="en-US"/>
        </a:p>
      </dgm:t>
    </dgm:pt>
    <dgm:pt modelId="{7C427E29-6F55-48AB-B008-DD7278B7CA88}" type="pres">
      <dgm:prSet presAssocID="{A592AFB5-4E72-4D7F-8F95-A64CE92B3ECF}" presName="Name0" presStyleCnt="0">
        <dgm:presLayoutVars>
          <dgm:dir/>
          <dgm:animLvl val="lvl"/>
          <dgm:resizeHandles val="exact"/>
        </dgm:presLayoutVars>
      </dgm:prSet>
      <dgm:spPr/>
    </dgm:pt>
    <dgm:pt modelId="{0DF1C429-8E6F-453F-8E6F-BABDF0423010}" type="pres">
      <dgm:prSet presAssocID="{81091131-5453-44C9-B1C5-D5E47158FA6F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9D38AF-4831-4CF7-BA5D-65C33C9E149D}" type="pres">
      <dgm:prSet presAssocID="{FC088A6F-8574-4D38-93AA-119C9D01E4E8}" presName="parTxOnlySpace" presStyleCnt="0"/>
      <dgm:spPr/>
    </dgm:pt>
    <dgm:pt modelId="{82FB0DF9-800D-45C4-BD12-2841A8944060}" type="pres">
      <dgm:prSet presAssocID="{81E4AEC3-EAD9-4C15-94BF-2D2DF2AB8DE3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D2E905-5CE1-4C29-B3DE-95CA1A4DF508}" type="pres">
      <dgm:prSet presAssocID="{70B7B3DB-99DA-4021-8762-3DD7D8126D93}" presName="parTxOnlySpace" presStyleCnt="0"/>
      <dgm:spPr/>
    </dgm:pt>
    <dgm:pt modelId="{2BEEEC46-B68B-4D54-8BC9-ABFDB22BE50E}" type="pres">
      <dgm:prSet presAssocID="{D40910AA-ADEC-41FF-9213-25AF8763A2F0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B3103E-2D1D-41F7-82ED-5604F178D682}" type="pres">
      <dgm:prSet presAssocID="{5FCF00EE-51D9-4691-826C-978E4340479C}" presName="parTxOnlySpace" presStyleCnt="0"/>
      <dgm:spPr/>
    </dgm:pt>
    <dgm:pt modelId="{D775C408-F3BA-4AD9-ABE2-02B87757CF2C}" type="pres">
      <dgm:prSet presAssocID="{C36FEFC4-F60C-475A-B617-6C21553D5AB9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880E18-5396-47A6-9F61-6BB431BB9A06}" type="pres">
      <dgm:prSet presAssocID="{423C63BA-19A8-43C2-90DD-27CC56723175}" presName="parTxOnlySpace" presStyleCnt="0"/>
      <dgm:spPr/>
    </dgm:pt>
    <dgm:pt modelId="{7C0BFDBF-E8DC-4EDD-955D-D86654C66248}" type="pres">
      <dgm:prSet presAssocID="{9D19AB46-FD0E-4AF4-A482-BD097F13A2C3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4B575C-E6A1-47D8-8F2F-8FA44BF4F3AB}" type="presOf" srcId="{A592AFB5-4E72-4D7F-8F95-A64CE92B3ECF}" destId="{7C427E29-6F55-48AB-B008-DD7278B7CA88}" srcOrd="0" destOrd="0" presId="urn:microsoft.com/office/officeart/2005/8/layout/chevron1"/>
    <dgm:cxn modelId="{0D34D10B-99BF-470B-AB67-595F40F32948}" type="presOf" srcId="{81E4AEC3-EAD9-4C15-94BF-2D2DF2AB8DE3}" destId="{82FB0DF9-800D-45C4-BD12-2841A8944060}" srcOrd="0" destOrd="0" presId="urn:microsoft.com/office/officeart/2005/8/layout/chevron1"/>
    <dgm:cxn modelId="{1F1B6848-7266-476C-A364-5A55F6240C6A}" srcId="{A592AFB5-4E72-4D7F-8F95-A64CE92B3ECF}" destId="{C36FEFC4-F60C-475A-B617-6C21553D5AB9}" srcOrd="3" destOrd="0" parTransId="{3E5B541A-F088-4B49-868D-E6ECF65C5E43}" sibTransId="{423C63BA-19A8-43C2-90DD-27CC56723175}"/>
    <dgm:cxn modelId="{F39015B4-33FD-4153-B67B-C52A68245FEC}" type="presOf" srcId="{C36FEFC4-F60C-475A-B617-6C21553D5AB9}" destId="{D775C408-F3BA-4AD9-ABE2-02B87757CF2C}" srcOrd="0" destOrd="0" presId="urn:microsoft.com/office/officeart/2005/8/layout/chevron1"/>
    <dgm:cxn modelId="{C411A3FA-ECDD-4BB1-B1C3-CA83E0716054}" srcId="{A592AFB5-4E72-4D7F-8F95-A64CE92B3ECF}" destId="{D40910AA-ADEC-41FF-9213-25AF8763A2F0}" srcOrd="2" destOrd="0" parTransId="{16DB7DE7-1862-4EE0-A315-A89CD45C7862}" sibTransId="{5FCF00EE-51D9-4691-826C-978E4340479C}"/>
    <dgm:cxn modelId="{9AB98E08-97AC-4331-A0E6-B2B8266E6CA5}" srcId="{A592AFB5-4E72-4D7F-8F95-A64CE92B3ECF}" destId="{9D19AB46-FD0E-4AF4-A482-BD097F13A2C3}" srcOrd="4" destOrd="0" parTransId="{DB725F66-804B-4FB1-97D1-C413BB167E87}" sibTransId="{6B19B2C1-4C5E-4521-92CA-3759A07DA114}"/>
    <dgm:cxn modelId="{01842C68-D9C9-4737-BB4C-6E1AA7975ECF}" srcId="{A592AFB5-4E72-4D7F-8F95-A64CE92B3ECF}" destId="{81091131-5453-44C9-B1C5-D5E47158FA6F}" srcOrd="0" destOrd="0" parTransId="{CD9A486B-91C5-4A2D-AD8E-FF8B6637E550}" sibTransId="{FC088A6F-8574-4D38-93AA-119C9D01E4E8}"/>
    <dgm:cxn modelId="{D872DAE9-5BF5-4662-AA81-DFBC747E6CAD}" srcId="{A592AFB5-4E72-4D7F-8F95-A64CE92B3ECF}" destId="{81E4AEC3-EAD9-4C15-94BF-2D2DF2AB8DE3}" srcOrd="1" destOrd="0" parTransId="{86F20E47-80D6-4F26-AF6B-65D07A68A392}" sibTransId="{70B7B3DB-99DA-4021-8762-3DD7D8126D93}"/>
    <dgm:cxn modelId="{EB70F615-C45F-4B57-9548-278799039EC2}" type="presOf" srcId="{9D19AB46-FD0E-4AF4-A482-BD097F13A2C3}" destId="{7C0BFDBF-E8DC-4EDD-955D-D86654C66248}" srcOrd="0" destOrd="0" presId="urn:microsoft.com/office/officeart/2005/8/layout/chevron1"/>
    <dgm:cxn modelId="{84B584C0-4B47-4A23-A5B0-7A839FD3EF29}" type="presOf" srcId="{81091131-5453-44C9-B1C5-D5E47158FA6F}" destId="{0DF1C429-8E6F-453F-8E6F-BABDF0423010}" srcOrd="0" destOrd="0" presId="urn:microsoft.com/office/officeart/2005/8/layout/chevron1"/>
    <dgm:cxn modelId="{9ACA56F5-BAFF-420B-B710-8C3682FE4761}" type="presOf" srcId="{D40910AA-ADEC-41FF-9213-25AF8763A2F0}" destId="{2BEEEC46-B68B-4D54-8BC9-ABFDB22BE50E}" srcOrd="0" destOrd="0" presId="urn:microsoft.com/office/officeart/2005/8/layout/chevron1"/>
    <dgm:cxn modelId="{3193C191-8017-4FFB-BE46-08EEABD4A044}" type="presParOf" srcId="{7C427E29-6F55-48AB-B008-DD7278B7CA88}" destId="{0DF1C429-8E6F-453F-8E6F-BABDF0423010}" srcOrd="0" destOrd="0" presId="urn:microsoft.com/office/officeart/2005/8/layout/chevron1"/>
    <dgm:cxn modelId="{C1B2F6E5-8478-4337-96DA-9A1F41BB0E89}" type="presParOf" srcId="{7C427E29-6F55-48AB-B008-DD7278B7CA88}" destId="{E29D38AF-4831-4CF7-BA5D-65C33C9E149D}" srcOrd="1" destOrd="0" presId="urn:microsoft.com/office/officeart/2005/8/layout/chevron1"/>
    <dgm:cxn modelId="{7E32296D-B8AC-4DDB-8E0A-B94007E90F37}" type="presParOf" srcId="{7C427E29-6F55-48AB-B008-DD7278B7CA88}" destId="{82FB0DF9-800D-45C4-BD12-2841A8944060}" srcOrd="2" destOrd="0" presId="urn:microsoft.com/office/officeart/2005/8/layout/chevron1"/>
    <dgm:cxn modelId="{46F089AA-6DB4-47D2-95BE-68D47FB1A9AB}" type="presParOf" srcId="{7C427E29-6F55-48AB-B008-DD7278B7CA88}" destId="{6AD2E905-5CE1-4C29-B3DE-95CA1A4DF508}" srcOrd="3" destOrd="0" presId="urn:microsoft.com/office/officeart/2005/8/layout/chevron1"/>
    <dgm:cxn modelId="{3CE08954-767F-4DFD-BD20-098147789D76}" type="presParOf" srcId="{7C427E29-6F55-48AB-B008-DD7278B7CA88}" destId="{2BEEEC46-B68B-4D54-8BC9-ABFDB22BE50E}" srcOrd="4" destOrd="0" presId="urn:microsoft.com/office/officeart/2005/8/layout/chevron1"/>
    <dgm:cxn modelId="{1B742586-EA9B-470C-A44C-9D44E311555F}" type="presParOf" srcId="{7C427E29-6F55-48AB-B008-DD7278B7CA88}" destId="{B1B3103E-2D1D-41F7-82ED-5604F178D682}" srcOrd="5" destOrd="0" presId="urn:microsoft.com/office/officeart/2005/8/layout/chevron1"/>
    <dgm:cxn modelId="{813B0A69-4BE0-4C06-988C-C5EA186C9A28}" type="presParOf" srcId="{7C427E29-6F55-48AB-B008-DD7278B7CA88}" destId="{D775C408-F3BA-4AD9-ABE2-02B87757CF2C}" srcOrd="6" destOrd="0" presId="urn:microsoft.com/office/officeart/2005/8/layout/chevron1"/>
    <dgm:cxn modelId="{BD7FA5D7-9B4E-4780-A226-06CAA376F6E4}" type="presParOf" srcId="{7C427E29-6F55-48AB-B008-DD7278B7CA88}" destId="{89880E18-5396-47A6-9F61-6BB431BB9A06}" srcOrd="7" destOrd="0" presId="urn:microsoft.com/office/officeart/2005/8/layout/chevron1"/>
    <dgm:cxn modelId="{6CBD6149-6878-4789-B8AC-97286D7850B4}" type="presParOf" srcId="{7C427E29-6F55-48AB-B008-DD7278B7CA88}" destId="{7C0BFDBF-E8DC-4EDD-955D-D86654C66248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870059-FA10-444B-978F-D59B4E6C009B}">
      <dsp:nvSpPr>
        <dsp:cNvPr id="0" name=""/>
        <dsp:cNvSpPr/>
      </dsp:nvSpPr>
      <dsp:spPr>
        <a:xfrm>
          <a:off x="1404620" y="165099"/>
          <a:ext cx="3276600" cy="1137920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095E5E-6F75-44E0-9688-EB04BD0DF334}">
      <dsp:nvSpPr>
        <dsp:cNvPr id="0" name=""/>
        <dsp:cNvSpPr/>
      </dsp:nvSpPr>
      <dsp:spPr>
        <a:xfrm>
          <a:off x="2730500" y="2951479"/>
          <a:ext cx="635000" cy="406400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4B0B09-F7F8-43BC-B47F-3C751520971C}">
      <dsp:nvSpPr>
        <dsp:cNvPr id="0" name=""/>
        <dsp:cNvSpPr/>
      </dsp:nvSpPr>
      <dsp:spPr>
        <a:xfrm>
          <a:off x="1524000" y="3276600"/>
          <a:ext cx="3048000" cy="76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 dirty="0"/>
        </a:p>
      </dsp:txBody>
      <dsp:txXfrm>
        <a:off x="1524000" y="3276600"/>
        <a:ext cx="3048000" cy="762000"/>
      </dsp:txXfrm>
    </dsp:sp>
    <dsp:sp modelId="{C1C92893-36EA-4E1D-A7B4-4F71F2D49935}">
      <dsp:nvSpPr>
        <dsp:cNvPr id="0" name=""/>
        <dsp:cNvSpPr/>
      </dsp:nvSpPr>
      <dsp:spPr>
        <a:xfrm>
          <a:off x="2270759" y="1492493"/>
          <a:ext cx="1564641" cy="114300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Institutional/ Regulatory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2499895" y="1659881"/>
        <a:ext cx="1106369" cy="808224"/>
      </dsp:txXfrm>
    </dsp:sp>
    <dsp:sp modelId="{E8CCF9FB-535D-479E-AF89-05648230A0AE}">
      <dsp:nvSpPr>
        <dsp:cNvPr id="0" name=""/>
        <dsp:cNvSpPr/>
      </dsp:nvSpPr>
      <dsp:spPr>
        <a:xfrm>
          <a:off x="1625592" y="266703"/>
          <a:ext cx="1346202" cy="1143000"/>
        </a:xfrm>
        <a:prstGeom prst="ellipse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Community Impact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1822739" y="434091"/>
        <a:ext cx="951908" cy="808224"/>
      </dsp:txXfrm>
    </dsp:sp>
    <dsp:sp modelId="{C593D8E2-5150-47F8-9BAC-470E56BB30D5}">
      <dsp:nvSpPr>
        <dsp:cNvPr id="0" name=""/>
        <dsp:cNvSpPr/>
      </dsp:nvSpPr>
      <dsp:spPr>
        <a:xfrm>
          <a:off x="3086080" y="307854"/>
          <a:ext cx="1346213" cy="1143000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Capacity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3283228" y="475242"/>
        <a:ext cx="951917" cy="808224"/>
      </dsp:txXfrm>
    </dsp:sp>
    <dsp:sp modelId="{D1FBB82D-C035-4000-9954-2FDA3F902242}">
      <dsp:nvSpPr>
        <dsp:cNvPr id="0" name=""/>
        <dsp:cNvSpPr/>
      </dsp:nvSpPr>
      <dsp:spPr>
        <a:xfrm>
          <a:off x="1219184" y="101612"/>
          <a:ext cx="3556000" cy="284480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EF1AA7-D577-4C3C-B004-2CA28D9D7F06}">
      <dsp:nvSpPr>
        <dsp:cNvPr id="0" name=""/>
        <dsp:cNvSpPr/>
      </dsp:nvSpPr>
      <dsp:spPr>
        <a:xfrm>
          <a:off x="456247" y="0"/>
          <a:ext cx="5170805" cy="2667000"/>
        </a:xfrm>
        <a:prstGeom prst="right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61E1B2A1-33C2-4524-9F13-1F3D173A4877}">
      <dsp:nvSpPr>
        <dsp:cNvPr id="0" name=""/>
        <dsp:cNvSpPr/>
      </dsp:nvSpPr>
      <dsp:spPr>
        <a:xfrm>
          <a:off x="3081" y="800099"/>
          <a:ext cx="1950859" cy="10668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bg2"/>
              </a:solidFill>
            </a:rPr>
            <a:t>Physical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bg2"/>
              </a:solidFill>
            </a:rPr>
            <a:t>Infrastructure</a:t>
          </a:r>
          <a:endParaRPr lang="en-US" sz="2300" kern="1200" dirty="0">
            <a:solidFill>
              <a:schemeClr val="bg2"/>
            </a:solidFill>
          </a:endParaRPr>
        </a:p>
      </dsp:txBody>
      <dsp:txXfrm>
        <a:off x="55158" y="852176"/>
        <a:ext cx="1846705" cy="962646"/>
      </dsp:txXfrm>
    </dsp:sp>
    <dsp:sp modelId="{F20CA86B-6D0E-4C56-9A6D-0DFBDA651347}">
      <dsp:nvSpPr>
        <dsp:cNvPr id="0" name=""/>
        <dsp:cNvSpPr/>
      </dsp:nvSpPr>
      <dsp:spPr>
        <a:xfrm>
          <a:off x="2066220" y="800099"/>
          <a:ext cx="1950859" cy="1066800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bg2"/>
              </a:solidFill>
            </a:rPr>
            <a:t>Operational</a:t>
          </a:r>
          <a:endParaRPr lang="en-US" sz="2300" kern="1200" dirty="0">
            <a:solidFill>
              <a:schemeClr val="bg2"/>
            </a:solidFill>
          </a:endParaRPr>
        </a:p>
      </dsp:txBody>
      <dsp:txXfrm>
        <a:off x="2118297" y="852176"/>
        <a:ext cx="1846705" cy="962646"/>
      </dsp:txXfrm>
    </dsp:sp>
    <dsp:sp modelId="{4A73364F-53AC-4380-B8F1-99F3FE15F0F4}">
      <dsp:nvSpPr>
        <dsp:cNvPr id="0" name=""/>
        <dsp:cNvSpPr/>
      </dsp:nvSpPr>
      <dsp:spPr>
        <a:xfrm>
          <a:off x="4129359" y="800099"/>
          <a:ext cx="1950859" cy="1066800"/>
        </a:xfrm>
        <a:prstGeom prst="roundRect">
          <a:avLst/>
        </a:prstGeom>
        <a:gradFill rotWithShape="0">
          <a:gsLst>
            <a:gs pos="0">
              <a:schemeClr val="accent6">
                <a:lumMod val="40000"/>
                <a:lumOff val="60000"/>
              </a:schemeClr>
            </a:gs>
            <a:gs pos="80000">
              <a:schemeClr val="accent5">
                <a:hueOff val="-7200000"/>
                <a:satOff val="74809"/>
                <a:lumOff val="-39804"/>
                <a:alphaOff val="0"/>
                <a:shade val="93000"/>
                <a:satMod val="130000"/>
              </a:schemeClr>
            </a:gs>
            <a:gs pos="100000">
              <a:schemeClr val="accent5">
                <a:hueOff val="-7200000"/>
                <a:satOff val="74809"/>
                <a:lumOff val="-3980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bg2"/>
              </a:solidFill>
            </a:rPr>
            <a:t>Institutional/ Regulatory</a:t>
          </a:r>
          <a:endParaRPr lang="en-US" sz="2300" kern="1200" dirty="0">
            <a:solidFill>
              <a:schemeClr val="bg2"/>
            </a:solidFill>
          </a:endParaRPr>
        </a:p>
      </dsp:txBody>
      <dsp:txXfrm>
        <a:off x="4181436" y="852176"/>
        <a:ext cx="1846705" cy="9626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F1C429-8E6F-453F-8E6F-BABDF0423010}">
      <dsp:nvSpPr>
        <dsp:cNvPr id="0" name=""/>
        <dsp:cNvSpPr/>
      </dsp:nvSpPr>
      <dsp:spPr>
        <a:xfrm>
          <a:off x="1566" y="174361"/>
          <a:ext cx="1393970" cy="557588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1-6 months</a:t>
          </a:r>
          <a:endParaRPr lang="en-US" sz="1800" kern="1200" dirty="0"/>
        </a:p>
      </dsp:txBody>
      <dsp:txXfrm>
        <a:off x="280360" y="174361"/>
        <a:ext cx="836382" cy="557588"/>
      </dsp:txXfrm>
    </dsp:sp>
    <dsp:sp modelId="{82FB0DF9-800D-45C4-BD12-2841A8944060}">
      <dsp:nvSpPr>
        <dsp:cNvPr id="0" name=""/>
        <dsp:cNvSpPr/>
      </dsp:nvSpPr>
      <dsp:spPr>
        <a:xfrm>
          <a:off x="1256139" y="174361"/>
          <a:ext cx="1393970" cy="557588"/>
        </a:xfrm>
        <a:prstGeom prst="chevron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7-10 months</a:t>
          </a:r>
          <a:endParaRPr lang="en-US" sz="1800" kern="1200" dirty="0"/>
        </a:p>
      </dsp:txBody>
      <dsp:txXfrm>
        <a:off x="1534933" y="174361"/>
        <a:ext cx="836382" cy="557588"/>
      </dsp:txXfrm>
    </dsp:sp>
    <dsp:sp modelId="{2BEEEC46-B68B-4D54-8BC9-ABFDB22BE50E}">
      <dsp:nvSpPr>
        <dsp:cNvPr id="0" name=""/>
        <dsp:cNvSpPr/>
      </dsp:nvSpPr>
      <dsp:spPr>
        <a:xfrm>
          <a:off x="2510713" y="174361"/>
          <a:ext cx="1393970" cy="557588"/>
        </a:xfrm>
        <a:prstGeom prst="chevron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10-12 months</a:t>
          </a:r>
          <a:endParaRPr lang="en-US" sz="1800" kern="1200" dirty="0"/>
        </a:p>
      </dsp:txBody>
      <dsp:txXfrm>
        <a:off x="2789507" y="174361"/>
        <a:ext cx="836382" cy="557588"/>
      </dsp:txXfrm>
    </dsp:sp>
    <dsp:sp modelId="{D775C408-F3BA-4AD9-ABE2-02B87757CF2C}">
      <dsp:nvSpPr>
        <dsp:cNvPr id="0" name=""/>
        <dsp:cNvSpPr/>
      </dsp:nvSpPr>
      <dsp:spPr>
        <a:xfrm>
          <a:off x="3765286" y="174361"/>
          <a:ext cx="1393970" cy="557588"/>
        </a:xfrm>
        <a:prstGeom prst="chevron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12-14 months</a:t>
          </a:r>
          <a:endParaRPr lang="en-US" sz="1800" kern="1200" dirty="0"/>
        </a:p>
      </dsp:txBody>
      <dsp:txXfrm>
        <a:off x="4044080" y="174361"/>
        <a:ext cx="836382" cy="557588"/>
      </dsp:txXfrm>
    </dsp:sp>
    <dsp:sp modelId="{7C0BFDBF-E8DC-4EDD-955D-D86654C66248}">
      <dsp:nvSpPr>
        <dsp:cNvPr id="0" name=""/>
        <dsp:cNvSpPr/>
      </dsp:nvSpPr>
      <dsp:spPr>
        <a:xfrm>
          <a:off x="5019860" y="174361"/>
          <a:ext cx="1393970" cy="557588"/>
        </a:xfrm>
        <a:prstGeom prst="chevron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14-18 months</a:t>
          </a:r>
          <a:endParaRPr lang="en-US" sz="1800" kern="1200" dirty="0"/>
        </a:p>
      </dsp:txBody>
      <dsp:txXfrm>
        <a:off x="5298654" y="174361"/>
        <a:ext cx="836382" cy="5575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0.74074</cdr:x>
      <cdr:y>0.03367</cdr:y>
    </cdr:from>
    <cdr:to>
      <cdr:x>0.91122</cdr:x>
      <cdr:y>0.11528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6096000" y="152400"/>
          <a:ext cx="1402948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r>
            <a:rPr lang="en-US" sz="1800" dirty="0" smtClean="0"/>
            <a:t>61% growth</a:t>
          </a:r>
          <a:endParaRPr lang="en-US" sz="18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3298D87-BDB0-4730-A3DE-AB7AAA111BAC}" type="datetimeFigureOut">
              <a:rPr lang="en-US"/>
              <a:pPr>
                <a:defRPr/>
              </a:pPr>
              <a:t>4/23/2013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9B26197-4F1D-4DD1-B47C-FA0A2835E6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4303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06FCBC-CF80-4818-AE49-E559EADE9EDC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37B26F-273F-43B7-B659-520728285FC2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37B26F-273F-43B7-B659-520728285FC2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B26197-4F1D-4DD1-B47C-FA0A2835E6E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B26197-4F1D-4DD1-B47C-FA0A2835E6E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B26197-4F1D-4DD1-B47C-FA0A2835E6E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B26197-4F1D-4DD1-B47C-FA0A2835E6E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B26197-4F1D-4DD1-B47C-FA0A2835E6E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B26197-4F1D-4DD1-B47C-FA0A2835E6E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B26197-4F1D-4DD1-B47C-FA0A2835E6E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37B26F-273F-43B7-B659-520728285FC2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B26197-4F1D-4DD1-B47C-FA0A2835E6E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B26197-4F1D-4DD1-B47C-FA0A2835E6E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B26197-4F1D-4DD1-B47C-FA0A2835E6E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B26197-4F1D-4DD1-B47C-FA0A2835E6E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B26197-4F1D-4DD1-B47C-FA0A2835E6E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37B26F-273F-43B7-B659-520728285FC2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37B26F-273F-43B7-B659-520728285FC2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37B26F-273F-43B7-B659-520728285FC2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D0EE96D-7564-4A15-BFB2-9501935C08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metroplan slid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9AE3F-2995-443E-9C10-DCC9EEB7D624}" type="datetimeFigureOut">
              <a:rPr lang="en-US"/>
              <a:pPr>
                <a:defRPr/>
              </a:pPr>
              <a:t>4/23/2013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3F941-D9C8-4943-8996-D3A91A6D17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metroplan slid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F505D-B3AE-471B-8506-6CCBF8F16CBE}" type="datetimeFigureOut">
              <a:rPr lang="en-US"/>
              <a:pPr>
                <a:defRPr/>
              </a:pPr>
              <a:t>4/23/2013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6249C-A039-47AB-9400-33D2985B25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metroplan slid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A833C-25E5-40E0-97A0-78BB8601225C}" type="datetimeFigureOut">
              <a:rPr lang="en-US"/>
              <a:pPr>
                <a:defRPr/>
              </a:pPr>
              <a:t>4/23/2013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9CD47-75FE-4DDB-B48D-82EE963E39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C945E59-87AD-4FB0-86BB-1D6F980267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583F2B-10AB-401E-A841-8B1A5CAC4E13}" type="datetimeFigureOut">
              <a:rPr lang="en-US"/>
              <a:pPr>
                <a:defRPr/>
              </a:pPr>
              <a:t>4/23/2013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070114-E97D-4350-99D3-FC8AD046CA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82005D-CBCB-40E6-8E5D-5839429F061D}" type="datetimeFigureOut">
              <a:rPr lang="en-US"/>
              <a:pPr>
                <a:defRPr/>
              </a:pPr>
              <a:t>4/23/2013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D30C18-2CA6-4CFC-A7C8-6E2B9EC331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3D7C9AD-0774-42B8-A876-9FE206D71C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2"/>
          <p:cNvSpPr>
            <a:spLocks noGrp="1"/>
          </p:cNvSpPr>
          <p:nvPr>
            <p:ph type="ctrTitle"/>
          </p:nvPr>
        </p:nvSpPr>
        <p:spPr>
          <a:xfrm>
            <a:off x="457200" y="609600"/>
            <a:ext cx="8229600" cy="1470025"/>
          </a:xfrm>
        </p:spPr>
        <p:txBody>
          <a:bodyPr/>
          <a:lstStyle/>
          <a:p>
            <a:r>
              <a:rPr lang="en-US" sz="3600" b="1" dirty="0" smtClean="0">
                <a:latin typeface="Trebuchet MS" pitchFamily="34" charset="0"/>
              </a:rPr>
              <a:t>Freight, Goods and Services Plan</a:t>
            </a:r>
            <a:br>
              <a:rPr lang="en-US" sz="3600" b="1" dirty="0" smtClean="0">
                <a:latin typeface="Trebuchet MS" pitchFamily="34" charset="0"/>
              </a:rPr>
            </a:br>
            <a:r>
              <a:rPr lang="en-US" sz="3600" b="1" dirty="0" smtClean="0">
                <a:latin typeface="Trebuchet MS" pitchFamily="34" charset="0"/>
              </a:rPr>
              <a:t>&amp;</a:t>
            </a:r>
            <a:br>
              <a:rPr lang="en-US" sz="3600" b="1" dirty="0" smtClean="0">
                <a:latin typeface="Trebuchet MS" pitchFamily="34" charset="0"/>
              </a:rPr>
            </a:br>
            <a:r>
              <a:rPr lang="en-US" sz="3600" b="1" dirty="0" smtClean="0">
                <a:latin typeface="Trebuchet MS" pitchFamily="34" charset="0"/>
              </a:rPr>
              <a:t>Economic Impact on Central Florida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6" name="Title 5"/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bg1"/>
                </a:solidFill>
                <a:latin typeface="Trebuchet MS" pitchFamily="34" charset="0"/>
              </a:rPr>
              <a:t>Commodity Flow-Volusia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981200"/>
            <a:ext cx="80010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6" name="Title 5"/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bg1"/>
                </a:solidFill>
                <a:latin typeface="Trebuchet MS" pitchFamily="34" charset="0"/>
              </a:rPr>
              <a:t>Commodity Flow-Volusia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112151"/>
            <a:ext cx="8229600" cy="3502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pPr algn="l"/>
            <a:r>
              <a:rPr lang="en-US" sz="4500" b="1" dirty="0" smtClean="0">
                <a:solidFill>
                  <a:schemeClr val="bg1"/>
                </a:solidFill>
                <a:latin typeface="Trebuchet MS" pitchFamily="34" charset="0"/>
              </a:rPr>
              <a:t>What is Moving?</a:t>
            </a:r>
            <a:r>
              <a:rPr lang="en-US" b="1" dirty="0" smtClean="0">
                <a:solidFill>
                  <a:schemeClr val="bg1"/>
                </a:solidFill>
                <a:latin typeface="Trebuchet MS" pitchFamily="34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Trebuchet MS" pitchFamily="34" charset="0"/>
              </a:rPr>
            </a:br>
            <a:r>
              <a:rPr lang="en-US" sz="2400" b="1" i="1" dirty="0" smtClean="0">
                <a:solidFill>
                  <a:schemeClr val="bg1"/>
                </a:solidFill>
                <a:latin typeface="Trebuchet MS" pitchFamily="34" charset="0"/>
              </a:rPr>
              <a:t>Top 10 Commodities</a:t>
            </a:r>
          </a:p>
        </p:txBody>
      </p:sp>
      <p:pic>
        <p:nvPicPr>
          <p:cNvPr id="14339" name="Content Placeholder 5"/>
          <p:cNvPicPr>
            <a:picLocks noGrp="1"/>
          </p:cNvPicPr>
          <p:nvPr>
            <p:ph idx="1"/>
          </p:nvPr>
        </p:nvPicPr>
        <p:blipFill>
          <a:blip r:embed="rId3" cstate="print"/>
          <a:srcRect t="4007" b="5803"/>
          <a:stretch>
            <a:fillRect/>
          </a:stretch>
        </p:blipFill>
        <p:spPr>
          <a:xfrm>
            <a:off x="647700" y="2057400"/>
            <a:ext cx="7848600" cy="4419600"/>
          </a:xfrm>
        </p:spPr>
      </p:pic>
      <p:sp>
        <p:nvSpPr>
          <p:cNvPr id="14341" name="Rectangle 3"/>
          <p:cNvSpPr>
            <a:spLocks noChangeArrowheads="1"/>
          </p:cNvSpPr>
          <p:nvPr/>
        </p:nvSpPr>
        <p:spPr bwMode="auto">
          <a:xfrm>
            <a:off x="152400" y="6498595"/>
            <a:ext cx="749435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100" b="1" i="1" dirty="0" smtClean="0">
                <a:latin typeface="Trebuchet MS" pitchFamily="34" charset="0"/>
                <a:cs typeface="Times New Roman" pitchFamily="18" charset="0"/>
              </a:rPr>
              <a:t>Source:  </a:t>
            </a:r>
            <a:r>
              <a:rPr lang="en-US" sz="1100" i="1" dirty="0" smtClean="0">
                <a:latin typeface="Trebuchet MS" pitchFamily="34" charset="0"/>
                <a:cs typeface="Times New Roman" pitchFamily="18" charset="0"/>
              </a:rPr>
              <a:t>2010 </a:t>
            </a:r>
            <a:r>
              <a:rPr lang="en-US" sz="1100" i="1" dirty="0">
                <a:latin typeface="Trebuchet MS" pitchFamily="34" charset="0"/>
                <a:cs typeface="Times New Roman" pitchFamily="18" charset="0"/>
              </a:rPr>
              <a:t>FDOT Trade and Logistics dataset and 2009 full Surface Transportation Board (STB) Waybill dataset.</a:t>
            </a:r>
            <a:endParaRPr lang="en-US" sz="1100" i="1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bg1"/>
                </a:solidFill>
                <a:latin typeface="Trebuchet MS" pitchFamily="34" charset="0"/>
              </a:rPr>
              <a:t>How is Freight Moving?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8288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152400" y="6520190"/>
            <a:ext cx="33528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b="1" i="1" dirty="0" smtClean="0">
                <a:latin typeface="Trebuchet MS" pitchFamily="34" charset="0"/>
              </a:rPr>
              <a:t>Note: </a:t>
            </a:r>
            <a:r>
              <a:rPr lang="en-US" sz="1100" i="1" dirty="0" smtClean="0">
                <a:latin typeface="Trebuchet MS" pitchFamily="34" charset="0"/>
              </a:rPr>
              <a:t>Does </a:t>
            </a:r>
            <a:r>
              <a:rPr lang="en-US" sz="1100" i="1" dirty="0">
                <a:latin typeface="Trebuchet MS" pitchFamily="34" charset="0"/>
              </a:rPr>
              <a:t>not include through rail volumes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1143000"/>
          </a:xfrm>
        </p:spPr>
        <p:txBody>
          <a:bodyPr/>
          <a:lstStyle/>
          <a:p>
            <a:pPr algn="l"/>
            <a:r>
              <a:rPr lang="en-US" smtClean="0">
                <a:solidFill>
                  <a:schemeClr val="bg1"/>
                </a:solidFill>
              </a:rPr>
              <a:t>Forecast Summary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9050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4038600" y="2438400"/>
            <a:ext cx="1403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000000"/>
                </a:solidFill>
              </a:rPr>
              <a:t>35% growth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fld id="{2424F394-C764-43CE-8112-146A83EFE63C}" type="slidenum">
              <a:rPr lang="en-US" smtClean="0"/>
              <a:pPr algn="l">
                <a:defRPr/>
              </a:pPr>
              <a:t>15</a:t>
            </a:fld>
            <a:endParaRPr lang="en-US" dirty="0" smtClean="0"/>
          </a:p>
        </p:txBody>
      </p:sp>
      <p:sp>
        <p:nvSpPr>
          <p:cNvPr id="41987" name="Title 4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/>
          <a:lstStyle/>
          <a:p>
            <a:pPr algn="l"/>
            <a:r>
              <a:rPr lang="en-US" sz="4000" b="1" smtClean="0">
                <a:solidFill>
                  <a:schemeClr val="bg1"/>
                </a:solidFill>
                <a:latin typeface="Trebuchet MS" pitchFamily="34" charset="0"/>
              </a:rPr>
              <a:t>Challenges and </a:t>
            </a:r>
            <a:br>
              <a:rPr lang="en-US" sz="4000" b="1" smtClean="0">
                <a:solidFill>
                  <a:schemeClr val="bg1"/>
                </a:solidFill>
                <a:latin typeface="Trebuchet MS" pitchFamily="34" charset="0"/>
              </a:rPr>
            </a:br>
            <a:r>
              <a:rPr lang="en-US" sz="4000" b="1" smtClean="0">
                <a:solidFill>
                  <a:schemeClr val="bg1"/>
                </a:solidFill>
                <a:latin typeface="Trebuchet MS" pitchFamily="34" charset="0"/>
              </a:rPr>
              <a:t>Recommendations</a:t>
            </a:r>
          </a:p>
        </p:txBody>
      </p:sp>
      <p:graphicFrame>
        <p:nvGraphicFramePr>
          <p:cNvPr id="8" name="Diagram 7"/>
          <p:cNvGraphicFramePr/>
          <p:nvPr/>
        </p:nvGraphicFramePr>
        <p:xfrm>
          <a:off x="1905000" y="1422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/>
          <p:cNvGraphicFramePr/>
          <p:nvPr/>
        </p:nvGraphicFramePr>
        <p:xfrm>
          <a:off x="2159000" y="4191000"/>
          <a:ext cx="608330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267200" y="6260068"/>
            <a:ext cx="1133644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Solutions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53480" y="2855167"/>
            <a:ext cx="1553630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Challenges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1143000"/>
          </a:xfrm>
        </p:spPr>
        <p:txBody>
          <a:bodyPr/>
          <a:lstStyle/>
          <a:p>
            <a:pPr algn="l"/>
            <a:r>
              <a:rPr lang="en-US" b="1" smtClean="0">
                <a:solidFill>
                  <a:schemeClr val="bg1"/>
                </a:solidFill>
                <a:latin typeface="Trebuchet MS" pitchFamily="34" charset="0"/>
              </a:rPr>
              <a:t>Capacity and Mobility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2103438"/>
            <a:ext cx="8229600" cy="4525962"/>
          </a:xfrm>
        </p:spPr>
        <p:txBody>
          <a:bodyPr/>
          <a:lstStyle/>
          <a:p>
            <a:r>
              <a:rPr lang="en-US" smtClean="0">
                <a:latin typeface="Trebuchet MS" pitchFamily="34" charset="0"/>
              </a:rPr>
              <a:t>Travel demand model results for overall level of service and truck volume growth</a:t>
            </a:r>
          </a:p>
          <a:p>
            <a:r>
              <a:rPr lang="en-US" smtClean="0">
                <a:latin typeface="Trebuchet MS" pitchFamily="34" charset="0"/>
              </a:rPr>
              <a:t>Trucking GPS data to analyze existing bottlenecks and key corridors</a:t>
            </a:r>
          </a:p>
          <a:p>
            <a:r>
              <a:rPr lang="en-US" smtClean="0">
                <a:latin typeface="Trebuchet MS" pitchFamily="34" charset="0"/>
              </a:rPr>
              <a:t>Corridor fact sheet for intermodal connectors and key freight corridors</a:t>
            </a:r>
          </a:p>
          <a:p>
            <a:r>
              <a:rPr lang="en-US" smtClean="0">
                <a:latin typeface="Trebuchet MS" pitchFamily="34" charset="0"/>
              </a:rPr>
              <a:t>Existing and on-going studies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1143000"/>
          </a:xfrm>
        </p:spPr>
        <p:txBody>
          <a:bodyPr/>
          <a:lstStyle/>
          <a:p>
            <a:pPr algn="l"/>
            <a:r>
              <a:rPr lang="en-US" b="1" smtClean="0">
                <a:solidFill>
                  <a:schemeClr val="bg1"/>
                </a:solidFill>
                <a:latin typeface="Trebuchet MS" pitchFamily="34" charset="0"/>
              </a:rPr>
              <a:t>Community Impacts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381000" y="2332038"/>
            <a:ext cx="7056438" cy="4525962"/>
          </a:xfrm>
        </p:spPr>
        <p:txBody>
          <a:bodyPr/>
          <a:lstStyle/>
          <a:p>
            <a:r>
              <a:rPr lang="en-US" sz="3000" smtClean="0">
                <a:latin typeface="Trebuchet MS" pitchFamily="34" charset="0"/>
              </a:rPr>
              <a:t>Economic competitiveness</a:t>
            </a:r>
          </a:p>
          <a:p>
            <a:r>
              <a:rPr lang="en-US" sz="3000" smtClean="0">
                <a:latin typeface="Trebuchet MS" pitchFamily="34" charset="0"/>
              </a:rPr>
              <a:t>Air quality</a:t>
            </a:r>
          </a:p>
          <a:p>
            <a:r>
              <a:rPr lang="en-US" sz="3000" smtClean="0">
                <a:latin typeface="Trebuchet MS" pitchFamily="34" charset="0"/>
              </a:rPr>
              <a:t>Safety</a:t>
            </a:r>
          </a:p>
          <a:p>
            <a:r>
              <a:rPr lang="en-US" sz="3000" smtClean="0">
                <a:latin typeface="Trebuchet MS" pitchFamily="34" charset="0"/>
              </a:rPr>
              <a:t>Environmental justice</a:t>
            </a:r>
          </a:p>
          <a:p>
            <a:r>
              <a:rPr lang="en-US" sz="3000" smtClean="0">
                <a:latin typeface="Trebuchet MS" pitchFamily="34" charset="0"/>
              </a:rPr>
              <a:t>State of repair</a:t>
            </a:r>
          </a:p>
          <a:p>
            <a:r>
              <a:rPr lang="en-US" sz="3000" smtClean="0">
                <a:latin typeface="Trebuchet MS" pitchFamily="34" charset="0"/>
              </a:rPr>
              <a:t>Land use conflicts</a:t>
            </a:r>
          </a:p>
          <a:p>
            <a:pPr>
              <a:lnSpc>
                <a:spcPct val="150000"/>
              </a:lnSpc>
            </a:pPr>
            <a:endParaRPr lang="en-US" sz="3000" smtClean="0">
              <a:latin typeface="Trebuchet MS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fld id="{0B08DE5E-225F-44AD-AD1A-B88200A812AB}" type="slidenum">
              <a:rPr lang="en-US" smtClean="0"/>
              <a:pPr algn="l">
                <a:defRPr/>
              </a:pPr>
              <a:t>17</a:t>
            </a:fld>
            <a:endParaRPr lang="en-US" dirty="0" smtClean="0"/>
          </a:p>
        </p:txBody>
      </p:sp>
      <p:pic>
        <p:nvPicPr>
          <p:cNvPr id="3072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438400"/>
            <a:ext cx="3146425" cy="32686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1143000"/>
          </a:xfrm>
        </p:spPr>
        <p:txBody>
          <a:bodyPr/>
          <a:lstStyle/>
          <a:p>
            <a:pPr algn="l"/>
            <a:r>
              <a:rPr lang="en-US" sz="3800" b="1" smtClean="0">
                <a:solidFill>
                  <a:schemeClr val="bg1"/>
                </a:solidFill>
                <a:latin typeface="Trebuchet MS" pitchFamily="34" charset="0"/>
              </a:rPr>
              <a:t>Institutional and Regulatory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2179638"/>
            <a:ext cx="8229600" cy="4525962"/>
          </a:xfrm>
        </p:spPr>
        <p:txBody>
          <a:bodyPr/>
          <a:lstStyle/>
          <a:p>
            <a:r>
              <a:rPr lang="en-US" smtClean="0">
                <a:latin typeface="Trebuchet MS" pitchFamily="34" charset="0"/>
              </a:rPr>
              <a:t>Examine federal, state and local legislation and ordinances for freight specific issues</a:t>
            </a:r>
          </a:p>
          <a:p>
            <a:r>
              <a:rPr lang="en-US" smtClean="0">
                <a:latin typeface="Trebuchet MS" pitchFamily="34" charset="0"/>
              </a:rPr>
              <a:t>Examine funding sources relative to needs</a:t>
            </a:r>
          </a:p>
          <a:p>
            <a:r>
              <a:rPr lang="en-US" smtClean="0">
                <a:latin typeface="Trebuchet MS" pitchFamily="34" charset="0"/>
              </a:rPr>
              <a:t>Document potential implications and mitigation strategies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1"/>
          <p:cNvSpPr>
            <a:spLocks noGrp="1"/>
          </p:cNvSpPr>
          <p:nvPr>
            <p:ph type="title"/>
          </p:nvPr>
        </p:nvSpPr>
        <p:spPr>
          <a:xfrm>
            <a:off x="152400" y="76200"/>
            <a:ext cx="8229600" cy="1143000"/>
          </a:xfrm>
        </p:spPr>
        <p:txBody>
          <a:bodyPr/>
          <a:lstStyle/>
          <a:p>
            <a:pPr algn="l"/>
            <a:r>
              <a:rPr lang="en-US" sz="4000" b="1" smtClean="0">
                <a:solidFill>
                  <a:schemeClr val="bg1"/>
                </a:solidFill>
                <a:latin typeface="Trebuchet MS" pitchFamily="34" charset="0"/>
              </a:rPr>
              <a:t>Preparing Recommendations</a:t>
            </a:r>
          </a:p>
        </p:txBody>
      </p:sp>
      <p:sp>
        <p:nvSpPr>
          <p:cNvPr id="39939" name="Content Placeholder 12"/>
          <p:cNvSpPr>
            <a:spLocks noGrp="1"/>
          </p:cNvSpPr>
          <p:nvPr>
            <p:ph idx="1"/>
          </p:nvPr>
        </p:nvSpPr>
        <p:spPr>
          <a:xfrm>
            <a:off x="304800" y="2255838"/>
            <a:ext cx="8229600" cy="4525962"/>
          </a:xfrm>
        </p:spPr>
        <p:txBody>
          <a:bodyPr/>
          <a:lstStyle/>
          <a:p>
            <a:r>
              <a:rPr lang="en-US" smtClean="0">
                <a:latin typeface="Trebuchet MS" pitchFamily="34" charset="0"/>
              </a:rPr>
              <a:t>Strategic recommendations on how to avoid and mitigate incompatibilities between freight movement and non-freight land uses</a:t>
            </a:r>
          </a:p>
          <a:p>
            <a:r>
              <a:rPr lang="en-US" smtClean="0">
                <a:latin typeface="Trebuchet MS" pitchFamily="34" charset="0"/>
              </a:rPr>
              <a:t>Examples of location where these strategies may be applied.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5334000" cy="4191000"/>
          </a:xfrm>
        </p:spPr>
        <p:txBody>
          <a:bodyPr/>
          <a:lstStyle/>
          <a:p>
            <a:pPr>
              <a:buNone/>
            </a:pPr>
            <a:r>
              <a:rPr lang="en-US" sz="3300" b="1" u="sng" dirty="0" smtClean="0">
                <a:solidFill>
                  <a:schemeClr val="bg1"/>
                </a:solidFill>
                <a:latin typeface="Trebuchet MS" pitchFamily="34" charset="0"/>
                <a:cs typeface="Traditional Arabic" pitchFamily="18" charset="-78"/>
              </a:rPr>
              <a:t>Freight Advisory Council</a:t>
            </a:r>
          </a:p>
          <a:p>
            <a:pPr algn="ctr">
              <a:buNone/>
            </a:pPr>
            <a:endParaRPr lang="en-US" sz="2000" b="1" u="sng" dirty="0" smtClean="0">
              <a:solidFill>
                <a:schemeClr val="bg1"/>
              </a:solidFill>
              <a:latin typeface="Trebuchet MS" pitchFamily="34" charset="0"/>
              <a:cs typeface="Traditional Arabic" pitchFamily="18" charset="-78"/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  <a:cs typeface="Traditional Arabic" pitchFamily="18" charset="-78"/>
              </a:rPr>
              <a:t>Florida Dept. of Transportation</a:t>
            </a:r>
          </a:p>
          <a:p>
            <a:pPr>
              <a:buNone/>
            </a:pPr>
            <a:endParaRPr lang="en-US" sz="1000" dirty="0" smtClean="0">
              <a:solidFill>
                <a:schemeClr val="bg1"/>
              </a:solidFill>
              <a:latin typeface="Trebuchet MS" pitchFamily="34" charset="0"/>
              <a:cs typeface="Traditional Arabic" pitchFamily="18" charset="-78"/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  <a:cs typeface="Traditional Arabic" pitchFamily="18" charset="-78"/>
              </a:rPr>
              <a:t>Freight Industry Professionals</a:t>
            </a:r>
          </a:p>
          <a:p>
            <a:pPr>
              <a:buNone/>
            </a:pPr>
            <a:endParaRPr lang="en-US" sz="1000" dirty="0" smtClean="0">
              <a:solidFill>
                <a:schemeClr val="bg1"/>
              </a:solidFill>
              <a:latin typeface="Trebuchet MS" pitchFamily="34" charset="0"/>
              <a:cs typeface="Traditional Arabic" pitchFamily="18" charset="-78"/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  <a:cs typeface="Traditional Arabic" pitchFamily="18" charset="-78"/>
              </a:rPr>
              <a:t>Transportation Planners/Engineers</a:t>
            </a:r>
          </a:p>
          <a:p>
            <a:pPr>
              <a:buNone/>
            </a:pPr>
            <a:endParaRPr lang="en-US" sz="1000" dirty="0" smtClean="0">
              <a:solidFill>
                <a:schemeClr val="bg1"/>
              </a:solidFill>
              <a:latin typeface="Trebuchet MS" pitchFamily="34" charset="0"/>
              <a:cs typeface="Traditional Arabic" pitchFamily="18" charset="-78"/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  <a:cs typeface="Traditional Arabic" pitchFamily="18" charset="-78"/>
              </a:rPr>
              <a:t>Economic Development Staff</a:t>
            </a:r>
          </a:p>
          <a:p>
            <a:pPr>
              <a:buNone/>
            </a:pPr>
            <a:endParaRPr lang="en-US" sz="1000" dirty="0" smtClean="0">
              <a:solidFill>
                <a:schemeClr val="bg1"/>
              </a:solidFill>
              <a:latin typeface="Trebuchet MS" pitchFamily="34" charset="0"/>
              <a:cs typeface="Traditional Arabic" pitchFamily="18" charset="-78"/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  <a:cs typeface="Traditional Arabic" pitchFamily="18" charset="-78"/>
              </a:rPr>
              <a:t>Land Use and Real Estate Experts</a:t>
            </a:r>
          </a:p>
          <a:p>
            <a:pPr>
              <a:buNone/>
            </a:pPr>
            <a:endParaRPr lang="en-US" sz="1000" b="1" dirty="0" smtClean="0">
              <a:solidFill>
                <a:schemeClr val="bg1"/>
              </a:solidFill>
              <a:latin typeface="Trebuchet MS" pitchFamily="34" charset="0"/>
              <a:cs typeface="Traditional Arabic" pitchFamily="18" charset="-78"/>
            </a:endParaRPr>
          </a:p>
          <a:p>
            <a:pPr algn="ctr">
              <a:buNone/>
            </a:pPr>
            <a:endParaRPr lang="en-US" sz="2600" b="1" dirty="0" smtClean="0">
              <a:solidFill>
                <a:schemeClr val="bg1"/>
              </a:solidFill>
              <a:latin typeface="Trebuchet MS" pitchFamily="34" charset="0"/>
              <a:cs typeface="Traditional Arabic" pitchFamily="18" charset="-78"/>
            </a:endParaRPr>
          </a:p>
          <a:p>
            <a:pPr algn="ctr">
              <a:buNone/>
            </a:pPr>
            <a:endParaRPr lang="en-US" sz="2600" b="1" dirty="0" smtClean="0">
              <a:solidFill>
                <a:schemeClr val="bg1"/>
              </a:solidFill>
              <a:latin typeface="Trebuchet MS" pitchFamily="34" charset="0"/>
              <a:cs typeface="Traditional Arabic" pitchFamily="18" charset="-78"/>
            </a:endParaRPr>
          </a:p>
          <a:p>
            <a:pPr algn="ctr">
              <a:buNone/>
            </a:pPr>
            <a:endParaRPr lang="en-US" sz="2600" b="1" dirty="0" smtClean="0">
              <a:solidFill>
                <a:schemeClr val="bg1"/>
              </a:solidFill>
              <a:latin typeface="Trebuchet MS" pitchFamily="34" charset="0"/>
              <a:cs typeface="Traditional Arabic" pitchFamily="18" charset="-78"/>
            </a:endParaRPr>
          </a:p>
          <a:p>
            <a:pPr algn="ctr">
              <a:buNone/>
            </a:pPr>
            <a:endParaRPr lang="en-US" sz="2800" b="1" dirty="0" smtClean="0">
              <a:solidFill>
                <a:schemeClr val="bg1"/>
              </a:solidFill>
              <a:latin typeface="Trebuchet MS" pitchFamily="34" charset="0"/>
              <a:cs typeface="Traditional Arabic" pitchFamily="18" charset="-78"/>
            </a:endParaRPr>
          </a:p>
          <a:p>
            <a:pPr algn="ctr">
              <a:buNone/>
            </a:pPr>
            <a:endParaRPr lang="en-US" b="1" dirty="0" smtClean="0">
              <a:solidFill>
                <a:schemeClr val="bg1"/>
              </a:solidFill>
              <a:latin typeface="Trebuchet MS" pitchFamily="34" charset="0"/>
              <a:cs typeface="Traditional Arabic" pitchFamily="18" charset="-78"/>
            </a:endParaRPr>
          </a:p>
          <a:p>
            <a:pPr algn="ctr">
              <a:buNone/>
            </a:pPr>
            <a:endParaRPr lang="en-US" b="1" dirty="0">
              <a:solidFill>
                <a:schemeClr val="bg1"/>
              </a:solidFill>
              <a:latin typeface="Trebuchet MS" pitchFamily="34" charset="0"/>
              <a:cs typeface="Traditional Arabic" pitchFamily="18" charset="-78"/>
            </a:endParaRPr>
          </a:p>
        </p:txBody>
      </p:sp>
      <p:pic>
        <p:nvPicPr>
          <p:cNvPr id="5" name="Picture 4" descr="floridaw.flagler_map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513" t="8227" r="25070" b="8493"/>
          <a:stretch>
            <a:fillRect/>
          </a:stretch>
        </p:blipFill>
        <p:spPr>
          <a:xfrm>
            <a:off x="1066800" y="0"/>
            <a:ext cx="80772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rot="5400000">
            <a:off x="889000" y="3387725"/>
            <a:ext cx="2438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2330450" y="3125788"/>
            <a:ext cx="18669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3944143" y="2907507"/>
            <a:ext cx="145891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5524500" y="2749550"/>
            <a:ext cx="1143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-400844" y="3821907"/>
            <a:ext cx="328771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015" name="Content Placeholder 4" descr="metroplan approach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235200"/>
            <a:ext cx="7713663" cy="438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6" name="Title 5"/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1143000"/>
          </a:xfrm>
        </p:spPr>
        <p:txBody>
          <a:bodyPr/>
          <a:lstStyle/>
          <a:p>
            <a:pPr algn="l"/>
            <a:r>
              <a:rPr lang="en-US" b="1" smtClean="0">
                <a:solidFill>
                  <a:schemeClr val="bg1"/>
                </a:solidFill>
                <a:latin typeface="Trebuchet MS" pitchFamily="34" charset="0"/>
              </a:rPr>
              <a:t>Project Schedule</a:t>
            </a:r>
          </a:p>
        </p:txBody>
      </p:sp>
      <p:graphicFrame>
        <p:nvGraphicFramePr>
          <p:cNvPr id="8" name="Diagram 7"/>
          <p:cNvGraphicFramePr/>
          <p:nvPr/>
        </p:nvGraphicFramePr>
        <p:xfrm>
          <a:off x="428419" y="1447800"/>
          <a:ext cx="6415397" cy="906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3018" name="Content Placeholder 2"/>
          <p:cNvSpPr>
            <a:spLocks noGrp="1"/>
          </p:cNvSpPr>
          <p:nvPr>
            <p:ph idx="1"/>
          </p:nvPr>
        </p:nvSpPr>
        <p:spPr>
          <a:xfrm>
            <a:off x="3429000" y="4876800"/>
            <a:ext cx="5562600" cy="1782763"/>
          </a:xfrm>
        </p:spPr>
        <p:txBody>
          <a:bodyPr/>
          <a:lstStyle/>
          <a:p>
            <a:r>
              <a:rPr lang="en-US" sz="2000" b="1" dirty="0" smtClean="0"/>
              <a:t>Air Cargo Market Study – Feb FAC meeting</a:t>
            </a:r>
          </a:p>
          <a:p>
            <a:r>
              <a:rPr lang="en-US" sz="2000" b="1" dirty="0" smtClean="0"/>
              <a:t>Logistics and Land Use Profile– March FAC</a:t>
            </a:r>
          </a:p>
          <a:p>
            <a:r>
              <a:rPr lang="en-US" sz="2000" b="1" dirty="0" smtClean="0"/>
              <a:t>Needs Assessment &amp; Draft Recommendations – June  FAC</a:t>
            </a:r>
          </a:p>
          <a:p>
            <a:endParaRPr lang="en-US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atin typeface="Trebuchet MS" pitchFamily="34" charset="0"/>
              </a:rPr>
              <a:t>How Much Freight?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1806575"/>
            <a:ext cx="9144000" cy="5127625"/>
            <a:chOff x="0" y="1447800"/>
            <a:chExt cx="9144000" cy="5127625"/>
          </a:xfrm>
        </p:grpSpPr>
        <p:sp>
          <p:nvSpPr>
            <p:cNvPr id="8" name="Rectangle 7"/>
            <p:cNvSpPr/>
            <p:nvPr/>
          </p:nvSpPr>
          <p:spPr>
            <a:xfrm>
              <a:off x="0" y="1447800"/>
              <a:ext cx="9144000" cy="5105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10249" name="Rectangle 6"/>
            <p:cNvSpPr>
              <a:spLocks noChangeArrowheads="1"/>
            </p:cNvSpPr>
            <p:nvPr/>
          </p:nvSpPr>
          <p:spPr bwMode="auto">
            <a:xfrm>
              <a:off x="9067800" y="6292850"/>
              <a:ext cx="63500" cy="282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mtClean="0">
                  <a:solidFill>
                    <a:srgbClr val="FFFFFF"/>
                  </a:solidFill>
                  <a:latin typeface="Book Antiqua" pitchFamily="18" charset="0"/>
                </a:rPr>
                <a:t> </a:t>
              </a:r>
              <a:endParaRPr lang="en-US" smtClean="0">
                <a:solidFill>
                  <a:srgbClr val="FFFFFF"/>
                </a:solidFill>
                <a:latin typeface="Gill Sans MT" pitchFamily="34" charset="0"/>
              </a:endParaRPr>
            </a:p>
          </p:txBody>
        </p:sp>
        <p:grpSp>
          <p:nvGrpSpPr>
            <p:cNvPr id="3" name="Group 65"/>
            <p:cNvGrpSpPr>
              <a:grpSpLocks/>
            </p:cNvGrpSpPr>
            <p:nvPr/>
          </p:nvGrpSpPr>
          <p:grpSpPr bwMode="auto">
            <a:xfrm>
              <a:off x="3792538" y="2730500"/>
              <a:ext cx="3267075" cy="2328863"/>
              <a:chOff x="2023729" y="1449405"/>
              <a:chExt cx="2466376" cy="1777629"/>
            </a:xfrm>
          </p:grpSpPr>
          <p:sp>
            <p:nvSpPr>
              <p:cNvPr id="18" name="Circular Arrow 17"/>
              <p:cNvSpPr/>
              <p:nvPr/>
            </p:nvSpPr>
            <p:spPr>
              <a:xfrm rot="5400000">
                <a:off x="2543200" y="1280129"/>
                <a:ext cx="1427435" cy="2466376"/>
              </a:xfrm>
              <a:prstGeom prst="circularArrow">
                <a:avLst>
                  <a:gd name="adj1" fmla="val 22959"/>
                  <a:gd name="adj2" fmla="val 1464621"/>
                  <a:gd name="adj3" fmla="val 20235812"/>
                  <a:gd name="adj4" fmla="val 2369372"/>
                  <a:gd name="adj5" fmla="val 17048"/>
                </a:avLst>
              </a:prstGeom>
              <a:solidFill>
                <a:srgbClr val="EEA82A"/>
              </a:solidFill>
              <a:ln w="9525" cap="flat" cmpd="sng" algn="ctr">
                <a:noFill/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Circular Arrow 18"/>
              <p:cNvSpPr/>
              <p:nvPr/>
            </p:nvSpPr>
            <p:spPr>
              <a:xfrm rot="5400000">
                <a:off x="2543200" y="1125025"/>
                <a:ext cx="1427435" cy="2466376"/>
              </a:xfrm>
              <a:prstGeom prst="circularArrow">
                <a:avLst>
                  <a:gd name="adj1" fmla="val 22959"/>
                  <a:gd name="adj2" fmla="val 1464621"/>
                  <a:gd name="adj3" fmla="val 20235812"/>
                  <a:gd name="adj4" fmla="val 2369372"/>
                  <a:gd name="adj5" fmla="val 17048"/>
                </a:avLst>
              </a:prstGeom>
              <a:solidFill>
                <a:srgbClr val="EEA82A"/>
              </a:solidFill>
              <a:ln w="9525" cap="flat" cmpd="sng" algn="ctr">
                <a:noFill/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Circular Arrow 19"/>
              <p:cNvSpPr/>
              <p:nvPr/>
            </p:nvSpPr>
            <p:spPr>
              <a:xfrm rot="5400000">
                <a:off x="2543200" y="929934"/>
                <a:ext cx="1427435" cy="2466376"/>
              </a:xfrm>
              <a:prstGeom prst="circularArrow">
                <a:avLst>
                  <a:gd name="adj1" fmla="val 22959"/>
                  <a:gd name="adj2" fmla="val 1464621"/>
                  <a:gd name="adj3" fmla="val 20235812"/>
                  <a:gd name="adj4" fmla="val 2369372"/>
                  <a:gd name="adj5" fmla="val 17048"/>
                </a:avLst>
              </a:prstGeom>
              <a:solidFill>
                <a:srgbClr val="EEA82A"/>
              </a:solidFill>
              <a:ln w="9525" cap="flat" cmpd="sng" algn="ctr">
                <a:noFill/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1" name="Freeform 27"/>
            <p:cNvSpPr>
              <a:spLocks noChangeAspect="1"/>
            </p:cNvSpPr>
            <p:nvPr/>
          </p:nvSpPr>
          <p:spPr bwMode="auto">
            <a:xfrm>
              <a:off x="2071688" y="1982788"/>
              <a:ext cx="4432300" cy="4256087"/>
            </a:xfrm>
            <a:custGeom>
              <a:avLst/>
              <a:gdLst>
                <a:gd name="T0" fmla="*/ 0 w 3633"/>
                <a:gd name="T1" fmla="*/ 2147483647 h 3514"/>
                <a:gd name="T2" fmla="*/ 2147483647 w 3633"/>
                <a:gd name="T3" fmla="*/ 2147483647 h 3514"/>
                <a:gd name="T4" fmla="*/ 2147483647 w 3633"/>
                <a:gd name="T5" fmla="*/ 2147483647 h 3514"/>
                <a:gd name="T6" fmla="*/ 2147483647 w 3633"/>
                <a:gd name="T7" fmla="*/ 2147483647 h 3514"/>
                <a:gd name="T8" fmla="*/ 2147483647 w 3633"/>
                <a:gd name="T9" fmla="*/ 2147483647 h 3514"/>
                <a:gd name="T10" fmla="*/ 2147483647 w 3633"/>
                <a:gd name="T11" fmla="*/ 2147483647 h 3514"/>
                <a:gd name="T12" fmla="*/ 2147483647 w 3633"/>
                <a:gd name="T13" fmla="*/ 2147483647 h 3514"/>
                <a:gd name="T14" fmla="*/ 2147483647 w 3633"/>
                <a:gd name="T15" fmla="*/ 2147483647 h 3514"/>
                <a:gd name="T16" fmla="*/ 2147483647 w 3633"/>
                <a:gd name="T17" fmla="*/ 2147483647 h 3514"/>
                <a:gd name="T18" fmla="*/ 2147483647 w 3633"/>
                <a:gd name="T19" fmla="*/ 2147483647 h 3514"/>
                <a:gd name="T20" fmla="*/ 2147483647 w 3633"/>
                <a:gd name="T21" fmla="*/ 2147483647 h 3514"/>
                <a:gd name="T22" fmla="*/ 2147483647 w 3633"/>
                <a:gd name="T23" fmla="*/ 2147483647 h 3514"/>
                <a:gd name="T24" fmla="*/ 2147483647 w 3633"/>
                <a:gd name="T25" fmla="*/ 2147483647 h 3514"/>
                <a:gd name="T26" fmla="*/ 2147483647 w 3633"/>
                <a:gd name="T27" fmla="*/ 2147483647 h 3514"/>
                <a:gd name="T28" fmla="*/ 2147483647 w 3633"/>
                <a:gd name="T29" fmla="*/ 2147483647 h 3514"/>
                <a:gd name="T30" fmla="*/ 2147483647 w 3633"/>
                <a:gd name="T31" fmla="*/ 2147483647 h 3514"/>
                <a:gd name="T32" fmla="*/ 2147483647 w 3633"/>
                <a:gd name="T33" fmla="*/ 2147483647 h 3514"/>
                <a:gd name="T34" fmla="*/ 2147483647 w 3633"/>
                <a:gd name="T35" fmla="*/ 2147483647 h 3514"/>
                <a:gd name="T36" fmla="*/ 2147483647 w 3633"/>
                <a:gd name="T37" fmla="*/ 2147483647 h 3514"/>
                <a:gd name="T38" fmla="*/ 2147483647 w 3633"/>
                <a:gd name="T39" fmla="*/ 2147483647 h 3514"/>
                <a:gd name="T40" fmla="*/ 2147483647 w 3633"/>
                <a:gd name="T41" fmla="*/ 2147483647 h 3514"/>
                <a:gd name="T42" fmla="*/ 2147483647 w 3633"/>
                <a:gd name="T43" fmla="*/ 2147483647 h 3514"/>
                <a:gd name="T44" fmla="*/ 2147483647 w 3633"/>
                <a:gd name="T45" fmla="*/ 2147483647 h 3514"/>
                <a:gd name="T46" fmla="*/ 2147483647 w 3633"/>
                <a:gd name="T47" fmla="*/ 2147483647 h 3514"/>
                <a:gd name="T48" fmla="*/ 2147483647 w 3633"/>
                <a:gd name="T49" fmla="*/ 2147483647 h 3514"/>
                <a:gd name="T50" fmla="*/ 2147483647 w 3633"/>
                <a:gd name="T51" fmla="*/ 2147483647 h 3514"/>
                <a:gd name="T52" fmla="*/ 2147483647 w 3633"/>
                <a:gd name="T53" fmla="*/ 2147483647 h 3514"/>
                <a:gd name="T54" fmla="*/ 2147483647 w 3633"/>
                <a:gd name="T55" fmla="*/ 2147483647 h 3514"/>
                <a:gd name="T56" fmla="*/ 2147483647 w 3633"/>
                <a:gd name="T57" fmla="*/ 2147483647 h 3514"/>
                <a:gd name="T58" fmla="*/ 2147483647 w 3633"/>
                <a:gd name="T59" fmla="*/ 2147483647 h 3514"/>
                <a:gd name="T60" fmla="*/ 2147483647 w 3633"/>
                <a:gd name="T61" fmla="*/ 2147483647 h 3514"/>
                <a:gd name="T62" fmla="*/ 2147483647 w 3633"/>
                <a:gd name="T63" fmla="*/ 2147483647 h 3514"/>
                <a:gd name="T64" fmla="*/ 2147483647 w 3633"/>
                <a:gd name="T65" fmla="*/ 2147483647 h 3514"/>
                <a:gd name="T66" fmla="*/ 2147483647 w 3633"/>
                <a:gd name="T67" fmla="*/ 2147483647 h 3514"/>
                <a:gd name="T68" fmla="*/ 2147483647 w 3633"/>
                <a:gd name="T69" fmla="*/ 2147483647 h 3514"/>
                <a:gd name="T70" fmla="*/ 2147483647 w 3633"/>
                <a:gd name="T71" fmla="*/ 2147483647 h 3514"/>
                <a:gd name="T72" fmla="*/ 2147483647 w 3633"/>
                <a:gd name="T73" fmla="*/ 2147483647 h 3514"/>
                <a:gd name="T74" fmla="*/ 2147483647 w 3633"/>
                <a:gd name="T75" fmla="*/ 2147483647 h 3514"/>
                <a:gd name="T76" fmla="*/ 2147483647 w 3633"/>
                <a:gd name="T77" fmla="*/ 2147483647 h 3514"/>
                <a:gd name="T78" fmla="*/ 2147483647 w 3633"/>
                <a:gd name="T79" fmla="*/ 2147483647 h 3514"/>
                <a:gd name="T80" fmla="*/ 2147483647 w 3633"/>
                <a:gd name="T81" fmla="*/ 2147483647 h 3514"/>
                <a:gd name="T82" fmla="*/ 2147483647 w 3633"/>
                <a:gd name="T83" fmla="*/ 2147483647 h 3514"/>
                <a:gd name="T84" fmla="*/ 2147483647 w 3633"/>
                <a:gd name="T85" fmla="*/ 2147483647 h 3514"/>
                <a:gd name="T86" fmla="*/ 2147483647 w 3633"/>
                <a:gd name="T87" fmla="*/ 2147483647 h 3514"/>
                <a:gd name="T88" fmla="*/ 2147483647 w 3633"/>
                <a:gd name="T89" fmla="*/ 2147483647 h 3514"/>
                <a:gd name="T90" fmla="*/ 2147483647 w 3633"/>
                <a:gd name="T91" fmla="*/ 2147483647 h 3514"/>
                <a:gd name="T92" fmla="*/ 2147483647 w 3633"/>
                <a:gd name="T93" fmla="*/ 2147483647 h 3514"/>
                <a:gd name="T94" fmla="*/ 2147483647 w 3633"/>
                <a:gd name="T95" fmla="*/ 2147483647 h 3514"/>
                <a:gd name="T96" fmla="*/ 2147483647 w 3633"/>
                <a:gd name="T97" fmla="*/ 2147483647 h 3514"/>
                <a:gd name="T98" fmla="*/ 2147483647 w 3633"/>
                <a:gd name="T99" fmla="*/ 2147483647 h 3514"/>
                <a:gd name="T100" fmla="*/ 2147483647 w 3633"/>
                <a:gd name="T101" fmla="*/ 2147483647 h 3514"/>
                <a:gd name="T102" fmla="*/ 2147483647 w 3633"/>
                <a:gd name="T103" fmla="*/ 2147483647 h 3514"/>
                <a:gd name="T104" fmla="*/ 2147483647 w 3633"/>
                <a:gd name="T105" fmla="*/ 2147483647 h 3514"/>
                <a:gd name="T106" fmla="*/ 2147483647 w 3633"/>
                <a:gd name="T107" fmla="*/ 2147483647 h 3514"/>
                <a:gd name="T108" fmla="*/ 2147483647 w 3633"/>
                <a:gd name="T109" fmla="*/ 2147483647 h 3514"/>
                <a:gd name="T110" fmla="*/ 2147483647 w 3633"/>
                <a:gd name="T111" fmla="*/ 2147483647 h 3514"/>
                <a:gd name="T112" fmla="*/ 2147483647 w 3633"/>
                <a:gd name="T113" fmla="*/ 2147483647 h 351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633"/>
                <a:gd name="T172" fmla="*/ 0 h 3514"/>
                <a:gd name="T173" fmla="*/ 3633 w 3633"/>
                <a:gd name="T174" fmla="*/ 3514 h 351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633" h="3514">
                  <a:moveTo>
                    <a:pt x="1226" y="22"/>
                  </a:moveTo>
                  <a:lnTo>
                    <a:pt x="22" y="0"/>
                  </a:lnTo>
                  <a:lnTo>
                    <a:pt x="21" y="12"/>
                  </a:lnTo>
                  <a:lnTo>
                    <a:pt x="18" y="33"/>
                  </a:lnTo>
                  <a:lnTo>
                    <a:pt x="0" y="60"/>
                  </a:lnTo>
                  <a:lnTo>
                    <a:pt x="18" y="69"/>
                  </a:lnTo>
                  <a:lnTo>
                    <a:pt x="33" y="102"/>
                  </a:lnTo>
                  <a:lnTo>
                    <a:pt x="51" y="114"/>
                  </a:lnTo>
                  <a:lnTo>
                    <a:pt x="66" y="144"/>
                  </a:lnTo>
                  <a:lnTo>
                    <a:pt x="89" y="166"/>
                  </a:lnTo>
                  <a:lnTo>
                    <a:pt x="106" y="178"/>
                  </a:lnTo>
                  <a:lnTo>
                    <a:pt x="114" y="195"/>
                  </a:lnTo>
                  <a:lnTo>
                    <a:pt x="108" y="213"/>
                  </a:lnTo>
                  <a:lnTo>
                    <a:pt x="90" y="231"/>
                  </a:lnTo>
                  <a:lnTo>
                    <a:pt x="96" y="255"/>
                  </a:lnTo>
                  <a:lnTo>
                    <a:pt x="99" y="282"/>
                  </a:lnTo>
                  <a:lnTo>
                    <a:pt x="122" y="300"/>
                  </a:lnTo>
                  <a:lnTo>
                    <a:pt x="106" y="312"/>
                  </a:lnTo>
                  <a:lnTo>
                    <a:pt x="84" y="326"/>
                  </a:lnTo>
                  <a:lnTo>
                    <a:pt x="75" y="345"/>
                  </a:lnTo>
                  <a:lnTo>
                    <a:pt x="60" y="360"/>
                  </a:lnTo>
                  <a:lnTo>
                    <a:pt x="77" y="382"/>
                  </a:lnTo>
                  <a:lnTo>
                    <a:pt x="127" y="372"/>
                  </a:lnTo>
                  <a:lnTo>
                    <a:pt x="201" y="363"/>
                  </a:lnTo>
                  <a:lnTo>
                    <a:pt x="240" y="363"/>
                  </a:lnTo>
                  <a:lnTo>
                    <a:pt x="303" y="345"/>
                  </a:lnTo>
                  <a:lnTo>
                    <a:pt x="353" y="346"/>
                  </a:lnTo>
                  <a:lnTo>
                    <a:pt x="391" y="343"/>
                  </a:lnTo>
                  <a:lnTo>
                    <a:pt x="458" y="338"/>
                  </a:lnTo>
                  <a:lnTo>
                    <a:pt x="499" y="336"/>
                  </a:lnTo>
                  <a:lnTo>
                    <a:pt x="545" y="346"/>
                  </a:lnTo>
                  <a:lnTo>
                    <a:pt x="576" y="353"/>
                  </a:lnTo>
                  <a:lnTo>
                    <a:pt x="610" y="353"/>
                  </a:lnTo>
                  <a:lnTo>
                    <a:pt x="677" y="372"/>
                  </a:lnTo>
                  <a:lnTo>
                    <a:pt x="766" y="413"/>
                  </a:lnTo>
                  <a:lnTo>
                    <a:pt x="818" y="437"/>
                  </a:lnTo>
                  <a:lnTo>
                    <a:pt x="883" y="487"/>
                  </a:lnTo>
                  <a:lnTo>
                    <a:pt x="936" y="518"/>
                  </a:lnTo>
                  <a:lnTo>
                    <a:pt x="972" y="554"/>
                  </a:lnTo>
                  <a:lnTo>
                    <a:pt x="993" y="573"/>
                  </a:lnTo>
                  <a:lnTo>
                    <a:pt x="1027" y="588"/>
                  </a:lnTo>
                  <a:lnTo>
                    <a:pt x="1051" y="600"/>
                  </a:lnTo>
                  <a:lnTo>
                    <a:pt x="1074" y="630"/>
                  </a:lnTo>
                  <a:lnTo>
                    <a:pt x="1086" y="660"/>
                  </a:lnTo>
                  <a:lnTo>
                    <a:pt x="1077" y="690"/>
                  </a:lnTo>
                  <a:lnTo>
                    <a:pt x="1080" y="711"/>
                  </a:lnTo>
                  <a:lnTo>
                    <a:pt x="1063" y="742"/>
                  </a:lnTo>
                  <a:lnTo>
                    <a:pt x="1097" y="734"/>
                  </a:lnTo>
                  <a:lnTo>
                    <a:pt x="1137" y="729"/>
                  </a:lnTo>
                  <a:lnTo>
                    <a:pt x="1162" y="720"/>
                  </a:lnTo>
                  <a:lnTo>
                    <a:pt x="1195" y="720"/>
                  </a:lnTo>
                  <a:lnTo>
                    <a:pt x="1238" y="722"/>
                  </a:lnTo>
                  <a:lnTo>
                    <a:pt x="1260" y="690"/>
                  </a:lnTo>
                  <a:lnTo>
                    <a:pt x="1278" y="669"/>
                  </a:lnTo>
                  <a:lnTo>
                    <a:pt x="1296" y="666"/>
                  </a:lnTo>
                  <a:lnTo>
                    <a:pt x="1282" y="710"/>
                  </a:lnTo>
                  <a:lnTo>
                    <a:pt x="1315" y="691"/>
                  </a:lnTo>
                  <a:lnTo>
                    <a:pt x="1346" y="674"/>
                  </a:lnTo>
                  <a:lnTo>
                    <a:pt x="1382" y="650"/>
                  </a:lnTo>
                  <a:lnTo>
                    <a:pt x="1402" y="641"/>
                  </a:lnTo>
                  <a:lnTo>
                    <a:pt x="1430" y="626"/>
                  </a:lnTo>
                  <a:lnTo>
                    <a:pt x="1457" y="617"/>
                  </a:lnTo>
                  <a:lnTo>
                    <a:pt x="1481" y="607"/>
                  </a:lnTo>
                  <a:lnTo>
                    <a:pt x="1507" y="619"/>
                  </a:lnTo>
                  <a:lnTo>
                    <a:pt x="1536" y="617"/>
                  </a:lnTo>
                  <a:lnTo>
                    <a:pt x="1538" y="600"/>
                  </a:lnTo>
                  <a:lnTo>
                    <a:pt x="1541" y="574"/>
                  </a:lnTo>
                  <a:lnTo>
                    <a:pt x="1530" y="555"/>
                  </a:lnTo>
                  <a:lnTo>
                    <a:pt x="1533" y="531"/>
                  </a:lnTo>
                  <a:lnTo>
                    <a:pt x="1562" y="535"/>
                  </a:lnTo>
                  <a:lnTo>
                    <a:pt x="1581" y="525"/>
                  </a:lnTo>
                  <a:lnTo>
                    <a:pt x="1596" y="521"/>
                  </a:lnTo>
                  <a:lnTo>
                    <a:pt x="1608" y="516"/>
                  </a:lnTo>
                  <a:lnTo>
                    <a:pt x="1635" y="525"/>
                  </a:lnTo>
                  <a:lnTo>
                    <a:pt x="1663" y="521"/>
                  </a:lnTo>
                  <a:lnTo>
                    <a:pt x="1697" y="516"/>
                  </a:lnTo>
                  <a:lnTo>
                    <a:pt x="1718" y="530"/>
                  </a:lnTo>
                  <a:lnTo>
                    <a:pt x="1752" y="559"/>
                  </a:lnTo>
                  <a:lnTo>
                    <a:pt x="1794" y="573"/>
                  </a:lnTo>
                  <a:lnTo>
                    <a:pt x="1838" y="598"/>
                  </a:lnTo>
                  <a:lnTo>
                    <a:pt x="1858" y="617"/>
                  </a:lnTo>
                  <a:lnTo>
                    <a:pt x="1877" y="638"/>
                  </a:lnTo>
                  <a:lnTo>
                    <a:pt x="1899" y="663"/>
                  </a:lnTo>
                  <a:lnTo>
                    <a:pt x="1913" y="713"/>
                  </a:lnTo>
                  <a:lnTo>
                    <a:pt x="1939" y="727"/>
                  </a:lnTo>
                  <a:lnTo>
                    <a:pt x="1966" y="742"/>
                  </a:lnTo>
                  <a:lnTo>
                    <a:pt x="1989" y="762"/>
                  </a:lnTo>
                  <a:lnTo>
                    <a:pt x="1980" y="823"/>
                  </a:lnTo>
                  <a:lnTo>
                    <a:pt x="2020" y="848"/>
                  </a:lnTo>
                  <a:lnTo>
                    <a:pt x="2056" y="874"/>
                  </a:lnTo>
                  <a:lnTo>
                    <a:pt x="2078" y="880"/>
                  </a:lnTo>
                  <a:lnTo>
                    <a:pt x="2091" y="903"/>
                  </a:lnTo>
                  <a:lnTo>
                    <a:pt x="2094" y="924"/>
                  </a:lnTo>
                  <a:lnTo>
                    <a:pt x="2094" y="952"/>
                  </a:lnTo>
                  <a:lnTo>
                    <a:pt x="2120" y="958"/>
                  </a:lnTo>
                  <a:lnTo>
                    <a:pt x="2133" y="987"/>
                  </a:lnTo>
                  <a:lnTo>
                    <a:pt x="2145" y="1002"/>
                  </a:lnTo>
                  <a:lnTo>
                    <a:pt x="2154" y="1038"/>
                  </a:lnTo>
                  <a:lnTo>
                    <a:pt x="2190" y="1016"/>
                  </a:lnTo>
                  <a:lnTo>
                    <a:pt x="2229" y="1011"/>
                  </a:lnTo>
                  <a:lnTo>
                    <a:pt x="2268" y="1026"/>
                  </a:lnTo>
                  <a:lnTo>
                    <a:pt x="2262" y="1066"/>
                  </a:lnTo>
                  <a:lnTo>
                    <a:pt x="2292" y="1078"/>
                  </a:lnTo>
                  <a:lnTo>
                    <a:pt x="2306" y="1122"/>
                  </a:lnTo>
                  <a:lnTo>
                    <a:pt x="2334" y="1155"/>
                  </a:lnTo>
                  <a:lnTo>
                    <a:pt x="2349" y="1185"/>
                  </a:lnTo>
                  <a:lnTo>
                    <a:pt x="2340" y="1242"/>
                  </a:lnTo>
                  <a:lnTo>
                    <a:pt x="2346" y="1296"/>
                  </a:lnTo>
                  <a:lnTo>
                    <a:pt x="2334" y="1374"/>
                  </a:lnTo>
                  <a:lnTo>
                    <a:pt x="2322" y="1425"/>
                  </a:lnTo>
                  <a:lnTo>
                    <a:pt x="2310" y="1474"/>
                  </a:lnTo>
                  <a:lnTo>
                    <a:pt x="2292" y="1522"/>
                  </a:lnTo>
                  <a:lnTo>
                    <a:pt x="2270" y="1558"/>
                  </a:lnTo>
                  <a:lnTo>
                    <a:pt x="2292" y="1566"/>
                  </a:lnTo>
                  <a:lnTo>
                    <a:pt x="2280" y="1614"/>
                  </a:lnTo>
                  <a:lnTo>
                    <a:pt x="2274" y="1670"/>
                  </a:lnTo>
                  <a:lnTo>
                    <a:pt x="2256" y="1698"/>
                  </a:lnTo>
                  <a:lnTo>
                    <a:pt x="2260" y="1740"/>
                  </a:lnTo>
                  <a:lnTo>
                    <a:pt x="2292" y="1767"/>
                  </a:lnTo>
                  <a:lnTo>
                    <a:pt x="2307" y="1797"/>
                  </a:lnTo>
                  <a:lnTo>
                    <a:pt x="2313" y="1848"/>
                  </a:lnTo>
                  <a:lnTo>
                    <a:pt x="2332" y="1850"/>
                  </a:lnTo>
                  <a:lnTo>
                    <a:pt x="2326" y="1810"/>
                  </a:lnTo>
                  <a:lnTo>
                    <a:pt x="2344" y="1806"/>
                  </a:lnTo>
                  <a:lnTo>
                    <a:pt x="2358" y="1800"/>
                  </a:lnTo>
                  <a:lnTo>
                    <a:pt x="2367" y="1782"/>
                  </a:lnTo>
                  <a:lnTo>
                    <a:pt x="2373" y="1758"/>
                  </a:lnTo>
                  <a:lnTo>
                    <a:pt x="2388" y="1725"/>
                  </a:lnTo>
                  <a:lnTo>
                    <a:pt x="2356" y="1700"/>
                  </a:lnTo>
                  <a:lnTo>
                    <a:pt x="2320" y="1684"/>
                  </a:lnTo>
                  <a:lnTo>
                    <a:pt x="2334" y="1668"/>
                  </a:lnTo>
                  <a:lnTo>
                    <a:pt x="2366" y="1670"/>
                  </a:lnTo>
                  <a:lnTo>
                    <a:pt x="2397" y="1662"/>
                  </a:lnTo>
                  <a:lnTo>
                    <a:pt x="2403" y="1704"/>
                  </a:lnTo>
                  <a:lnTo>
                    <a:pt x="2406" y="1725"/>
                  </a:lnTo>
                  <a:lnTo>
                    <a:pt x="2436" y="1744"/>
                  </a:lnTo>
                  <a:lnTo>
                    <a:pt x="2430" y="1686"/>
                  </a:lnTo>
                  <a:lnTo>
                    <a:pt x="2454" y="1689"/>
                  </a:lnTo>
                  <a:lnTo>
                    <a:pt x="2475" y="1713"/>
                  </a:lnTo>
                  <a:lnTo>
                    <a:pt x="2466" y="1758"/>
                  </a:lnTo>
                  <a:lnTo>
                    <a:pt x="2442" y="1773"/>
                  </a:lnTo>
                  <a:lnTo>
                    <a:pt x="2422" y="1804"/>
                  </a:lnTo>
                  <a:lnTo>
                    <a:pt x="2397" y="1833"/>
                  </a:lnTo>
                  <a:lnTo>
                    <a:pt x="2370" y="1872"/>
                  </a:lnTo>
                  <a:lnTo>
                    <a:pt x="2342" y="1914"/>
                  </a:lnTo>
                  <a:lnTo>
                    <a:pt x="2320" y="1922"/>
                  </a:lnTo>
                  <a:lnTo>
                    <a:pt x="2334" y="1950"/>
                  </a:lnTo>
                  <a:lnTo>
                    <a:pt x="2384" y="2022"/>
                  </a:lnTo>
                  <a:lnTo>
                    <a:pt x="2424" y="2092"/>
                  </a:lnTo>
                  <a:lnTo>
                    <a:pt x="2466" y="2181"/>
                  </a:lnTo>
                  <a:lnTo>
                    <a:pt x="2506" y="2244"/>
                  </a:lnTo>
                  <a:lnTo>
                    <a:pt x="2544" y="2298"/>
                  </a:lnTo>
                  <a:lnTo>
                    <a:pt x="2568" y="2308"/>
                  </a:lnTo>
                  <a:lnTo>
                    <a:pt x="2594" y="2310"/>
                  </a:lnTo>
                  <a:lnTo>
                    <a:pt x="2600" y="2276"/>
                  </a:lnTo>
                  <a:lnTo>
                    <a:pt x="2592" y="2226"/>
                  </a:lnTo>
                  <a:lnTo>
                    <a:pt x="2622" y="2199"/>
                  </a:lnTo>
                  <a:lnTo>
                    <a:pt x="2640" y="2214"/>
                  </a:lnTo>
                  <a:lnTo>
                    <a:pt x="2637" y="2244"/>
                  </a:lnTo>
                  <a:lnTo>
                    <a:pt x="2646" y="2283"/>
                  </a:lnTo>
                  <a:lnTo>
                    <a:pt x="2644" y="2330"/>
                  </a:lnTo>
                  <a:lnTo>
                    <a:pt x="2626" y="2368"/>
                  </a:lnTo>
                  <a:lnTo>
                    <a:pt x="2595" y="2334"/>
                  </a:lnTo>
                  <a:lnTo>
                    <a:pt x="2577" y="2346"/>
                  </a:lnTo>
                  <a:lnTo>
                    <a:pt x="2607" y="2382"/>
                  </a:lnTo>
                  <a:lnTo>
                    <a:pt x="2624" y="2462"/>
                  </a:lnTo>
                  <a:lnTo>
                    <a:pt x="2654" y="2452"/>
                  </a:lnTo>
                  <a:lnTo>
                    <a:pt x="2703" y="2478"/>
                  </a:lnTo>
                  <a:lnTo>
                    <a:pt x="2730" y="2512"/>
                  </a:lnTo>
                  <a:lnTo>
                    <a:pt x="2760" y="2553"/>
                  </a:lnTo>
                  <a:lnTo>
                    <a:pt x="2763" y="2634"/>
                  </a:lnTo>
                  <a:lnTo>
                    <a:pt x="2790" y="2697"/>
                  </a:lnTo>
                  <a:lnTo>
                    <a:pt x="2808" y="2760"/>
                  </a:lnTo>
                  <a:lnTo>
                    <a:pt x="2838" y="2802"/>
                  </a:lnTo>
                  <a:lnTo>
                    <a:pt x="2866" y="2784"/>
                  </a:lnTo>
                  <a:lnTo>
                    <a:pt x="2926" y="2778"/>
                  </a:lnTo>
                  <a:lnTo>
                    <a:pt x="2973" y="2793"/>
                  </a:lnTo>
                  <a:lnTo>
                    <a:pt x="2998" y="2824"/>
                  </a:lnTo>
                  <a:lnTo>
                    <a:pt x="3000" y="2862"/>
                  </a:lnTo>
                  <a:lnTo>
                    <a:pt x="3034" y="2896"/>
                  </a:lnTo>
                  <a:lnTo>
                    <a:pt x="3056" y="2950"/>
                  </a:lnTo>
                  <a:lnTo>
                    <a:pt x="3068" y="2986"/>
                  </a:lnTo>
                  <a:lnTo>
                    <a:pt x="3087" y="3009"/>
                  </a:lnTo>
                  <a:lnTo>
                    <a:pt x="3117" y="3057"/>
                  </a:lnTo>
                  <a:lnTo>
                    <a:pt x="3087" y="3132"/>
                  </a:lnTo>
                  <a:lnTo>
                    <a:pt x="3108" y="3171"/>
                  </a:lnTo>
                  <a:lnTo>
                    <a:pt x="3138" y="3196"/>
                  </a:lnTo>
                  <a:lnTo>
                    <a:pt x="3172" y="3196"/>
                  </a:lnTo>
                  <a:lnTo>
                    <a:pt x="3231" y="3171"/>
                  </a:lnTo>
                  <a:lnTo>
                    <a:pt x="3260" y="3172"/>
                  </a:lnTo>
                  <a:lnTo>
                    <a:pt x="3282" y="3164"/>
                  </a:lnTo>
                  <a:lnTo>
                    <a:pt x="3321" y="3180"/>
                  </a:lnTo>
                  <a:lnTo>
                    <a:pt x="3378" y="3144"/>
                  </a:lnTo>
                  <a:lnTo>
                    <a:pt x="3392" y="3126"/>
                  </a:lnTo>
                  <a:lnTo>
                    <a:pt x="3432" y="3141"/>
                  </a:lnTo>
                  <a:lnTo>
                    <a:pt x="3483" y="3090"/>
                  </a:lnTo>
                  <a:lnTo>
                    <a:pt x="3498" y="3114"/>
                  </a:lnTo>
                  <a:lnTo>
                    <a:pt x="3471" y="3153"/>
                  </a:lnTo>
                  <a:lnTo>
                    <a:pt x="3456" y="3192"/>
                  </a:lnTo>
                  <a:lnTo>
                    <a:pt x="3408" y="3240"/>
                  </a:lnTo>
                  <a:lnTo>
                    <a:pt x="3372" y="3282"/>
                  </a:lnTo>
                  <a:lnTo>
                    <a:pt x="3350" y="3314"/>
                  </a:lnTo>
                  <a:lnTo>
                    <a:pt x="3267" y="3351"/>
                  </a:lnTo>
                  <a:lnTo>
                    <a:pt x="3234" y="3375"/>
                  </a:lnTo>
                  <a:lnTo>
                    <a:pt x="3174" y="3396"/>
                  </a:lnTo>
                  <a:lnTo>
                    <a:pt x="3094" y="3426"/>
                  </a:lnTo>
                  <a:lnTo>
                    <a:pt x="3042" y="3438"/>
                  </a:lnTo>
                  <a:lnTo>
                    <a:pt x="3003" y="3420"/>
                  </a:lnTo>
                  <a:lnTo>
                    <a:pt x="2970" y="3402"/>
                  </a:lnTo>
                  <a:lnTo>
                    <a:pt x="2931" y="3432"/>
                  </a:lnTo>
                  <a:lnTo>
                    <a:pt x="2871" y="3456"/>
                  </a:lnTo>
                  <a:lnTo>
                    <a:pt x="2850" y="3483"/>
                  </a:lnTo>
                  <a:lnTo>
                    <a:pt x="2786" y="3498"/>
                  </a:lnTo>
                  <a:lnTo>
                    <a:pt x="2804" y="3514"/>
                  </a:lnTo>
                  <a:lnTo>
                    <a:pt x="2865" y="3504"/>
                  </a:lnTo>
                  <a:lnTo>
                    <a:pt x="2922" y="3471"/>
                  </a:lnTo>
                  <a:lnTo>
                    <a:pt x="2952" y="3459"/>
                  </a:lnTo>
                  <a:lnTo>
                    <a:pt x="2988" y="3471"/>
                  </a:lnTo>
                  <a:lnTo>
                    <a:pt x="3028" y="3450"/>
                  </a:lnTo>
                  <a:lnTo>
                    <a:pt x="3038" y="3440"/>
                  </a:lnTo>
                  <a:lnTo>
                    <a:pt x="3096" y="3426"/>
                  </a:lnTo>
                  <a:lnTo>
                    <a:pt x="3146" y="3424"/>
                  </a:lnTo>
                  <a:lnTo>
                    <a:pt x="3228" y="3390"/>
                  </a:lnTo>
                  <a:lnTo>
                    <a:pt x="3270" y="3351"/>
                  </a:lnTo>
                  <a:lnTo>
                    <a:pt x="3300" y="3346"/>
                  </a:lnTo>
                  <a:lnTo>
                    <a:pt x="3378" y="3303"/>
                  </a:lnTo>
                  <a:lnTo>
                    <a:pt x="3435" y="3246"/>
                  </a:lnTo>
                  <a:lnTo>
                    <a:pt x="3480" y="3192"/>
                  </a:lnTo>
                  <a:lnTo>
                    <a:pt x="3510" y="3134"/>
                  </a:lnTo>
                  <a:lnTo>
                    <a:pt x="3576" y="2979"/>
                  </a:lnTo>
                  <a:lnTo>
                    <a:pt x="3522" y="3072"/>
                  </a:lnTo>
                  <a:lnTo>
                    <a:pt x="3507" y="3036"/>
                  </a:lnTo>
                  <a:lnTo>
                    <a:pt x="3498" y="2997"/>
                  </a:lnTo>
                  <a:lnTo>
                    <a:pt x="3504" y="2955"/>
                  </a:lnTo>
                  <a:lnTo>
                    <a:pt x="3513" y="2928"/>
                  </a:lnTo>
                  <a:lnTo>
                    <a:pt x="3534" y="2895"/>
                  </a:lnTo>
                  <a:lnTo>
                    <a:pt x="3534" y="2862"/>
                  </a:lnTo>
                  <a:lnTo>
                    <a:pt x="3570" y="2856"/>
                  </a:lnTo>
                  <a:lnTo>
                    <a:pt x="3585" y="2889"/>
                  </a:lnTo>
                  <a:lnTo>
                    <a:pt x="3600" y="2808"/>
                  </a:lnTo>
                  <a:lnTo>
                    <a:pt x="3597" y="2670"/>
                  </a:lnTo>
                  <a:lnTo>
                    <a:pt x="3615" y="2511"/>
                  </a:lnTo>
                  <a:lnTo>
                    <a:pt x="3624" y="2373"/>
                  </a:lnTo>
                  <a:lnTo>
                    <a:pt x="3633" y="2283"/>
                  </a:lnTo>
                  <a:lnTo>
                    <a:pt x="3591" y="2148"/>
                  </a:lnTo>
                  <a:lnTo>
                    <a:pt x="3542" y="2026"/>
                  </a:lnTo>
                  <a:lnTo>
                    <a:pt x="3489" y="1923"/>
                  </a:lnTo>
                  <a:lnTo>
                    <a:pt x="3438" y="1764"/>
                  </a:lnTo>
                  <a:lnTo>
                    <a:pt x="3375" y="1638"/>
                  </a:lnTo>
                  <a:lnTo>
                    <a:pt x="3339" y="1542"/>
                  </a:lnTo>
                  <a:lnTo>
                    <a:pt x="3321" y="1461"/>
                  </a:lnTo>
                  <a:lnTo>
                    <a:pt x="3330" y="1410"/>
                  </a:lnTo>
                  <a:lnTo>
                    <a:pt x="3366" y="1389"/>
                  </a:lnTo>
                  <a:lnTo>
                    <a:pt x="3339" y="1341"/>
                  </a:lnTo>
                  <a:lnTo>
                    <a:pt x="3333" y="1311"/>
                  </a:lnTo>
                  <a:lnTo>
                    <a:pt x="3261" y="1212"/>
                  </a:lnTo>
                  <a:lnTo>
                    <a:pt x="3162" y="1050"/>
                  </a:lnTo>
                  <a:lnTo>
                    <a:pt x="3087" y="897"/>
                  </a:lnTo>
                  <a:lnTo>
                    <a:pt x="3021" y="732"/>
                  </a:lnTo>
                  <a:lnTo>
                    <a:pt x="2997" y="648"/>
                  </a:lnTo>
                  <a:lnTo>
                    <a:pt x="2967" y="537"/>
                  </a:lnTo>
                  <a:lnTo>
                    <a:pt x="2934" y="423"/>
                  </a:lnTo>
                  <a:lnTo>
                    <a:pt x="2919" y="309"/>
                  </a:lnTo>
                  <a:lnTo>
                    <a:pt x="2910" y="273"/>
                  </a:lnTo>
                  <a:lnTo>
                    <a:pt x="2907" y="183"/>
                  </a:lnTo>
                  <a:lnTo>
                    <a:pt x="2850" y="165"/>
                  </a:lnTo>
                  <a:lnTo>
                    <a:pt x="2778" y="153"/>
                  </a:lnTo>
                  <a:lnTo>
                    <a:pt x="2709" y="126"/>
                  </a:lnTo>
                  <a:lnTo>
                    <a:pt x="2658" y="111"/>
                  </a:lnTo>
                  <a:lnTo>
                    <a:pt x="2643" y="141"/>
                  </a:lnTo>
                  <a:lnTo>
                    <a:pt x="2616" y="168"/>
                  </a:lnTo>
                  <a:lnTo>
                    <a:pt x="2616" y="216"/>
                  </a:lnTo>
                  <a:lnTo>
                    <a:pt x="2643" y="276"/>
                  </a:lnTo>
                  <a:lnTo>
                    <a:pt x="2625" y="324"/>
                  </a:lnTo>
                  <a:lnTo>
                    <a:pt x="2625" y="375"/>
                  </a:lnTo>
                  <a:lnTo>
                    <a:pt x="2559" y="363"/>
                  </a:lnTo>
                  <a:lnTo>
                    <a:pt x="2538" y="321"/>
                  </a:lnTo>
                  <a:lnTo>
                    <a:pt x="2529" y="276"/>
                  </a:lnTo>
                  <a:lnTo>
                    <a:pt x="2538" y="255"/>
                  </a:lnTo>
                  <a:lnTo>
                    <a:pt x="2421" y="249"/>
                  </a:lnTo>
                  <a:lnTo>
                    <a:pt x="2031" y="225"/>
                  </a:lnTo>
                  <a:lnTo>
                    <a:pt x="1698" y="213"/>
                  </a:lnTo>
                  <a:lnTo>
                    <a:pt x="1299" y="186"/>
                  </a:lnTo>
                  <a:lnTo>
                    <a:pt x="1275" y="147"/>
                  </a:lnTo>
                  <a:lnTo>
                    <a:pt x="1269" y="117"/>
                  </a:lnTo>
                  <a:lnTo>
                    <a:pt x="1260" y="75"/>
                  </a:lnTo>
                  <a:lnTo>
                    <a:pt x="1230" y="15"/>
                  </a:lnTo>
                  <a:lnTo>
                    <a:pt x="1226" y="22"/>
                  </a:lnTo>
                  <a:close/>
                </a:path>
              </a:pathLst>
            </a:custGeom>
            <a:solidFill>
              <a:sysClr val="window" lastClr="FFFFFF"/>
            </a:solidFill>
            <a:ln w="12700" cap="flat" cmpd="sng">
              <a:noFill/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5791200" y="4957763"/>
              <a:ext cx="2390775" cy="917575"/>
            </a:xfrm>
            <a:prstGeom prst="rightArrow">
              <a:avLst>
                <a:gd name="adj1" fmla="val 76640"/>
                <a:gd name="adj2" fmla="val 51903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685800" y="1830388"/>
              <a:ext cx="2395538" cy="984250"/>
            </a:xfrm>
            <a:prstGeom prst="rightArrow">
              <a:avLst>
                <a:gd name="adj1" fmla="val 73806"/>
                <a:gd name="adj2" fmla="val 50000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712788" y="1981200"/>
              <a:ext cx="1905000" cy="7381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91435" tIns="45718" rIns="91435" bIns="45718">
              <a:spAutoFit/>
            </a:bodyPr>
            <a:lstStyle/>
            <a:p>
              <a:pPr algn="ctr" defTabSz="914067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2400" b="1" kern="0" dirty="0">
                  <a:solidFill>
                    <a:prstClr val="black"/>
                  </a:solidFill>
                  <a:latin typeface="Trebuchet MS" pitchFamily="34" charset="0"/>
                  <a:cs typeface="Arial" pitchFamily="34" charset="0"/>
                </a:rPr>
                <a:t>Imports</a:t>
              </a:r>
              <a:r>
                <a:rPr lang="en-US" kern="0" dirty="0">
                  <a:solidFill>
                    <a:prstClr val="black"/>
                  </a:solidFill>
                  <a:latin typeface="Trebuchet MS" pitchFamily="34" charset="0"/>
                  <a:cs typeface="Arial" pitchFamily="34" charset="0"/>
                </a:rPr>
                <a:t/>
              </a:r>
              <a:br>
                <a:rPr lang="en-US" kern="0" dirty="0">
                  <a:solidFill>
                    <a:prstClr val="black"/>
                  </a:solidFill>
                  <a:latin typeface="Trebuchet MS" pitchFamily="34" charset="0"/>
                  <a:cs typeface="Arial" pitchFamily="34" charset="0"/>
                </a:rPr>
              </a:br>
              <a:r>
                <a:rPr lang="en-US" kern="0" dirty="0">
                  <a:solidFill>
                    <a:prstClr val="black"/>
                  </a:solidFill>
                  <a:latin typeface="Trebuchet MS" pitchFamily="34" charset="0"/>
                  <a:cs typeface="Arial" pitchFamily="34" charset="0"/>
                </a:rPr>
                <a:t>37.9</a:t>
              </a:r>
              <a:r>
                <a:rPr lang="en-US" sz="1600" kern="0" dirty="0">
                  <a:solidFill>
                    <a:prstClr val="black"/>
                  </a:solidFill>
                  <a:latin typeface="Trebuchet MS" pitchFamily="34" charset="0"/>
                  <a:cs typeface="Arial" pitchFamily="34" charset="0"/>
                </a:rPr>
                <a:t> million tons</a:t>
              </a:r>
              <a:endParaRPr lang="en-US" sz="2000" kern="0" dirty="0">
                <a:solidFill>
                  <a:prstClr val="black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15" name="Text Box 6"/>
            <p:cNvSpPr txBox="1">
              <a:spLocks noChangeArrowheads="1"/>
            </p:cNvSpPr>
            <p:nvPr/>
          </p:nvSpPr>
          <p:spPr bwMode="auto">
            <a:xfrm>
              <a:off x="5775325" y="5029200"/>
              <a:ext cx="1949450" cy="7381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91435" tIns="45718" rIns="91435" bIns="45718">
              <a:spAutoFit/>
            </a:bodyPr>
            <a:lstStyle/>
            <a:p>
              <a:pPr algn="ctr" defTabSz="914067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2400" b="1" kern="0" dirty="0">
                  <a:solidFill>
                    <a:prstClr val="black"/>
                  </a:solidFill>
                  <a:latin typeface="Trebuchet MS" pitchFamily="34" charset="0"/>
                  <a:cs typeface="Arial" pitchFamily="34" charset="0"/>
                </a:rPr>
                <a:t>Exports</a:t>
              </a:r>
              <a:r>
                <a:rPr lang="en-US" kern="0" dirty="0">
                  <a:solidFill>
                    <a:prstClr val="black"/>
                  </a:solidFill>
                  <a:latin typeface="Trebuchet MS" pitchFamily="34" charset="0"/>
                  <a:cs typeface="Arial" pitchFamily="34" charset="0"/>
                </a:rPr>
                <a:t/>
              </a:r>
              <a:br>
                <a:rPr lang="en-US" kern="0" dirty="0">
                  <a:solidFill>
                    <a:prstClr val="black"/>
                  </a:solidFill>
                  <a:latin typeface="Trebuchet MS" pitchFamily="34" charset="0"/>
                  <a:cs typeface="Arial" pitchFamily="34" charset="0"/>
                </a:rPr>
              </a:br>
              <a:r>
                <a:rPr lang="en-US" kern="0" dirty="0">
                  <a:solidFill>
                    <a:prstClr val="black"/>
                  </a:solidFill>
                  <a:latin typeface="Trebuchet MS" pitchFamily="34" charset="0"/>
                  <a:cs typeface="Arial" pitchFamily="34" charset="0"/>
                </a:rPr>
                <a:t>23.1</a:t>
              </a:r>
              <a:r>
                <a:rPr lang="en-US" sz="1600" kern="0" dirty="0">
                  <a:solidFill>
                    <a:prstClr val="black"/>
                  </a:solidFill>
                  <a:latin typeface="Trebuchet MS" pitchFamily="34" charset="0"/>
                  <a:cs typeface="Arial" pitchFamily="34" charset="0"/>
                </a:rPr>
                <a:t> million tons</a:t>
              </a:r>
              <a:endParaRPr lang="en-US" sz="1400" kern="0" dirty="0">
                <a:solidFill>
                  <a:prstClr val="black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16" name="Text Box 4"/>
            <p:cNvSpPr txBox="1">
              <a:spLocks noChangeArrowheads="1"/>
            </p:cNvSpPr>
            <p:nvPr/>
          </p:nvSpPr>
          <p:spPr bwMode="auto">
            <a:xfrm>
              <a:off x="4419600" y="2895600"/>
              <a:ext cx="1981200" cy="11382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91435" tIns="45718" rIns="91435" bIns="45718">
              <a:spAutoFit/>
            </a:bodyPr>
            <a:lstStyle/>
            <a:p>
              <a:pPr algn="ctr" defTabSz="914067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2400" b="1" kern="0" dirty="0">
                  <a:solidFill>
                    <a:prstClr val="white"/>
                  </a:solidFill>
                  <a:latin typeface="Trebuchet MS" pitchFamily="34" charset="0"/>
                  <a:cs typeface="Arial" pitchFamily="34" charset="0"/>
                </a:rPr>
                <a:t>Within </a:t>
              </a:r>
              <a:br>
                <a:rPr lang="en-US" sz="2400" b="1" kern="0" dirty="0">
                  <a:solidFill>
                    <a:prstClr val="white"/>
                  </a:solidFill>
                  <a:latin typeface="Trebuchet MS" pitchFamily="34" charset="0"/>
                  <a:cs typeface="Arial" pitchFamily="34" charset="0"/>
                </a:rPr>
              </a:br>
              <a:r>
                <a:rPr lang="en-US" sz="2400" b="1" kern="0" dirty="0">
                  <a:solidFill>
                    <a:prstClr val="white"/>
                  </a:solidFill>
                  <a:latin typeface="Trebuchet MS" pitchFamily="34" charset="0"/>
                  <a:cs typeface="Arial" pitchFamily="34" charset="0"/>
                </a:rPr>
                <a:t>Region</a:t>
              </a:r>
              <a:r>
                <a:rPr lang="en-US" sz="2000" kern="0" dirty="0">
                  <a:solidFill>
                    <a:prstClr val="white"/>
                  </a:solidFill>
                  <a:latin typeface="Trebuchet MS" pitchFamily="34" charset="0"/>
                  <a:cs typeface="Arial" pitchFamily="34" charset="0"/>
                </a:rPr>
                <a:t/>
              </a:r>
              <a:br>
                <a:rPr lang="en-US" sz="2000" kern="0" dirty="0">
                  <a:solidFill>
                    <a:prstClr val="white"/>
                  </a:solidFill>
                  <a:latin typeface="Trebuchet MS" pitchFamily="34" charset="0"/>
                  <a:cs typeface="Arial" pitchFamily="34" charset="0"/>
                </a:rPr>
              </a:br>
              <a:r>
                <a:rPr lang="en-US" sz="2000" kern="0" dirty="0">
                  <a:solidFill>
                    <a:prstClr val="white"/>
                  </a:solidFill>
                  <a:latin typeface="Trebuchet MS" pitchFamily="34" charset="0"/>
                  <a:cs typeface="Arial" pitchFamily="34" charset="0"/>
                </a:rPr>
                <a:t>20.6</a:t>
              </a:r>
              <a:r>
                <a:rPr lang="en-US" sz="1600" kern="0" dirty="0">
                  <a:solidFill>
                    <a:prstClr val="white"/>
                  </a:solidFill>
                  <a:latin typeface="Trebuchet MS" pitchFamily="34" charset="0"/>
                  <a:cs typeface="Arial" pitchFamily="34" charset="0"/>
                </a:rPr>
                <a:t> million tons</a:t>
              </a:r>
            </a:p>
          </p:txBody>
        </p:sp>
        <p:pic>
          <p:nvPicPr>
            <p:cNvPr id="1025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40163" y="3906838"/>
              <a:ext cx="3189287" cy="1243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Left-Right Arrow 20"/>
          <p:cNvSpPr/>
          <p:nvPr/>
        </p:nvSpPr>
        <p:spPr>
          <a:xfrm>
            <a:off x="609600" y="3505200"/>
            <a:ext cx="2895600" cy="1828800"/>
          </a:xfrm>
          <a:prstGeom prst="left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prstClr val="black"/>
                </a:solidFill>
                <a:latin typeface="Trebuchet MS" pitchFamily="34" charset="0"/>
              </a:rPr>
              <a:t>Through*</a:t>
            </a:r>
          </a:p>
          <a:p>
            <a:pPr algn="ctr">
              <a:defRPr/>
            </a:pPr>
            <a:r>
              <a:rPr lang="en-US" b="1" dirty="0">
                <a:solidFill>
                  <a:prstClr val="black"/>
                </a:solidFill>
              </a:rPr>
              <a:t>120.6</a:t>
            </a:r>
            <a:r>
              <a:rPr lang="en-US" dirty="0">
                <a:solidFill>
                  <a:prstClr val="black"/>
                </a:solidFill>
              </a:rPr>
              <a:t> million tons</a:t>
            </a:r>
          </a:p>
        </p:txBody>
      </p:sp>
      <p:sp>
        <p:nvSpPr>
          <p:cNvPr id="10247" name="Rectangle 3"/>
          <p:cNvSpPr>
            <a:spLocks noChangeArrowheads="1"/>
          </p:cNvSpPr>
          <p:nvPr/>
        </p:nvSpPr>
        <p:spPr bwMode="auto">
          <a:xfrm>
            <a:off x="0" y="5867400"/>
            <a:ext cx="914400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100" smtClean="0">
                <a:solidFill>
                  <a:prstClr val="white"/>
                </a:solidFill>
                <a:latin typeface="Trebuchet MS" pitchFamily="34" charset="0"/>
                <a:cs typeface="Times New Roman" pitchFamily="18" charset="0"/>
              </a:rPr>
              <a:t>Source:</a:t>
            </a:r>
          </a:p>
          <a:p>
            <a:pPr eaLnBrk="0" hangingPunct="0"/>
            <a:r>
              <a:rPr lang="en-US" sz="1100" smtClean="0">
                <a:solidFill>
                  <a:prstClr val="white"/>
                </a:solidFill>
                <a:latin typeface="Trebuchet MS" pitchFamily="34" charset="0"/>
                <a:cs typeface="Times New Roman" pitchFamily="18" charset="0"/>
              </a:rPr>
              <a:t>2010 FDOT Trade and Logistics dataset and 2009 full Surface Transportation Board (STB) </a:t>
            </a:r>
          </a:p>
          <a:p>
            <a:pPr eaLnBrk="0" hangingPunct="0"/>
            <a:r>
              <a:rPr lang="en-US" sz="1100" smtClean="0">
                <a:solidFill>
                  <a:prstClr val="white"/>
                </a:solidFill>
                <a:latin typeface="Trebuchet MS" pitchFamily="34" charset="0"/>
                <a:cs typeface="Times New Roman" pitchFamily="18" charset="0"/>
              </a:rPr>
              <a:t>Waybill dataset.</a:t>
            </a:r>
            <a:endParaRPr lang="en-US" sz="1100" smtClean="0">
              <a:solidFill>
                <a:prstClr val="white"/>
              </a:solidFill>
              <a:latin typeface="Trebuchet MS" pitchFamily="34" charset="0"/>
            </a:endParaRPr>
          </a:p>
          <a:p>
            <a:pPr eaLnBrk="0" hangingPunct="0"/>
            <a:r>
              <a:rPr lang="en-US" sz="1100" baseline="30000" smtClean="0">
                <a:solidFill>
                  <a:prstClr val="white"/>
                </a:solidFill>
                <a:latin typeface="Trebuchet MS" pitchFamily="34" charset="0"/>
                <a:cs typeface="Times New Roman" pitchFamily="18" charset="0"/>
              </a:rPr>
              <a:t>a </a:t>
            </a:r>
            <a:r>
              <a:rPr lang="en-US" sz="1100" smtClean="0">
                <a:solidFill>
                  <a:prstClr val="white"/>
                </a:solidFill>
                <a:latin typeface="Trebuchet MS" pitchFamily="34" charset="0"/>
                <a:cs typeface="Times New Roman" pitchFamily="18" charset="0"/>
              </a:rPr>
              <a:t>The base year for the rail data is 2009. Through rail moves were not included due to</a:t>
            </a:r>
          </a:p>
          <a:p>
            <a:pPr eaLnBrk="0" hangingPunct="0"/>
            <a:r>
              <a:rPr lang="en-US" sz="1100" smtClean="0">
                <a:solidFill>
                  <a:prstClr val="white"/>
                </a:solidFill>
                <a:latin typeface="Trebuchet MS" pitchFamily="34" charset="0"/>
                <a:cs typeface="Times New Roman" pitchFamily="18" charset="0"/>
              </a:rPr>
              <a:t> the inability to estimate it with the full Surface Transportation Board (STB) Waybill dataset. </a:t>
            </a:r>
            <a:endParaRPr lang="en-US" sz="1100" smtClean="0">
              <a:solidFill>
                <a:prstClr val="white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bg1"/>
                </a:solidFill>
                <a:latin typeface="Trebuchet MS" pitchFamily="34" charset="0"/>
              </a:rPr>
              <a:t>How Much Freight?</a:t>
            </a: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228600" y="2378075"/>
            <a:ext cx="45720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latin typeface="Times New Roman" pitchFamily="18" charset="0"/>
              </a:rPr>
              <a:t>Direction		2010</a:t>
            </a:r>
            <a:r>
              <a:rPr lang="en-US" sz="2800" b="1" baseline="30000" dirty="0">
                <a:latin typeface="Times New Roman" pitchFamily="18" charset="0"/>
              </a:rPr>
              <a:t>a</a:t>
            </a:r>
            <a:r>
              <a:rPr lang="en-US" sz="2800" b="1" dirty="0">
                <a:latin typeface="Times New Roman" pitchFamily="18" charset="0"/>
              </a:rPr>
              <a:t>	</a:t>
            </a:r>
          </a:p>
          <a:p>
            <a:r>
              <a:rPr lang="en-US" sz="2800" b="1" dirty="0">
                <a:latin typeface="Times New Roman" pitchFamily="18" charset="0"/>
              </a:rPr>
              <a:t>			Millions</a:t>
            </a:r>
          </a:p>
          <a:p>
            <a:r>
              <a:rPr lang="en-US" sz="2800" dirty="0">
                <a:latin typeface="Times New Roman" pitchFamily="18" charset="0"/>
              </a:rPr>
              <a:t>Inbound		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37.9	</a:t>
            </a:r>
          </a:p>
          <a:p>
            <a:r>
              <a:rPr lang="en-US" sz="2800" dirty="0">
                <a:latin typeface="Times New Roman" pitchFamily="18" charset="0"/>
              </a:rPr>
              <a:t>Outbound		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23.1	</a:t>
            </a:r>
          </a:p>
          <a:p>
            <a:r>
              <a:rPr lang="en-US" sz="2800" dirty="0">
                <a:latin typeface="Times New Roman" pitchFamily="18" charset="0"/>
              </a:rPr>
              <a:t>Intraregional	20.6	</a:t>
            </a:r>
          </a:p>
          <a:p>
            <a:r>
              <a:rPr lang="en-US" sz="2800" dirty="0" err="1">
                <a:latin typeface="Times New Roman" pitchFamily="18" charset="0"/>
              </a:rPr>
              <a:t>Through</a:t>
            </a:r>
            <a:r>
              <a:rPr lang="en-US" sz="2800" baseline="30000" dirty="0" err="1">
                <a:latin typeface="Times New Roman" pitchFamily="18" charset="0"/>
              </a:rPr>
              <a:t>b</a:t>
            </a:r>
            <a:r>
              <a:rPr lang="en-US" sz="2800" dirty="0">
                <a:latin typeface="Times New Roman" pitchFamily="18" charset="0"/>
              </a:rPr>
              <a:t>		120.6	</a:t>
            </a:r>
          </a:p>
          <a:p>
            <a:r>
              <a:rPr lang="en-US" sz="2800" b="1" dirty="0">
                <a:latin typeface="Times New Roman" pitchFamily="18" charset="0"/>
              </a:rPr>
              <a:t>Total			202.3	</a:t>
            </a:r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828800"/>
            <a:ext cx="4419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3"/>
          <p:cNvSpPr>
            <a:spLocks noChangeArrowheads="1"/>
          </p:cNvSpPr>
          <p:nvPr/>
        </p:nvSpPr>
        <p:spPr bwMode="auto">
          <a:xfrm>
            <a:off x="0" y="6019800"/>
            <a:ext cx="9296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1100" b="1" i="1" dirty="0" smtClean="0">
                <a:latin typeface="Arial Narrow" pitchFamily="34" charset="0"/>
                <a:cs typeface="Times New Roman" pitchFamily="18" charset="0"/>
              </a:rPr>
              <a:t>Source:</a:t>
            </a:r>
            <a:r>
              <a:rPr lang="en-US" sz="1100" dirty="0" smtClean="0">
                <a:latin typeface="Arial Narrow" pitchFamily="34" charset="0"/>
                <a:cs typeface="Times New Roman" pitchFamily="18" charset="0"/>
              </a:rPr>
              <a:t>   </a:t>
            </a:r>
            <a:r>
              <a:rPr lang="en-US" sz="1100" dirty="0" smtClean="0">
                <a:latin typeface="Trebuchet MS" pitchFamily="34" charset="0"/>
                <a:cs typeface="Times New Roman" pitchFamily="18" charset="0"/>
              </a:rPr>
              <a:t>2010 </a:t>
            </a:r>
            <a:r>
              <a:rPr lang="en-US" sz="1100" dirty="0">
                <a:latin typeface="Trebuchet MS" pitchFamily="34" charset="0"/>
                <a:cs typeface="Times New Roman" pitchFamily="18" charset="0"/>
              </a:rPr>
              <a:t>FDOT Trade and Logistics dataset and 2009 full Surface Transportation Board (STB) Waybill dataset</a:t>
            </a:r>
            <a:r>
              <a:rPr lang="en-US" sz="1000" dirty="0">
                <a:latin typeface="Trebuchet MS" pitchFamily="34" charset="0"/>
                <a:cs typeface="Times New Roman" pitchFamily="18" charset="0"/>
              </a:rPr>
              <a:t>.</a:t>
            </a:r>
            <a:endParaRPr lang="en-US" sz="1000" dirty="0">
              <a:latin typeface="Trebuchet MS" pitchFamily="34" charset="0"/>
            </a:endParaRPr>
          </a:p>
          <a:p>
            <a:pPr eaLnBrk="0" hangingPunct="0"/>
            <a:r>
              <a:rPr lang="en-US" sz="1000" baseline="30000" dirty="0">
                <a:latin typeface="Trebuchet MS" pitchFamily="34" charset="0"/>
                <a:cs typeface="Times New Roman" pitchFamily="18" charset="0"/>
              </a:rPr>
              <a:t>	</a:t>
            </a:r>
            <a:r>
              <a:rPr lang="en-US" sz="1050" baseline="30000" dirty="0" smtClean="0">
                <a:latin typeface="Trebuchet MS" pitchFamily="34" charset="0"/>
                <a:cs typeface="Times New Roman" pitchFamily="18" charset="0"/>
              </a:rPr>
              <a:t>a</a:t>
            </a:r>
            <a:r>
              <a:rPr lang="en-US" sz="1050" b="1" dirty="0" smtClean="0">
                <a:latin typeface="Trebuchet MS" pitchFamily="34" charset="0"/>
                <a:cs typeface="Times New Roman" pitchFamily="18" charset="0"/>
              </a:rPr>
              <a:t> </a:t>
            </a:r>
            <a:r>
              <a:rPr lang="en-US" sz="1050" dirty="0" smtClean="0">
                <a:latin typeface="Trebuchet MS" pitchFamily="34" charset="0"/>
                <a:cs typeface="Times New Roman" pitchFamily="18" charset="0"/>
              </a:rPr>
              <a:t>  The </a:t>
            </a:r>
            <a:r>
              <a:rPr lang="en-US" sz="1050" dirty="0">
                <a:latin typeface="Trebuchet MS" pitchFamily="34" charset="0"/>
                <a:cs typeface="Times New Roman" pitchFamily="18" charset="0"/>
              </a:rPr>
              <a:t>base year for the rail data is 2009.</a:t>
            </a:r>
            <a:endParaRPr lang="en-US" sz="1050" baseline="30000" dirty="0">
              <a:latin typeface="Trebuchet MS" pitchFamily="34" charset="0"/>
              <a:cs typeface="Times New Roman" pitchFamily="18" charset="0"/>
            </a:endParaRPr>
          </a:p>
          <a:p>
            <a:pPr eaLnBrk="0" hangingPunct="0"/>
            <a:r>
              <a:rPr lang="en-US" sz="1050" baseline="30000" dirty="0" smtClean="0">
                <a:latin typeface="Trebuchet MS" pitchFamily="34" charset="0"/>
                <a:cs typeface="Times New Roman" pitchFamily="18" charset="0"/>
              </a:rPr>
              <a:t>	</a:t>
            </a:r>
            <a:r>
              <a:rPr lang="en-US" sz="1050" b="1" baseline="30000" dirty="0" smtClean="0">
                <a:latin typeface="Trebuchet MS" pitchFamily="34" charset="0"/>
                <a:cs typeface="Times New Roman" pitchFamily="18" charset="0"/>
              </a:rPr>
              <a:t>b</a:t>
            </a:r>
            <a:r>
              <a:rPr lang="en-US" sz="1050" dirty="0" smtClean="0">
                <a:latin typeface="Trebuchet MS" pitchFamily="34" charset="0"/>
                <a:cs typeface="Times New Roman" pitchFamily="18" charset="0"/>
              </a:rPr>
              <a:t>  Through </a:t>
            </a:r>
            <a:r>
              <a:rPr lang="en-US" sz="1050" dirty="0">
                <a:latin typeface="Trebuchet MS" pitchFamily="34" charset="0"/>
                <a:cs typeface="Times New Roman" pitchFamily="18" charset="0"/>
              </a:rPr>
              <a:t>rail moves </a:t>
            </a:r>
            <a:r>
              <a:rPr lang="en-US" sz="1050" dirty="0" smtClean="0">
                <a:latin typeface="Trebuchet MS" pitchFamily="34" charset="0"/>
                <a:cs typeface="Times New Roman" pitchFamily="18" charset="0"/>
              </a:rPr>
              <a:t>not </a:t>
            </a:r>
            <a:r>
              <a:rPr lang="en-US" sz="1050" dirty="0">
                <a:latin typeface="Trebuchet MS" pitchFamily="34" charset="0"/>
                <a:cs typeface="Times New Roman" pitchFamily="18" charset="0"/>
              </a:rPr>
              <a:t>included due to the inability to estimate it with the full Surface Transportation Board (</a:t>
            </a:r>
            <a:r>
              <a:rPr lang="en-US" sz="1050" dirty="0" smtClean="0">
                <a:latin typeface="Trebuchet MS" pitchFamily="34" charset="0"/>
                <a:cs typeface="Times New Roman" pitchFamily="18" charset="0"/>
              </a:rPr>
              <a:t>STB) Waybill dataset</a:t>
            </a:r>
            <a:r>
              <a:rPr lang="en-US" sz="1000" dirty="0">
                <a:latin typeface="Trebuchet MS" pitchFamily="34" charset="0"/>
                <a:cs typeface="Times New Roman" pitchFamily="18" charset="0"/>
              </a:rPr>
              <a:t>. </a:t>
            </a:r>
            <a:endParaRPr lang="en-US" sz="1000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35814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bg1"/>
                </a:solidFill>
                <a:latin typeface="Trebuchet MS" pitchFamily="34" charset="0"/>
              </a:rPr>
              <a:t>Freight </a:t>
            </a:r>
            <a:br>
              <a:rPr lang="en-US" b="1" dirty="0" smtClean="0">
                <a:solidFill>
                  <a:schemeClr val="bg1"/>
                </a:solidFill>
                <a:latin typeface="Trebuchet MS" pitchFamily="34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Trebuchet MS" pitchFamily="34" charset="0"/>
              </a:rPr>
              <a:t>Generators</a:t>
            </a:r>
          </a:p>
        </p:txBody>
      </p:sp>
      <p:pic>
        <p:nvPicPr>
          <p:cNvPr id="10243" name="Content Placeholder 3" descr="Outboundv3.jpg"/>
          <p:cNvPicPr>
            <a:picLocks noGrp="1"/>
          </p:cNvPicPr>
          <p:nvPr>
            <p:ph idx="1"/>
          </p:nvPr>
        </p:nvPicPr>
        <p:blipFill>
          <a:blip r:embed="rId3" cstate="print"/>
          <a:srcRect l="2721" t="3333" r="2779" b="2148"/>
          <a:stretch>
            <a:fillRect/>
          </a:stretch>
        </p:blipFill>
        <p:spPr>
          <a:xfrm>
            <a:off x="3657600" y="0"/>
            <a:ext cx="5486400" cy="6858000"/>
          </a:xfrm>
        </p:spPr>
      </p:pic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304800" y="2140803"/>
            <a:ext cx="3200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Trebuchet MS" pitchFamily="34" charset="0"/>
              </a:rPr>
              <a:t>Outbound freight</a:t>
            </a:r>
          </a:p>
          <a:p>
            <a:r>
              <a:rPr lang="en-US" sz="2400" dirty="0">
                <a:latin typeface="Trebuchet MS" pitchFamily="34" charset="0"/>
              </a:rPr>
              <a:t>by originating </a:t>
            </a:r>
            <a:r>
              <a:rPr lang="en-US" sz="2400" dirty="0" smtClean="0">
                <a:latin typeface="Trebuchet MS" pitchFamily="34" charset="0"/>
              </a:rPr>
              <a:t>county</a:t>
            </a:r>
            <a:endParaRPr lang="en-US" sz="2400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3505200" cy="12192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bg1"/>
                </a:solidFill>
                <a:latin typeface="Trebuchet MS" pitchFamily="34" charset="0"/>
              </a:rPr>
              <a:t>Freight </a:t>
            </a:r>
            <a:br>
              <a:rPr lang="en-US" b="1" dirty="0" smtClean="0">
                <a:solidFill>
                  <a:schemeClr val="bg1"/>
                </a:solidFill>
                <a:latin typeface="Trebuchet MS" pitchFamily="34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Trebuchet MS" pitchFamily="34" charset="0"/>
              </a:rPr>
              <a:t>Attractions</a:t>
            </a:r>
          </a:p>
        </p:txBody>
      </p:sp>
      <p:pic>
        <p:nvPicPr>
          <p:cNvPr id="11267" name="Content Placeholder 3" descr="Inboundv3.jpg"/>
          <p:cNvPicPr>
            <a:picLocks noGrp="1"/>
          </p:cNvPicPr>
          <p:nvPr>
            <p:ph idx="1"/>
          </p:nvPr>
        </p:nvPicPr>
        <p:blipFill>
          <a:blip r:embed="rId3" cstate="print"/>
          <a:srcRect l="2632" t="3284" r="3912" b="2222"/>
          <a:stretch>
            <a:fillRect/>
          </a:stretch>
        </p:blipFill>
        <p:spPr>
          <a:xfrm>
            <a:off x="3581400" y="0"/>
            <a:ext cx="5562600" cy="6858000"/>
          </a:xfrm>
        </p:spPr>
      </p:pic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236537" y="2133600"/>
            <a:ext cx="282000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rebuchet MS" pitchFamily="34" charset="0"/>
              </a:rPr>
              <a:t>Inbound freight by </a:t>
            </a:r>
          </a:p>
          <a:p>
            <a:r>
              <a:rPr lang="en-US" sz="2400" dirty="0">
                <a:latin typeface="Trebuchet MS" pitchFamily="34" charset="0"/>
              </a:rPr>
              <a:t>destination county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6" name="Title 5"/>
          <p:cNvSpPr>
            <a:spLocks noGrp="1"/>
          </p:cNvSpPr>
          <p:nvPr>
            <p:ph type="title"/>
          </p:nvPr>
        </p:nvSpPr>
        <p:spPr>
          <a:xfrm>
            <a:off x="0" y="76200"/>
            <a:ext cx="85344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bg1"/>
                </a:solidFill>
                <a:latin typeface="Trebuchet MS" pitchFamily="34" charset="0"/>
              </a:rPr>
              <a:t> Commodity Flow-Volusia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981200"/>
            <a:ext cx="78486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6" name="Title 5"/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bg1"/>
                </a:solidFill>
                <a:latin typeface="Trebuchet MS" pitchFamily="34" charset="0"/>
              </a:rPr>
              <a:t>Commodity Flow-Volusia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981200"/>
            <a:ext cx="76962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6" name="Title 5"/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bg1"/>
                </a:solidFill>
                <a:latin typeface="Trebuchet MS" pitchFamily="34" charset="0"/>
              </a:rPr>
              <a:t>Commodity Flow-Volusia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981200"/>
            <a:ext cx="78486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2932</TotalTime>
  <Words>408</Words>
  <Application>Microsoft Office PowerPoint</Application>
  <PresentationFormat>On-screen Show (4:3)</PresentationFormat>
  <Paragraphs>134</Paragraphs>
  <Slides>20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6_Default Design</vt:lpstr>
      <vt:lpstr>3_Office Theme</vt:lpstr>
      <vt:lpstr>4_Office Theme</vt:lpstr>
      <vt:lpstr>7_Default Design</vt:lpstr>
      <vt:lpstr>Freight, Goods and Services Plan &amp; Economic Impact on Central Florida</vt:lpstr>
      <vt:lpstr>PowerPoint Presentation</vt:lpstr>
      <vt:lpstr>How Much Freight?</vt:lpstr>
      <vt:lpstr>How Much Freight?</vt:lpstr>
      <vt:lpstr>Freight  Generators</vt:lpstr>
      <vt:lpstr>Freight  Attractions</vt:lpstr>
      <vt:lpstr> Commodity Flow-Volusia</vt:lpstr>
      <vt:lpstr>Commodity Flow-Volusia</vt:lpstr>
      <vt:lpstr>Commodity Flow-Volusia</vt:lpstr>
      <vt:lpstr>Commodity Flow-Volusia</vt:lpstr>
      <vt:lpstr>Commodity Flow-Volusia</vt:lpstr>
      <vt:lpstr>What is Moving? Top 10 Commodities</vt:lpstr>
      <vt:lpstr>How is Freight Moving?</vt:lpstr>
      <vt:lpstr>Forecast Summary</vt:lpstr>
      <vt:lpstr>Challenges and  Recommendations</vt:lpstr>
      <vt:lpstr>Capacity and Mobility</vt:lpstr>
      <vt:lpstr>Community Impacts</vt:lpstr>
      <vt:lpstr>Institutional and Regulatory</vt:lpstr>
      <vt:lpstr>Preparing Recommendations</vt:lpstr>
      <vt:lpstr>Project Schedule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Freight, Goods and Services Plan  &amp;  Economic Impact on Central Florida</dc:title>
  <dc:creator>Cynthia Lambert</dc:creator>
  <cp:lastModifiedBy>conference</cp:lastModifiedBy>
  <cp:revision>272</cp:revision>
  <dcterms:created xsi:type="dcterms:W3CDTF">2012-03-05T20:37:04Z</dcterms:created>
  <dcterms:modified xsi:type="dcterms:W3CDTF">2013-04-23T11:58:06Z</dcterms:modified>
</cp:coreProperties>
</file>