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404" r:id="rId2"/>
    <p:sldId id="405" r:id="rId3"/>
    <p:sldId id="355" r:id="rId4"/>
    <p:sldId id="398" r:id="rId5"/>
    <p:sldId id="406" r:id="rId6"/>
    <p:sldId id="402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AA5"/>
    <a:srgbClr val="CFC60D"/>
    <a:srgbClr val="537680"/>
    <a:srgbClr val="80008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1" autoAdjust="0"/>
    <p:restoredTop sz="94660"/>
  </p:normalViewPr>
  <p:slideViewPr>
    <p:cSldViewPr>
      <p:cViewPr varScale="1">
        <p:scale>
          <a:sx n="104" d="100"/>
          <a:sy n="104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96A87A-E0FF-41A7-AABE-331258D5D73E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699" rIns="91400" bIns="4569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099"/>
            <a:ext cx="5607711" cy="4183995"/>
          </a:xfrm>
          <a:prstGeom prst="rect">
            <a:avLst/>
          </a:prstGeom>
        </p:spPr>
        <p:txBody>
          <a:bodyPr vert="horz" lIns="91400" tIns="45699" rIns="91400" bIns="4569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122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122"/>
            <a:ext cx="3038145" cy="465743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13B0E5-5DA9-4790-A996-E08C115C3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32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7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CFA8-5397-4822-9304-39A5C7BB13E8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9E82-65C1-4CBD-BEF1-CC8AEF538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B0F5-F14F-420D-87E0-4DE892227D87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2916-4EF6-4069-9F99-A47ADBA6B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7A51-AEDB-4C7E-B32F-A9347F806ADF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D816-01A8-4F79-B9A1-C753CDBD8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3482-4C18-476D-80E5-C16527CF242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7370-0582-475C-A301-42C646315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6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454C-FD0D-4535-B1DB-68AD05A3458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7B9D8-A29C-41C7-BB3C-E4D0B27BA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949B-830C-430B-86A8-D44A7AC26671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9C1E-71BD-4168-B7B8-DAD408829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554D-90F9-42B9-9355-7C5C6427628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DBF4-F704-4827-A1E0-BF544635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E0E5-6F9F-4BCB-914F-E8DCFDF1D85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B832-3F66-45F4-AF28-1B8DF93D0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7180-7F00-4840-A8C5-0528422B084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E716-8FD9-4DDE-93BB-CCE16BE2B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2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3A24-4AB3-4A30-9A97-C6E9DFFC73DC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E8A3-872F-4263-9568-26C80DB0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3085-1773-457B-8995-EF4BB043D417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14F2-3687-42D0-9290-BA43C6B0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17AA02-81C5-4ADA-9615-115BC4A20985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371F670-AA09-4528-8B76-1AB1D2EFD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5181602"/>
            <a:ext cx="9144000" cy="1295398"/>
          </a:xfrm>
        </p:spPr>
        <p:txBody>
          <a:bodyPr>
            <a:noAutofit/>
          </a:bodyPr>
          <a:lstStyle/>
          <a:p>
            <a:pPr algn="ctr"/>
            <a:r>
              <a:rPr lang="en-US" sz="2200" dirty="0"/>
              <a:t>2040 Long Range Transportation Plan </a:t>
            </a:r>
            <a:r>
              <a:rPr lang="en-US" sz="2200" dirty="0" smtClean="0"/>
              <a:t>for River to Sea TPO</a:t>
            </a:r>
          </a:p>
          <a:p>
            <a:pPr algn="ctr"/>
            <a:r>
              <a:rPr lang="en-US" sz="2200" dirty="0" smtClean="0"/>
              <a:t>TCC/CAC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3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LRTP</a:t>
            </a:r>
            <a:r>
              <a:rPr lang="en-US" dirty="0" smtClean="0"/>
              <a:t> Modeling Status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3246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w Cen MT" pitchFamily="34" charset="0"/>
              </a:rPr>
              <a:t>April 21, 2015</a:t>
            </a:r>
            <a:endParaRPr lang="en-US" dirty="0">
              <a:solidFill>
                <a:schemeClr val="accent2"/>
              </a:solidFill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2" y="1143000"/>
            <a:ext cx="4600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38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06582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OVERVIEW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98600"/>
            <a:ext cx="7848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>
                <a:solidFill>
                  <a:srgbClr val="537680"/>
                </a:solidFill>
              </a:rPr>
              <a:t>The Central Florida Regional Planning Model </a:t>
            </a:r>
            <a:r>
              <a:rPr lang="en-US" b="1" dirty="0" smtClean="0">
                <a:solidFill>
                  <a:srgbClr val="537680"/>
                </a:solidFill>
              </a:rPr>
              <a:t>(</a:t>
            </a:r>
            <a:r>
              <a:rPr lang="en-US" b="1" dirty="0" err="1" smtClean="0">
                <a:solidFill>
                  <a:srgbClr val="537680"/>
                </a:solidFill>
              </a:rPr>
              <a:t>CFRPM</a:t>
            </a:r>
            <a:r>
              <a:rPr lang="en-US" b="1" dirty="0" smtClean="0">
                <a:solidFill>
                  <a:srgbClr val="537680"/>
                </a:solidFill>
              </a:rPr>
              <a:t>) serves </a:t>
            </a:r>
            <a:r>
              <a:rPr lang="en-US" b="1" dirty="0">
                <a:solidFill>
                  <a:srgbClr val="537680"/>
                </a:solidFill>
              </a:rPr>
              <a:t>as the travel demand forecasting </a:t>
            </a:r>
            <a:r>
              <a:rPr lang="en-US" b="1" dirty="0" smtClean="0">
                <a:solidFill>
                  <a:srgbClr val="537680"/>
                </a:solidFill>
              </a:rPr>
              <a:t>tool</a:t>
            </a:r>
            <a:endParaRPr lang="en-US" b="1" dirty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Preliminary projected Year 2040 deficiencies presented to the </a:t>
            </a:r>
            <a:r>
              <a:rPr lang="en-US" b="1" dirty="0" err="1" smtClean="0">
                <a:solidFill>
                  <a:srgbClr val="537680"/>
                </a:solidFill>
              </a:rPr>
              <a:t>LRTP</a:t>
            </a:r>
            <a:r>
              <a:rPr lang="en-US" b="1" dirty="0" smtClean="0">
                <a:solidFill>
                  <a:srgbClr val="537680"/>
                </a:solidFill>
              </a:rPr>
              <a:t> Subcommittee on March 27, 2015</a:t>
            </a:r>
          </a:p>
          <a:p>
            <a:pPr marL="742950" lvl="1" indent="-285750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537680"/>
                </a:solidFill>
              </a:rPr>
              <a:t>Based on the model </a:t>
            </a:r>
            <a:r>
              <a:rPr lang="en-US" b="1" dirty="0" smtClean="0">
                <a:solidFill>
                  <a:srgbClr val="537680"/>
                </a:solidFill>
              </a:rPr>
              <a:t>and </a:t>
            </a:r>
            <a:r>
              <a:rPr lang="en-US" b="1" dirty="0">
                <a:solidFill>
                  <a:srgbClr val="537680"/>
                </a:solidFill>
              </a:rPr>
              <a:t>a review of general growth trends</a:t>
            </a: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Two </a:t>
            </a:r>
            <a:r>
              <a:rPr lang="en-US" b="1" dirty="0">
                <a:solidFill>
                  <a:srgbClr val="537680"/>
                </a:solidFill>
              </a:rPr>
              <a:t>alternative scenarios to be modeled and analyzed </a:t>
            </a:r>
          </a:p>
          <a:p>
            <a:pPr marL="742950" lvl="1" indent="-285750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537680"/>
                </a:solidFill>
              </a:rPr>
              <a:t>Highway Only</a:t>
            </a:r>
          </a:p>
          <a:p>
            <a:pPr marL="742950" lvl="1" indent="-285750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537680"/>
                </a:solidFill>
              </a:rPr>
              <a:t>Transit Alternative</a:t>
            </a:r>
          </a:p>
          <a:p>
            <a:pPr marL="742950" lvl="1" indent="-285750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Approved by </a:t>
            </a:r>
            <a:r>
              <a:rPr lang="en-US" b="1" dirty="0" err="1">
                <a:solidFill>
                  <a:srgbClr val="537680"/>
                </a:solidFill>
              </a:rPr>
              <a:t>LRTP</a:t>
            </a:r>
            <a:r>
              <a:rPr lang="en-US" b="1" dirty="0">
                <a:solidFill>
                  <a:srgbClr val="537680"/>
                </a:solidFill>
              </a:rPr>
              <a:t> Subcommittee </a:t>
            </a:r>
            <a:endParaRPr lang="en-US" b="1" dirty="0" smtClean="0">
              <a:solidFill>
                <a:srgbClr val="537680"/>
              </a:solidFill>
            </a:endParaRPr>
          </a:p>
          <a:p>
            <a:pPr marL="742950" lvl="1" indent="-285750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5376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4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06582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Highway Only</a:t>
            </a:r>
            <a:r>
              <a:rPr kumimoji="0" lang="en-US" sz="3200" b="1" i="0" u="none" strike="noStrike" kern="1200" cap="none" spc="50" normalizeH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Alternative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09598" y="1524000"/>
            <a:ext cx="3276601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98600"/>
            <a:ext cx="7848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537680"/>
                </a:solidFill>
              </a:rPr>
              <a:t>aka </a:t>
            </a:r>
            <a:r>
              <a:rPr lang="en-US" b="1" i="1" dirty="0" smtClean="0">
                <a:solidFill>
                  <a:srgbClr val="537680"/>
                </a:solidFill>
              </a:rPr>
              <a:t>Transportation Trend </a:t>
            </a:r>
            <a:r>
              <a:rPr lang="en-US" b="1" i="1" dirty="0" smtClean="0">
                <a:solidFill>
                  <a:srgbClr val="537680"/>
                </a:solidFill>
              </a:rPr>
              <a:t>Scenario</a:t>
            </a:r>
            <a:endParaRPr lang="en-US" b="1" dirty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Roadway Improvements Only</a:t>
            </a: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Roadway </a:t>
            </a:r>
            <a:r>
              <a:rPr lang="en-US" b="1" dirty="0" err="1">
                <a:solidFill>
                  <a:srgbClr val="537680"/>
                </a:solidFill>
              </a:rPr>
              <a:t>W</a:t>
            </a:r>
            <a:r>
              <a:rPr lang="en-US" b="1" dirty="0" err="1" smtClean="0">
                <a:solidFill>
                  <a:srgbClr val="537680"/>
                </a:solidFill>
              </a:rPr>
              <a:t>idenings</a:t>
            </a:r>
            <a:endParaRPr lang="en-US" b="1" dirty="0" smtClean="0">
              <a:solidFill>
                <a:srgbClr val="537680"/>
              </a:solidFill>
            </a:endParaRP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New Extensions</a:t>
            </a:r>
            <a:endParaRPr lang="en-US" b="1" dirty="0">
              <a:solidFill>
                <a:srgbClr val="537680"/>
              </a:solidFill>
            </a:endParaRPr>
          </a:p>
          <a:p>
            <a:pPr marL="461963" indent="-461963" algn="just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Input utilized </a:t>
            </a:r>
            <a:r>
              <a:rPr lang="en-US" b="1" dirty="0" smtClean="0">
                <a:solidFill>
                  <a:srgbClr val="537680"/>
                </a:solidFill>
              </a:rPr>
              <a:t>to develop </a:t>
            </a:r>
            <a:r>
              <a:rPr lang="en-US" b="1" dirty="0" smtClean="0">
                <a:solidFill>
                  <a:srgbClr val="537680"/>
                </a:solidFill>
              </a:rPr>
              <a:t>improvement list</a:t>
            </a:r>
            <a:r>
              <a:rPr lang="en-US" b="1" dirty="0" smtClean="0">
                <a:solidFill>
                  <a:srgbClr val="537680"/>
                </a:solidFill>
              </a:rPr>
              <a:t>:</a:t>
            </a:r>
            <a:endParaRPr lang="en-US" b="1" dirty="0">
              <a:solidFill>
                <a:srgbClr val="537680"/>
              </a:solidFill>
            </a:endParaRP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Strategic </a:t>
            </a:r>
            <a:r>
              <a:rPr lang="en-US" b="1" dirty="0" smtClean="0">
                <a:solidFill>
                  <a:srgbClr val="537680"/>
                </a:solidFill>
              </a:rPr>
              <a:t>Intermodal System (SIS), Other Arterial Projects and Projects per Stakeholders Input</a:t>
            </a: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Volusia County’s Public Works Strategic Roadway Plan (unfunded priority corridor improvements) projects list</a:t>
            </a: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Farmton DRI developer funded projects list</a:t>
            </a:r>
            <a:endParaRPr lang="en-US" b="1" dirty="0">
              <a:solidFill>
                <a:srgbClr val="537680"/>
              </a:solidFill>
            </a:endParaRPr>
          </a:p>
        </p:txBody>
      </p:sp>
      <p:pic>
        <p:nvPicPr>
          <p:cNvPr id="8" name="Picture 7" descr="River To Sea TPO Logo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6096000"/>
            <a:ext cx="1295400" cy="52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4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22619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lang="en-US" sz="32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Transit</a:t>
            </a:r>
            <a:r>
              <a:rPr kumimoji="0" lang="en-US" sz="3200" b="1" i="0" u="none" strike="noStrike" kern="1200" cap="none" spc="50" normalizeH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Alternative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09598" y="1524000"/>
            <a:ext cx="3276601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98600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537680"/>
                </a:solidFill>
              </a:rPr>
              <a:t>aka</a:t>
            </a:r>
            <a:r>
              <a:rPr lang="en-US" b="1" dirty="0" smtClean="0">
                <a:solidFill>
                  <a:srgbClr val="537680"/>
                </a:solidFill>
              </a:rPr>
              <a:t> </a:t>
            </a:r>
            <a:r>
              <a:rPr lang="en-US" b="1" i="1" dirty="0" smtClean="0">
                <a:solidFill>
                  <a:srgbClr val="537680"/>
                </a:solidFill>
              </a:rPr>
              <a:t>Alternative Land Use </a:t>
            </a:r>
            <a:r>
              <a:rPr lang="en-US" b="1" i="1" dirty="0" smtClean="0">
                <a:solidFill>
                  <a:srgbClr val="537680"/>
                </a:solidFill>
              </a:rPr>
              <a:t>Scenario</a:t>
            </a:r>
            <a:endParaRPr lang="en-US" b="1" dirty="0" smtClean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All roadways </a:t>
            </a:r>
            <a:r>
              <a:rPr lang="en-US" b="1" dirty="0" smtClean="0">
                <a:solidFill>
                  <a:srgbClr val="537680"/>
                </a:solidFill>
              </a:rPr>
              <a:t>included </a:t>
            </a:r>
            <a:r>
              <a:rPr lang="en-US" b="1" dirty="0" smtClean="0">
                <a:solidFill>
                  <a:srgbClr val="537680"/>
                </a:solidFill>
              </a:rPr>
              <a:t>in the </a:t>
            </a:r>
            <a:r>
              <a:rPr lang="en-US" b="1" i="1" dirty="0" smtClean="0">
                <a:solidFill>
                  <a:srgbClr val="537680"/>
                </a:solidFill>
              </a:rPr>
              <a:t>Highway Only Alternative</a:t>
            </a:r>
            <a:endParaRPr lang="en-US" b="1" i="1" dirty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Existing </a:t>
            </a:r>
            <a:r>
              <a:rPr lang="en-US" b="1" dirty="0">
                <a:solidFill>
                  <a:srgbClr val="537680"/>
                </a:solidFill>
              </a:rPr>
              <a:t>route service enhancements and new transit routes</a:t>
            </a: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>
                <a:solidFill>
                  <a:srgbClr val="537680"/>
                </a:solidFill>
              </a:rPr>
              <a:t>Input utilized to </a:t>
            </a:r>
            <a:r>
              <a:rPr lang="en-US" b="1" dirty="0" smtClean="0">
                <a:solidFill>
                  <a:srgbClr val="537680"/>
                </a:solidFill>
              </a:rPr>
              <a:t>t</a:t>
            </a:r>
            <a:r>
              <a:rPr lang="en-US" b="1" dirty="0" smtClean="0">
                <a:solidFill>
                  <a:srgbClr val="537680"/>
                </a:solidFill>
              </a:rPr>
              <a:t>ransit </a:t>
            </a:r>
            <a:r>
              <a:rPr lang="en-US" b="1" dirty="0" smtClean="0">
                <a:solidFill>
                  <a:srgbClr val="537680"/>
                </a:solidFill>
              </a:rPr>
              <a:t>enhancements:</a:t>
            </a:r>
            <a:endParaRPr lang="en-US" b="1" dirty="0">
              <a:solidFill>
                <a:srgbClr val="537680"/>
              </a:solidFill>
            </a:endParaRP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2035 </a:t>
            </a:r>
            <a:r>
              <a:rPr lang="en-US" b="1" dirty="0" smtClean="0">
                <a:solidFill>
                  <a:srgbClr val="537680"/>
                </a:solidFill>
              </a:rPr>
              <a:t>LRTP Mass Transit project </a:t>
            </a:r>
            <a:r>
              <a:rPr lang="en-US" b="1" dirty="0" smtClean="0">
                <a:solidFill>
                  <a:srgbClr val="537680"/>
                </a:solidFill>
              </a:rPr>
              <a:t>list</a:t>
            </a: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537680"/>
                </a:solidFill>
              </a:rPr>
              <a:t>Votran’s</a:t>
            </a:r>
            <a:r>
              <a:rPr lang="en-US" b="1" dirty="0" smtClean="0">
                <a:solidFill>
                  <a:srgbClr val="537680"/>
                </a:solidFill>
              </a:rPr>
              <a:t> </a:t>
            </a:r>
            <a:r>
              <a:rPr lang="en-US" b="1" dirty="0" smtClean="0">
                <a:solidFill>
                  <a:srgbClr val="537680"/>
                </a:solidFill>
              </a:rPr>
              <a:t>adopted Transit Development Plan (TDP) projects list</a:t>
            </a:r>
            <a:endParaRPr lang="en-US" b="1" dirty="0">
              <a:solidFill>
                <a:srgbClr val="537680"/>
              </a:solidFill>
            </a:endParaRP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Sustainable </a:t>
            </a:r>
            <a:r>
              <a:rPr lang="en-US" b="1" dirty="0" smtClean="0">
                <a:solidFill>
                  <a:srgbClr val="537680"/>
                </a:solidFill>
              </a:rPr>
              <a:t>Development Corridors as identified in the adopted Alternative Land Use Scenario (Characterization Framework Map) </a:t>
            </a:r>
            <a:endParaRPr lang="en-US" b="1" dirty="0">
              <a:solidFill>
                <a:srgbClr val="537680"/>
              </a:solidFill>
            </a:endParaRP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Transit </a:t>
            </a:r>
            <a:r>
              <a:rPr lang="en-US" b="1" dirty="0" smtClean="0">
                <a:solidFill>
                  <a:srgbClr val="537680"/>
                </a:solidFill>
              </a:rPr>
              <a:t>service </a:t>
            </a:r>
            <a:r>
              <a:rPr lang="en-US" b="1" dirty="0" smtClean="0">
                <a:solidFill>
                  <a:srgbClr val="537680"/>
                </a:solidFill>
              </a:rPr>
              <a:t>added along SR A1A </a:t>
            </a:r>
            <a:r>
              <a:rPr lang="en-US" b="1" dirty="0" smtClean="0">
                <a:solidFill>
                  <a:srgbClr val="537680"/>
                </a:solidFill>
              </a:rPr>
              <a:t>and US 1 to provide connections between Flagler and Volusia counties</a:t>
            </a:r>
            <a:endParaRPr lang="en-US" b="1" dirty="0">
              <a:solidFill>
                <a:srgbClr val="537680"/>
              </a:solidFill>
            </a:endParaRPr>
          </a:p>
          <a:p>
            <a:pPr marL="461963" indent="-461963" algn="just">
              <a:spcAft>
                <a:spcPts val="1200"/>
              </a:spcAft>
              <a:buClr>
                <a:schemeClr val="bg2"/>
              </a:buClr>
              <a:buSzPct val="130000"/>
              <a:buFont typeface="Wingdings" pitchFamily="2" charset="2"/>
              <a:buChar char="v"/>
            </a:pPr>
            <a:endParaRPr lang="en-US" b="1" dirty="0">
              <a:solidFill>
                <a:srgbClr val="537680"/>
              </a:solidFill>
            </a:endParaRPr>
          </a:p>
        </p:txBody>
      </p:sp>
      <p:pic>
        <p:nvPicPr>
          <p:cNvPr id="7" name="Picture 6" descr="River To Sea TPO Logo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6096000"/>
            <a:ext cx="1295400" cy="52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22619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lang="en-US" sz="32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Next Steps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EFEF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09598" y="1524000"/>
            <a:ext cx="3276601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algn="l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98600"/>
            <a:ext cx="7848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Present results </a:t>
            </a:r>
            <a:r>
              <a:rPr lang="en-US" b="1" dirty="0">
                <a:solidFill>
                  <a:srgbClr val="537680"/>
                </a:solidFill>
              </a:rPr>
              <a:t>of </a:t>
            </a:r>
            <a:r>
              <a:rPr lang="en-US" b="1" dirty="0" smtClean="0">
                <a:solidFill>
                  <a:srgbClr val="537680"/>
                </a:solidFill>
              </a:rPr>
              <a:t>model </a:t>
            </a:r>
            <a:r>
              <a:rPr lang="en-US" b="1" dirty="0">
                <a:solidFill>
                  <a:srgbClr val="537680"/>
                </a:solidFill>
              </a:rPr>
              <a:t>alternatives </a:t>
            </a:r>
            <a:r>
              <a:rPr lang="en-US" b="1" dirty="0" smtClean="0">
                <a:solidFill>
                  <a:srgbClr val="537680"/>
                </a:solidFill>
              </a:rPr>
              <a:t>to </a:t>
            </a:r>
            <a:r>
              <a:rPr lang="en-US" b="1" dirty="0">
                <a:solidFill>
                  <a:srgbClr val="537680"/>
                </a:solidFill>
              </a:rPr>
              <a:t>the </a:t>
            </a:r>
            <a:r>
              <a:rPr lang="en-US" b="1" dirty="0" err="1">
                <a:solidFill>
                  <a:srgbClr val="537680"/>
                </a:solidFill>
              </a:rPr>
              <a:t>LRTP</a:t>
            </a:r>
            <a:r>
              <a:rPr lang="en-US" b="1" dirty="0">
                <a:solidFill>
                  <a:srgbClr val="537680"/>
                </a:solidFill>
              </a:rPr>
              <a:t> Subcommittee </a:t>
            </a:r>
            <a:r>
              <a:rPr lang="en-US" b="1" dirty="0" smtClean="0">
                <a:solidFill>
                  <a:srgbClr val="537680"/>
                </a:solidFill>
              </a:rPr>
              <a:t>for </a:t>
            </a:r>
            <a:r>
              <a:rPr lang="en-US" b="1" dirty="0">
                <a:solidFill>
                  <a:srgbClr val="537680"/>
                </a:solidFill>
              </a:rPr>
              <a:t>review and </a:t>
            </a:r>
            <a:r>
              <a:rPr lang="en-US" b="1" dirty="0" smtClean="0">
                <a:solidFill>
                  <a:srgbClr val="537680"/>
                </a:solidFill>
              </a:rPr>
              <a:t>discussion</a:t>
            </a:r>
          </a:p>
          <a:p>
            <a:pPr marL="919163" lvl="1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537680"/>
                </a:solidFill>
              </a:rPr>
              <a:t>April 27, 2015</a:t>
            </a:r>
            <a:endParaRPr lang="en-US" b="1" dirty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endParaRPr lang="en-US" b="1" dirty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Present results to </a:t>
            </a:r>
            <a:r>
              <a:rPr lang="en-US" b="1" dirty="0" err="1" smtClean="0">
                <a:solidFill>
                  <a:srgbClr val="537680"/>
                </a:solidFill>
              </a:rPr>
              <a:t>TPO</a:t>
            </a:r>
            <a:r>
              <a:rPr lang="en-US" b="1" dirty="0" smtClean="0">
                <a:solidFill>
                  <a:srgbClr val="537680"/>
                </a:solidFill>
              </a:rPr>
              <a:t> </a:t>
            </a:r>
            <a:r>
              <a:rPr lang="en-US" b="1" dirty="0">
                <a:solidFill>
                  <a:srgbClr val="537680"/>
                </a:solidFill>
              </a:rPr>
              <a:t>committees</a:t>
            </a: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endParaRPr lang="en-US" b="1" dirty="0">
              <a:solidFill>
                <a:srgbClr val="537680"/>
              </a:solidFill>
            </a:endParaRPr>
          </a:p>
          <a:p>
            <a:pPr marL="461963" indent="-461963">
              <a:spcAft>
                <a:spcPts val="1200"/>
              </a:spcAft>
              <a:buClr>
                <a:srgbClr val="CFC60D"/>
              </a:buClr>
              <a:buSzPct val="13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537680"/>
                </a:solidFill>
              </a:rPr>
              <a:t>Develop Draft </a:t>
            </a:r>
            <a:r>
              <a:rPr lang="en-US" b="1" dirty="0">
                <a:solidFill>
                  <a:srgbClr val="537680"/>
                </a:solidFill>
              </a:rPr>
              <a:t>Projects lists </a:t>
            </a:r>
            <a:r>
              <a:rPr lang="en-US" b="1" dirty="0" smtClean="0">
                <a:solidFill>
                  <a:srgbClr val="537680"/>
                </a:solidFill>
              </a:rPr>
              <a:t>for 2040 </a:t>
            </a:r>
            <a:r>
              <a:rPr lang="en-US" b="1" dirty="0" err="1">
                <a:solidFill>
                  <a:srgbClr val="537680"/>
                </a:solidFill>
              </a:rPr>
              <a:t>LRTP</a:t>
            </a:r>
            <a:r>
              <a:rPr lang="en-US" b="1" dirty="0">
                <a:solidFill>
                  <a:srgbClr val="537680"/>
                </a:solidFill>
              </a:rPr>
              <a:t> Cost Feasible Plan model run</a:t>
            </a:r>
          </a:p>
          <a:p>
            <a:pPr marL="461963" indent="-461963" algn="just">
              <a:spcAft>
                <a:spcPts val="1200"/>
              </a:spcAft>
              <a:buClr>
                <a:schemeClr val="bg2"/>
              </a:buClr>
              <a:buSzPct val="130000"/>
              <a:buFont typeface="Wingdings" pitchFamily="2" charset="2"/>
              <a:buChar char="v"/>
            </a:pPr>
            <a:endParaRPr lang="en-US" b="1" dirty="0">
              <a:solidFill>
                <a:srgbClr val="537680"/>
              </a:solidFill>
            </a:endParaRPr>
          </a:p>
        </p:txBody>
      </p:sp>
      <p:pic>
        <p:nvPicPr>
          <p:cNvPr id="7" name="Picture 6" descr="River To Sea TPO Logo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6096000"/>
            <a:ext cx="1295400" cy="52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" y="2133600"/>
            <a:ext cx="4969933" cy="2788359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 smtClean="0"/>
              <a:t>Martha Moore, </a:t>
            </a:r>
            <a:r>
              <a:rPr lang="en-US" sz="4900" b="1" dirty="0" smtClean="0"/>
              <a:t>PE</a:t>
            </a:r>
          </a:p>
          <a:p>
            <a:r>
              <a:rPr lang="en-US" sz="4900" b="1" dirty="0" smtClean="0"/>
              <a:t>Ghyabi </a:t>
            </a:r>
            <a:r>
              <a:rPr lang="en-US" sz="4900" b="1" dirty="0" smtClean="0"/>
              <a:t>&amp; </a:t>
            </a:r>
            <a:r>
              <a:rPr lang="en-US" sz="4900" b="1" dirty="0" smtClean="0"/>
              <a:t>Associates, Inc.</a:t>
            </a:r>
            <a:endParaRPr lang="en-US" sz="4900" b="1" dirty="0" smtClean="0"/>
          </a:p>
          <a:p>
            <a:r>
              <a:rPr lang="en-US" sz="4900" b="1" i="1" dirty="0" smtClean="0"/>
              <a:t>904.396.5727</a:t>
            </a:r>
            <a:endParaRPr lang="en-US" sz="4900" b="1" i="1" dirty="0" smtClean="0"/>
          </a:p>
          <a:p>
            <a:endParaRPr lang="en-US" sz="4900" b="1" dirty="0" smtClean="0"/>
          </a:p>
          <a:p>
            <a:r>
              <a:rPr lang="en-US" sz="4900" b="1" dirty="0" smtClean="0"/>
              <a:t>Jean </a:t>
            </a:r>
            <a:r>
              <a:rPr lang="en-US" sz="4900" b="1" dirty="0" err="1" smtClean="0"/>
              <a:t>Parlow</a:t>
            </a:r>
            <a:endParaRPr lang="en-US" sz="4900" b="1" dirty="0" smtClean="0"/>
          </a:p>
          <a:p>
            <a:r>
              <a:rPr lang="en-US" sz="4900" b="1" dirty="0" smtClean="0"/>
              <a:t>River to Sea</a:t>
            </a:r>
            <a:r>
              <a:rPr lang="en-US" sz="4900" b="1" dirty="0" smtClean="0"/>
              <a:t> </a:t>
            </a:r>
            <a:r>
              <a:rPr lang="en-US" sz="4900" b="1" dirty="0" smtClean="0"/>
              <a:t>TPO</a:t>
            </a:r>
            <a:endParaRPr lang="en-US" sz="4900" b="1" dirty="0"/>
          </a:p>
          <a:p>
            <a:r>
              <a:rPr lang="en-US" sz="4900" b="1" i="1" dirty="0" smtClean="0"/>
              <a:t>386.226.0422 </a:t>
            </a:r>
            <a:r>
              <a:rPr lang="en-US" sz="4900" b="1" i="1" dirty="0"/>
              <a:t>Ext. 20417</a:t>
            </a:r>
          </a:p>
          <a:p>
            <a:endParaRPr lang="en-US" sz="4900" b="1" i="1" dirty="0"/>
          </a:p>
          <a:p>
            <a:r>
              <a:rPr lang="en-US" sz="4900" b="1" dirty="0"/>
              <a:t>Scot </a:t>
            </a:r>
            <a:r>
              <a:rPr lang="en-US" sz="4900" b="1" dirty="0" err="1"/>
              <a:t>Leftwich</a:t>
            </a:r>
            <a:r>
              <a:rPr lang="en-US" sz="4900" b="1" dirty="0"/>
              <a:t>, </a:t>
            </a:r>
            <a:r>
              <a:rPr lang="en-US" sz="4900" b="1" dirty="0" smtClean="0"/>
              <a:t>PE</a:t>
            </a:r>
          </a:p>
          <a:p>
            <a:r>
              <a:rPr lang="en-US" sz="4900" b="1" dirty="0" err="1" smtClean="0"/>
              <a:t>Leftwich</a:t>
            </a:r>
            <a:r>
              <a:rPr lang="en-US" sz="4900" b="1" dirty="0" smtClean="0"/>
              <a:t> </a:t>
            </a:r>
            <a:r>
              <a:rPr lang="en-US" sz="4900" b="1" dirty="0"/>
              <a:t>Consulting Engineers, Inc.</a:t>
            </a:r>
          </a:p>
          <a:p>
            <a:r>
              <a:rPr lang="en-US" sz="4900" b="1" i="1" dirty="0" smtClean="0"/>
              <a:t>407.281.8100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79436"/>
            <a:ext cx="2362200" cy="117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iver To Sea TPO Logo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410200"/>
            <a:ext cx="2667000" cy="1070694"/>
          </a:xfrm>
          <a:prstGeom prst="rect">
            <a:avLst/>
          </a:prstGeom>
        </p:spPr>
      </p:pic>
      <p:pic>
        <p:nvPicPr>
          <p:cNvPr id="6" name="Picture 5" descr="LCE Log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5562600"/>
            <a:ext cx="2350013" cy="7802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200" y="1371600"/>
            <a:ext cx="5233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Tw Cen MT"/>
                <a:ea typeface="+mj-ea"/>
                <a:cs typeface="+mj-cs"/>
              </a:rPr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5527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</TotalTime>
  <Words>283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Thatch</vt:lpstr>
      <vt:lpstr>LRTP Modeling Status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Ghyabi &amp;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Progressive. Innovative. Engaged.</dc:title>
  <dc:creator>Tonya L. West</dc:creator>
  <cp:lastModifiedBy>Hamze Samara</cp:lastModifiedBy>
  <cp:revision>353</cp:revision>
  <cp:lastPrinted>2013-08-19T00:02:51Z</cp:lastPrinted>
  <dcterms:created xsi:type="dcterms:W3CDTF">2013-08-01T18:25:40Z</dcterms:created>
  <dcterms:modified xsi:type="dcterms:W3CDTF">2015-04-21T15:04:26Z</dcterms:modified>
</cp:coreProperties>
</file>