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36" r:id="rId2"/>
    <p:sldId id="366" r:id="rId3"/>
    <p:sldId id="334" r:id="rId4"/>
    <p:sldId id="365" r:id="rId5"/>
    <p:sldId id="367" r:id="rId6"/>
    <p:sldId id="368" r:id="rId7"/>
    <p:sldId id="314" r:id="rId8"/>
    <p:sldId id="380" r:id="rId9"/>
    <p:sldId id="374" r:id="rId10"/>
    <p:sldId id="369" r:id="rId11"/>
    <p:sldId id="375" r:id="rId12"/>
    <p:sldId id="376" r:id="rId13"/>
    <p:sldId id="363" r:id="rId14"/>
    <p:sldId id="370" r:id="rId15"/>
    <p:sldId id="381" r:id="rId16"/>
    <p:sldId id="371" r:id="rId17"/>
    <p:sldId id="361" r:id="rId18"/>
    <p:sldId id="356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7" autoAdjust="0"/>
    <p:restoredTop sz="96586" autoAdjust="0"/>
  </p:normalViewPr>
  <p:slideViewPr>
    <p:cSldViewPr>
      <p:cViewPr varScale="1">
        <p:scale>
          <a:sx n="86" d="100"/>
          <a:sy n="86" d="100"/>
        </p:scale>
        <p:origin x="-15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844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Revenue</c:v>
                </c:pt>
              </c:strCache>
            </c:strRef>
          </c:tx>
          <c:explosion val="16"/>
          <c:dPt>
            <c:idx val="1"/>
            <c:bubble3D val="0"/>
            <c:explosion val="0"/>
          </c:dPt>
          <c:cat>
            <c:strRef>
              <c:f>Sheet1!$A$2:$A$3</c:f>
              <c:strCache>
                <c:ptCount val="2"/>
                <c:pt idx="0">
                  <c:v>State/Federal ($2 billion)</c:v>
                </c:pt>
                <c:pt idx="1">
                  <c:v>Local ($353.5 million)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2010900000</c:v>
                </c:pt>
                <c:pt idx="1">
                  <c:v>353531012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597232164161296"/>
          <c:y val="0.24377682086614172"/>
          <c:w val="0.40402767835838704"/>
          <c:h val="0.1619306102362204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3E22D-14D1-4E10-84B3-91A02075A8B6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97821-E450-4209-8637-5AD62381F1AA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Adopted Cost Feasible Plan</a:t>
          </a:r>
          <a:endParaRPr lang="en-US" sz="2400" dirty="0">
            <a:solidFill>
              <a:srgbClr val="FF0000"/>
            </a:solidFill>
          </a:endParaRPr>
        </a:p>
      </dgm:t>
    </dgm:pt>
    <dgm:pt modelId="{DC321A15-3F4A-4940-929D-1DEFF3C78FFD}" type="parTrans" cxnId="{8A593521-AAB2-4A35-B39B-AE3D9B1C4F55}">
      <dgm:prSet/>
      <dgm:spPr/>
      <dgm:t>
        <a:bodyPr/>
        <a:lstStyle/>
        <a:p>
          <a:endParaRPr lang="en-US"/>
        </a:p>
      </dgm:t>
    </dgm:pt>
    <dgm:pt modelId="{18C6616E-833A-4E01-B884-2BD5AF9B2431}" type="sibTrans" cxnId="{8A593521-AAB2-4A35-B39B-AE3D9B1C4F55}">
      <dgm:prSet/>
      <dgm:spPr/>
      <dgm:t>
        <a:bodyPr/>
        <a:lstStyle/>
        <a:p>
          <a:endParaRPr lang="en-US"/>
        </a:p>
      </dgm:t>
    </dgm:pt>
    <dgm:pt modelId="{B4804708-AF27-4142-8982-8DAF7B44EA44}">
      <dgm:prSet phldrT="[Text]" custT="1"/>
      <dgm:spPr/>
      <dgm:t>
        <a:bodyPr/>
        <a:lstStyle/>
        <a:p>
          <a:r>
            <a:rPr lang="en-US" sz="1800" dirty="0" smtClean="0"/>
            <a:t>Capacity Elements</a:t>
          </a:r>
          <a:endParaRPr lang="en-US" sz="1800" dirty="0"/>
        </a:p>
      </dgm:t>
    </dgm:pt>
    <dgm:pt modelId="{045B86F2-97CF-4185-BB28-152EACE60379}" type="parTrans" cxnId="{6F121C88-E9B4-46D2-A668-552445C715C1}">
      <dgm:prSet/>
      <dgm:spPr/>
      <dgm:t>
        <a:bodyPr/>
        <a:lstStyle/>
        <a:p>
          <a:endParaRPr lang="en-US"/>
        </a:p>
      </dgm:t>
    </dgm:pt>
    <dgm:pt modelId="{CE51E895-BEAD-47B9-BF38-6CF4AC4D898B}" type="sibTrans" cxnId="{6F121C88-E9B4-46D2-A668-552445C715C1}">
      <dgm:prSet/>
      <dgm:spPr/>
      <dgm:t>
        <a:bodyPr/>
        <a:lstStyle/>
        <a:p>
          <a:endParaRPr lang="en-US"/>
        </a:p>
      </dgm:t>
    </dgm:pt>
    <dgm:pt modelId="{DE971723-EE2B-45D8-8264-1A0D1DF0F87B}">
      <dgm:prSet phldrT="[Text]" custT="1"/>
      <dgm:spPr/>
      <dgm:t>
        <a:bodyPr/>
        <a:lstStyle/>
        <a:p>
          <a:r>
            <a:rPr lang="en-US" sz="1800" dirty="0" smtClean="0"/>
            <a:t>Local</a:t>
          </a:r>
          <a:endParaRPr lang="en-US" sz="1800" dirty="0"/>
        </a:p>
      </dgm:t>
    </dgm:pt>
    <dgm:pt modelId="{ED4305CD-0D8D-4575-9094-D0C5A2A6949F}" type="parTrans" cxnId="{51BAC30F-0DCA-4B8F-8739-CF6EB407F50E}">
      <dgm:prSet/>
      <dgm:spPr/>
      <dgm:t>
        <a:bodyPr/>
        <a:lstStyle/>
        <a:p>
          <a:endParaRPr lang="en-US"/>
        </a:p>
      </dgm:t>
    </dgm:pt>
    <dgm:pt modelId="{8CE5252D-8CDB-41CE-92EA-8FB579F330D5}" type="sibTrans" cxnId="{51BAC30F-0DCA-4B8F-8739-CF6EB407F50E}">
      <dgm:prSet/>
      <dgm:spPr/>
      <dgm:t>
        <a:bodyPr/>
        <a:lstStyle/>
        <a:p>
          <a:endParaRPr lang="en-US"/>
        </a:p>
      </dgm:t>
    </dgm:pt>
    <dgm:pt modelId="{913A35FD-5651-4625-B7AD-08E023100687}">
      <dgm:prSet phldrT="[Text]" custT="1"/>
      <dgm:spPr/>
      <dgm:t>
        <a:bodyPr/>
        <a:lstStyle/>
        <a:p>
          <a:r>
            <a:rPr lang="en-US" sz="1800" dirty="0" smtClean="0"/>
            <a:t>Non-Capacity Elements</a:t>
          </a:r>
          <a:endParaRPr lang="en-US" sz="1800" dirty="0"/>
        </a:p>
      </dgm:t>
    </dgm:pt>
    <dgm:pt modelId="{B7A9B666-03E5-4962-9DE5-A5708BA31C46}" type="parTrans" cxnId="{733FAB4B-A444-4727-A2D3-AA531F6AF0F6}">
      <dgm:prSet/>
      <dgm:spPr/>
      <dgm:t>
        <a:bodyPr/>
        <a:lstStyle/>
        <a:p>
          <a:endParaRPr lang="en-US"/>
        </a:p>
      </dgm:t>
    </dgm:pt>
    <dgm:pt modelId="{2E8712BC-8DFC-4133-91CB-3D2E56EDA7BB}" type="sibTrans" cxnId="{733FAB4B-A444-4727-A2D3-AA531F6AF0F6}">
      <dgm:prSet/>
      <dgm:spPr/>
      <dgm:t>
        <a:bodyPr/>
        <a:lstStyle/>
        <a:p>
          <a:endParaRPr lang="en-US"/>
        </a:p>
      </dgm:t>
    </dgm:pt>
    <dgm:pt modelId="{EAF0D9C6-1B7B-4012-BEC7-4564453D7465}">
      <dgm:prSet custT="1"/>
      <dgm:spPr/>
      <dgm:t>
        <a:bodyPr/>
        <a:lstStyle/>
        <a:p>
          <a:r>
            <a:rPr lang="en-US" sz="1800" dirty="0" smtClean="0"/>
            <a:t>State and Federal</a:t>
          </a:r>
          <a:endParaRPr lang="en-US" sz="1800" dirty="0"/>
        </a:p>
      </dgm:t>
    </dgm:pt>
    <dgm:pt modelId="{67853DCC-3E09-4119-9C5B-8A6421B22C67}" type="parTrans" cxnId="{FB60E1D1-3921-4CCD-B95E-53D7BF569921}">
      <dgm:prSet/>
      <dgm:spPr/>
      <dgm:t>
        <a:bodyPr/>
        <a:lstStyle/>
        <a:p>
          <a:endParaRPr lang="en-US"/>
        </a:p>
      </dgm:t>
    </dgm:pt>
    <dgm:pt modelId="{70BBAE6F-E096-41F2-9F91-D9306411BA83}" type="sibTrans" cxnId="{FB60E1D1-3921-4CCD-B95E-53D7BF569921}">
      <dgm:prSet/>
      <dgm:spPr/>
      <dgm:t>
        <a:bodyPr/>
        <a:lstStyle/>
        <a:p>
          <a:endParaRPr lang="en-US"/>
        </a:p>
      </dgm:t>
    </dgm:pt>
    <dgm:pt modelId="{00830FFA-7EA5-40AD-B2E3-5281A4B426F3}" type="pres">
      <dgm:prSet presAssocID="{7813E22D-14D1-4E10-84B3-91A02075A8B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2685EC-3E05-4342-9702-2BEF7F42AA0E}" type="pres">
      <dgm:prSet presAssocID="{83097821-E450-4209-8637-5AD62381F1AA}" presName="singleCycle" presStyleCnt="0"/>
      <dgm:spPr/>
    </dgm:pt>
    <dgm:pt modelId="{87F36F9F-94B2-4FCD-9A43-2210441CD4BE}" type="pres">
      <dgm:prSet presAssocID="{83097821-E450-4209-8637-5AD62381F1AA}" presName="singleCenter" presStyleLbl="node1" presStyleIdx="0" presStyleCnt="5" custScaleX="149254" custScaleY="71642" custLinFactNeighborX="2634" custLinFactNeighborY="-242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590B3392-C6F3-47F2-B036-9EA36D1C54E0}" type="pres">
      <dgm:prSet presAssocID="{045B86F2-97CF-4185-BB28-152EACE60379}" presName="Name56" presStyleLbl="parChTrans1D2" presStyleIdx="0" presStyleCnt="4"/>
      <dgm:spPr/>
      <dgm:t>
        <a:bodyPr/>
        <a:lstStyle/>
        <a:p>
          <a:endParaRPr lang="en-US"/>
        </a:p>
      </dgm:t>
    </dgm:pt>
    <dgm:pt modelId="{7D996984-0B14-47EF-AFD7-FE4B953E1506}" type="pres">
      <dgm:prSet presAssocID="{B4804708-AF27-4142-8982-8DAF7B44EA44}" presName="text0" presStyleLbl="node1" presStyleIdx="1" presStyleCnt="5" custScaleX="208222" custScaleY="80196" custRadScaleRad="140821" custRadScaleInc="-1689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98AD6-7F3D-4CDB-B7BB-3F88FCA559DD}" type="pres">
      <dgm:prSet presAssocID="{67853DCC-3E09-4119-9C5B-8A6421B22C67}" presName="Name56" presStyleLbl="parChTrans1D2" presStyleIdx="1" presStyleCnt="4"/>
      <dgm:spPr/>
      <dgm:t>
        <a:bodyPr/>
        <a:lstStyle/>
        <a:p>
          <a:endParaRPr lang="en-US"/>
        </a:p>
      </dgm:t>
    </dgm:pt>
    <dgm:pt modelId="{1D1FE5F2-7475-4D75-8F60-809079699336}" type="pres">
      <dgm:prSet presAssocID="{EAF0D9C6-1B7B-4012-BEC7-4564453D7465}" presName="text0" presStyleLbl="node1" presStyleIdx="2" presStyleCnt="5" custScaleX="198506" custScaleY="80196" custRadScaleRad="148836" custRadScaleInc="-29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1D027-E1E9-4FAD-A700-B52591AFC42B}" type="pres">
      <dgm:prSet presAssocID="{ED4305CD-0D8D-4575-9094-D0C5A2A6949F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DF8F183-7C04-40FF-BCD8-34BBC29D76A4}" type="pres">
      <dgm:prSet presAssocID="{DE971723-EE2B-45D8-8264-1A0D1DF0F87B}" presName="text0" presStyleLbl="node1" presStyleIdx="3" presStyleCnt="5" custScaleX="103565" custScaleY="80196" custRadScaleRad="134995" custRadScaleInc="-145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D7E37-575F-4ABC-8418-09F2597F713C}" type="pres">
      <dgm:prSet presAssocID="{B7A9B666-03E5-4962-9DE5-A5708BA31C46}" presName="Name56" presStyleLbl="parChTrans1D2" presStyleIdx="3" presStyleCnt="4"/>
      <dgm:spPr/>
      <dgm:t>
        <a:bodyPr/>
        <a:lstStyle/>
        <a:p>
          <a:endParaRPr lang="en-US"/>
        </a:p>
      </dgm:t>
    </dgm:pt>
    <dgm:pt modelId="{BCE18E33-FABC-4F8F-B6F1-E3DDACFA7543}" type="pres">
      <dgm:prSet presAssocID="{913A35FD-5651-4625-B7AD-08E023100687}" presName="text0" presStyleLbl="node1" presStyleIdx="4" presStyleCnt="5" custScaleX="156631" custScaleY="80196" custRadScaleRad="135450" custRadScaleInc="-53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36E166-49FB-47FE-9C6C-891AD0FB0817}" type="presOf" srcId="{913A35FD-5651-4625-B7AD-08E023100687}" destId="{BCE18E33-FABC-4F8F-B6F1-E3DDACFA7543}" srcOrd="0" destOrd="0" presId="urn:microsoft.com/office/officeart/2008/layout/RadialCluster"/>
    <dgm:cxn modelId="{C364853C-726C-4177-B102-66F02A3E3A46}" type="presOf" srcId="{67853DCC-3E09-4119-9C5B-8A6421B22C67}" destId="{C2398AD6-7F3D-4CDB-B7BB-3F88FCA559DD}" srcOrd="0" destOrd="0" presId="urn:microsoft.com/office/officeart/2008/layout/RadialCluster"/>
    <dgm:cxn modelId="{733FAB4B-A444-4727-A2D3-AA531F6AF0F6}" srcId="{83097821-E450-4209-8637-5AD62381F1AA}" destId="{913A35FD-5651-4625-B7AD-08E023100687}" srcOrd="3" destOrd="0" parTransId="{B7A9B666-03E5-4962-9DE5-A5708BA31C46}" sibTransId="{2E8712BC-8DFC-4133-91CB-3D2E56EDA7BB}"/>
    <dgm:cxn modelId="{29128AC7-5DBE-463E-A514-4F0739BC5785}" type="presOf" srcId="{ED4305CD-0D8D-4575-9094-D0C5A2A6949F}" destId="{3961D027-E1E9-4FAD-A700-B52591AFC42B}" srcOrd="0" destOrd="0" presId="urn:microsoft.com/office/officeart/2008/layout/RadialCluster"/>
    <dgm:cxn modelId="{51BAC30F-0DCA-4B8F-8739-CF6EB407F50E}" srcId="{83097821-E450-4209-8637-5AD62381F1AA}" destId="{DE971723-EE2B-45D8-8264-1A0D1DF0F87B}" srcOrd="2" destOrd="0" parTransId="{ED4305CD-0D8D-4575-9094-D0C5A2A6949F}" sibTransId="{8CE5252D-8CDB-41CE-92EA-8FB579F330D5}"/>
    <dgm:cxn modelId="{82B82CF3-A11B-4B4D-8767-69B099360FD5}" type="presOf" srcId="{EAF0D9C6-1B7B-4012-BEC7-4564453D7465}" destId="{1D1FE5F2-7475-4D75-8F60-809079699336}" srcOrd="0" destOrd="0" presId="urn:microsoft.com/office/officeart/2008/layout/RadialCluster"/>
    <dgm:cxn modelId="{CACB04EB-A680-4C0B-A194-9F6E677A17AC}" type="presOf" srcId="{DE971723-EE2B-45D8-8264-1A0D1DF0F87B}" destId="{3DF8F183-7C04-40FF-BCD8-34BBC29D76A4}" srcOrd="0" destOrd="0" presId="urn:microsoft.com/office/officeart/2008/layout/RadialCluster"/>
    <dgm:cxn modelId="{FB60E1D1-3921-4CCD-B95E-53D7BF569921}" srcId="{83097821-E450-4209-8637-5AD62381F1AA}" destId="{EAF0D9C6-1B7B-4012-BEC7-4564453D7465}" srcOrd="1" destOrd="0" parTransId="{67853DCC-3E09-4119-9C5B-8A6421B22C67}" sibTransId="{70BBAE6F-E096-41F2-9F91-D9306411BA83}"/>
    <dgm:cxn modelId="{E08BAA3B-8D86-4867-9401-C0073E4B6E52}" type="presOf" srcId="{7813E22D-14D1-4E10-84B3-91A02075A8B6}" destId="{00830FFA-7EA5-40AD-B2E3-5281A4B426F3}" srcOrd="0" destOrd="0" presId="urn:microsoft.com/office/officeart/2008/layout/RadialCluster"/>
    <dgm:cxn modelId="{457BF670-A14C-4AE1-97C6-B747F718FE3E}" type="presOf" srcId="{B7A9B666-03E5-4962-9DE5-A5708BA31C46}" destId="{023D7E37-575F-4ABC-8418-09F2597F713C}" srcOrd="0" destOrd="0" presId="urn:microsoft.com/office/officeart/2008/layout/RadialCluster"/>
    <dgm:cxn modelId="{31029950-774E-4E05-A4CB-77CDE53053CD}" type="presOf" srcId="{83097821-E450-4209-8637-5AD62381F1AA}" destId="{87F36F9F-94B2-4FCD-9A43-2210441CD4BE}" srcOrd="0" destOrd="0" presId="urn:microsoft.com/office/officeart/2008/layout/RadialCluster"/>
    <dgm:cxn modelId="{0F2F818D-EAE7-4527-B27B-DEA515A5E49D}" type="presOf" srcId="{B4804708-AF27-4142-8982-8DAF7B44EA44}" destId="{7D996984-0B14-47EF-AFD7-FE4B953E1506}" srcOrd="0" destOrd="0" presId="urn:microsoft.com/office/officeart/2008/layout/RadialCluster"/>
    <dgm:cxn modelId="{6F121C88-E9B4-46D2-A668-552445C715C1}" srcId="{83097821-E450-4209-8637-5AD62381F1AA}" destId="{B4804708-AF27-4142-8982-8DAF7B44EA44}" srcOrd="0" destOrd="0" parTransId="{045B86F2-97CF-4185-BB28-152EACE60379}" sibTransId="{CE51E895-BEAD-47B9-BF38-6CF4AC4D898B}"/>
    <dgm:cxn modelId="{8A593521-AAB2-4A35-B39B-AE3D9B1C4F55}" srcId="{7813E22D-14D1-4E10-84B3-91A02075A8B6}" destId="{83097821-E450-4209-8637-5AD62381F1AA}" srcOrd="0" destOrd="0" parTransId="{DC321A15-3F4A-4940-929D-1DEFF3C78FFD}" sibTransId="{18C6616E-833A-4E01-B884-2BD5AF9B2431}"/>
    <dgm:cxn modelId="{80E44522-BA1D-41AA-87F2-B13D6A6BC508}" type="presOf" srcId="{045B86F2-97CF-4185-BB28-152EACE60379}" destId="{590B3392-C6F3-47F2-B036-9EA36D1C54E0}" srcOrd="0" destOrd="0" presId="urn:microsoft.com/office/officeart/2008/layout/RadialCluster"/>
    <dgm:cxn modelId="{1D1629AD-EFF1-4840-9D93-F4DBDD0AD543}" type="presParOf" srcId="{00830FFA-7EA5-40AD-B2E3-5281A4B426F3}" destId="{602685EC-3E05-4342-9702-2BEF7F42AA0E}" srcOrd="0" destOrd="0" presId="urn:microsoft.com/office/officeart/2008/layout/RadialCluster"/>
    <dgm:cxn modelId="{8500F244-18D6-4F55-82B3-20D4070D60DF}" type="presParOf" srcId="{602685EC-3E05-4342-9702-2BEF7F42AA0E}" destId="{87F36F9F-94B2-4FCD-9A43-2210441CD4BE}" srcOrd="0" destOrd="0" presId="urn:microsoft.com/office/officeart/2008/layout/RadialCluster"/>
    <dgm:cxn modelId="{9095D297-B829-4E2F-A094-A0E5AED04174}" type="presParOf" srcId="{602685EC-3E05-4342-9702-2BEF7F42AA0E}" destId="{590B3392-C6F3-47F2-B036-9EA36D1C54E0}" srcOrd="1" destOrd="0" presId="urn:microsoft.com/office/officeart/2008/layout/RadialCluster"/>
    <dgm:cxn modelId="{983E7743-325A-4DE0-A41C-F617F605FB8E}" type="presParOf" srcId="{602685EC-3E05-4342-9702-2BEF7F42AA0E}" destId="{7D996984-0B14-47EF-AFD7-FE4B953E1506}" srcOrd="2" destOrd="0" presId="urn:microsoft.com/office/officeart/2008/layout/RadialCluster"/>
    <dgm:cxn modelId="{3CA4DFA4-675A-4DF8-944A-BD5E694D4B3E}" type="presParOf" srcId="{602685EC-3E05-4342-9702-2BEF7F42AA0E}" destId="{C2398AD6-7F3D-4CDB-B7BB-3F88FCA559DD}" srcOrd="3" destOrd="0" presId="urn:microsoft.com/office/officeart/2008/layout/RadialCluster"/>
    <dgm:cxn modelId="{90BDEA52-BEAD-4658-88C8-076851677DF0}" type="presParOf" srcId="{602685EC-3E05-4342-9702-2BEF7F42AA0E}" destId="{1D1FE5F2-7475-4D75-8F60-809079699336}" srcOrd="4" destOrd="0" presId="urn:microsoft.com/office/officeart/2008/layout/RadialCluster"/>
    <dgm:cxn modelId="{01F6071B-AF9D-4A08-A606-04A2D3D9DDF0}" type="presParOf" srcId="{602685EC-3E05-4342-9702-2BEF7F42AA0E}" destId="{3961D027-E1E9-4FAD-A700-B52591AFC42B}" srcOrd="5" destOrd="0" presId="urn:microsoft.com/office/officeart/2008/layout/RadialCluster"/>
    <dgm:cxn modelId="{0CB2A321-FC01-430A-893B-D202E4FB9886}" type="presParOf" srcId="{602685EC-3E05-4342-9702-2BEF7F42AA0E}" destId="{3DF8F183-7C04-40FF-BCD8-34BBC29D76A4}" srcOrd="6" destOrd="0" presId="urn:microsoft.com/office/officeart/2008/layout/RadialCluster"/>
    <dgm:cxn modelId="{B193CC5E-7EBE-46FF-BDB5-FC1180A81930}" type="presParOf" srcId="{602685EC-3E05-4342-9702-2BEF7F42AA0E}" destId="{023D7E37-575F-4ABC-8418-09F2597F713C}" srcOrd="7" destOrd="0" presId="urn:microsoft.com/office/officeart/2008/layout/RadialCluster"/>
    <dgm:cxn modelId="{AF4DD76E-5397-407F-BBA4-5F109C73F22F}" type="presParOf" srcId="{602685EC-3E05-4342-9702-2BEF7F42AA0E}" destId="{BCE18E33-FABC-4F8F-B6F1-E3DDACFA7543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4C959-EF59-4DF2-97E7-4C082B33147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C8624A-03EB-4605-BC12-50F246C3DA5E}">
      <dgm:prSet phldrT="[Text]"/>
      <dgm:spPr/>
      <dgm:t>
        <a:bodyPr/>
        <a:lstStyle/>
        <a:p>
          <a:pPr algn="l"/>
          <a:r>
            <a:rPr lang="en-US" dirty="0" smtClean="0"/>
            <a:t>Federal (DOT)</a:t>
          </a:r>
          <a:endParaRPr lang="en-US" dirty="0"/>
        </a:p>
      </dgm:t>
    </dgm:pt>
    <dgm:pt modelId="{6F9E1DDD-382C-4C89-9F92-81AFD2D921D0}" type="parTrans" cxnId="{7526ECC8-CC32-42EC-B6F5-A92571FAEDC4}">
      <dgm:prSet/>
      <dgm:spPr/>
      <dgm:t>
        <a:bodyPr/>
        <a:lstStyle/>
        <a:p>
          <a:endParaRPr lang="en-US"/>
        </a:p>
      </dgm:t>
    </dgm:pt>
    <dgm:pt modelId="{BC630955-BBCD-4579-8863-5DC29160FAC1}" type="sibTrans" cxnId="{7526ECC8-CC32-42EC-B6F5-A92571FAEDC4}">
      <dgm:prSet/>
      <dgm:spPr/>
      <dgm:t>
        <a:bodyPr/>
        <a:lstStyle/>
        <a:p>
          <a:endParaRPr lang="en-US"/>
        </a:p>
      </dgm:t>
    </dgm:pt>
    <dgm:pt modelId="{3904FD1A-839B-4167-A3A1-8A0F16F331C4}">
      <dgm:prSet phldrT="[Text]"/>
      <dgm:spPr/>
      <dgm:t>
        <a:bodyPr/>
        <a:lstStyle/>
        <a:p>
          <a:pPr algn="l"/>
          <a:r>
            <a:rPr lang="en-US" dirty="0" smtClean="0"/>
            <a:t>State (FDOT)</a:t>
          </a:r>
          <a:endParaRPr lang="en-US" dirty="0"/>
        </a:p>
      </dgm:t>
    </dgm:pt>
    <dgm:pt modelId="{80B08A55-0D82-4630-8DA2-D0DD69548506}" type="parTrans" cxnId="{4B213069-AEBF-45E4-837E-E7ECDB8ED5A1}">
      <dgm:prSet/>
      <dgm:spPr/>
      <dgm:t>
        <a:bodyPr/>
        <a:lstStyle/>
        <a:p>
          <a:endParaRPr lang="en-US"/>
        </a:p>
      </dgm:t>
    </dgm:pt>
    <dgm:pt modelId="{1FE0B637-A107-425E-AA80-72E4CCC4F17E}" type="sibTrans" cxnId="{4B213069-AEBF-45E4-837E-E7ECDB8ED5A1}">
      <dgm:prSet/>
      <dgm:spPr/>
      <dgm:t>
        <a:bodyPr/>
        <a:lstStyle/>
        <a:p>
          <a:endParaRPr lang="en-US"/>
        </a:p>
      </dgm:t>
    </dgm:pt>
    <dgm:pt modelId="{17EC91F5-417B-4955-8A7C-21A6DAD648DC}">
      <dgm:prSet phldrT="[Text]"/>
      <dgm:spPr/>
      <dgm:t>
        <a:bodyPr/>
        <a:lstStyle/>
        <a:p>
          <a:pPr algn="l"/>
          <a:r>
            <a:rPr lang="en-US" dirty="0" smtClean="0"/>
            <a:t>Local</a:t>
          </a:r>
          <a:endParaRPr lang="en-US" dirty="0"/>
        </a:p>
      </dgm:t>
    </dgm:pt>
    <dgm:pt modelId="{C1F968EF-1ABC-4057-B85C-E945F72F0F32}" type="parTrans" cxnId="{17F2C23B-6F69-4104-B04E-319798A471AC}">
      <dgm:prSet/>
      <dgm:spPr/>
      <dgm:t>
        <a:bodyPr/>
        <a:lstStyle/>
        <a:p>
          <a:endParaRPr lang="en-US"/>
        </a:p>
      </dgm:t>
    </dgm:pt>
    <dgm:pt modelId="{FA96DD7A-8869-4DEC-AEBE-83AC712BAE58}" type="sibTrans" cxnId="{17F2C23B-6F69-4104-B04E-319798A471AC}">
      <dgm:prSet/>
      <dgm:spPr/>
      <dgm:t>
        <a:bodyPr/>
        <a:lstStyle/>
        <a:p>
          <a:endParaRPr lang="en-US"/>
        </a:p>
      </dgm:t>
    </dgm:pt>
    <dgm:pt modelId="{09875B71-98F7-4FF5-93FC-ECB740334230}" type="pres">
      <dgm:prSet presAssocID="{E524C959-EF59-4DF2-97E7-4C082B33147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4AF0A-92B8-4956-9F1F-487B43C2CFA1}" type="pres">
      <dgm:prSet presAssocID="{C4C8624A-03EB-4605-BC12-50F246C3DA5E}" presName="parentLin" presStyleCnt="0"/>
      <dgm:spPr/>
    </dgm:pt>
    <dgm:pt modelId="{B4800310-442E-42F9-A244-90CD47A0E897}" type="pres">
      <dgm:prSet presAssocID="{C4C8624A-03EB-4605-BC12-50F246C3DA5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719C6BCC-139F-4F85-AA42-504340E4807D}" type="pres">
      <dgm:prSet presAssocID="{C4C8624A-03EB-4605-BC12-50F246C3DA5E}" presName="parentText" presStyleLbl="node1" presStyleIdx="0" presStyleCnt="3" custLinFactNeighborY="-34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03E26-1BD6-4B7F-8350-DC1D76469355}" type="pres">
      <dgm:prSet presAssocID="{C4C8624A-03EB-4605-BC12-50F246C3DA5E}" presName="negativeSpace" presStyleCnt="0"/>
      <dgm:spPr/>
    </dgm:pt>
    <dgm:pt modelId="{76524287-D155-46F8-8DE1-C72B5C0AA9C4}" type="pres">
      <dgm:prSet presAssocID="{C4C8624A-03EB-4605-BC12-50F246C3DA5E}" presName="childText" presStyleLbl="conFgAcc1" presStyleIdx="0" presStyleCnt="3">
        <dgm:presLayoutVars>
          <dgm:bulletEnabled val="1"/>
        </dgm:presLayoutVars>
      </dgm:prSet>
      <dgm:spPr/>
    </dgm:pt>
    <dgm:pt modelId="{725E47E7-B087-4BB9-9659-0BDC82452AF7}" type="pres">
      <dgm:prSet presAssocID="{BC630955-BBCD-4579-8863-5DC29160FAC1}" presName="spaceBetweenRectangles" presStyleCnt="0"/>
      <dgm:spPr/>
    </dgm:pt>
    <dgm:pt modelId="{3CD722A2-645C-4D7F-9215-C3BAA5069747}" type="pres">
      <dgm:prSet presAssocID="{3904FD1A-839B-4167-A3A1-8A0F16F331C4}" presName="parentLin" presStyleCnt="0"/>
      <dgm:spPr/>
    </dgm:pt>
    <dgm:pt modelId="{75128A8E-E7BB-4BE6-BB87-BC2BD6E14009}" type="pres">
      <dgm:prSet presAssocID="{3904FD1A-839B-4167-A3A1-8A0F16F331C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7FFF7BE-F29C-41DE-BCE8-D591B738E641}" type="pres">
      <dgm:prSet presAssocID="{3904FD1A-839B-4167-A3A1-8A0F16F331C4}" presName="parentText" presStyleLbl="node1" presStyleIdx="1" presStyleCnt="3" custLinFactNeighborY="10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8104B-795A-4A5A-BB1B-DC80F324F9C9}" type="pres">
      <dgm:prSet presAssocID="{3904FD1A-839B-4167-A3A1-8A0F16F331C4}" presName="negativeSpace" presStyleCnt="0"/>
      <dgm:spPr/>
    </dgm:pt>
    <dgm:pt modelId="{A6E57B2C-7490-4436-9E60-F4A06E7EF878}" type="pres">
      <dgm:prSet presAssocID="{3904FD1A-839B-4167-A3A1-8A0F16F331C4}" presName="childText" presStyleLbl="conFgAcc1" presStyleIdx="1" presStyleCnt="3">
        <dgm:presLayoutVars>
          <dgm:bulletEnabled val="1"/>
        </dgm:presLayoutVars>
      </dgm:prSet>
      <dgm:spPr/>
    </dgm:pt>
    <dgm:pt modelId="{C70C7D19-AFA2-42FF-9F16-6C2F065F941D}" type="pres">
      <dgm:prSet presAssocID="{1FE0B637-A107-425E-AA80-72E4CCC4F17E}" presName="spaceBetweenRectangles" presStyleCnt="0"/>
      <dgm:spPr/>
    </dgm:pt>
    <dgm:pt modelId="{88D7A440-8807-491F-B0AD-7C2774F34E87}" type="pres">
      <dgm:prSet presAssocID="{17EC91F5-417B-4955-8A7C-21A6DAD648DC}" presName="parentLin" presStyleCnt="0"/>
      <dgm:spPr/>
    </dgm:pt>
    <dgm:pt modelId="{C4936B05-3FB1-4039-8DAF-482AD126C7CE}" type="pres">
      <dgm:prSet presAssocID="{17EC91F5-417B-4955-8A7C-21A6DAD648D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EA5D4A-D08D-4EE1-954F-3807FC6493DA}" type="pres">
      <dgm:prSet presAssocID="{17EC91F5-417B-4955-8A7C-21A6DAD648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5F9AE-DD60-4A28-99BA-FD7B3EFA9A72}" type="pres">
      <dgm:prSet presAssocID="{17EC91F5-417B-4955-8A7C-21A6DAD648DC}" presName="negativeSpace" presStyleCnt="0"/>
      <dgm:spPr/>
    </dgm:pt>
    <dgm:pt modelId="{761A1F98-669E-4D03-8753-FF502C84437F}" type="pres">
      <dgm:prSet presAssocID="{17EC91F5-417B-4955-8A7C-21A6DAD648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20C1A63-FDE6-4B64-8C06-6D3ADDF55DA5}" type="presOf" srcId="{17EC91F5-417B-4955-8A7C-21A6DAD648DC}" destId="{66EA5D4A-D08D-4EE1-954F-3807FC6493DA}" srcOrd="1" destOrd="0" presId="urn:microsoft.com/office/officeart/2005/8/layout/list1"/>
    <dgm:cxn modelId="{878C1DC1-DB5F-4A93-A2B9-3348E8E3F70D}" type="presOf" srcId="{3904FD1A-839B-4167-A3A1-8A0F16F331C4}" destId="{75128A8E-E7BB-4BE6-BB87-BC2BD6E14009}" srcOrd="0" destOrd="0" presId="urn:microsoft.com/office/officeart/2005/8/layout/list1"/>
    <dgm:cxn modelId="{C2CEE952-B57B-4B03-B1EC-F4C3AE96B5DD}" type="presOf" srcId="{3904FD1A-839B-4167-A3A1-8A0F16F331C4}" destId="{97FFF7BE-F29C-41DE-BCE8-D591B738E641}" srcOrd="1" destOrd="0" presId="urn:microsoft.com/office/officeart/2005/8/layout/list1"/>
    <dgm:cxn modelId="{4B213069-AEBF-45E4-837E-E7ECDB8ED5A1}" srcId="{E524C959-EF59-4DF2-97E7-4C082B33147A}" destId="{3904FD1A-839B-4167-A3A1-8A0F16F331C4}" srcOrd="1" destOrd="0" parTransId="{80B08A55-0D82-4630-8DA2-D0DD69548506}" sibTransId="{1FE0B637-A107-425E-AA80-72E4CCC4F17E}"/>
    <dgm:cxn modelId="{7526ECC8-CC32-42EC-B6F5-A92571FAEDC4}" srcId="{E524C959-EF59-4DF2-97E7-4C082B33147A}" destId="{C4C8624A-03EB-4605-BC12-50F246C3DA5E}" srcOrd="0" destOrd="0" parTransId="{6F9E1DDD-382C-4C89-9F92-81AFD2D921D0}" sibTransId="{BC630955-BBCD-4579-8863-5DC29160FAC1}"/>
    <dgm:cxn modelId="{6ABCA3E3-4695-4617-A679-A8D0DBA2D806}" type="presOf" srcId="{17EC91F5-417B-4955-8A7C-21A6DAD648DC}" destId="{C4936B05-3FB1-4039-8DAF-482AD126C7CE}" srcOrd="0" destOrd="0" presId="urn:microsoft.com/office/officeart/2005/8/layout/list1"/>
    <dgm:cxn modelId="{17F2C23B-6F69-4104-B04E-319798A471AC}" srcId="{E524C959-EF59-4DF2-97E7-4C082B33147A}" destId="{17EC91F5-417B-4955-8A7C-21A6DAD648DC}" srcOrd="2" destOrd="0" parTransId="{C1F968EF-1ABC-4057-B85C-E945F72F0F32}" sibTransId="{FA96DD7A-8869-4DEC-AEBE-83AC712BAE58}"/>
    <dgm:cxn modelId="{4D480136-4555-4A13-A205-45E117DD34B0}" type="presOf" srcId="{C4C8624A-03EB-4605-BC12-50F246C3DA5E}" destId="{B4800310-442E-42F9-A244-90CD47A0E897}" srcOrd="0" destOrd="0" presId="urn:microsoft.com/office/officeart/2005/8/layout/list1"/>
    <dgm:cxn modelId="{0E564719-F9DF-4292-9469-E27FB941F33F}" type="presOf" srcId="{E524C959-EF59-4DF2-97E7-4C082B33147A}" destId="{09875B71-98F7-4FF5-93FC-ECB740334230}" srcOrd="0" destOrd="0" presId="urn:microsoft.com/office/officeart/2005/8/layout/list1"/>
    <dgm:cxn modelId="{910A91C3-65AA-49D8-9F44-C564C72C97BC}" type="presOf" srcId="{C4C8624A-03EB-4605-BC12-50F246C3DA5E}" destId="{719C6BCC-139F-4F85-AA42-504340E4807D}" srcOrd="1" destOrd="0" presId="urn:microsoft.com/office/officeart/2005/8/layout/list1"/>
    <dgm:cxn modelId="{913D6DB1-3052-4458-87E0-63FA0944A705}" type="presParOf" srcId="{09875B71-98F7-4FF5-93FC-ECB740334230}" destId="{5104AF0A-92B8-4956-9F1F-487B43C2CFA1}" srcOrd="0" destOrd="0" presId="urn:microsoft.com/office/officeart/2005/8/layout/list1"/>
    <dgm:cxn modelId="{25FE8423-F934-41D4-91DD-EF7D22B35428}" type="presParOf" srcId="{5104AF0A-92B8-4956-9F1F-487B43C2CFA1}" destId="{B4800310-442E-42F9-A244-90CD47A0E897}" srcOrd="0" destOrd="0" presId="urn:microsoft.com/office/officeart/2005/8/layout/list1"/>
    <dgm:cxn modelId="{A8CC5A50-D0B8-4FE7-A1B1-C6C6CE53A962}" type="presParOf" srcId="{5104AF0A-92B8-4956-9F1F-487B43C2CFA1}" destId="{719C6BCC-139F-4F85-AA42-504340E4807D}" srcOrd="1" destOrd="0" presId="urn:microsoft.com/office/officeart/2005/8/layout/list1"/>
    <dgm:cxn modelId="{16F45B79-8150-4830-B6EE-B3FEE22BB0E6}" type="presParOf" srcId="{09875B71-98F7-4FF5-93FC-ECB740334230}" destId="{4BE03E26-1BD6-4B7F-8350-DC1D76469355}" srcOrd="1" destOrd="0" presId="urn:microsoft.com/office/officeart/2005/8/layout/list1"/>
    <dgm:cxn modelId="{DED6432C-3200-43C4-8DC2-DB8019F5BACB}" type="presParOf" srcId="{09875B71-98F7-4FF5-93FC-ECB740334230}" destId="{76524287-D155-46F8-8DE1-C72B5C0AA9C4}" srcOrd="2" destOrd="0" presId="urn:microsoft.com/office/officeart/2005/8/layout/list1"/>
    <dgm:cxn modelId="{46754800-15A3-494C-A882-7645FB727856}" type="presParOf" srcId="{09875B71-98F7-4FF5-93FC-ECB740334230}" destId="{725E47E7-B087-4BB9-9659-0BDC82452AF7}" srcOrd="3" destOrd="0" presId="urn:microsoft.com/office/officeart/2005/8/layout/list1"/>
    <dgm:cxn modelId="{E153C58E-F728-4E77-8C46-BA9EF2CE6DA3}" type="presParOf" srcId="{09875B71-98F7-4FF5-93FC-ECB740334230}" destId="{3CD722A2-645C-4D7F-9215-C3BAA5069747}" srcOrd="4" destOrd="0" presId="urn:microsoft.com/office/officeart/2005/8/layout/list1"/>
    <dgm:cxn modelId="{2F344A7F-5600-4736-89C8-92B585EEDBB0}" type="presParOf" srcId="{3CD722A2-645C-4D7F-9215-C3BAA5069747}" destId="{75128A8E-E7BB-4BE6-BB87-BC2BD6E14009}" srcOrd="0" destOrd="0" presId="urn:microsoft.com/office/officeart/2005/8/layout/list1"/>
    <dgm:cxn modelId="{E2C6A7A9-69BF-45D9-B0C3-38F6CC6B6D49}" type="presParOf" srcId="{3CD722A2-645C-4D7F-9215-C3BAA5069747}" destId="{97FFF7BE-F29C-41DE-BCE8-D591B738E641}" srcOrd="1" destOrd="0" presId="urn:microsoft.com/office/officeart/2005/8/layout/list1"/>
    <dgm:cxn modelId="{10913D04-35ED-4AAF-85B3-51FC97E0AEBB}" type="presParOf" srcId="{09875B71-98F7-4FF5-93FC-ECB740334230}" destId="{7F98104B-795A-4A5A-BB1B-DC80F324F9C9}" srcOrd="5" destOrd="0" presId="urn:microsoft.com/office/officeart/2005/8/layout/list1"/>
    <dgm:cxn modelId="{B5411658-E399-4976-8476-85077107CDAA}" type="presParOf" srcId="{09875B71-98F7-4FF5-93FC-ECB740334230}" destId="{A6E57B2C-7490-4436-9E60-F4A06E7EF878}" srcOrd="6" destOrd="0" presId="urn:microsoft.com/office/officeart/2005/8/layout/list1"/>
    <dgm:cxn modelId="{40A3B4C3-96CC-49BC-83FC-78FEBBD05E3A}" type="presParOf" srcId="{09875B71-98F7-4FF5-93FC-ECB740334230}" destId="{C70C7D19-AFA2-42FF-9F16-6C2F065F941D}" srcOrd="7" destOrd="0" presId="urn:microsoft.com/office/officeart/2005/8/layout/list1"/>
    <dgm:cxn modelId="{824F46B9-2470-4FDD-8452-6A88ACAC8C88}" type="presParOf" srcId="{09875B71-98F7-4FF5-93FC-ECB740334230}" destId="{88D7A440-8807-491F-B0AD-7C2774F34E87}" srcOrd="8" destOrd="0" presId="urn:microsoft.com/office/officeart/2005/8/layout/list1"/>
    <dgm:cxn modelId="{7CDAC9DC-B08F-481C-9452-6097B28A229D}" type="presParOf" srcId="{88D7A440-8807-491F-B0AD-7C2774F34E87}" destId="{C4936B05-3FB1-4039-8DAF-482AD126C7CE}" srcOrd="0" destOrd="0" presId="urn:microsoft.com/office/officeart/2005/8/layout/list1"/>
    <dgm:cxn modelId="{CCAD62BF-1EAC-409B-A1FD-7DD072051704}" type="presParOf" srcId="{88D7A440-8807-491F-B0AD-7C2774F34E87}" destId="{66EA5D4A-D08D-4EE1-954F-3807FC6493DA}" srcOrd="1" destOrd="0" presId="urn:microsoft.com/office/officeart/2005/8/layout/list1"/>
    <dgm:cxn modelId="{0CAAD461-CF04-4016-990E-FE67A1933CA5}" type="presParOf" srcId="{09875B71-98F7-4FF5-93FC-ECB740334230}" destId="{8725F9AE-DD60-4A28-99BA-FD7B3EFA9A72}" srcOrd="9" destOrd="0" presId="urn:microsoft.com/office/officeart/2005/8/layout/list1"/>
    <dgm:cxn modelId="{0B7A2C40-88D4-43AD-945D-090A6B8EA3EA}" type="presParOf" srcId="{09875B71-98F7-4FF5-93FC-ECB740334230}" destId="{761A1F98-669E-4D03-8753-FF502C84437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F3600-729E-4E67-A874-D3BD7B21A38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B5460C-772D-4249-81AF-20C26375B611}">
      <dgm:prSet phldrT="[Text]" custT="1"/>
      <dgm:spPr/>
      <dgm:t>
        <a:bodyPr/>
        <a:lstStyle/>
        <a:p>
          <a:r>
            <a:rPr lang="en-US" sz="2400" dirty="0" smtClean="0"/>
            <a:t>Volusia County</a:t>
          </a:r>
          <a:endParaRPr lang="en-US" sz="2400" dirty="0"/>
        </a:p>
      </dgm:t>
    </dgm:pt>
    <dgm:pt modelId="{A0770A2C-A10C-4160-B4BC-F2219F5D36ED}" type="parTrans" cxnId="{ADD8C792-E344-4647-84F5-F3E4AA9B6045}">
      <dgm:prSet/>
      <dgm:spPr/>
      <dgm:t>
        <a:bodyPr/>
        <a:lstStyle/>
        <a:p>
          <a:endParaRPr lang="en-US"/>
        </a:p>
      </dgm:t>
    </dgm:pt>
    <dgm:pt modelId="{D9FFA4FC-6E59-480E-92DB-57535C2F1E00}" type="sibTrans" cxnId="{ADD8C792-E344-4647-84F5-F3E4AA9B6045}">
      <dgm:prSet/>
      <dgm:spPr/>
      <dgm:t>
        <a:bodyPr/>
        <a:lstStyle/>
        <a:p>
          <a:endParaRPr lang="en-US"/>
        </a:p>
      </dgm:t>
    </dgm:pt>
    <dgm:pt modelId="{3DB85C2C-0B44-4824-850B-2BADFCE2DC74}">
      <dgm:prSet phldrT="[Text]" custT="1"/>
      <dgm:spPr/>
      <dgm:t>
        <a:bodyPr/>
        <a:lstStyle/>
        <a:p>
          <a:r>
            <a:rPr lang="en-US" sz="2400" dirty="0" smtClean="0"/>
            <a:t>City of Palm Coast</a:t>
          </a:r>
          <a:endParaRPr lang="en-US" sz="2400" dirty="0"/>
        </a:p>
      </dgm:t>
    </dgm:pt>
    <dgm:pt modelId="{26DBC9A1-E932-4327-8CB8-76F2FF4FEBB8}" type="parTrans" cxnId="{0EAAC2EA-B132-4DED-B274-DC1530C7806F}">
      <dgm:prSet/>
      <dgm:spPr/>
      <dgm:t>
        <a:bodyPr/>
        <a:lstStyle/>
        <a:p>
          <a:endParaRPr lang="en-US"/>
        </a:p>
      </dgm:t>
    </dgm:pt>
    <dgm:pt modelId="{0135A1B6-0EA4-4572-A293-2DE2C86F276E}" type="sibTrans" cxnId="{0EAAC2EA-B132-4DED-B274-DC1530C7806F}">
      <dgm:prSet/>
      <dgm:spPr/>
      <dgm:t>
        <a:bodyPr/>
        <a:lstStyle/>
        <a:p>
          <a:endParaRPr lang="en-US"/>
        </a:p>
      </dgm:t>
    </dgm:pt>
    <dgm:pt modelId="{ACD554D0-1D5A-4507-AD58-124884E31472}">
      <dgm:prSet phldrT="[Text]" custT="1"/>
      <dgm:spPr/>
      <dgm:t>
        <a:bodyPr/>
        <a:lstStyle/>
        <a:p>
          <a:r>
            <a:rPr lang="en-US" sz="2400" dirty="0" smtClean="0"/>
            <a:t>Flagler County</a:t>
          </a:r>
          <a:endParaRPr lang="en-US" sz="2400" dirty="0"/>
        </a:p>
      </dgm:t>
    </dgm:pt>
    <dgm:pt modelId="{33646A6E-807A-4D53-A26C-BFB84CE0AA98}" type="parTrans" cxnId="{A6E6FB40-ADC9-4661-9FD9-85C4B8DEE859}">
      <dgm:prSet/>
      <dgm:spPr/>
      <dgm:t>
        <a:bodyPr/>
        <a:lstStyle/>
        <a:p>
          <a:endParaRPr lang="en-US"/>
        </a:p>
      </dgm:t>
    </dgm:pt>
    <dgm:pt modelId="{4B6F951E-11BF-4681-960D-50126C0CBF0D}" type="sibTrans" cxnId="{A6E6FB40-ADC9-4661-9FD9-85C4B8DEE859}">
      <dgm:prSet/>
      <dgm:spPr/>
      <dgm:t>
        <a:bodyPr/>
        <a:lstStyle/>
        <a:p>
          <a:endParaRPr lang="en-US"/>
        </a:p>
      </dgm:t>
    </dgm:pt>
    <dgm:pt modelId="{D90A6182-13D0-4997-89FC-45FCC8159409}">
      <dgm:prSet phldrT="[Text]" custT="1"/>
      <dgm:spPr/>
      <dgm:t>
        <a:bodyPr/>
        <a:lstStyle/>
        <a:p>
          <a:r>
            <a:rPr lang="en-US" sz="2400" dirty="0" smtClean="0"/>
            <a:t>Local Sources Include…</a:t>
          </a:r>
          <a:endParaRPr lang="en-US" sz="2400" dirty="0"/>
        </a:p>
      </dgm:t>
    </dgm:pt>
    <dgm:pt modelId="{D93715D4-5BAC-4303-BC5B-155D439BD8DD}" type="sibTrans" cxnId="{BB3C3C6D-D645-41B0-88CA-3677034F2102}">
      <dgm:prSet/>
      <dgm:spPr/>
      <dgm:t>
        <a:bodyPr/>
        <a:lstStyle/>
        <a:p>
          <a:endParaRPr lang="en-US"/>
        </a:p>
      </dgm:t>
    </dgm:pt>
    <dgm:pt modelId="{9947CC50-B4DC-4863-8BFC-A4504BF6F7C5}" type="parTrans" cxnId="{BB3C3C6D-D645-41B0-88CA-3677034F2102}">
      <dgm:prSet/>
      <dgm:spPr/>
      <dgm:t>
        <a:bodyPr/>
        <a:lstStyle/>
        <a:p>
          <a:endParaRPr lang="en-US"/>
        </a:p>
      </dgm:t>
    </dgm:pt>
    <dgm:pt modelId="{B7181CE3-6C12-4314-92D4-2483A6C62DAE}" type="pres">
      <dgm:prSet presAssocID="{D1AF3600-729E-4E67-A874-D3BD7B21A3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BF99A7-C914-4EAB-B7AB-69B235086254}" type="pres">
      <dgm:prSet presAssocID="{D90A6182-13D0-4997-89FC-45FCC8159409}" presName="roof" presStyleLbl="dkBgShp" presStyleIdx="0" presStyleCnt="2" custLinFactNeighborY="-12821"/>
      <dgm:spPr/>
      <dgm:t>
        <a:bodyPr/>
        <a:lstStyle/>
        <a:p>
          <a:endParaRPr lang="en-US"/>
        </a:p>
      </dgm:t>
    </dgm:pt>
    <dgm:pt modelId="{1DF33DEF-BBC6-4A41-92A4-6417ADC87506}" type="pres">
      <dgm:prSet presAssocID="{D90A6182-13D0-4997-89FC-45FCC8159409}" presName="pillars" presStyleCnt="0"/>
      <dgm:spPr/>
    </dgm:pt>
    <dgm:pt modelId="{E1E70C64-647D-4FE4-8E0D-10983725D8D5}" type="pres">
      <dgm:prSet presAssocID="{D90A6182-13D0-4997-89FC-45FCC815940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1024F-0FF3-4187-B02E-926A5327104E}" type="pres">
      <dgm:prSet presAssocID="{3DB85C2C-0B44-4824-850B-2BADFCE2DC7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8C47D6-B719-49CE-8888-3CB15F4D3622}" type="pres">
      <dgm:prSet presAssocID="{ACD554D0-1D5A-4507-AD58-124884E3147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464E7-9F15-4843-9213-75FC673F2026}" type="pres">
      <dgm:prSet presAssocID="{D90A6182-13D0-4997-89FC-45FCC8159409}" presName="base" presStyleLbl="dkBgShp" presStyleIdx="1" presStyleCnt="2"/>
      <dgm:spPr/>
    </dgm:pt>
  </dgm:ptLst>
  <dgm:cxnLst>
    <dgm:cxn modelId="{F7540F37-888C-4630-A626-C47AA450AEAA}" type="presOf" srcId="{49B5460C-772D-4249-81AF-20C26375B611}" destId="{E1E70C64-647D-4FE4-8E0D-10983725D8D5}" srcOrd="0" destOrd="0" presId="urn:microsoft.com/office/officeart/2005/8/layout/hList3"/>
    <dgm:cxn modelId="{BB3C3C6D-D645-41B0-88CA-3677034F2102}" srcId="{D1AF3600-729E-4E67-A874-D3BD7B21A383}" destId="{D90A6182-13D0-4997-89FC-45FCC8159409}" srcOrd="0" destOrd="0" parTransId="{9947CC50-B4DC-4863-8BFC-A4504BF6F7C5}" sibTransId="{D93715D4-5BAC-4303-BC5B-155D439BD8DD}"/>
    <dgm:cxn modelId="{ADD8C792-E344-4647-84F5-F3E4AA9B6045}" srcId="{D90A6182-13D0-4997-89FC-45FCC8159409}" destId="{49B5460C-772D-4249-81AF-20C26375B611}" srcOrd="0" destOrd="0" parTransId="{A0770A2C-A10C-4160-B4BC-F2219F5D36ED}" sibTransId="{D9FFA4FC-6E59-480E-92DB-57535C2F1E00}"/>
    <dgm:cxn modelId="{E36163B7-3D87-4EA0-BA83-AA2A1AAF6AE0}" type="presOf" srcId="{D1AF3600-729E-4E67-A874-D3BD7B21A383}" destId="{B7181CE3-6C12-4314-92D4-2483A6C62DAE}" srcOrd="0" destOrd="0" presId="urn:microsoft.com/office/officeart/2005/8/layout/hList3"/>
    <dgm:cxn modelId="{C3D0ED14-CA26-4E37-AB39-B90AC2EA9B98}" type="presOf" srcId="{D90A6182-13D0-4997-89FC-45FCC8159409}" destId="{60BF99A7-C914-4EAB-B7AB-69B235086254}" srcOrd="0" destOrd="0" presId="urn:microsoft.com/office/officeart/2005/8/layout/hList3"/>
    <dgm:cxn modelId="{05050E43-F018-42CF-9C6B-9523B09BFCEA}" type="presOf" srcId="{3DB85C2C-0B44-4824-850B-2BADFCE2DC74}" destId="{6851024F-0FF3-4187-B02E-926A5327104E}" srcOrd="0" destOrd="0" presId="urn:microsoft.com/office/officeart/2005/8/layout/hList3"/>
    <dgm:cxn modelId="{A6E6FB40-ADC9-4661-9FD9-85C4B8DEE859}" srcId="{D90A6182-13D0-4997-89FC-45FCC8159409}" destId="{ACD554D0-1D5A-4507-AD58-124884E31472}" srcOrd="2" destOrd="0" parTransId="{33646A6E-807A-4D53-A26C-BFB84CE0AA98}" sibTransId="{4B6F951E-11BF-4681-960D-50126C0CBF0D}"/>
    <dgm:cxn modelId="{D2C2236A-4CA3-4434-9567-4A14A1B93E0C}" type="presOf" srcId="{ACD554D0-1D5A-4507-AD58-124884E31472}" destId="{B68C47D6-B719-49CE-8888-3CB15F4D3622}" srcOrd="0" destOrd="0" presId="urn:microsoft.com/office/officeart/2005/8/layout/hList3"/>
    <dgm:cxn modelId="{0EAAC2EA-B132-4DED-B274-DC1530C7806F}" srcId="{D90A6182-13D0-4997-89FC-45FCC8159409}" destId="{3DB85C2C-0B44-4824-850B-2BADFCE2DC74}" srcOrd="1" destOrd="0" parTransId="{26DBC9A1-E932-4327-8CB8-76F2FF4FEBB8}" sibTransId="{0135A1B6-0EA4-4572-A293-2DE2C86F276E}"/>
    <dgm:cxn modelId="{63F0CB5F-6BDD-47B4-B8FD-1BBD01BDE01F}" type="presParOf" srcId="{B7181CE3-6C12-4314-92D4-2483A6C62DAE}" destId="{60BF99A7-C914-4EAB-B7AB-69B235086254}" srcOrd="0" destOrd="0" presId="urn:microsoft.com/office/officeart/2005/8/layout/hList3"/>
    <dgm:cxn modelId="{F0CEDCFF-7B95-4D5B-B373-4783B3CF18F9}" type="presParOf" srcId="{B7181CE3-6C12-4314-92D4-2483A6C62DAE}" destId="{1DF33DEF-BBC6-4A41-92A4-6417ADC87506}" srcOrd="1" destOrd="0" presId="urn:microsoft.com/office/officeart/2005/8/layout/hList3"/>
    <dgm:cxn modelId="{D38479B7-3615-459D-926E-A5A2F66A6EE0}" type="presParOf" srcId="{1DF33DEF-BBC6-4A41-92A4-6417ADC87506}" destId="{E1E70C64-647D-4FE4-8E0D-10983725D8D5}" srcOrd="0" destOrd="0" presId="urn:microsoft.com/office/officeart/2005/8/layout/hList3"/>
    <dgm:cxn modelId="{7471E5FE-F829-4DFE-A84C-919542322BAF}" type="presParOf" srcId="{1DF33DEF-BBC6-4A41-92A4-6417ADC87506}" destId="{6851024F-0FF3-4187-B02E-926A5327104E}" srcOrd="1" destOrd="0" presId="urn:microsoft.com/office/officeart/2005/8/layout/hList3"/>
    <dgm:cxn modelId="{4C41DB30-5A63-4C30-8939-DBE2CAD68D2A}" type="presParOf" srcId="{1DF33DEF-BBC6-4A41-92A4-6417ADC87506}" destId="{B68C47D6-B719-49CE-8888-3CB15F4D3622}" srcOrd="2" destOrd="0" presId="urn:microsoft.com/office/officeart/2005/8/layout/hList3"/>
    <dgm:cxn modelId="{8456FA0B-3EE3-4667-914A-CBF012D9BB8E}" type="presParOf" srcId="{B7181CE3-6C12-4314-92D4-2483A6C62DAE}" destId="{290464E7-9F15-4843-9213-75FC673F202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36F9F-94B2-4FCD-9A43-2210441CD4BE}">
      <dsp:nvSpPr>
        <dsp:cNvPr id="0" name=""/>
        <dsp:cNvSpPr/>
      </dsp:nvSpPr>
      <dsp:spPr>
        <a:xfrm>
          <a:off x="2971792" y="1904995"/>
          <a:ext cx="2286004" cy="10972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Adopted Cost Feasible Plan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3025357" y="1958560"/>
        <a:ext cx="2178874" cy="990153"/>
      </dsp:txXfrm>
    </dsp:sp>
    <dsp:sp modelId="{590B3392-C6F3-47F2-B036-9EA36D1C54E0}">
      <dsp:nvSpPr>
        <dsp:cNvPr id="0" name=""/>
        <dsp:cNvSpPr/>
      </dsp:nvSpPr>
      <dsp:spPr>
        <a:xfrm rot="11496349">
          <a:off x="2282022" y="2148792"/>
          <a:ext cx="6968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68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96984-0B14-47EF-AFD7-FE4B953E1506}">
      <dsp:nvSpPr>
        <dsp:cNvPr id="0" name=""/>
        <dsp:cNvSpPr/>
      </dsp:nvSpPr>
      <dsp:spPr>
        <a:xfrm>
          <a:off x="152403" y="1447794"/>
          <a:ext cx="2136743" cy="822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Capacity Elements</a:t>
          </a:r>
          <a:endParaRPr lang="en-US" sz="1800" kern="1200" dirty="0"/>
        </a:p>
      </dsp:txBody>
      <dsp:txXfrm>
        <a:off x="192577" y="1487968"/>
        <a:ext cx="2056395" cy="742611"/>
      </dsp:txXfrm>
    </dsp:sp>
    <dsp:sp modelId="{C2398AD6-7F3D-4CDB-B7BB-3F88FCA559DD}">
      <dsp:nvSpPr>
        <dsp:cNvPr id="0" name=""/>
        <dsp:cNvSpPr/>
      </dsp:nvSpPr>
      <dsp:spPr>
        <a:xfrm rot="20892563">
          <a:off x="5250405" y="2143470"/>
          <a:ext cx="7005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05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FE5F2-7475-4D75-8F60-809079699336}">
      <dsp:nvSpPr>
        <dsp:cNvPr id="0" name=""/>
        <dsp:cNvSpPr/>
      </dsp:nvSpPr>
      <dsp:spPr>
        <a:xfrm>
          <a:off x="5943594" y="1447807"/>
          <a:ext cx="2037039" cy="822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 and Federal</a:t>
          </a:r>
          <a:endParaRPr lang="en-US" sz="1800" kern="1200" dirty="0"/>
        </a:p>
      </dsp:txBody>
      <dsp:txXfrm>
        <a:off x="5983768" y="1487981"/>
        <a:ext cx="1956691" cy="742611"/>
      </dsp:txXfrm>
    </dsp:sp>
    <dsp:sp modelId="{3961D027-E1E9-4FAD-A700-B52591AFC42B}">
      <dsp:nvSpPr>
        <dsp:cNvPr id="0" name=""/>
        <dsp:cNvSpPr/>
      </dsp:nvSpPr>
      <dsp:spPr>
        <a:xfrm rot="1632979">
          <a:off x="5131657" y="3208540"/>
          <a:ext cx="901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198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F8F183-7C04-40FF-BCD8-34BBC29D76A4}">
      <dsp:nvSpPr>
        <dsp:cNvPr id="0" name=""/>
        <dsp:cNvSpPr/>
      </dsp:nvSpPr>
      <dsp:spPr>
        <a:xfrm>
          <a:off x="5983708" y="3276607"/>
          <a:ext cx="1062768" cy="822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Local</a:t>
          </a:r>
          <a:endParaRPr lang="en-US" sz="1800" kern="1200" dirty="0"/>
        </a:p>
      </dsp:txBody>
      <dsp:txXfrm>
        <a:off x="6023882" y="3316781"/>
        <a:ext cx="982420" cy="742611"/>
      </dsp:txXfrm>
    </dsp:sp>
    <dsp:sp modelId="{023D7E37-575F-4ABC-8418-09F2597F713C}">
      <dsp:nvSpPr>
        <dsp:cNvPr id="0" name=""/>
        <dsp:cNvSpPr/>
      </dsp:nvSpPr>
      <dsp:spPr>
        <a:xfrm rot="9289013">
          <a:off x="2257486" y="3150637"/>
          <a:ext cx="7499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994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18E33-FABC-4F8F-B6F1-E3DDACFA7543}">
      <dsp:nvSpPr>
        <dsp:cNvPr id="0" name=""/>
        <dsp:cNvSpPr/>
      </dsp:nvSpPr>
      <dsp:spPr>
        <a:xfrm>
          <a:off x="685802" y="3276599"/>
          <a:ext cx="1607324" cy="822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Non-Capacity Elements</a:t>
          </a:r>
          <a:endParaRPr lang="en-US" sz="1800" kern="1200" dirty="0"/>
        </a:p>
      </dsp:txBody>
      <dsp:txXfrm>
        <a:off x="725976" y="3316773"/>
        <a:ext cx="1526976" cy="742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24287-D155-46F8-8DE1-C72B5C0AA9C4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C6BCC-139F-4F85-AA42-504340E4807D}">
      <dsp:nvSpPr>
        <dsp:cNvPr id="0" name=""/>
        <dsp:cNvSpPr/>
      </dsp:nvSpPr>
      <dsp:spPr>
        <a:xfrm>
          <a:off x="304800" y="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Federal (DOT)</a:t>
          </a:r>
          <a:endParaRPr lang="en-US" sz="3100" kern="1200" dirty="0"/>
        </a:p>
      </dsp:txBody>
      <dsp:txXfrm>
        <a:off x="349472" y="44672"/>
        <a:ext cx="4177856" cy="825776"/>
      </dsp:txXfrm>
    </dsp:sp>
    <dsp:sp modelId="{A6E57B2C-7490-4436-9E60-F4A06E7EF878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FF7BE-F29C-41DE-BCE8-D591B738E641}">
      <dsp:nvSpPr>
        <dsp:cNvPr id="0" name=""/>
        <dsp:cNvSpPr/>
      </dsp:nvSpPr>
      <dsp:spPr>
        <a:xfrm>
          <a:off x="304800" y="1422402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State (FDOT)</a:t>
          </a:r>
          <a:endParaRPr lang="en-US" sz="3100" kern="1200" dirty="0"/>
        </a:p>
      </dsp:txBody>
      <dsp:txXfrm>
        <a:off x="349472" y="1467074"/>
        <a:ext cx="4177856" cy="825776"/>
      </dsp:txXfrm>
    </dsp:sp>
    <dsp:sp modelId="{761A1F98-669E-4D03-8753-FF502C84437F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A5D4A-D08D-4EE1-954F-3807FC6493DA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Local</a:t>
          </a:r>
          <a:endParaRPr 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F99A7-C914-4EAB-B7AB-69B235086254}">
      <dsp:nvSpPr>
        <dsp:cNvPr id="0" name=""/>
        <dsp:cNvSpPr/>
      </dsp:nvSpPr>
      <dsp:spPr>
        <a:xfrm>
          <a:off x="0" y="0"/>
          <a:ext cx="5029199" cy="5943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Local Sources Include…</a:t>
          </a:r>
          <a:endParaRPr lang="en-US" sz="2400" kern="1200" dirty="0"/>
        </a:p>
      </dsp:txBody>
      <dsp:txXfrm>
        <a:off x="0" y="0"/>
        <a:ext cx="5029199" cy="594360"/>
      </dsp:txXfrm>
    </dsp:sp>
    <dsp:sp modelId="{E1E70C64-647D-4FE4-8E0D-10983725D8D5}">
      <dsp:nvSpPr>
        <dsp:cNvPr id="0" name=""/>
        <dsp:cNvSpPr/>
      </dsp:nvSpPr>
      <dsp:spPr>
        <a:xfrm>
          <a:off x="2455" y="594360"/>
          <a:ext cx="1674762" cy="1248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Volusia County</a:t>
          </a:r>
          <a:endParaRPr lang="en-US" sz="2400" kern="1200" dirty="0"/>
        </a:p>
      </dsp:txBody>
      <dsp:txXfrm>
        <a:off x="2455" y="594360"/>
        <a:ext cx="1674762" cy="1248156"/>
      </dsp:txXfrm>
    </dsp:sp>
    <dsp:sp modelId="{6851024F-0FF3-4187-B02E-926A5327104E}">
      <dsp:nvSpPr>
        <dsp:cNvPr id="0" name=""/>
        <dsp:cNvSpPr/>
      </dsp:nvSpPr>
      <dsp:spPr>
        <a:xfrm>
          <a:off x="1677218" y="594360"/>
          <a:ext cx="1674762" cy="1248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City of Palm Coast</a:t>
          </a:r>
          <a:endParaRPr lang="en-US" sz="2400" kern="1200" dirty="0"/>
        </a:p>
      </dsp:txBody>
      <dsp:txXfrm>
        <a:off x="1677218" y="594360"/>
        <a:ext cx="1674762" cy="1248156"/>
      </dsp:txXfrm>
    </dsp:sp>
    <dsp:sp modelId="{B68C47D6-B719-49CE-8888-3CB15F4D3622}">
      <dsp:nvSpPr>
        <dsp:cNvPr id="0" name=""/>
        <dsp:cNvSpPr/>
      </dsp:nvSpPr>
      <dsp:spPr>
        <a:xfrm>
          <a:off x="3351981" y="594360"/>
          <a:ext cx="1674762" cy="1248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Flagler County</a:t>
          </a:r>
          <a:endParaRPr lang="en-US" sz="2400" kern="1200" dirty="0"/>
        </a:p>
      </dsp:txBody>
      <dsp:txXfrm>
        <a:off x="3351981" y="594360"/>
        <a:ext cx="1674762" cy="1248156"/>
      </dsp:txXfrm>
    </dsp:sp>
    <dsp:sp modelId="{290464E7-9F15-4843-9213-75FC673F2026}">
      <dsp:nvSpPr>
        <dsp:cNvPr id="0" name=""/>
        <dsp:cNvSpPr/>
      </dsp:nvSpPr>
      <dsp:spPr>
        <a:xfrm>
          <a:off x="0" y="1842516"/>
          <a:ext cx="5029199" cy="1386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0.21348</cdr:x>
      <cdr:y>0.24375</cdr:y>
    </cdr:from>
    <cdr:to>
      <cdr:x>0.33036</cdr:x>
      <cdr:y>0.3375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7800" y="990600"/>
          <a:ext cx="792657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latin typeface="Arial" pitchFamily="34" charset="0"/>
              <a:cs typeface="Arial" pitchFamily="34" charset="0"/>
            </a:rPr>
            <a:t>15%</a:t>
          </a:r>
          <a:endParaRPr lang="en-US" sz="18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5743"/>
          </a:xfrm>
          <a:prstGeom prst="rect">
            <a:avLst/>
          </a:prstGeom>
        </p:spPr>
        <p:txBody>
          <a:bodyPr vert="horz" lIns="91400" tIns="45699" rIns="91400" bIns="4569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5743"/>
          </a:xfrm>
          <a:prstGeom prst="rect">
            <a:avLst/>
          </a:prstGeom>
        </p:spPr>
        <p:txBody>
          <a:bodyPr vert="horz" lIns="91400" tIns="45699" rIns="91400" bIns="4569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96A87A-E0FF-41A7-AABE-331258D5D73E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0" tIns="45699" rIns="91400" bIns="4569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099"/>
            <a:ext cx="5607711" cy="4183995"/>
          </a:xfrm>
          <a:prstGeom prst="rect">
            <a:avLst/>
          </a:prstGeom>
        </p:spPr>
        <p:txBody>
          <a:bodyPr vert="horz" lIns="91400" tIns="45699" rIns="91400" bIns="4569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122"/>
            <a:ext cx="3038145" cy="465743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122"/>
            <a:ext cx="3038145" cy="465743"/>
          </a:xfrm>
          <a:prstGeom prst="rect">
            <a:avLst/>
          </a:prstGeom>
        </p:spPr>
        <p:txBody>
          <a:bodyPr vert="horz" lIns="91400" tIns="45699" rIns="91400" bIns="4569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13B0E5-5DA9-4790-A996-E08C115C3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326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5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46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TMA funds are same as SU funds in the 5-year work program</a:t>
            </a:r>
          </a:p>
          <a:p>
            <a:endParaRPr lang="en-US" dirty="0"/>
          </a:p>
          <a:p>
            <a:r>
              <a:rPr lang="en-US" dirty="0"/>
              <a:t>Estimates for 2014 through 2018 are contained in the FDOT Adopted Work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08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Votran’s</a:t>
            </a:r>
            <a:r>
              <a:rPr lang="en-US" dirty="0"/>
              <a:t> capital and operating needs are funded within the context of Volusia County’s annual budget </a:t>
            </a:r>
            <a:r>
              <a:rPr lang="en-US" dirty="0" smtClean="0"/>
              <a:t>as well </a:t>
            </a:r>
            <a:r>
              <a:rPr lang="en-US" dirty="0"/>
              <a:t>as the </a:t>
            </a:r>
            <a:r>
              <a:rPr lang="en-US" dirty="0" smtClean="0"/>
              <a:t>R2C </a:t>
            </a:r>
            <a:r>
              <a:rPr lang="en-US" dirty="0"/>
              <a:t>TPO TIP and </a:t>
            </a:r>
            <a:r>
              <a:rPr lang="en-US" dirty="0" smtClean="0"/>
              <a:t>LRTP</a:t>
            </a:r>
          </a:p>
          <a:p>
            <a:endParaRPr lang="en-US" dirty="0"/>
          </a:p>
          <a:p>
            <a:r>
              <a:rPr lang="en-US" dirty="0"/>
              <a:t>funding is derived </a:t>
            </a:r>
            <a:r>
              <a:rPr lang="en-US" dirty="0" smtClean="0"/>
              <a:t>from Volusia County </a:t>
            </a:r>
            <a:r>
              <a:rPr lang="en-US" dirty="0"/>
              <a:t>and other local sources, </a:t>
            </a:r>
            <a:r>
              <a:rPr lang="en-US" dirty="0" smtClean="0"/>
              <a:t>as well as </a:t>
            </a:r>
            <a:r>
              <a:rPr lang="en-US" dirty="0"/>
              <a:t>Federal Highway Administration (“FHWA”) and </a:t>
            </a:r>
            <a:r>
              <a:rPr lang="en-US" dirty="0" smtClean="0"/>
              <a:t>FTA grants and FDOT grants</a:t>
            </a:r>
          </a:p>
          <a:p>
            <a:endParaRPr lang="en-US" dirty="0"/>
          </a:p>
          <a:p>
            <a:r>
              <a:rPr lang="en-US" dirty="0" smtClean="0"/>
              <a:t>Funding </a:t>
            </a:r>
            <a:r>
              <a:rPr lang="en-US" dirty="0"/>
              <a:t>should be considered as dedicated, without discretion for any other purpose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There is no planned replacement match from Volusia County for </a:t>
            </a:r>
            <a:r>
              <a:rPr lang="en-US" dirty="0" err="1" smtClean="0"/>
              <a:t>SunRail</a:t>
            </a:r>
            <a:r>
              <a:rPr lang="en-US" dirty="0" smtClean="0"/>
              <a:t> funding (</a:t>
            </a:r>
            <a:r>
              <a:rPr lang="en-US" dirty="0" err="1" smtClean="0"/>
              <a:t>SunRail</a:t>
            </a:r>
            <a:r>
              <a:rPr lang="en-US" dirty="0" smtClean="0"/>
              <a:t> feeder routes).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26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20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4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056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Florida Department of Transportation (FDOT) has developed a new long range revenue </a:t>
            </a:r>
            <a:r>
              <a:rPr lang="en-US" dirty="0" smtClean="0"/>
              <a:t>forecast</a:t>
            </a:r>
            <a:r>
              <a:rPr lang="en-US" dirty="0"/>
              <a:t>. The forecast is based upon recent federal and state legislation (e.g., MAP-21, changes </a:t>
            </a:r>
            <a:r>
              <a:rPr lang="en-US" dirty="0" smtClean="0"/>
              <a:t>to </a:t>
            </a:r>
            <a:r>
              <a:rPr lang="en-US" dirty="0"/>
              <a:t>Florida’s Documentary Stamps Tax legislation), changes in factors affecting state revenue </a:t>
            </a:r>
            <a:r>
              <a:rPr lang="en-US" dirty="0" smtClean="0"/>
              <a:t>sources </a:t>
            </a:r>
            <a:r>
              <a:rPr lang="en-US" dirty="0"/>
              <a:t>(e.g., population growth rates, motor fuel consumption and tax rates), and current </a:t>
            </a:r>
            <a:r>
              <a:rPr lang="en-US" dirty="0" smtClean="0"/>
              <a:t>policies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 forecast does not include estimates for local revenue 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0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revenue estimates and how used</a:t>
            </a:r>
          </a:p>
          <a:p>
            <a:r>
              <a:rPr lang="en-US" dirty="0" smtClean="0"/>
              <a:t>2014 Base Year</a:t>
            </a:r>
          </a:p>
          <a:p>
            <a:r>
              <a:rPr lang="en-US" dirty="0" smtClean="0"/>
              <a:t>Estimates for 2019-2040 (22 years); use TIP/Work Program for earlier years</a:t>
            </a:r>
          </a:p>
          <a:p>
            <a:r>
              <a:rPr lang="en-US" dirty="0" smtClean="0"/>
              <a:t>Estimates for planning purposes, not a commitment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2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/>
          <a:lstStyle/>
          <a:p>
            <a:r>
              <a:rPr lang="en-US" dirty="0" smtClean="0"/>
              <a:t>Safety:</a:t>
            </a:r>
          </a:p>
          <a:p>
            <a:r>
              <a:rPr lang="en-US" dirty="0"/>
              <a:t>1. Highway Safety</a:t>
            </a:r>
          </a:p>
          <a:p>
            <a:r>
              <a:rPr lang="en-US" dirty="0"/>
              <a:t>2. Rail/Highway Crossings (discontinued)</a:t>
            </a:r>
          </a:p>
          <a:p>
            <a:r>
              <a:rPr lang="en-US" dirty="0"/>
              <a:t>3. Grants</a:t>
            </a:r>
          </a:p>
          <a:p>
            <a:endParaRPr lang="en-US" dirty="0"/>
          </a:p>
          <a:p>
            <a:r>
              <a:rPr lang="en-US" dirty="0" smtClean="0"/>
              <a:t>Resurfacing:</a:t>
            </a:r>
          </a:p>
          <a:p>
            <a:r>
              <a:rPr lang="en-US" dirty="0"/>
              <a:t>1. Interstate</a:t>
            </a:r>
          </a:p>
          <a:p>
            <a:r>
              <a:rPr lang="en-US" dirty="0"/>
              <a:t>2. Arterial &amp; Freeway</a:t>
            </a:r>
          </a:p>
          <a:p>
            <a:r>
              <a:rPr lang="en-US" dirty="0"/>
              <a:t>3. Off-System</a:t>
            </a:r>
          </a:p>
          <a:p>
            <a:r>
              <a:rPr lang="en-US" dirty="0"/>
              <a:t>4. </a:t>
            </a:r>
            <a:r>
              <a:rPr lang="en-US" dirty="0" smtClean="0"/>
              <a:t>Turnpike</a:t>
            </a:r>
          </a:p>
          <a:p>
            <a:endParaRPr lang="en-US" dirty="0"/>
          </a:p>
          <a:p>
            <a:r>
              <a:rPr lang="en-US" dirty="0" smtClean="0"/>
              <a:t>Bridge:</a:t>
            </a:r>
          </a:p>
          <a:p>
            <a:r>
              <a:rPr lang="en-US" dirty="0"/>
              <a:t>1. </a:t>
            </a:r>
            <a:r>
              <a:rPr lang="en-US" dirty="0" smtClean="0"/>
              <a:t>Repair or replace </a:t>
            </a:r>
            <a:r>
              <a:rPr lang="en-US" dirty="0"/>
              <a:t>- On System</a:t>
            </a:r>
          </a:p>
          <a:p>
            <a:r>
              <a:rPr lang="en-US" dirty="0" smtClean="0"/>
              <a:t>2. </a:t>
            </a:r>
            <a:r>
              <a:rPr lang="en-US" dirty="0"/>
              <a:t>Local Bridge Replacement</a:t>
            </a:r>
          </a:p>
          <a:p>
            <a:r>
              <a:rPr lang="en-US" dirty="0" smtClean="0"/>
              <a:t>3. </a:t>
            </a:r>
            <a:r>
              <a:rPr lang="en-US" dirty="0"/>
              <a:t>Turnpike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Product Support::</a:t>
            </a:r>
          </a:p>
          <a:p>
            <a:r>
              <a:rPr lang="en-US" dirty="0" smtClean="0"/>
              <a:t>A</a:t>
            </a:r>
            <a:r>
              <a:rPr lang="en-US" dirty="0"/>
              <a:t>. Preliminary Engineering (all)</a:t>
            </a:r>
          </a:p>
          <a:p>
            <a:r>
              <a:rPr lang="en-US" dirty="0"/>
              <a:t>B. Construction Engineering Inspection (all)</a:t>
            </a:r>
          </a:p>
          <a:p>
            <a:r>
              <a:rPr lang="en-US" dirty="0"/>
              <a:t>C. Right-of-Way Support (all)</a:t>
            </a:r>
          </a:p>
          <a:p>
            <a:r>
              <a:rPr lang="en-US" dirty="0"/>
              <a:t>D. Environmental Mitigation</a:t>
            </a:r>
          </a:p>
          <a:p>
            <a:r>
              <a:rPr lang="en-US" dirty="0"/>
              <a:t>E. Materials &amp; Research (all)</a:t>
            </a:r>
          </a:p>
          <a:p>
            <a:r>
              <a:rPr lang="en-US" dirty="0"/>
              <a:t>F. Planning &amp; Environment (all)</a:t>
            </a:r>
          </a:p>
          <a:p>
            <a:r>
              <a:rPr lang="en-US" dirty="0"/>
              <a:t>G. Public Transportation Operations</a:t>
            </a:r>
          </a:p>
          <a:p>
            <a:endParaRPr lang="en-US" dirty="0" smtClean="0"/>
          </a:p>
          <a:p>
            <a:r>
              <a:rPr lang="en-US" dirty="0" smtClean="0"/>
              <a:t>Operations </a:t>
            </a:r>
            <a:r>
              <a:rPr lang="en-US" dirty="0"/>
              <a:t>&amp; Maintenance (all)</a:t>
            </a:r>
          </a:p>
          <a:p>
            <a:r>
              <a:rPr lang="en-US" dirty="0"/>
              <a:t>B. Traffic Engineering &amp; Operations (all)</a:t>
            </a:r>
          </a:p>
          <a:p>
            <a:r>
              <a:rPr lang="en-US" dirty="0"/>
              <a:t>C. Toll Operations (all)</a:t>
            </a:r>
          </a:p>
          <a:p>
            <a:r>
              <a:rPr lang="en-US" dirty="0"/>
              <a:t>D. Motor Carrier </a:t>
            </a:r>
            <a:r>
              <a:rPr lang="en-US" dirty="0" smtClean="0"/>
              <a:t>Compliance</a:t>
            </a:r>
          </a:p>
          <a:p>
            <a:endParaRPr lang="en-US" dirty="0"/>
          </a:p>
          <a:p>
            <a:r>
              <a:rPr lang="en-US" dirty="0"/>
              <a:t>A. Administration (all)</a:t>
            </a:r>
          </a:p>
          <a:p>
            <a:r>
              <a:rPr lang="en-US" dirty="0"/>
              <a:t>B. Fixed Capital Outlay (all)</a:t>
            </a:r>
          </a:p>
          <a:p>
            <a:r>
              <a:rPr lang="en-US" dirty="0"/>
              <a:t>C. Office Information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6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9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 is donor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38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13B0E5-5DA9-4790-A996-E08C115C352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0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7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CFA8-5397-4822-9304-39A5C7BB13E8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89E82-65C1-4CBD-BEF1-CC8AEF538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B0F5-F14F-420D-87E0-4DE892227D87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92916-4EF6-4069-9F99-A47ADBA6B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57A51-AEDB-4C7E-B32F-A9347F806ADF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D816-01A8-4F79-B9A1-C753CDBD8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D3482-4C18-476D-80E5-C16527CF2424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7370-0582-475C-A301-42C64631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6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454C-FD0D-4535-B1DB-68AD05A34583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7B9D8-A29C-41C7-BB3C-E4D0B27BA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949B-830C-430B-86A8-D44A7AC26671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9C1E-71BD-4168-B7B8-DAD408829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3554D-90F9-42B9-9355-7C5C64276282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DBF4-F704-4827-A1E0-BF544635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E0E5-6F9F-4BCB-914F-E8DCFDF1D859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CB832-3F66-45F4-AF28-1B8DF93D0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7180-7F00-4840-A8C5-0528422B0849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4E716-8FD9-4DDE-93BB-CCE16BE2B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2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D3A24-4AB3-4A30-9A97-C6E9DFFC73DC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BE8A3-872F-4263-9568-26C80DB06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43085-1773-457B-8995-EF4BB043D417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14F2-3687-42D0-9290-BA43C6B04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517AA02-81C5-4ADA-9615-115BC4A20985}" type="datetimeFigureOut">
              <a:rPr lang="en-US"/>
              <a:pPr>
                <a:defRPr/>
              </a:pPr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371F670-AA09-4528-8B76-1AB1D2EFD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324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Tw Cen MT" pitchFamily="34" charset="0"/>
              </a:rPr>
              <a:t>River to Sea TPO Board</a:t>
            </a:r>
            <a:endParaRPr lang="en-US" dirty="0">
              <a:solidFill>
                <a:schemeClr val="accent2"/>
              </a:solidFill>
              <a:latin typeface="Tw Cen MT" pitchFamily="34" charset="0"/>
            </a:endParaRP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01675"/>
            <a:ext cx="4600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3733800"/>
            <a:ext cx="9144000" cy="1905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tint val="1000"/>
                  </a:schemeClr>
                </a:solidFill>
              </a:rPr>
              <a:t>2040 Long Range Transportation Plan</a:t>
            </a:r>
            <a:br>
              <a:rPr lang="en-US" dirty="0" smtClean="0">
                <a:solidFill>
                  <a:schemeClr val="accent6">
                    <a:tint val="1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tint val="1000"/>
                  </a:schemeClr>
                </a:solidFill>
              </a:rPr>
              <a:t>for River to Sea Transportation Planning Organization</a:t>
            </a:r>
            <a:endParaRPr lang="en-US" sz="2400" dirty="0">
              <a:solidFill>
                <a:schemeClr val="accent6">
                  <a:tint val="1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November </a:t>
            </a: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26, </a:t>
            </a:r>
            <a:r>
              <a:rPr lang="en-US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34074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Statewide Revenue Forecast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2040 vs. 2035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2484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</a:t>
            </a:r>
            <a:r>
              <a:rPr lang="en-US" sz="1200" dirty="0" smtClean="0"/>
              <a:t> 2040 Revenue Forecast and Guidance, FDOT, Statewide Workshop, August 21, 2013</a:t>
            </a:r>
            <a:endParaRPr lang="en-US" sz="1200" dirty="0"/>
          </a:p>
        </p:txBody>
      </p:sp>
      <p:pic>
        <p:nvPicPr>
          <p:cNvPr id="2" name="Picture 2" descr="C:\Users\mmoore\Desktop\sl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7494588" cy="4206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00400" y="58674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5-Year Time Period (Fiscal Years)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649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3000"/>
            <a:ext cx="8382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SzTx/>
              <a:buFont typeface="Arial" charset="0"/>
              <a:buNone/>
              <a:tabLst/>
              <a:defRPr/>
            </a:pPr>
            <a:endParaRPr lang="en-US" sz="24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tabLst>
                <a:tab pos="3830638" algn="l"/>
              </a:tabLst>
              <a:defRPr/>
            </a:pP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Projected State &amp; Federal Revenues </a:t>
            </a: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($ </a:t>
            </a:r>
            <a:r>
              <a:rPr lang="en-US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Millions</a:t>
            </a: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4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9530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Source:  </a:t>
            </a:r>
            <a:r>
              <a:rPr lang="en-US" sz="1200" i="1" dirty="0" smtClean="0"/>
              <a:t>FDOT 2040 Forecast of State and Federal Revenues for Statewide and Metropolitan Plans; </a:t>
            </a:r>
          </a:p>
          <a:p>
            <a:r>
              <a:rPr lang="en-US" sz="1200" dirty="0" smtClean="0"/>
              <a:t>March 2014</a:t>
            </a:r>
            <a:endParaRPr lang="en-US" sz="1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05165"/>
              </p:ext>
            </p:extLst>
          </p:nvPr>
        </p:nvGraphicFramePr>
        <p:xfrm>
          <a:off x="1295402" y="1668780"/>
          <a:ext cx="6400798" cy="3066192"/>
        </p:xfrm>
        <a:graphic>
          <a:graphicData uri="http://schemas.openxmlformats.org/drawingml/2006/table">
            <a:tbl>
              <a:tblPr firstRow="1" firstCol="1" bandRow="1"/>
              <a:tblGrid>
                <a:gridCol w="1477108"/>
                <a:gridCol w="984738"/>
                <a:gridCol w="984738"/>
                <a:gridCol w="984738"/>
                <a:gridCol w="984738"/>
                <a:gridCol w="984738"/>
              </a:tblGrid>
              <a:tr h="470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Programs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2021-2025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2026-2030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2031-2040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(2040)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277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 Highway Construction &amp; ROW</a:t>
                      </a:r>
                    </a:p>
                  </a:txBody>
                  <a:tcPr marL="66985" marR="669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$200.7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$557.4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$428.7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$1,186.7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Arterial Construction &amp; ROW</a:t>
                      </a:r>
                    </a:p>
                  </a:txBody>
                  <a:tcPr marL="66985" marR="669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$45.6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$101.9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$96.3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$210.8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$454.6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Transit</a:t>
                      </a:r>
                    </a:p>
                  </a:txBody>
                  <a:tcPr marL="66985" marR="669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$22.2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$57.3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$60.2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$126.2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$265.9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Capacity Program</a:t>
                      </a:r>
                    </a:p>
                  </a:txBody>
                  <a:tcPr marL="66985" marR="669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$268.5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$159.2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$713.9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$765.7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$1,907.2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740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985" marR="669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7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TMA </a:t>
                      </a: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Funds (SU)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$9.4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$23.6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$23.6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$47.2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$103.7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85" marR="66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3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3000"/>
            <a:ext cx="8382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SzTx/>
              <a:buFont typeface="Arial" charset="0"/>
              <a:buNone/>
              <a:tabLst/>
              <a:defRPr/>
            </a:pPr>
            <a:endParaRPr lang="en-US" sz="24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tabLst>
                <a:tab pos="3830638" algn="l"/>
              </a:tabLst>
              <a:defRPr/>
            </a:pP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Projected </a:t>
            </a:r>
            <a:r>
              <a:rPr lang="en-US" sz="3600" b="1" spc="50" dirty="0" err="1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Votran</a:t>
            </a: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Revenues</a:t>
            </a:r>
          </a:p>
          <a:p>
            <a:pPr lvl="0" algn="ctr">
              <a:tabLst>
                <a:tab pos="3830638" algn="l"/>
              </a:tabLst>
              <a:defRPr/>
            </a:pP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($ </a:t>
            </a:r>
            <a:r>
              <a:rPr lang="en-US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Millions</a:t>
            </a: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4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0" y="3969603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Virtual status quo level</a:t>
            </a:r>
          </a:p>
          <a:p>
            <a:pPr marL="4572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Operating policy of indefinite deferral of service expansion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145508"/>
              </p:ext>
            </p:extLst>
          </p:nvPr>
        </p:nvGraphicFramePr>
        <p:xfrm>
          <a:off x="1219200" y="1701604"/>
          <a:ext cx="6583680" cy="1594578"/>
        </p:xfrm>
        <a:graphic>
          <a:graphicData uri="http://schemas.openxmlformats.org/drawingml/2006/table">
            <a:tbl>
              <a:tblPr firstRow="1" firstCol="1" bandRow="1"/>
              <a:tblGrid>
                <a:gridCol w="1018903"/>
                <a:gridCol w="940526"/>
                <a:gridCol w="862148"/>
                <a:gridCol w="862148"/>
                <a:gridCol w="940526"/>
                <a:gridCol w="1012445"/>
                <a:gridCol w="946984"/>
              </a:tblGrid>
              <a:tr h="2294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Type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2019-2020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2021-2025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2026-2030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2031-2035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2036-2040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mbria"/>
                          <a:ea typeface="Calibri"/>
                          <a:cs typeface="Times New Roman"/>
                        </a:rPr>
                        <a:t>Total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4867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Volusia County Operating Budget for </a:t>
                      </a:r>
                      <a:r>
                        <a:rPr lang="en-US" sz="900" dirty="0" err="1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Votran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$20,045,309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$55,617,955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$64,476,456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mbria"/>
                          <a:ea typeface="Calibri"/>
                          <a:cs typeface="Times New Roman"/>
                        </a:rPr>
                        <a:t>$74,745,884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mbria"/>
                          <a:ea typeface="Calibri"/>
                          <a:cs typeface="Times New Roman"/>
                        </a:rPr>
                        <a:t>$86,650,966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mbria"/>
                          <a:ea typeface="Calibri"/>
                          <a:cs typeface="Times New Roman"/>
                        </a:rPr>
                        <a:t>$301,536,570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96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Volusia County Financial Support for </a:t>
                      </a:r>
                      <a:r>
                        <a:rPr lang="en-US" sz="900" dirty="0" err="1" smtClean="0">
                          <a:effectLst/>
                          <a:latin typeface="Cambria"/>
                          <a:ea typeface="Calibri"/>
                          <a:cs typeface="Times New Roman"/>
                        </a:rPr>
                        <a:t>SunRail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mbria"/>
                          <a:ea typeface="Calibri"/>
                          <a:cs typeface="Times New Roman"/>
                        </a:rPr>
                        <a:t>$8,150,283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mbria"/>
                          <a:ea typeface="Calibri"/>
                          <a:cs typeface="Times New Roman"/>
                        </a:rPr>
                        <a:t>$17,084,456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$15,122,111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$17,530,671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$20,322,853</a:t>
                      </a:r>
                      <a:endParaRPr lang="en-US" sz="11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mbria"/>
                          <a:ea typeface="Calibri"/>
                          <a:cs typeface="Times New Roman"/>
                        </a:rPr>
                        <a:t>$78,210,374</a:t>
                      </a:r>
                      <a:endParaRPr lang="en-US" sz="11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4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Total</a:t>
                      </a:r>
                      <a:endParaRPr lang="en-US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$28,195,592</a:t>
                      </a:r>
                      <a:endParaRPr lang="en-US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$72,702,411</a:t>
                      </a:r>
                      <a:endParaRPr lang="en-US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$79,598,567</a:t>
                      </a:r>
                      <a:endParaRPr lang="en-US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$92,276,555</a:t>
                      </a:r>
                      <a:endParaRPr lang="en-US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$106,973,818</a:t>
                      </a:r>
                      <a:endParaRPr lang="en-US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$379,746,944</a:t>
                      </a:r>
                      <a:endParaRPr lang="en-US" sz="1100" b="1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75091" marR="750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3502967"/>
            <a:ext cx="784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 dirty="0" smtClean="0"/>
              <a:t>Source:  </a:t>
            </a:r>
            <a:r>
              <a:rPr lang="en-US" sz="1200" dirty="0" err="1" smtClean="0"/>
              <a:t>Votran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939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lvl="0" algn="ctr">
              <a:tabLst>
                <a:tab pos="3830638" algn="l"/>
              </a:tabLst>
              <a:defRPr/>
            </a:pP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Revenue Sources </a:t>
            </a: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EFEF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EFEF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381000" y="12192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9163" lvl="1" indent="-46196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Local Option Gas Tax</a:t>
            </a:r>
          </a:p>
          <a:p>
            <a:pPr marL="919163" lvl="1" indent="-46196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Impact Fees </a:t>
            </a: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43876970"/>
              </p:ext>
            </p:extLst>
          </p:nvPr>
        </p:nvGraphicFramePr>
        <p:xfrm>
          <a:off x="2057400" y="2667000"/>
          <a:ext cx="50292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3000"/>
            <a:ext cx="8382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SzTx/>
              <a:buFont typeface="Arial" charset="0"/>
              <a:buNone/>
              <a:tabLst/>
              <a:defRPr/>
            </a:pPr>
            <a:endParaRPr lang="en-US" sz="24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tabLst>
                <a:tab pos="3830638" algn="l"/>
              </a:tabLst>
              <a:defRPr/>
            </a:pP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Projected Local Revenue</a:t>
            </a:r>
          </a:p>
          <a:p>
            <a:pPr lvl="0" algn="ctr">
              <a:tabLst>
                <a:tab pos="3830638" algn="l"/>
              </a:tabLst>
              <a:defRPr/>
            </a:pP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($ </a:t>
            </a:r>
            <a:r>
              <a:rPr lang="en-US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Millions</a:t>
            </a: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4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68039"/>
              </p:ext>
            </p:extLst>
          </p:nvPr>
        </p:nvGraphicFramePr>
        <p:xfrm>
          <a:off x="1905000" y="1600200"/>
          <a:ext cx="5303519" cy="1885390"/>
        </p:xfrm>
        <a:graphic>
          <a:graphicData uri="http://schemas.openxmlformats.org/drawingml/2006/table">
            <a:tbl>
              <a:tblPr firstRow="1" firstCol="1" bandRow="1"/>
              <a:tblGrid>
                <a:gridCol w="1751190"/>
                <a:gridCol w="1182687"/>
                <a:gridCol w="1233042"/>
                <a:gridCol w="1136600"/>
              </a:tblGrid>
              <a:tr h="4962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</a:t>
                      </a: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Fuel Tax (CIP)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Fees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81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Volusia County</a:t>
                      </a:r>
                    </a:p>
                  </a:txBody>
                  <a:tcPr marL="70569" marR="705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$219,044,354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$48,141,480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$267,185,834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Flagler County</a:t>
                      </a:r>
                    </a:p>
                  </a:txBody>
                  <a:tcPr marL="70569" marR="705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$23,836,054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$4,968,704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$28,804,758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Palm Coast</a:t>
                      </a:r>
                    </a:p>
                  </a:txBody>
                  <a:tcPr marL="70569" marR="705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 smtClean="0">
                          <a:latin typeface="Cambria" panose="02040503050406030204" pitchFamily="18" charset="0"/>
                        </a:rPr>
                        <a:t>$31,032,527</a:t>
                      </a:r>
                      <a:endParaRPr lang="en-US" sz="1100" dirty="0">
                        <a:latin typeface="Cambria" panose="020405030504060302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$26,507,893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$57,540,420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106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0569" marR="705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75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100" b="1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273,912,935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$79,618,077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$353,531,012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569" marR="705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3643516"/>
            <a:ext cx="41107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/>
              <a:t>Source:  </a:t>
            </a:r>
            <a:r>
              <a:rPr lang="en-US" sz="1200" dirty="0" err="1" smtClean="0"/>
              <a:t>Fishkind</a:t>
            </a:r>
            <a:r>
              <a:rPr lang="en-US" sz="1200" dirty="0" smtClean="0"/>
              <a:t> &amp; Associates, Inc.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21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3000"/>
            <a:ext cx="8382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SzTx/>
              <a:buFont typeface="Arial" charset="0"/>
              <a:buNone/>
              <a:tabLst/>
              <a:defRPr/>
            </a:pPr>
            <a:endParaRPr lang="en-US" sz="24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tabLst>
                <a:tab pos="3830638" algn="l"/>
              </a:tabLst>
              <a:defRPr/>
            </a:pP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Projected Total (2019-2040)</a:t>
            </a:r>
          </a:p>
          <a:p>
            <a:pPr lvl="0" algn="ctr">
              <a:tabLst>
                <a:tab pos="3830638" algn="l"/>
              </a:tabLst>
              <a:defRPr/>
            </a:pP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($ </a:t>
            </a:r>
            <a:r>
              <a:rPr lang="en-US" sz="24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Millions</a:t>
            </a:r>
            <a:r>
              <a:rPr lang="en-US" sz="24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2400" b="1" spc="5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524146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/>
              <a:t>1 </a:t>
            </a:r>
            <a:r>
              <a:rPr lang="en-US" sz="1200" dirty="0" smtClean="0"/>
              <a:t>Flagler County transit revenue forecast under development</a:t>
            </a:r>
          </a:p>
          <a:p>
            <a:endParaRPr lang="en-US" sz="1200" dirty="0"/>
          </a:p>
          <a:p>
            <a:endParaRPr lang="en-US" sz="1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566832"/>
              </p:ext>
            </p:extLst>
          </p:nvPr>
        </p:nvGraphicFramePr>
        <p:xfrm>
          <a:off x="1447800" y="1523998"/>
          <a:ext cx="6172200" cy="2893368"/>
        </p:xfrm>
        <a:graphic>
          <a:graphicData uri="http://schemas.openxmlformats.org/drawingml/2006/table">
            <a:tbl>
              <a:tblPr firstRow="1" firstCol="1" bandRow="1"/>
              <a:tblGrid>
                <a:gridCol w="2374436"/>
                <a:gridCol w="1227237"/>
                <a:gridCol w="1236574"/>
                <a:gridCol w="1333953"/>
              </a:tblGrid>
              <a:tr h="48222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System, Agency, Local Government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State/Federal Funds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Revenues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41114">
                <a:tc gridSpan="4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River to Sea </a:t>
                      </a: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TPO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14">
                <a:tc>
                  <a:txBody>
                    <a:bodyPr/>
                    <a:lstStyle/>
                    <a:p>
                      <a:pPr marL="171450" marR="0" lvl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Capacity Programs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$1,907,200,000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 smtClean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$1,907,200,000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14">
                <a:tc>
                  <a:txBody>
                    <a:bodyPr/>
                    <a:lstStyle/>
                    <a:p>
                      <a:pPr marL="171450" marR="0" indent="-1714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TMA Funds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$103,700,000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$103,700,000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Votran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379,746,944</a:t>
                      </a:r>
                      <a:r>
                        <a:rPr lang="en-US" sz="1100" baseline="300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$379,746,944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Volusia County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$267,185,834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$267,185,834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Flagler County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$28,804,758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$28,804,758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1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City of Palm Coast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$57,540,420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$57,540,420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SunRail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11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1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$2,010,900,000</a:t>
                      </a:r>
                      <a:endParaRPr lang="en-US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$353,531,012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$2,364,431,012</a:t>
                      </a:r>
                      <a:endParaRPr lang="en-US" sz="1100" b="1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1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2040 Revenue Forecast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(Estimated)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409568"/>
              </p:ext>
            </p:extLst>
          </p:nvPr>
        </p:nvGraphicFramePr>
        <p:xfrm>
          <a:off x="1219200" y="1524000"/>
          <a:ext cx="67818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4114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Potential Revenues Sources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4478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Local Option Sales Tax (1-cent limit for infrastructure)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Volusia County has none implemented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Flagler County has ½ cent option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Palm Coast shares in Flagler County local option sales tax</a:t>
            </a:r>
          </a:p>
          <a:p>
            <a:pPr marL="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Mobility Fee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Charge on new development for impacts on transportation facilities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Sensitive to vehicle or person miles traveled 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Fund multimodal transportation improvements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Miles Driven Fee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Keyed to amount of vehicle travel rather than fuel consumption</a:t>
            </a:r>
          </a:p>
          <a:p>
            <a:pPr marL="4572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Rental Car Surtax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 surcharge of $2.00 per day for the lease or rental in Florida of a for hire passenger motor vehicle.</a:t>
            </a:r>
          </a:p>
          <a:p>
            <a:pPr marL="914400" indent="-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Revenues generated would not be a significant revenue source for transportation infrastructure funding.</a:t>
            </a:r>
          </a:p>
          <a:p>
            <a:pPr marL="45720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indent="-2857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01675"/>
            <a:ext cx="4600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4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lvl="0" algn="ctr">
              <a:tabLst>
                <a:tab pos="3830638" algn="l"/>
              </a:tabLst>
              <a:defRPr/>
            </a:pP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2040 Long Range Plan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EFEF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838200" y="1447800"/>
            <a:ext cx="8077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25-Year Planning Horizon</a:t>
            </a:r>
          </a:p>
          <a:p>
            <a:pPr marL="461963" indent="-46196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Update LRTP every 5 years</a:t>
            </a:r>
          </a:p>
          <a:p>
            <a:pPr marL="461963" indent="-46196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Identify needed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major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improvements</a:t>
            </a:r>
          </a:p>
          <a:p>
            <a:pPr marL="461963" indent="-46196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Determine those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that are “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cost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feasible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” (i.e., highest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priority for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expected funds)</a:t>
            </a:r>
          </a:p>
          <a:p>
            <a:pPr marL="461963" indent="-46196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Preserve and maintain prior investments</a:t>
            </a:r>
          </a:p>
          <a:p>
            <a:pPr marL="461963" indent="-461963" algn="l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Transportation Improvement Program (TIP) must be fully funded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</a:pP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mmoore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953000"/>
            <a:ext cx="2141538" cy="1730363"/>
          </a:xfrm>
          <a:prstGeom prst="roundRect">
            <a:avLst/>
          </a:prstGeom>
          <a:solidFill>
            <a:schemeClr val="accent1">
              <a:alpha val="38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6400800" y="5867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Needed Projects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5410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Available Funds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74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143000"/>
            <a:ext cx="83820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SzTx/>
              <a:buFont typeface="Arial" charset="0"/>
              <a:buNone/>
              <a:tabLst/>
              <a:defRPr/>
            </a:pPr>
            <a:endParaRPr lang="en-US" sz="2400" baseline="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37719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Revenue Forecasts were calculated in accordance with the...</a:t>
            </a:r>
          </a:p>
          <a:p>
            <a:pPr marL="461963" indent="-461963">
              <a:spcAft>
                <a:spcPts val="24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195137"/>
            <a:ext cx="3859534" cy="509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Revenue Forecasting Process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9453682"/>
              </p:ext>
            </p:extLst>
          </p:nvPr>
        </p:nvGraphicFramePr>
        <p:xfrm>
          <a:off x="457200" y="1143000"/>
          <a:ext cx="8229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828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Planned Improvements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8288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Revenue Estimates</a:t>
            </a:r>
          </a:p>
        </p:txBody>
      </p:sp>
    </p:spTree>
    <p:extLst>
      <p:ext uri="{BB962C8B-B14F-4D97-AF65-F5344CB8AC3E}">
        <p14:creationId xmlns:p14="http://schemas.microsoft.com/office/powerpoint/2010/main" val="19393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219200"/>
            <a:ext cx="77724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“Statewide”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SIS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Highways Construction &amp; ROW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Statewide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Public Transportation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Programs 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(Aviation, Rail, Intermodal, Seaport Development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Other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Other Arterials</a:t>
            </a:r>
          </a:p>
          <a:p>
            <a:pPr marL="457200">
              <a:spcAft>
                <a:spcPts val="600"/>
              </a:spcAft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Construction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&amp; ROW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Transit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Capacity</a:t>
            </a:r>
            <a:r>
              <a:rPr kumimoji="0" lang="en-US" sz="3600" b="1" i="0" u="none" strike="noStrike" kern="1200" cap="none" spc="50" normalizeH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Programs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Martha\Downloads\ECFRRT Ped Bridges Ground Breaking 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290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469410"/>
            <a:ext cx="77724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Safety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Resurfacing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Bridge (repair and replace)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Product Support (planning and engineering)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Operations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 Maintenance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Administration</a:t>
            </a:r>
            <a:endParaRPr lang="en-US" sz="2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Non-Capacity</a:t>
            </a:r>
            <a:r>
              <a:rPr kumimoji="0" lang="en-US" sz="3600" b="1" i="0" u="none" strike="noStrike" kern="1200" cap="none" spc="50" normalizeH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Programs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Martha\Downloads\cfiles648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4572000" cy="25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295400"/>
            <a:ext cx="82296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CC2C9"/>
              </a:buClr>
              <a:buSzTx/>
              <a:buFont typeface="Arial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30638" algn="l"/>
              </a:tabLst>
              <a:defRPr/>
            </a:pP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Sources of Revenue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3162251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lvl="0" algn="ctr">
              <a:tabLst>
                <a:tab pos="3830638" algn="l"/>
              </a:tabLst>
              <a:defRPr/>
            </a:pP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Revenue Sources</a:t>
            </a: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EFEF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EFEF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838200" y="1219200"/>
            <a:ext cx="7772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5500" b="1" dirty="0" smtClean="0">
                <a:solidFill>
                  <a:schemeClr val="accent1">
                    <a:lumMod val="75000"/>
                  </a:schemeClr>
                </a:solidFill>
              </a:rPr>
              <a:t>Federal Highway Trust Fund (Highways and Transit)</a:t>
            </a:r>
          </a:p>
          <a:p>
            <a:pPr marL="914400" indent="-457200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</a:rPr>
              <a:t>Primary source – motor fuel tax (gasoline, diesel, special fuels, CNG)</a:t>
            </a:r>
          </a:p>
          <a:p>
            <a:pPr marL="914400" indent="-457200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</a:rPr>
              <a:t>Miscellaneous – tires, new tractor/trailer purchases, etc.</a:t>
            </a:r>
          </a:p>
          <a:p>
            <a:pPr marL="914400" indent="-457200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4600" dirty="0" smtClean="0">
                <a:solidFill>
                  <a:schemeClr val="accent1">
                    <a:lumMod val="75000"/>
                  </a:schemeClr>
                </a:solidFill>
              </a:rPr>
              <a:t>Most Highways and Transit funds allocated to states via complex funding formulas in Federal Authorization Acts</a:t>
            </a:r>
          </a:p>
          <a:p>
            <a:pPr marL="461963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7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9163" lvl="1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919163" lvl="1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lvl="0" algn="ctr">
              <a:tabLst>
                <a:tab pos="3830638" algn="l"/>
              </a:tabLst>
              <a:defRPr/>
            </a:pPr>
            <a:r>
              <a:rPr lang="en-US" sz="3600" b="1" spc="5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Revenue Sources</a:t>
            </a: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1" i="0" u="none" strike="noStrike" kern="1200" cap="none" spc="50" normalizeH="0" baseline="0" noProof="0" dirty="0" smtClean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EFEFE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1" i="0" u="none" strike="noStrike" kern="1200" cap="none" spc="50" normalizeH="0" baseline="0" noProof="0" dirty="0">
              <a:ln w="1333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EFEFE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838200" y="1219200"/>
            <a:ext cx="7772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Taxes and Fees</a:t>
            </a:r>
          </a:p>
          <a:p>
            <a:pPr marL="914400" indent="-457200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Highway fuel-related</a:t>
            </a:r>
          </a:p>
          <a:p>
            <a:pPr marL="914400" indent="-457200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Vehicle-related</a:t>
            </a:r>
          </a:p>
          <a:p>
            <a:pPr marL="914400" indent="-457200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Tourism-related</a:t>
            </a:r>
          </a:p>
          <a:p>
            <a:pPr marL="461963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Tolls/Turnpike (bond sales, tolls and concession revenues)</a:t>
            </a:r>
          </a:p>
          <a:p>
            <a:pPr marL="461963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Growth Management Funding (Doc Stamps)</a:t>
            </a:r>
          </a:p>
          <a:p>
            <a:pPr marL="461963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</a:rPr>
              <a:t>Federal Aid</a:t>
            </a:r>
          </a:p>
          <a:p>
            <a:pPr marL="461963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919163" lvl="1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919163" lvl="1" indent="-461963" algn="l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61963" indent="-461963" algn="l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6388</TotalTime>
  <Words>1110</Words>
  <Application>Microsoft Office PowerPoint</Application>
  <PresentationFormat>On-screen Show (4:3)</PresentationFormat>
  <Paragraphs>300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Thatch</vt:lpstr>
      <vt:lpstr>2040 Long Range Transportation Plan for River to Sea Transportation Planning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2040 Revenue Forecast (Estimated)</vt:lpstr>
      <vt:lpstr>Potential Revenues Sources</vt:lpstr>
      <vt:lpstr>Thank You</vt:lpstr>
    </vt:vector>
  </TitlesOfParts>
  <Company>Ghyabi &amp;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Progressive. Innovative. Engaged.</dc:title>
  <dc:creator>Tonya L. West</dc:creator>
  <cp:lastModifiedBy>Pamela Blankenship</cp:lastModifiedBy>
  <cp:revision>419</cp:revision>
  <cp:lastPrinted>2014-11-17T15:25:48Z</cp:lastPrinted>
  <dcterms:created xsi:type="dcterms:W3CDTF">2013-08-01T18:25:40Z</dcterms:created>
  <dcterms:modified xsi:type="dcterms:W3CDTF">2014-11-17T17:14:44Z</dcterms:modified>
</cp:coreProperties>
</file>