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handoutMasterIdLst>
    <p:handoutMasterId r:id="rId10"/>
  </p:handoutMasterIdLst>
  <p:sldIdLst>
    <p:sldId id="307" r:id="rId2"/>
    <p:sldId id="453" r:id="rId3"/>
    <p:sldId id="454" r:id="rId4"/>
    <p:sldId id="497" r:id="rId5"/>
    <p:sldId id="517" r:id="rId6"/>
    <p:sldId id="518" r:id="rId7"/>
    <p:sldId id="498" r:id="rId8"/>
  </p:sldIdLst>
  <p:sldSz cx="9144000" cy="6858000" type="screen4x3"/>
  <p:notesSz cx="6881813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2928" userDrawn="1">
          <p15:clr>
            <a:srgbClr val="A4A3A4"/>
          </p15:clr>
        </p15:guide>
        <p15:guide id="2" pos="2168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4E424"/>
    <a:srgbClr val="33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22527" autoAdjust="0"/>
    <p:restoredTop sz="98925" autoAdjust="0"/>
  </p:normalViewPr>
  <p:slideViewPr>
    <p:cSldViewPr>
      <p:cViewPr varScale="1">
        <p:scale>
          <a:sx n="121" d="100"/>
          <a:sy n="121" d="100"/>
        </p:scale>
        <p:origin x="-1344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80" d="100"/>
          <a:sy n="80" d="100"/>
        </p:scale>
        <p:origin x="-2610" y="-96"/>
      </p:cViewPr>
      <p:guideLst>
        <p:guide orient="horz" pos="2928"/>
        <p:guide pos="216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2119" cy="464820"/>
          </a:xfrm>
          <a:prstGeom prst="rect">
            <a:avLst/>
          </a:prstGeom>
        </p:spPr>
        <p:txBody>
          <a:bodyPr vert="horz" lIns="92429" tIns="46214" rIns="92429" bIns="46214" rtlCol="0"/>
          <a:lstStyle>
            <a:lvl1pPr algn="l">
              <a:defRPr sz="13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98102" y="0"/>
            <a:ext cx="2982119" cy="464820"/>
          </a:xfrm>
          <a:prstGeom prst="rect">
            <a:avLst/>
          </a:prstGeom>
        </p:spPr>
        <p:txBody>
          <a:bodyPr vert="horz" lIns="92429" tIns="46214" rIns="92429" bIns="46214" rtlCol="0"/>
          <a:lstStyle>
            <a:lvl1pPr algn="r">
              <a:defRPr sz="1300"/>
            </a:lvl1pPr>
          </a:lstStyle>
          <a:p>
            <a:fld id="{6667B097-BACD-48E5-974B-AC0934B3A33C}" type="datetimeFigureOut">
              <a:rPr lang="en-US" smtClean="0"/>
              <a:pPr/>
              <a:t>2/1/2016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2982119" cy="464820"/>
          </a:xfrm>
          <a:prstGeom prst="rect">
            <a:avLst/>
          </a:prstGeom>
        </p:spPr>
        <p:txBody>
          <a:bodyPr vert="horz" lIns="92429" tIns="46214" rIns="92429" bIns="46214" rtlCol="0" anchor="b"/>
          <a:lstStyle>
            <a:lvl1pPr algn="l">
              <a:defRPr sz="13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98102" y="8829967"/>
            <a:ext cx="2982119" cy="464820"/>
          </a:xfrm>
          <a:prstGeom prst="rect">
            <a:avLst/>
          </a:prstGeom>
        </p:spPr>
        <p:txBody>
          <a:bodyPr vert="horz" lIns="92429" tIns="46214" rIns="92429" bIns="46214" rtlCol="0" anchor="b"/>
          <a:lstStyle>
            <a:lvl1pPr algn="r">
              <a:defRPr sz="1300"/>
            </a:lvl1pPr>
          </a:lstStyle>
          <a:p>
            <a:fld id="{C9093784-68CC-4C12-B3F8-B71DE150A2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98690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2119" cy="464820"/>
          </a:xfrm>
          <a:prstGeom prst="rect">
            <a:avLst/>
          </a:prstGeom>
        </p:spPr>
        <p:txBody>
          <a:bodyPr vert="horz" lIns="92429" tIns="46214" rIns="92429" bIns="46214" rtlCol="0"/>
          <a:lstStyle>
            <a:lvl1pPr algn="l">
              <a:defRPr sz="13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98102" y="0"/>
            <a:ext cx="2982119" cy="464820"/>
          </a:xfrm>
          <a:prstGeom prst="rect">
            <a:avLst/>
          </a:prstGeom>
        </p:spPr>
        <p:txBody>
          <a:bodyPr vert="horz" lIns="92429" tIns="46214" rIns="92429" bIns="46214" rtlCol="0"/>
          <a:lstStyle>
            <a:lvl1pPr algn="r">
              <a:defRPr sz="1300"/>
            </a:lvl1pPr>
          </a:lstStyle>
          <a:p>
            <a:fld id="{79AE8BC4-8E65-4637-BCDE-0759E78203BF}" type="datetimeFigureOut">
              <a:rPr lang="en-US" smtClean="0"/>
              <a:pPr/>
              <a:t>2/1/2016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17600" y="698500"/>
            <a:ext cx="4646613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429" tIns="46214" rIns="92429" bIns="46214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8182" y="4415791"/>
            <a:ext cx="5505450" cy="4183380"/>
          </a:xfrm>
          <a:prstGeom prst="rect">
            <a:avLst/>
          </a:prstGeom>
        </p:spPr>
        <p:txBody>
          <a:bodyPr vert="horz" lIns="92429" tIns="46214" rIns="92429" bIns="46214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2982119" cy="464820"/>
          </a:xfrm>
          <a:prstGeom prst="rect">
            <a:avLst/>
          </a:prstGeom>
        </p:spPr>
        <p:txBody>
          <a:bodyPr vert="horz" lIns="92429" tIns="46214" rIns="92429" bIns="46214" rtlCol="0" anchor="b"/>
          <a:lstStyle>
            <a:lvl1pPr algn="l">
              <a:defRPr sz="13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98102" y="8829967"/>
            <a:ext cx="2982119" cy="464820"/>
          </a:xfrm>
          <a:prstGeom prst="rect">
            <a:avLst/>
          </a:prstGeom>
        </p:spPr>
        <p:txBody>
          <a:bodyPr vert="horz" lIns="92429" tIns="46214" rIns="92429" bIns="46214" rtlCol="0" anchor="b"/>
          <a:lstStyle>
            <a:lvl1pPr algn="r">
              <a:defRPr sz="1300"/>
            </a:lvl1pPr>
          </a:lstStyle>
          <a:p>
            <a:fld id="{36D23B64-A3B5-4E04-B8EB-BC12214836B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60762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D23B64-A3B5-4E04-B8EB-BC12214836B2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109810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D23B64-A3B5-4E04-B8EB-BC12214836B2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423818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D23B64-A3B5-4E04-B8EB-BC12214836B2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477800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D23B64-A3B5-4E04-B8EB-BC12214836B2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314163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D23B64-A3B5-4E04-B8EB-BC12214836B2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425511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D23B64-A3B5-4E04-B8EB-BC12214836B2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137230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D23B64-A3B5-4E04-B8EB-BC12214836B2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20594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n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PPT interior background template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3E27DD-BF2E-4064-BEC8-3B4F82F3946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PPT interior background template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Slide Number Placeholder 4"/>
          <p:cNvSpPr txBox="1">
            <a:spLocks/>
          </p:cNvSpPr>
          <p:nvPr userDrawn="1"/>
        </p:nvSpPr>
        <p:spPr>
          <a:xfrm>
            <a:off x="8153400" y="6356351"/>
            <a:ext cx="533400" cy="365125"/>
          </a:xfrm>
          <a:prstGeom prst="rect">
            <a:avLst/>
          </a:prstGeom>
        </p:spPr>
        <p:txBody>
          <a:bodyPr vert="horz" anchor="ctr" anchorCtr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A3E27DD-BF2E-4064-BEC8-3B4F82F39461}" type="slidenum">
              <a:rPr kumimoji="0" lang="en-US" sz="14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jpeg"/><Relationship Id="rId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PPT interior background template.jpg"/>
          <p:cNvPicPr>
            <a:picLocks noChangeAspect="1"/>
          </p:cNvPicPr>
          <p:nvPr userDrawn="1"/>
        </p:nvPicPr>
        <p:blipFill>
          <a:blip r:embed="rId5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3E27DD-BF2E-4064-BEC8-3B4F82F3946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50" r:id="rId1"/>
    <p:sldLayoutId id="2147483652" r:id="rId2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 baseline="0">
          <a:solidFill>
            <a:schemeClr val="tx1"/>
          </a:solidFill>
          <a:latin typeface="Calibri" pitchFamily="34" charset="0"/>
          <a:ea typeface="+mj-ea"/>
          <a:cs typeface="Calibri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PPT cover background templat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3E27DD-BF2E-4064-BEC8-3B4F82F39461}" type="slidenum">
              <a:rPr lang="en-US" smtClean="0"/>
              <a:pPr/>
              <a:t>1</a:t>
            </a:fld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2819400" y="2209800"/>
            <a:ext cx="6324600" cy="5466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  <a:buNone/>
            </a:pPr>
            <a:r>
              <a:rPr lang="en-US" sz="3600" b="1" dirty="0" smtClean="0">
                <a:ln w="3175" cmpd="sng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Study Overview</a:t>
            </a:r>
          </a:p>
        </p:txBody>
      </p:sp>
      <p:sp>
        <p:nvSpPr>
          <p:cNvPr id="16" name="Rectangle 15"/>
          <p:cNvSpPr/>
          <p:nvPr/>
        </p:nvSpPr>
        <p:spPr>
          <a:xfrm>
            <a:off x="1600200" y="6324600"/>
            <a:ext cx="6324600" cy="3951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  <a:buNone/>
            </a:pPr>
            <a:r>
              <a:rPr lang="en-US" sz="24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February </a:t>
            </a:r>
            <a:r>
              <a:rPr lang="en-US" sz="24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24, </a:t>
            </a:r>
            <a:r>
              <a:rPr lang="en-US" sz="24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2016</a:t>
            </a:r>
          </a:p>
        </p:txBody>
      </p:sp>
      <p:sp>
        <p:nvSpPr>
          <p:cNvPr id="13" name="WordArt 2"/>
          <p:cNvSpPr>
            <a:spLocks noChangeArrowheads="1" noChangeShapeType="1" noTextEdit="1"/>
          </p:cNvSpPr>
          <p:nvPr/>
        </p:nvSpPr>
        <p:spPr bwMode="auto">
          <a:xfrm>
            <a:off x="762000" y="152400"/>
            <a:ext cx="7543800" cy="457200"/>
          </a:xfrm>
          <a:prstGeom prst="rect">
            <a:avLst/>
          </a:prstGeom>
        </p:spPr>
        <p:txBody>
          <a:bodyPr wrap="none" lIns="91417" tIns="45709" rIns="91417" bIns="45709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r>
              <a:rPr lang="en-US" sz="3600" kern="10" dirty="0" smtClean="0">
                <a:ln w="6350">
                  <a:solidFill>
                    <a:srgbClr val="7F7F7F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9933"/>
                    </a:gs>
                    <a:gs pos="100000">
                      <a:srgbClr val="FFFF00"/>
                    </a:gs>
                  </a:gsLst>
                  <a:lin ang="5400000" scaled="1"/>
                </a:gra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Arial Black"/>
              </a:rPr>
              <a:t>US 92 Pedestrian Connectivity &amp; Safety Assessment Study</a:t>
            </a:r>
            <a:endParaRPr lang="en-US" sz="3600" kern="10" dirty="0">
              <a:ln w="6350">
                <a:solidFill>
                  <a:srgbClr val="7F7F7F"/>
                </a:solidFill>
                <a:round/>
                <a:headEnd/>
                <a:tailEnd/>
              </a:ln>
              <a:gradFill rotWithShape="0">
                <a:gsLst>
                  <a:gs pos="0">
                    <a:srgbClr val="FF9933"/>
                  </a:gs>
                  <a:gs pos="100000">
                    <a:srgbClr val="FFFF00"/>
                  </a:gs>
                </a:gsLst>
                <a:lin ang="5400000" scaled="1"/>
              </a:gradFill>
              <a:effectLst>
                <a:outerShdw dist="35921" dir="2700000" algn="ctr" rotWithShape="0">
                  <a:srgbClr val="C0C0C0">
                    <a:alpha val="80000"/>
                  </a:srgbClr>
                </a:outerShdw>
              </a:effectLst>
              <a:latin typeface="Arial Black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228600"/>
            <a:ext cx="9144000" cy="3951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  <a:buNone/>
            </a:pPr>
            <a:r>
              <a:rPr lang="en-US" sz="2400" b="1" dirty="0" smtClean="0">
                <a:latin typeface="Calibri" pitchFamily="34" charset="0"/>
                <a:cs typeface="Calibri" pitchFamily="34" charset="0"/>
              </a:rPr>
              <a:t>Purpose and Need</a:t>
            </a:r>
          </a:p>
        </p:txBody>
      </p:sp>
      <p:pic>
        <p:nvPicPr>
          <p:cNvPr id="7" name="Picture 6" descr="IMG_2954.JPG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088" b="25720"/>
          <a:stretch/>
        </p:blipFill>
        <p:spPr bwMode="auto">
          <a:xfrm>
            <a:off x="5562600" y="3810000"/>
            <a:ext cx="2964873" cy="1918447"/>
          </a:xfrm>
          <a:prstGeom prst="rect">
            <a:avLst/>
          </a:prstGeom>
          <a:ln>
            <a:solidFill>
              <a:schemeClr val="bg1"/>
            </a:solidFill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Picture 7" descr="IMG_2936.JPG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629" t="36339" r="31450" b="16348"/>
          <a:stretch/>
        </p:blipFill>
        <p:spPr bwMode="auto">
          <a:xfrm>
            <a:off x="5562600" y="1227198"/>
            <a:ext cx="2964873" cy="1918447"/>
          </a:xfrm>
          <a:prstGeom prst="rect">
            <a:avLst/>
          </a:prstGeom>
          <a:ln w="3175">
            <a:solidFill>
              <a:schemeClr val="bg1"/>
            </a:solidFill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6" name="Content Placeholder 2"/>
          <p:cNvSpPr txBox="1">
            <a:spLocks/>
          </p:cNvSpPr>
          <p:nvPr/>
        </p:nvSpPr>
        <p:spPr>
          <a:xfrm>
            <a:off x="5029200" y="3177647"/>
            <a:ext cx="3657600" cy="3810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742950" lvl="1" indent="-285750">
              <a:spcBef>
                <a:spcPct val="20000"/>
              </a:spcBef>
              <a:defRPr/>
            </a:pPr>
            <a:r>
              <a:rPr lang="en-US" sz="1200" i="1" dirty="0" smtClean="0">
                <a:solidFill>
                  <a:srgbClr val="0070C0"/>
                </a:solidFill>
              </a:rPr>
              <a:t>Cyclist on International Speedway Boulevard</a:t>
            </a:r>
          </a:p>
          <a:p>
            <a:pPr marL="742950" lvl="1" indent="-285750" algn="ctr">
              <a:spcBef>
                <a:spcPct val="20000"/>
              </a:spcBef>
              <a:defRPr/>
            </a:pPr>
            <a:endParaRPr lang="en-US" sz="1200" dirty="0" smtClean="0"/>
          </a:p>
          <a:p>
            <a:pPr marL="742950" marR="0" lvl="1" indent="-28575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1800" b="1" i="0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81000" y="1295400"/>
            <a:ext cx="4343400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endParaRPr lang="en-US" dirty="0" smtClean="0">
              <a:solidFill>
                <a:schemeClr val="bg1"/>
              </a:solidFill>
            </a:endParaRPr>
          </a:p>
          <a:p>
            <a:pPr marL="461963" indent="-461963" algn="just">
              <a:buFont typeface="Arial" pitchFamily="34" charset="0"/>
              <a:buChar char="•"/>
            </a:pPr>
            <a:r>
              <a:rPr lang="en-US" dirty="0">
                <a:solidFill>
                  <a:srgbClr val="002060"/>
                </a:solidFill>
              </a:rPr>
              <a:t>To identify existing pedestrian facilities along US 92/ISB and neighboring roadways that connect to specific pedestrian-generating </a:t>
            </a:r>
            <a:r>
              <a:rPr lang="en-US" dirty="0" smtClean="0">
                <a:solidFill>
                  <a:srgbClr val="002060"/>
                </a:solidFill>
              </a:rPr>
              <a:t>development</a:t>
            </a:r>
          </a:p>
          <a:p>
            <a:pPr algn="just"/>
            <a:endParaRPr lang="en-US" dirty="0" smtClean="0">
              <a:solidFill>
                <a:srgbClr val="002060"/>
              </a:solidFill>
            </a:endParaRPr>
          </a:p>
          <a:p>
            <a:pPr marL="461963" indent="-461963" algn="just">
              <a:buFont typeface="Arial" pitchFamily="34" charset="0"/>
              <a:buChar char="•"/>
            </a:pPr>
            <a:r>
              <a:rPr lang="en-US" dirty="0">
                <a:solidFill>
                  <a:srgbClr val="002060"/>
                </a:solidFill>
              </a:rPr>
              <a:t>Determine improvements needed for enhanced pedestrian connectivity and </a:t>
            </a:r>
            <a:r>
              <a:rPr lang="en-US" dirty="0" smtClean="0">
                <a:solidFill>
                  <a:srgbClr val="002060"/>
                </a:solidFill>
              </a:rPr>
              <a:t>safety</a:t>
            </a:r>
          </a:p>
          <a:p>
            <a:pPr algn="just"/>
            <a:endParaRPr lang="en-US" dirty="0" smtClean="0">
              <a:solidFill>
                <a:srgbClr val="002060"/>
              </a:solidFill>
            </a:endParaRPr>
          </a:p>
          <a:p>
            <a:pPr marL="461963" indent="-461963" algn="just">
              <a:buFont typeface="Arial" pitchFamily="34" charset="0"/>
              <a:buChar char="•"/>
            </a:pPr>
            <a:r>
              <a:rPr lang="en-US" dirty="0">
                <a:solidFill>
                  <a:srgbClr val="002060"/>
                </a:solidFill>
              </a:rPr>
              <a:t>Identify funding options for implementation </a:t>
            </a:r>
            <a:r>
              <a:rPr lang="en-US" dirty="0" smtClean="0">
                <a:solidFill>
                  <a:srgbClr val="002060"/>
                </a:solidFill>
              </a:rPr>
              <a:t>strategies</a:t>
            </a:r>
          </a:p>
          <a:p>
            <a:pPr algn="just"/>
            <a:endParaRPr lang="en-US" dirty="0" smtClean="0">
              <a:solidFill>
                <a:srgbClr val="002060"/>
              </a:solidFill>
            </a:endParaRPr>
          </a:p>
          <a:p>
            <a:pPr marL="461963" indent="-461963" algn="just">
              <a:buFont typeface="Arial" pitchFamily="34" charset="0"/>
              <a:buChar char="•"/>
            </a:pPr>
            <a:r>
              <a:rPr lang="en-US" dirty="0">
                <a:solidFill>
                  <a:srgbClr val="002060"/>
                </a:solidFill>
              </a:rPr>
              <a:t>Prioritize improvements needed for enhanced pedestrian connectivity and safety</a:t>
            </a:r>
            <a:endParaRPr lang="en-US" dirty="0" smtClean="0">
              <a:solidFill>
                <a:srgbClr val="002060"/>
              </a:solidFill>
            </a:endParaRPr>
          </a:p>
          <a:p>
            <a:pPr>
              <a:buFont typeface="Arial" pitchFamily="34" charset="0"/>
              <a:buChar char="•"/>
            </a:pPr>
            <a:endParaRPr lang="en-US" dirty="0" smtClean="0"/>
          </a:p>
          <a:p>
            <a:endParaRPr lang="en-US" dirty="0" smtClean="0"/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5486400" y="5733883"/>
            <a:ext cx="2590801" cy="3810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742950" lvl="1" indent="-285750" algn="ctr">
              <a:spcBef>
                <a:spcPct val="20000"/>
              </a:spcBef>
              <a:defRPr/>
            </a:pPr>
            <a:r>
              <a:rPr lang="en-US" sz="1200" i="1" dirty="0" smtClean="0">
                <a:solidFill>
                  <a:srgbClr val="0070C0"/>
                </a:solidFill>
              </a:rPr>
              <a:t>Transit stop on Dunn Avenue</a:t>
            </a:r>
            <a:endParaRPr lang="en-US" sz="1200" dirty="0" smtClean="0"/>
          </a:p>
          <a:p>
            <a:pPr marL="742950" marR="0" lvl="1" indent="-28575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1800" b="1" i="0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1" name="Title Placeholder 1"/>
          <p:cNvSpPr txBox="1">
            <a:spLocks/>
          </p:cNvSpPr>
          <p:nvPr/>
        </p:nvSpPr>
        <p:spPr>
          <a:xfrm>
            <a:off x="0" y="6019800"/>
            <a:ext cx="9144000" cy="838200"/>
          </a:xfrm>
          <a:prstGeom prst="rect">
            <a:avLst/>
          </a:prstGeom>
        </p:spPr>
        <p:txBody>
          <a:bodyPr vert="horz" lIns="91417" tIns="45709" rIns="91417" bIns="45709" rtlCol="0" anchor="ctr">
            <a:normAutofit/>
          </a:bodyPr>
          <a:lstStyle/>
          <a:p>
            <a:pPr marL="0" marR="0" lvl="0" indent="0" algn="ctr" defTabSz="914172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b="1" i="0" baseline="0" dirty="0" smtClean="0"/>
              <a:t>US 92 Pedestrian Connectivity &amp; Safety Assessment</a:t>
            </a:r>
            <a:endParaRPr lang="en-US" sz="1800" i="0" dirty="0" smtClean="0"/>
          </a:p>
        </p:txBody>
      </p:sp>
    </p:spTree>
    <p:extLst>
      <p:ext uri="{BB962C8B-B14F-4D97-AF65-F5344CB8AC3E}">
        <p14:creationId xmlns:p14="http://schemas.microsoft.com/office/powerpoint/2010/main" val="1387880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STUDY AREA.jpg"/>
          <p:cNvPicPr/>
          <p:nvPr/>
        </p:nvPicPr>
        <p:blipFill rotWithShape="1">
          <a:blip r:embed="rId3" cstate="print"/>
          <a:srcRect l="445" t="1203" r="1477" b="3077"/>
          <a:stretch/>
        </p:blipFill>
        <p:spPr>
          <a:xfrm>
            <a:off x="914400" y="1371600"/>
            <a:ext cx="7239000" cy="4553008"/>
          </a:xfrm>
          <a:prstGeom prst="rect">
            <a:avLst/>
          </a:prstGeom>
          <a:ln>
            <a:solidFill>
              <a:schemeClr val="bg1"/>
            </a:solidFill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4" name="Rectangle 3"/>
          <p:cNvSpPr/>
          <p:nvPr/>
        </p:nvSpPr>
        <p:spPr>
          <a:xfrm>
            <a:off x="0" y="228600"/>
            <a:ext cx="9144000" cy="3951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  <a:buNone/>
            </a:pPr>
            <a:r>
              <a:rPr lang="en-US" sz="2400" b="1" dirty="0" smtClean="0">
                <a:latin typeface="Calibri" pitchFamily="34" charset="0"/>
                <a:cs typeface="Calibri" pitchFamily="34" charset="0"/>
              </a:rPr>
              <a:t>Study Area Map</a:t>
            </a: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0" y="609600"/>
            <a:ext cx="9144000" cy="609600"/>
          </a:xfrm>
          <a:prstGeom prst="rect">
            <a:avLst/>
          </a:prstGeom>
        </p:spPr>
        <p:txBody>
          <a:bodyPr>
            <a:normAutofit fontScale="92500" lnSpcReduction="20000"/>
          </a:bodyPr>
          <a:lstStyle/>
          <a:p>
            <a:pPr marL="742950" marR="0" lvl="1" indent="-28575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1800" b="1" i="0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742950" marR="0" lvl="1" indent="-28575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2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I-95 (west)</a:t>
            </a:r>
            <a:r>
              <a:rPr kumimoji="0" lang="en-US" sz="2200" b="1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to SR 5A/Nova Road (east)</a:t>
            </a:r>
            <a:endParaRPr kumimoji="0" lang="en-US" sz="2200" b="1" i="0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742950" marR="0" lvl="1" indent="-28575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Title Placeholder 1"/>
          <p:cNvSpPr txBox="1">
            <a:spLocks/>
          </p:cNvSpPr>
          <p:nvPr/>
        </p:nvSpPr>
        <p:spPr>
          <a:xfrm>
            <a:off x="0" y="6019800"/>
            <a:ext cx="9144000" cy="838200"/>
          </a:xfrm>
          <a:prstGeom prst="rect">
            <a:avLst/>
          </a:prstGeom>
        </p:spPr>
        <p:txBody>
          <a:bodyPr vert="horz" lIns="91417" tIns="45709" rIns="91417" bIns="45709" rtlCol="0" anchor="ctr">
            <a:normAutofit/>
          </a:bodyPr>
          <a:lstStyle/>
          <a:p>
            <a:pPr marL="0" marR="0" lvl="0" indent="0" algn="ctr" defTabSz="914172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b="1" i="0" baseline="0" dirty="0" smtClean="0"/>
              <a:t>US 92 Pedestrian Connectivity &amp; Safety Assessment</a:t>
            </a:r>
            <a:endParaRPr lang="en-US" sz="1800" i="0" dirty="0" smtClean="0"/>
          </a:p>
        </p:txBody>
      </p:sp>
    </p:spTree>
    <p:extLst>
      <p:ext uri="{BB962C8B-B14F-4D97-AF65-F5344CB8AC3E}">
        <p14:creationId xmlns:p14="http://schemas.microsoft.com/office/powerpoint/2010/main" val="1387880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228600"/>
            <a:ext cx="9144000" cy="3951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  <a:buNone/>
            </a:pPr>
            <a:r>
              <a:rPr lang="en-US" sz="2400" b="1" dirty="0" smtClean="0">
                <a:latin typeface="Calibri" pitchFamily="34" charset="0"/>
                <a:cs typeface="Calibri" pitchFamily="34" charset="0"/>
              </a:rPr>
              <a:t>What We Found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81000" y="1295400"/>
            <a:ext cx="5486400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endParaRPr lang="en-US" dirty="0" smtClean="0">
              <a:solidFill>
                <a:schemeClr val="bg1"/>
              </a:solidFill>
            </a:endParaRPr>
          </a:p>
          <a:p>
            <a:pPr marL="461963" indent="-461963">
              <a:buFont typeface="Arial" pitchFamily="34" charset="0"/>
              <a:buChar char="•"/>
            </a:pPr>
            <a:r>
              <a:rPr lang="en-US" dirty="0" smtClean="0">
                <a:solidFill>
                  <a:srgbClr val="002060"/>
                </a:solidFill>
              </a:rPr>
              <a:t>Limited bicycle parking facilities</a:t>
            </a:r>
          </a:p>
          <a:p>
            <a:pPr marL="461963" indent="-461963">
              <a:buFont typeface="Arial" pitchFamily="34" charset="0"/>
              <a:buChar char="•"/>
            </a:pPr>
            <a:endParaRPr lang="en-US" dirty="0" smtClean="0">
              <a:solidFill>
                <a:srgbClr val="002060"/>
              </a:solidFill>
            </a:endParaRPr>
          </a:p>
          <a:p>
            <a:pPr marL="461963" indent="-461963">
              <a:buFont typeface="Arial" pitchFamily="34" charset="0"/>
              <a:buChar char="•"/>
            </a:pPr>
            <a:r>
              <a:rPr lang="en-US" dirty="0" smtClean="0">
                <a:solidFill>
                  <a:srgbClr val="002060"/>
                </a:solidFill>
              </a:rPr>
              <a:t>Bicyclists observed using sidewalks instead of designated bike lanes</a:t>
            </a:r>
          </a:p>
          <a:p>
            <a:pPr marL="461963" indent="-461963">
              <a:buFont typeface="Arial" pitchFamily="34" charset="0"/>
              <a:buChar char="•"/>
            </a:pPr>
            <a:endParaRPr lang="en-US" dirty="0" smtClean="0">
              <a:solidFill>
                <a:srgbClr val="002060"/>
              </a:solidFill>
            </a:endParaRPr>
          </a:p>
          <a:p>
            <a:pPr marL="461963" indent="-461963">
              <a:buFont typeface="Arial" pitchFamily="34" charset="0"/>
              <a:buChar char="•"/>
            </a:pPr>
            <a:r>
              <a:rPr lang="en-US" dirty="0" smtClean="0">
                <a:solidFill>
                  <a:srgbClr val="002060"/>
                </a:solidFill>
              </a:rPr>
              <a:t>Limited or no shade trees along sidewalks</a:t>
            </a:r>
          </a:p>
          <a:p>
            <a:pPr marL="461963" indent="-461963">
              <a:buFont typeface="Arial" pitchFamily="34" charset="0"/>
              <a:buChar char="•"/>
            </a:pPr>
            <a:endParaRPr lang="en-US" dirty="0" smtClean="0">
              <a:solidFill>
                <a:srgbClr val="002060"/>
              </a:solidFill>
            </a:endParaRPr>
          </a:p>
          <a:p>
            <a:pPr marL="461963" indent="-461963">
              <a:buFont typeface="Arial" pitchFamily="34" charset="0"/>
              <a:buChar char="•"/>
            </a:pPr>
            <a:r>
              <a:rPr lang="en-US" dirty="0" smtClean="0">
                <a:solidFill>
                  <a:srgbClr val="002060"/>
                </a:solidFill>
              </a:rPr>
              <a:t>Lack of sidewalk continuity</a:t>
            </a:r>
          </a:p>
          <a:p>
            <a:pPr marL="461963" indent="-461963">
              <a:buFont typeface="Arial" pitchFamily="34" charset="0"/>
              <a:buChar char="•"/>
            </a:pPr>
            <a:endParaRPr lang="en-US" dirty="0" smtClean="0">
              <a:solidFill>
                <a:srgbClr val="002060"/>
              </a:solidFill>
            </a:endParaRPr>
          </a:p>
          <a:p>
            <a:pPr marL="461963" indent="-461963">
              <a:buFont typeface="Arial" pitchFamily="34" charset="0"/>
              <a:buChar char="•"/>
            </a:pPr>
            <a:r>
              <a:rPr lang="en-US" dirty="0" smtClean="0">
                <a:solidFill>
                  <a:srgbClr val="002060"/>
                </a:solidFill>
              </a:rPr>
              <a:t>Majority of crosswalks are unmarked</a:t>
            </a:r>
          </a:p>
          <a:p>
            <a:pPr marL="461963" indent="-461963">
              <a:buFont typeface="Arial" pitchFamily="34" charset="0"/>
              <a:buChar char="•"/>
            </a:pPr>
            <a:endParaRPr lang="en-US" dirty="0" smtClean="0">
              <a:solidFill>
                <a:srgbClr val="002060"/>
              </a:solidFill>
            </a:endParaRPr>
          </a:p>
          <a:p>
            <a:pPr marL="461963" indent="-461963">
              <a:buFont typeface="Arial" pitchFamily="34" charset="0"/>
              <a:buChar char="•"/>
            </a:pPr>
            <a:r>
              <a:rPr lang="en-US" dirty="0" smtClean="0">
                <a:solidFill>
                  <a:srgbClr val="002060"/>
                </a:solidFill>
              </a:rPr>
              <a:t>Lack of pedestrian refuges at traffic signals</a:t>
            </a:r>
          </a:p>
          <a:p>
            <a:pPr marL="461963" indent="-461963">
              <a:buFont typeface="Arial" pitchFamily="34" charset="0"/>
              <a:buChar char="•"/>
            </a:pPr>
            <a:endParaRPr lang="en-US" dirty="0" smtClean="0">
              <a:solidFill>
                <a:srgbClr val="002060"/>
              </a:solidFill>
            </a:endParaRPr>
          </a:p>
          <a:p>
            <a:pPr marL="461963" indent="-461963">
              <a:buFont typeface="Arial" pitchFamily="34" charset="0"/>
              <a:buChar char="•"/>
            </a:pPr>
            <a:r>
              <a:rPr lang="en-US" dirty="0" smtClean="0">
                <a:solidFill>
                  <a:srgbClr val="002060"/>
                </a:solidFill>
              </a:rPr>
              <a:t>Sidewalks are disconnected from adjacent land uses </a:t>
            </a:r>
          </a:p>
          <a:p>
            <a:pPr marL="461963" indent="-461963">
              <a:buFont typeface="Arial" pitchFamily="34" charset="0"/>
              <a:buChar char="•"/>
            </a:pPr>
            <a:endParaRPr lang="en-US" dirty="0" smtClean="0">
              <a:solidFill>
                <a:srgbClr val="002060"/>
              </a:solidFill>
            </a:endParaRPr>
          </a:p>
          <a:p>
            <a:pPr marL="461963" indent="-461963">
              <a:buFont typeface="Arial" pitchFamily="34" charset="0"/>
              <a:buChar char="•"/>
            </a:pPr>
            <a:r>
              <a:rPr lang="en-US" dirty="0" smtClean="0">
                <a:solidFill>
                  <a:srgbClr val="002060"/>
                </a:solidFill>
              </a:rPr>
              <a:t>Many bus stops lack amenities</a:t>
            </a:r>
          </a:p>
          <a:p>
            <a:pPr>
              <a:buFont typeface="Arial" pitchFamily="34" charset="0"/>
              <a:buChar char="•"/>
            </a:pPr>
            <a:endParaRPr lang="en-US" dirty="0" smtClean="0"/>
          </a:p>
          <a:p>
            <a:endParaRPr lang="en-US" dirty="0" smtClean="0"/>
          </a:p>
        </p:txBody>
      </p:sp>
      <p:pic>
        <p:nvPicPr>
          <p:cNvPr id="7" name="Picture 6" descr="DSC0238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867400" y="1676400"/>
            <a:ext cx="2914650" cy="3886200"/>
          </a:xfrm>
          <a:prstGeom prst="rect">
            <a:avLst/>
          </a:prstGeom>
          <a:ln w="3175">
            <a:solidFill>
              <a:schemeClr val="bg1"/>
            </a:solidFill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8" name="Content Placeholder 2"/>
          <p:cNvSpPr txBox="1">
            <a:spLocks/>
          </p:cNvSpPr>
          <p:nvPr/>
        </p:nvSpPr>
        <p:spPr>
          <a:xfrm>
            <a:off x="0" y="762000"/>
            <a:ext cx="8305800" cy="609600"/>
          </a:xfrm>
          <a:prstGeom prst="rect">
            <a:avLst/>
          </a:prstGeom>
        </p:spPr>
        <p:txBody>
          <a:bodyPr>
            <a:normAutofit fontScale="92500" lnSpcReduction="20000"/>
          </a:bodyPr>
          <a:lstStyle/>
          <a:p>
            <a:pPr marL="742950" marR="0" lvl="1" indent="-28575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1800" b="1" i="0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742950" marR="0" lvl="1" indent="-28575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2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Summary of</a:t>
            </a:r>
            <a:r>
              <a:rPr kumimoji="0" lang="en-US" sz="2200" b="1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Issues &amp; Constraints</a:t>
            </a:r>
            <a:endParaRPr kumimoji="0" lang="en-US" sz="2200" b="1" i="0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742950" marR="0" lvl="1" indent="-28575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5867400" y="5562600"/>
            <a:ext cx="3276600" cy="3810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742950" lvl="1" indent="-285750">
              <a:spcBef>
                <a:spcPct val="20000"/>
              </a:spcBef>
              <a:defRPr/>
            </a:pPr>
            <a:r>
              <a:rPr lang="en-US" sz="1200" i="1" dirty="0" smtClean="0">
                <a:solidFill>
                  <a:srgbClr val="0070C0"/>
                </a:solidFill>
              </a:rPr>
              <a:t>Transit stop on Thames Road</a:t>
            </a:r>
          </a:p>
          <a:p>
            <a:pPr marL="742950" lvl="1" indent="-285750" algn="ctr">
              <a:spcBef>
                <a:spcPct val="20000"/>
              </a:spcBef>
              <a:defRPr/>
            </a:pPr>
            <a:endParaRPr lang="en-US" sz="1200" dirty="0" smtClean="0"/>
          </a:p>
          <a:p>
            <a:pPr marL="742950" marR="0" lvl="1" indent="-28575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1800" b="1" i="0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1" name="Title Placeholder 1"/>
          <p:cNvSpPr txBox="1">
            <a:spLocks/>
          </p:cNvSpPr>
          <p:nvPr/>
        </p:nvSpPr>
        <p:spPr>
          <a:xfrm>
            <a:off x="0" y="6019800"/>
            <a:ext cx="9144000" cy="838200"/>
          </a:xfrm>
          <a:prstGeom prst="rect">
            <a:avLst/>
          </a:prstGeom>
        </p:spPr>
        <p:txBody>
          <a:bodyPr vert="horz" lIns="91417" tIns="45709" rIns="91417" bIns="45709" rtlCol="0" anchor="ctr">
            <a:normAutofit/>
          </a:bodyPr>
          <a:lstStyle/>
          <a:p>
            <a:pPr marL="0" marR="0" lvl="0" indent="0" algn="ctr" defTabSz="914172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b="1" i="0" baseline="0" dirty="0" smtClean="0"/>
              <a:t>US 92 Pedestrian Connectivity &amp; Safety Assessment</a:t>
            </a:r>
            <a:endParaRPr lang="en-US" sz="1800" i="0" dirty="0" smtClean="0"/>
          </a:p>
        </p:txBody>
      </p:sp>
    </p:spTree>
    <p:extLst>
      <p:ext uri="{BB962C8B-B14F-4D97-AF65-F5344CB8AC3E}">
        <p14:creationId xmlns:p14="http://schemas.microsoft.com/office/powerpoint/2010/main" val="1387880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228600"/>
            <a:ext cx="8382000" cy="3951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  <a:buNone/>
            </a:pPr>
            <a:r>
              <a:rPr lang="en-US" sz="2400" b="1" dirty="0" smtClean="0">
                <a:latin typeface="Calibri" pitchFamily="34" charset="0"/>
                <a:cs typeface="Calibri" pitchFamily="34" charset="0"/>
              </a:rPr>
              <a:t>             What Was Accomplished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-76200" y="692886"/>
            <a:ext cx="9144000" cy="609600"/>
          </a:xfrm>
          <a:prstGeom prst="rect">
            <a:avLst/>
          </a:prstGeom>
        </p:spPr>
        <p:txBody>
          <a:bodyPr>
            <a:normAutofit fontScale="92500" lnSpcReduction="20000"/>
          </a:bodyPr>
          <a:lstStyle/>
          <a:p>
            <a:pPr marL="742950" marR="0" lvl="1" indent="-28575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1800" b="1" i="0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742950" marR="0" lvl="1" indent="-28575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2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Project Deliverables</a:t>
            </a:r>
          </a:p>
          <a:p>
            <a:pPr marL="742950" marR="0" lvl="1" indent="-28575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81000" y="1158519"/>
            <a:ext cx="5105400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endParaRPr lang="en-US" dirty="0" smtClean="0">
              <a:solidFill>
                <a:schemeClr val="bg1"/>
              </a:solidFill>
            </a:endParaRPr>
          </a:p>
          <a:p>
            <a:pPr marL="461963" indent="-461963">
              <a:buFont typeface="Arial" pitchFamily="34" charset="0"/>
              <a:buChar char="•"/>
            </a:pPr>
            <a:r>
              <a:rPr lang="en-US" dirty="0">
                <a:solidFill>
                  <a:srgbClr val="002060"/>
                </a:solidFill>
              </a:rPr>
              <a:t>Recommended Improvement </a:t>
            </a:r>
            <a:r>
              <a:rPr lang="en-US" dirty="0" smtClean="0">
                <a:solidFill>
                  <a:srgbClr val="002060"/>
                </a:solidFill>
              </a:rPr>
              <a:t>Prioritization </a:t>
            </a:r>
            <a:r>
              <a:rPr lang="en-US" dirty="0">
                <a:solidFill>
                  <a:srgbClr val="002060"/>
                </a:solidFill>
              </a:rPr>
              <a:t>Criteria based on the 2014 Volusia County ADA Transition </a:t>
            </a:r>
            <a:r>
              <a:rPr lang="en-US" dirty="0" smtClean="0">
                <a:solidFill>
                  <a:srgbClr val="002060"/>
                </a:solidFill>
              </a:rPr>
              <a:t>Plan</a:t>
            </a:r>
          </a:p>
          <a:p>
            <a:endParaRPr lang="en-US" dirty="0" smtClean="0">
              <a:solidFill>
                <a:srgbClr val="002060"/>
              </a:solidFill>
            </a:endParaRPr>
          </a:p>
          <a:p>
            <a:pPr marL="461963" indent="-461963">
              <a:buFont typeface="Arial" pitchFamily="34" charset="0"/>
              <a:buChar char="•"/>
            </a:pPr>
            <a:r>
              <a:rPr lang="en-US" dirty="0">
                <a:solidFill>
                  <a:srgbClr val="002060"/>
                </a:solidFill>
              </a:rPr>
              <a:t>Recommended Improvements Prioritization and Cost Estimate </a:t>
            </a:r>
            <a:r>
              <a:rPr lang="en-US" dirty="0" smtClean="0">
                <a:solidFill>
                  <a:srgbClr val="002060"/>
                </a:solidFill>
              </a:rPr>
              <a:t>Matrix</a:t>
            </a:r>
          </a:p>
          <a:p>
            <a:endParaRPr lang="en-US" dirty="0" smtClean="0">
              <a:solidFill>
                <a:srgbClr val="002060"/>
              </a:solidFill>
            </a:endParaRPr>
          </a:p>
          <a:p>
            <a:pPr marL="461963" indent="-461963">
              <a:buFont typeface="Arial" pitchFamily="34" charset="0"/>
              <a:buChar char="•"/>
            </a:pPr>
            <a:r>
              <a:rPr lang="en-US" dirty="0">
                <a:solidFill>
                  <a:srgbClr val="002060"/>
                </a:solidFill>
              </a:rPr>
              <a:t>Conceptual Design Criteria to guide future safety enhancements and bicycle/pedestrian </a:t>
            </a:r>
            <a:r>
              <a:rPr lang="en-US" dirty="0" smtClean="0">
                <a:solidFill>
                  <a:srgbClr val="002060"/>
                </a:solidFill>
              </a:rPr>
              <a:t>improvements</a:t>
            </a:r>
          </a:p>
          <a:p>
            <a:endParaRPr lang="en-US" dirty="0" smtClean="0"/>
          </a:p>
          <a:p>
            <a:endParaRPr lang="en-US" dirty="0" smtClean="0"/>
          </a:p>
        </p:txBody>
      </p:sp>
      <p:sp>
        <p:nvSpPr>
          <p:cNvPr id="9" name="Title Placeholder 1"/>
          <p:cNvSpPr txBox="1">
            <a:spLocks/>
          </p:cNvSpPr>
          <p:nvPr/>
        </p:nvSpPr>
        <p:spPr>
          <a:xfrm>
            <a:off x="0" y="6019800"/>
            <a:ext cx="9144000" cy="838200"/>
          </a:xfrm>
          <a:prstGeom prst="rect">
            <a:avLst/>
          </a:prstGeom>
        </p:spPr>
        <p:txBody>
          <a:bodyPr vert="horz" lIns="91417" tIns="45709" rIns="91417" bIns="45709" rtlCol="0" anchor="ctr">
            <a:normAutofit/>
          </a:bodyPr>
          <a:lstStyle/>
          <a:p>
            <a:pPr marL="0" marR="0" lvl="0" indent="0" algn="ctr" defTabSz="914172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b="1" i="0" baseline="0" dirty="0" smtClean="0"/>
              <a:t>US 92 Pedestrian Connectivity &amp; Safety Assessment</a:t>
            </a:r>
            <a:endParaRPr lang="en-US" sz="1800" i="0" dirty="0" smtClean="0"/>
          </a:p>
        </p:txBody>
      </p:sp>
      <p:sp>
        <p:nvSpPr>
          <p:cNvPr id="12" name="Content Placeholder 2"/>
          <p:cNvSpPr txBox="1">
            <a:spLocks/>
          </p:cNvSpPr>
          <p:nvPr/>
        </p:nvSpPr>
        <p:spPr>
          <a:xfrm>
            <a:off x="5257800" y="3257394"/>
            <a:ext cx="3657600" cy="3810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742950" lvl="1" indent="-285750">
              <a:spcBef>
                <a:spcPct val="20000"/>
              </a:spcBef>
              <a:defRPr/>
            </a:pPr>
            <a:r>
              <a:rPr lang="en-US" sz="1200" i="1" dirty="0" smtClean="0">
                <a:solidFill>
                  <a:srgbClr val="0070C0"/>
                </a:solidFill>
              </a:rPr>
              <a:t>Cyclist on International Speedway Boulevard</a:t>
            </a:r>
          </a:p>
          <a:p>
            <a:pPr marL="742950" lvl="1" indent="-285750" algn="ctr">
              <a:spcBef>
                <a:spcPct val="20000"/>
              </a:spcBef>
              <a:defRPr/>
            </a:pPr>
            <a:endParaRPr lang="en-US" sz="1200" dirty="0" smtClean="0"/>
          </a:p>
          <a:p>
            <a:pPr marL="742950" marR="0" lvl="1" indent="-28575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1800" b="1" i="0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3" name="Content Placeholder 2"/>
          <p:cNvSpPr txBox="1">
            <a:spLocks/>
          </p:cNvSpPr>
          <p:nvPr/>
        </p:nvSpPr>
        <p:spPr>
          <a:xfrm>
            <a:off x="5562600" y="5799595"/>
            <a:ext cx="3048000" cy="3810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742950" lvl="1" indent="-285750" algn="ctr">
              <a:spcBef>
                <a:spcPct val="20000"/>
              </a:spcBef>
              <a:defRPr/>
            </a:pPr>
            <a:r>
              <a:rPr lang="en-US" sz="1200" i="1" dirty="0" smtClean="0">
                <a:solidFill>
                  <a:srgbClr val="0070C0"/>
                </a:solidFill>
              </a:rPr>
              <a:t>US 92/International Speedway Blvd.</a:t>
            </a:r>
            <a:endParaRPr lang="en-US" sz="1200" dirty="0" smtClean="0"/>
          </a:p>
          <a:p>
            <a:pPr marL="742950" marR="0" lvl="1" indent="-28575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1800" b="1" i="0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26" t="6086" r="13206" b="7411"/>
          <a:stretch/>
        </p:blipFill>
        <p:spPr>
          <a:xfrm>
            <a:off x="5867400" y="1371600"/>
            <a:ext cx="2895600" cy="4439312"/>
          </a:xfrm>
          <a:prstGeom prst="rect">
            <a:avLst/>
          </a:prstGeom>
          <a:ln w="3175">
            <a:solidFill>
              <a:schemeClr val="bg1"/>
            </a:solidFill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5686" b="32925"/>
          <a:stretch/>
        </p:blipFill>
        <p:spPr>
          <a:xfrm>
            <a:off x="955964" y="4419601"/>
            <a:ext cx="4343400" cy="1391311"/>
          </a:xfrm>
          <a:prstGeom prst="rect">
            <a:avLst/>
          </a:prstGeom>
          <a:ln w="3175">
            <a:solidFill>
              <a:schemeClr val="bg1"/>
            </a:solidFill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924900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9" t="7839" r="1094" b="1987"/>
          <a:stretch/>
        </p:blipFill>
        <p:spPr>
          <a:xfrm>
            <a:off x="838199" y="1349954"/>
            <a:ext cx="7557727" cy="4574654"/>
          </a:xfrm>
          <a:prstGeom prst="rect">
            <a:avLst/>
          </a:prstGeom>
          <a:ln w="3175">
            <a:solidFill>
              <a:schemeClr val="bg1"/>
            </a:solidFill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8" name="Rectangle 7"/>
          <p:cNvSpPr/>
          <p:nvPr/>
        </p:nvSpPr>
        <p:spPr>
          <a:xfrm>
            <a:off x="0" y="228600"/>
            <a:ext cx="8610600" cy="3951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  <a:buNone/>
            </a:pPr>
            <a:r>
              <a:rPr lang="en-US" sz="2400" b="1" dirty="0" smtClean="0">
                <a:latin typeface="Calibri" pitchFamily="34" charset="0"/>
                <a:cs typeface="Calibri" pitchFamily="34" charset="0"/>
              </a:rPr>
              <a:t>             What We’re Doing Now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0" y="685800"/>
            <a:ext cx="9144000" cy="609600"/>
          </a:xfrm>
          <a:prstGeom prst="rect">
            <a:avLst/>
          </a:prstGeom>
        </p:spPr>
        <p:txBody>
          <a:bodyPr>
            <a:normAutofit fontScale="92500" lnSpcReduction="20000"/>
          </a:bodyPr>
          <a:lstStyle/>
          <a:p>
            <a:pPr marL="742950" marR="0" lvl="1" indent="-28575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1800" b="1" i="0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742950" marR="0" lvl="1" indent="-28575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2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Phase II Study Area (Nova Road to SR A1A/Atlantic</a:t>
            </a:r>
            <a:r>
              <a:rPr kumimoji="0" lang="en-US" sz="2200" b="1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Avenue)</a:t>
            </a:r>
            <a:endParaRPr kumimoji="0" lang="en-US" sz="2200" b="1" i="0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742950" marR="0" lvl="1" indent="-28575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Title Placeholder 1"/>
          <p:cNvSpPr txBox="1">
            <a:spLocks/>
          </p:cNvSpPr>
          <p:nvPr/>
        </p:nvSpPr>
        <p:spPr>
          <a:xfrm>
            <a:off x="0" y="6019800"/>
            <a:ext cx="9144000" cy="838200"/>
          </a:xfrm>
          <a:prstGeom prst="rect">
            <a:avLst/>
          </a:prstGeom>
        </p:spPr>
        <p:txBody>
          <a:bodyPr vert="horz" lIns="91417" tIns="45709" rIns="91417" bIns="45709" rtlCol="0" anchor="ctr">
            <a:normAutofit/>
          </a:bodyPr>
          <a:lstStyle/>
          <a:p>
            <a:pPr marL="0" marR="0" lvl="0" indent="0" algn="ctr" defTabSz="914172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b="1" i="0" baseline="0" dirty="0" smtClean="0"/>
              <a:t>US 92 Pedestrian Connectivity &amp; Safety Assessment</a:t>
            </a:r>
            <a:endParaRPr lang="en-US" sz="1800" i="0" dirty="0" smtClean="0"/>
          </a:p>
        </p:txBody>
      </p:sp>
    </p:spTree>
    <p:extLst>
      <p:ext uri="{BB962C8B-B14F-4D97-AF65-F5344CB8AC3E}">
        <p14:creationId xmlns:p14="http://schemas.microsoft.com/office/powerpoint/2010/main" val="1147565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PPT cover background templat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76200" y="0"/>
            <a:ext cx="9144000" cy="6858000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3E27DD-BF2E-4064-BEC8-3B4F82F39461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1600200" y="6324600"/>
            <a:ext cx="6324600" cy="3951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  <a:buNone/>
            </a:pPr>
            <a:r>
              <a:rPr lang="en-US" sz="24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February </a:t>
            </a:r>
            <a:r>
              <a:rPr lang="en-US" sz="24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24, </a:t>
            </a:r>
            <a:r>
              <a:rPr lang="en-US" sz="24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2016</a:t>
            </a:r>
          </a:p>
        </p:txBody>
      </p:sp>
      <p:sp>
        <p:nvSpPr>
          <p:cNvPr id="13" name="WordArt 2"/>
          <p:cNvSpPr>
            <a:spLocks noChangeArrowheads="1" noChangeShapeType="1" noTextEdit="1"/>
          </p:cNvSpPr>
          <p:nvPr/>
        </p:nvSpPr>
        <p:spPr bwMode="auto">
          <a:xfrm>
            <a:off x="762000" y="152400"/>
            <a:ext cx="7543800" cy="457200"/>
          </a:xfrm>
          <a:prstGeom prst="rect">
            <a:avLst/>
          </a:prstGeom>
        </p:spPr>
        <p:txBody>
          <a:bodyPr wrap="none" lIns="91417" tIns="45709" rIns="91417" bIns="45709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r>
              <a:rPr lang="en-US" sz="3600" kern="10" dirty="0" smtClean="0">
                <a:ln w="6350">
                  <a:solidFill>
                    <a:srgbClr val="7F7F7F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9933"/>
                    </a:gs>
                    <a:gs pos="100000">
                      <a:srgbClr val="FFFF00"/>
                    </a:gs>
                  </a:gsLst>
                  <a:lin ang="5400000" scaled="1"/>
                </a:gra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Arial Black"/>
              </a:rPr>
              <a:t>US 92 Pedestrian Connectivity &amp; Safety Assessment Study</a:t>
            </a:r>
            <a:endParaRPr lang="en-US" sz="3600" kern="10" dirty="0">
              <a:ln w="6350">
                <a:solidFill>
                  <a:srgbClr val="7F7F7F"/>
                </a:solidFill>
                <a:round/>
                <a:headEnd/>
                <a:tailEnd/>
              </a:ln>
              <a:gradFill rotWithShape="0">
                <a:gsLst>
                  <a:gs pos="0">
                    <a:srgbClr val="FF9933"/>
                  </a:gs>
                  <a:gs pos="100000">
                    <a:srgbClr val="FFFF00"/>
                  </a:gs>
                </a:gsLst>
                <a:lin ang="5400000" scaled="1"/>
              </a:gradFill>
              <a:effectLst>
                <a:outerShdw dist="35921" dir="2700000" algn="ctr" rotWithShape="0">
                  <a:srgbClr val="C0C0C0">
                    <a:alpha val="80000"/>
                  </a:srgbClr>
                </a:outerShdw>
              </a:effectLst>
              <a:latin typeface="Arial Black"/>
            </a:endParaRPr>
          </a:p>
        </p:txBody>
      </p:sp>
      <p:pic>
        <p:nvPicPr>
          <p:cNvPr id="2050" name="Picture 2" descr="http://www.precisionnutrition.com/wordpress/wp-content/uploads/2013/02/10Questions.jpeg"/>
          <p:cNvPicPr>
            <a:picLocks noChangeAspect="1" noChangeArrowheads="1"/>
          </p:cNvPicPr>
          <p:nvPr/>
        </p:nvPicPr>
        <p:blipFill>
          <a:blip r:embed="rId4" cstate="print"/>
          <a:srcRect l="18145" r="2591"/>
          <a:stretch>
            <a:fillRect/>
          </a:stretch>
        </p:blipFill>
        <p:spPr bwMode="auto">
          <a:xfrm>
            <a:off x="2819400" y="761999"/>
            <a:ext cx="6324600" cy="5306199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0" y="4572000"/>
            <a:ext cx="2583305" cy="1323439"/>
          </a:xfrm>
          <a:prstGeom prst="rect">
            <a:avLst/>
          </a:prstGeom>
          <a:solidFill>
            <a:schemeClr val="tx2">
              <a:lumMod val="60000"/>
              <a:lumOff val="40000"/>
              <a:alpha val="50000"/>
            </a:schemeClr>
          </a:solidFill>
          <a:effectLst>
            <a:outerShdw blurRad="50800" dist="50800" dir="5400000" algn="ctr" rotWithShape="0">
              <a:schemeClr val="tx2"/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>
                <a:solidFill>
                  <a:schemeClr val="bg1"/>
                </a:solidFill>
              </a:rPr>
              <a:t>Judy Pizzo, MS</a:t>
            </a:r>
          </a:p>
          <a:p>
            <a:pPr algn="ctr"/>
            <a:r>
              <a:rPr lang="en-US" sz="1600" b="1" dirty="0" smtClean="0">
                <a:solidFill>
                  <a:schemeClr val="bg1"/>
                </a:solidFill>
              </a:rPr>
              <a:t>Planning Project Manager</a:t>
            </a:r>
          </a:p>
          <a:p>
            <a:pPr algn="ctr"/>
            <a:r>
              <a:rPr lang="en-US" sz="1600" b="1" dirty="0" smtClean="0">
                <a:solidFill>
                  <a:schemeClr val="bg1"/>
                </a:solidFill>
              </a:rPr>
              <a:t>FL Dept. of Transportation</a:t>
            </a:r>
          </a:p>
          <a:p>
            <a:pPr algn="ctr"/>
            <a:r>
              <a:rPr lang="en-US" sz="1600" b="1" dirty="0" smtClean="0">
                <a:solidFill>
                  <a:schemeClr val="bg1"/>
                </a:solidFill>
              </a:rPr>
              <a:t>386-943-5167</a:t>
            </a:r>
          </a:p>
          <a:p>
            <a:pPr algn="ctr"/>
            <a:r>
              <a:rPr lang="en-US" sz="1600" b="1" dirty="0" smtClean="0">
                <a:solidFill>
                  <a:schemeClr val="bg1"/>
                </a:solidFill>
              </a:rPr>
              <a:t>Judy.Pizzo@DOT.State.FL.US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Apex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22897</TotalTime>
  <Words>277</Words>
  <Application>Microsoft Office PowerPoint</Application>
  <PresentationFormat>On-screen Show (4:3)</PresentationFormat>
  <Paragraphs>72</Paragraphs>
  <Slides>7</Slides>
  <Notes>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Rebecca Zawadski</dc:creator>
  <cp:lastModifiedBy>Stephan Harris</cp:lastModifiedBy>
  <cp:revision>1119</cp:revision>
  <cp:lastPrinted>2016-01-27T18:31:22Z</cp:lastPrinted>
  <dcterms:created xsi:type="dcterms:W3CDTF">2011-04-22T17:12:24Z</dcterms:created>
  <dcterms:modified xsi:type="dcterms:W3CDTF">2016-02-01T15:33:25Z</dcterms:modified>
</cp:coreProperties>
</file>