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58" r:id="rId2"/>
    <p:sldId id="386" r:id="rId3"/>
    <p:sldId id="388" r:id="rId4"/>
    <p:sldId id="357" r:id="rId5"/>
    <p:sldId id="360" r:id="rId6"/>
    <p:sldId id="363" r:id="rId7"/>
    <p:sldId id="393" r:id="rId8"/>
    <p:sldId id="365" r:id="rId9"/>
    <p:sldId id="366" r:id="rId10"/>
    <p:sldId id="370" r:id="rId11"/>
    <p:sldId id="376" r:id="rId12"/>
    <p:sldId id="378" r:id="rId13"/>
    <p:sldId id="379" r:id="rId14"/>
    <p:sldId id="382" r:id="rId15"/>
    <p:sldId id="384" r:id="rId16"/>
  </p:sldIdLst>
  <p:sldSz cx="9144000" cy="6858000" type="screen4x3"/>
  <p:notesSz cx="7023100" cy="9309100"/>
  <p:defaultTextStyle>
    <a:defPPr>
      <a:defRPr lang="en-US"/>
    </a:defPPr>
    <a:lvl1pPr marL="0" algn="l" defTabSz="4475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3788" algn="l" defTabSz="4475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47577" algn="l" defTabSz="4475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71365" algn="l" defTabSz="4475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895154" algn="l" defTabSz="4475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18942" algn="l" defTabSz="4475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42730" algn="l" defTabSz="4475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566518" algn="l" defTabSz="4475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790307" algn="l" defTabSz="4475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shley Shaw" initials="ANS" lastIdx="3" clrIdx="0"/>
  <p:cmAuthor id="1" name="Ashley Shaw" initials="AS" lastIdx="2" clrIdx="1"/>
  <p:cmAuthor id="2" name="Casey Marshall" initials="CM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BE4E"/>
    <a:srgbClr val="616E7A"/>
    <a:srgbClr val="6488BB"/>
    <a:srgbClr val="1E24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37" autoAdjust="0"/>
    <p:restoredTop sz="93651" autoAdjust="0"/>
  </p:normalViewPr>
  <p:slideViewPr>
    <p:cSldViewPr snapToGrid="0">
      <p:cViewPr varScale="1">
        <p:scale>
          <a:sx n="82" d="100"/>
          <a:sy n="82" d="100"/>
        </p:scale>
        <p:origin x="-1242" y="-90"/>
      </p:cViewPr>
      <p:guideLst>
        <p:guide orient="horz" pos="4108"/>
        <p:guide pos="28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5E2D881B-A9A6-49B8-8ACE-37EBF0870460}" type="datetimeFigureOut">
              <a:rPr lang="en-US" smtClean="0"/>
              <a:t>9/15/2013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993849D6-48F5-46B0-9465-73362EDD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71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5455"/>
          </a:xfrm>
          <a:prstGeom prst="rect">
            <a:avLst/>
          </a:prstGeom>
        </p:spPr>
        <p:txBody>
          <a:bodyPr vert="horz" lIns="93595" tIns="46798" rIns="93595" bIns="4679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1"/>
            <a:ext cx="3043343" cy="465455"/>
          </a:xfrm>
          <a:prstGeom prst="rect">
            <a:avLst/>
          </a:prstGeom>
        </p:spPr>
        <p:txBody>
          <a:bodyPr vert="horz" lIns="93595" tIns="46798" rIns="93595" bIns="46798" rtlCol="0"/>
          <a:lstStyle>
            <a:lvl1pPr algn="r">
              <a:defRPr sz="1300"/>
            </a:lvl1pPr>
          </a:lstStyle>
          <a:p>
            <a:fld id="{8AEB1273-5F67-4413-BF10-1E322CD4B455}" type="datetimeFigureOut">
              <a:rPr lang="en-US" smtClean="0"/>
              <a:t>9/15/2013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595" tIns="46798" rIns="93595" bIns="4679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595" tIns="46798" rIns="93595" bIns="4679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595" tIns="46798" rIns="93595" bIns="4679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595" tIns="46798" rIns="93595" bIns="46798" rtlCol="0" anchor="b"/>
          <a:lstStyle>
            <a:lvl1pPr algn="r">
              <a:defRPr sz="1300"/>
            </a:lvl1pPr>
          </a:lstStyle>
          <a:p>
            <a:fld id="{B458E1FB-369C-43B9-B04E-AFC1029D98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733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4757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3788" algn="l" defTabSz="44757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47577" algn="l" defTabSz="44757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71365" algn="l" defTabSz="44757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895154" algn="l" defTabSz="44757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18942" algn="l" defTabSz="44757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42730" algn="l" defTabSz="44757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566518" algn="l" defTabSz="44757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790307" algn="l" defTabSz="44757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5354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D0CB4BBC-84F2-4E53-AA49-09B11ADD2C76}" type="datetimeFigureOut">
              <a:rPr lang="en-US" smtClean="0"/>
              <a:t>9/15/2013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72355" y="8153403"/>
            <a:ext cx="2895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01353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8A0F1D02-3366-48E4-A50A-4E8132749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650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E24A5D-5F95-4C9D-A558-3AEA536448E7}" type="datetimeFigureOut">
              <a:rPr lang="en-US" smtClean="0"/>
              <a:t>9/15/2013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3FB9E67-FF37-4B32-B2D5-C9B59713F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52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ware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psf\Home\Desktop\TR59219_D5 I-4 SAMR_059\Graphics\01_Presenation\Slide Graphic\01_Awarenes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"/>
            <a:ext cx="9144000" cy="685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Interstate-Regular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5354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D0CB4BBC-84F2-4E53-AA49-09B11ADD2C76}" type="datetimeFigureOut">
              <a:rPr lang="en-US" smtClean="0"/>
              <a:t>9/15/2013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72355" y="8153403"/>
            <a:ext cx="2895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01353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8A0F1D02-3366-48E4-A50A-4E8132749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38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o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psf\Home\Desktop\TR59219_D5 I-4 SAMR_059\Graphics\01_Presenation\Slide Graphic\02_Approach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"/>
            <a:ext cx="9144000" cy="685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500"/>
            </a:lvl1pPr>
            <a:lvl2pPr>
              <a:spcBef>
                <a:spcPts val="245"/>
              </a:spcBef>
              <a:defRPr sz="13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5354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D0CB4BBC-84F2-4E53-AA49-09B11ADD2C76}" type="datetimeFigureOut">
              <a:rPr lang="en-US" smtClean="0"/>
              <a:t>9/15/2013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72355" y="8153403"/>
            <a:ext cx="2895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01353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8A0F1D02-3366-48E4-A50A-4E8132749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827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psf\Home\Desktop\TR59219_D5 I-4 SAMR_059\Graphics\01_Presenation\Slide Graphic\03_Oth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"/>
            <a:ext cx="9144000" cy="685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5354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D0CB4BBC-84F2-4E53-AA49-09B11ADD2C76}" type="datetimeFigureOut">
              <a:rPr lang="en-US" smtClean="0"/>
              <a:t>9/15/2013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72355" y="8153403"/>
            <a:ext cx="2895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01353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8A0F1D02-3366-48E4-A50A-4E8132749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078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190" y="2057400"/>
            <a:ext cx="4573191" cy="2743200"/>
          </a:xfrm>
          <a:prstGeom prst="rect">
            <a:avLst/>
          </a:prstGeom>
          <a:solidFill>
            <a:srgbClr val="1E2429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758" tIns="22379" rIns="44758" bIns="22379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6439" y="2590803"/>
            <a:ext cx="3199209" cy="555626"/>
          </a:xfrm>
        </p:spPr>
        <p:txBody>
          <a:bodyPr/>
          <a:lstStyle>
            <a:lvl1pPr algn="r">
              <a:defRPr>
                <a:latin typeface="Interstate-Bold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9813" y="3276600"/>
            <a:ext cx="1885607" cy="609600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  <a:latin typeface="Interstate-RegularCondensed" pitchFamily="2" charset="0"/>
              </a:defRPr>
            </a:lvl1pPr>
            <a:lvl2pPr marL="223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47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71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95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18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42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66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90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5354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D0CB4BBC-84F2-4E53-AA49-09B11ADD2C76}" type="datetimeFigureOut">
              <a:rPr lang="en-US" smtClean="0"/>
              <a:t>9/15/2013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72355" y="8153403"/>
            <a:ext cx="2895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01353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8A0F1D02-3366-48E4-A50A-4E8132749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64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190" y="2057400"/>
            <a:ext cx="9145191" cy="2743200"/>
          </a:xfrm>
          <a:prstGeom prst="rect">
            <a:avLst/>
          </a:prstGeom>
          <a:solidFill>
            <a:srgbClr val="1E2429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758" tIns="22379" rIns="44758" bIns="22379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36" y="3429004"/>
            <a:ext cx="3621028" cy="1362075"/>
          </a:xfrm>
        </p:spPr>
        <p:txBody>
          <a:bodyPr anchor="t"/>
          <a:lstStyle>
            <a:lvl1pPr algn="r">
              <a:defRPr sz="2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6331" y="3429004"/>
            <a:ext cx="1600617" cy="585786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22378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4757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7136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89515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1894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4273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56651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79030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5354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D0CB4BBC-84F2-4E53-AA49-09B11ADD2C76}" type="datetimeFigureOut">
              <a:rPr lang="en-US" smtClean="0"/>
              <a:t>9/15/2013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72355" y="8153403"/>
            <a:ext cx="2895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01353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8A0F1D02-3366-48E4-A50A-4E8132749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586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5"/>
            <a:ext cx="4038600" cy="4525963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5"/>
            <a:ext cx="4038600" cy="4525963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5354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D0CB4BBC-84F2-4E53-AA49-09B11ADD2C76}" type="datetimeFigureOut">
              <a:rPr lang="en-US" smtClean="0"/>
              <a:t>9/15/2013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72355" y="8153403"/>
            <a:ext cx="2895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01353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8A0F1D02-3366-48E4-A50A-4E8132749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77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05354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D0CB4BBC-84F2-4E53-AA49-09B11ADD2C76}" type="datetimeFigureOut">
              <a:rPr lang="en-US" smtClean="0"/>
              <a:t>9/15/2013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72355" y="8153403"/>
            <a:ext cx="2895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01353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8A0F1D02-3366-48E4-A50A-4E8132749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763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05354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D0CB4BBC-84F2-4E53-AA49-09B11ADD2C76}" type="datetimeFigureOut">
              <a:rPr lang="en-US" smtClean="0"/>
              <a:t>9/15/2013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72355" y="8153403"/>
            <a:ext cx="2895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01353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8A0F1D02-3366-48E4-A50A-4E813274909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E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758" tIns="22379" rIns="44758" bIns="22379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15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psf\Home\Desktop\TR59219_D5 I-4 SAMR_059\Graphics\01_Presenation\Slide Graphic\04_Plan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"/>
            <a:ext cx="9144000" cy="685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975" y="420221"/>
            <a:ext cx="4516026" cy="533400"/>
          </a:xfrm>
          <a:prstGeom prst="rect">
            <a:avLst/>
          </a:prstGeom>
        </p:spPr>
        <p:txBody>
          <a:bodyPr vert="horz" lIns="44758" tIns="22379" rIns="44758" bIns="22379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469" y="1025339"/>
            <a:ext cx="3858630" cy="5150224"/>
          </a:xfrm>
          <a:prstGeom prst="rect">
            <a:avLst/>
          </a:prstGeom>
        </p:spPr>
        <p:txBody>
          <a:bodyPr vert="horz" lIns="44758" tIns="22379" rIns="44758" bIns="22379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3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56" r:id="rId3"/>
    <p:sldLayoutId id="2147483657" r:id="rId4"/>
    <p:sldLayoutId id="2147483649" r:id="rId5"/>
    <p:sldLayoutId id="2147483651" r:id="rId6"/>
    <p:sldLayoutId id="2147483652" r:id="rId7"/>
    <p:sldLayoutId id="2147483654" r:id="rId8"/>
    <p:sldLayoutId id="2147483655" r:id="rId9"/>
    <p:sldLayoutId id="2147483659" r:id="rId10"/>
  </p:sldLayoutIdLst>
  <p:timing>
    <p:tnLst>
      <p:par>
        <p:cTn id="1" dur="indefinite" restart="never" nodeType="tmRoot"/>
      </p:par>
    </p:tnLst>
  </p:timing>
  <p:txStyles>
    <p:titleStyle>
      <a:lvl1pPr algn="l" defTabSz="447577" rtl="0" eaLnBrk="1" latinLnBrk="0" hangingPunct="1">
        <a:spcBef>
          <a:spcPct val="0"/>
        </a:spcBef>
        <a:buNone/>
        <a:defRPr sz="1600" kern="1200">
          <a:solidFill>
            <a:schemeClr val="bg1"/>
          </a:solidFill>
          <a:latin typeface="Interstate-Regular" pitchFamily="2" charset="0"/>
          <a:ea typeface="+mj-ea"/>
          <a:cs typeface="+mj-cs"/>
        </a:defRPr>
      </a:lvl1pPr>
    </p:titleStyle>
    <p:bodyStyle>
      <a:lvl1pPr marL="111894" indent="-111894" algn="l" defTabSz="447577" rtl="0" eaLnBrk="1" latinLnBrk="0" hangingPunct="1">
        <a:spcBef>
          <a:spcPts val="489"/>
        </a:spcBef>
        <a:buFont typeface="Arial" pitchFamily="34" charset="0"/>
        <a:buChar char="•"/>
        <a:defRPr sz="1500" kern="1200">
          <a:solidFill>
            <a:schemeClr val="bg1"/>
          </a:solidFill>
          <a:latin typeface="Interstate-Light" pitchFamily="2" charset="0"/>
          <a:ea typeface="+mn-ea"/>
          <a:cs typeface="+mn-cs"/>
        </a:defRPr>
      </a:lvl1pPr>
      <a:lvl2pPr marL="363656" indent="-111894" algn="l" defTabSz="447577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bg1"/>
          </a:solidFill>
          <a:latin typeface="Interstate-Light" pitchFamily="2" charset="0"/>
          <a:ea typeface="+mn-ea"/>
          <a:cs typeface="+mn-cs"/>
        </a:defRPr>
      </a:lvl2pPr>
      <a:lvl3pPr marL="559472" indent="-89515" algn="l" defTabSz="447577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bg1"/>
          </a:solidFill>
          <a:latin typeface="Interstate-Light" pitchFamily="2" charset="0"/>
          <a:ea typeface="+mn-ea"/>
          <a:cs typeface="+mn-cs"/>
        </a:defRPr>
      </a:lvl3pPr>
      <a:lvl4pPr marL="783259" indent="-89515" algn="l" defTabSz="447577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bg1"/>
          </a:solidFill>
          <a:latin typeface="Interstate-Light" pitchFamily="2" charset="0"/>
          <a:ea typeface="+mn-ea"/>
          <a:cs typeface="+mn-cs"/>
        </a:defRPr>
      </a:lvl4pPr>
      <a:lvl5pPr marL="1007047" indent="-89515" algn="l" defTabSz="447577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bg1"/>
          </a:solidFill>
          <a:latin typeface="Interstate-Light" pitchFamily="2" charset="0"/>
          <a:ea typeface="+mn-ea"/>
          <a:cs typeface="+mn-cs"/>
        </a:defRPr>
      </a:lvl5pPr>
      <a:lvl6pPr marL="1230836" indent="-111894" algn="l" defTabSz="447577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54624" indent="-111894" algn="l" defTabSz="447577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678413" indent="-111894" algn="l" defTabSz="447577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02201" indent="-111894" algn="l" defTabSz="447577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757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3788" algn="l" defTabSz="44757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47577" algn="l" defTabSz="44757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71365" algn="l" defTabSz="44757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895154" algn="l" defTabSz="44757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18942" algn="l" defTabSz="44757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42730" algn="l" defTabSz="44757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518" algn="l" defTabSz="44757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790307" algn="l" defTabSz="44757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jpeg"/><Relationship Id="rId26" Type="http://schemas.openxmlformats.org/officeDocument/2006/relationships/image" Target="../media/image32.jpe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jpe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23" Type="http://schemas.openxmlformats.org/officeDocument/2006/relationships/image" Target="../media/image29.gif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Relationship Id="rId14" Type="http://schemas.openxmlformats.org/officeDocument/2006/relationships/image" Target="../media/image20.wmf"/><Relationship Id="rId22" Type="http://schemas.openxmlformats.org/officeDocument/2006/relationships/image" Target="../media/image28.png"/><Relationship Id="rId27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558931"/>
            <a:ext cx="9067800" cy="4495800"/>
          </a:xfrm>
          <a:prstGeom prst="roundRect">
            <a:avLst/>
          </a:prstGeom>
          <a:solidFill>
            <a:srgbClr val="73BE4E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28801" y="2143801"/>
            <a:ext cx="7010400" cy="271868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spcAft>
                <a:spcPts val="999"/>
              </a:spcAft>
            </a:pPr>
            <a:r>
              <a:rPr lang="pt-B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Bold" pitchFamily="2" charset="0"/>
              </a:rPr>
              <a:t>FM No.: 432100-1-22-01</a:t>
            </a:r>
          </a:p>
          <a:p>
            <a:pPr>
              <a:spcAft>
                <a:spcPts val="999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Bold" pitchFamily="2" charset="0"/>
              </a:rPr>
              <a:t>Florida Department of Transportation, District 5</a:t>
            </a:r>
          </a:p>
          <a:p>
            <a:r>
              <a:rPr lang="en-US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Bold" pitchFamily="2" charset="0"/>
              </a:rPr>
              <a:t>SR 400 (I-4) Project Development and Environment (PD&amp;E) Study</a:t>
            </a:r>
          </a:p>
          <a:p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terstate-Bold" pitchFamily="2" charset="0"/>
            </a:endParaRPr>
          </a:p>
          <a:p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Bold" pitchFamily="2" charset="0"/>
              </a:rPr>
              <a:t>September 17, 2013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terstate-Bold" pitchFamily="2" charset="0"/>
            </a:endParaRPr>
          </a:p>
        </p:txBody>
      </p:sp>
      <p:pic>
        <p:nvPicPr>
          <p:cNvPr id="7" name="Picture 2" descr="\\psf\Host\Volumes\mrktg\Graphics\Logos\FDOT\FDOT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1930532"/>
            <a:ext cx="1444539" cy="144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4946382" cy="4034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5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\\psf\Host\Volumes\mrktg\_Active\Transportation\TR59219_D5 I-4 SAMR_059\Graphics\01_Presenation\04_Roadway\TS_WithOutRail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50" b="11107"/>
          <a:stretch/>
        </p:blipFill>
        <p:spPr bwMode="auto">
          <a:xfrm>
            <a:off x="1" y="3720300"/>
            <a:ext cx="9143999" cy="257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psf\Host\Volumes\mrktg\_Active\Transportation\TR59219_D5 I-4 SAMR_059\Graphics\01_Presenation\04_Roadway\TS_Existing_I-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 bwMode="auto">
          <a:xfrm>
            <a:off x="1875" y="1045029"/>
            <a:ext cx="9142125" cy="209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90337" y="6205906"/>
            <a:ext cx="1978692" cy="46166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200" dirty="0">
                <a:latin typeface="Interstate-Bold" pitchFamily="2" charset="0"/>
              </a:rPr>
              <a:t>Variation Required </a:t>
            </a:r>
            <a:br>
              <a:rPr lang="en-US" sz="1200" dirty="0">
                <a:latin typeface="Interstate-Bold" pitchFamily="2" charset="0"/>
              </a:rPr>
            </a:br>
            <a:r>
              <a:rPr lang="en-US" sz="1200" dirty="0">
                <a:latin typeface="Interstate-Bold" pitchFamily="2" charset="0"/>
              </a:rPr>
              <a:t>for Border Width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74971" y="3937613"/>
            <a:ext cx="1838877" cy="27699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200" dirty="0">
                <a:latin typeface="Interstate-Bold" pitchFamily="2" charset="0"/>
              </a:rPr>
              <a:t>Full Shoulder Widths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16343" y="5347035"/>
            <a:ext cx="173994" cy="8588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03196" y="476250"/>
            <a:ext cx="5493525" cy="604520"/>
          </a:xfrm>
        </p:spPr>
        <p:txBody>
          <a:bodyPr/>
          <a:lstStyle/>
          <a:p>
            <a:r>
              <a:rPr lang="en-US" sz="2400" dirty="0" smtClean="0"/>
              <a:t>EXISTING TYPICAL SECTION</a:t>
            </a:r>
            <a:endParaRPr lang="en-US" sz="240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03196" y="3115236"/>
            <a:ext cx="5493525" cy="604520"/>
          </a:xfrm>
          <a:prstGeom prst="rect">
            <a:avLst/>
          </a:prstGeom>
        </p:spPr>
        <p:txBody>
          <a:bodyPr vert="horz" lIns="44758" tIns="22379" rIns="44758" bIns="22379" rtlCol="0" anchor="b">
            <a:noAutofit/>
          </a:bodyPr>
          <a:lstStyle>
            <a:lvl1pPr algn="l" defTabSz="447577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Interstate-Regular" pitchFamily="2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TYPICAL SECTION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833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52532" y="476250"/>
            <a:ext cx="3156725" cy="60452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Interstate-Regular" pitchFamily="2" charset="0"/>
              </a:rPr>
              <a:t>CROSSROAD LIMITS</a:t>
            </a:r>
            <a:endParaRPr lang="en-US" sz="2400" dirty="0">
              <a:latin typeface="Interstate-Regular" pitchFamily="2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19854" y="1162050"/>
            <a:ext cx="4184376" cy="5836921"/>
          </a:xfrm>
        </p:spPr>
        <p:txBody>
          <a:bodyPr/>
          <a:lstStyle/>
          <a:p>
            <a:r>
              <a:rPr lang="en-US" sz="2400" dirty="0" smtClean="0"/>
              <a:t>Crossroads Area of Influence</a:t>
            </a:r>
          </a:p>
          <a:p>
            <a:pPr lvl="1"/>
            <a:r>
              <a:rPr lang="en-US" sz="2000" dirty="0" smtClean="0"/>
              <a:t>Based on traffic congestion</a:t>
            </a:r>
          </a:p>
          <a:p>
            <a:pPr lvl="1"/>
            <a:r>
              <a:rPr lang="en-US" sz="2000" dirty="0" smtClean="0"/>
              <a:t>Access management</a:t>
            </a:r>
          </a:p>
          <a:p>
            <a:pPr lvl="1"/>
            <a:r>
              <a:rPr lang="en-US" sz="2000" dirty="0" smtClean="0"/>
              <a:t>Adjacent intersections</a:t>
            </a:r>
          </a:p>
          <a:p>
            <a:pPr lvl="1"/>
            <a:r>
              <a:rPr lang="en-US" sz="2000" dirty="0" smtClean="0"/>
              <a:t>Land uses</a:t>
            </a:r>
          </a:p>
          <a:p>
            <a:pPr lvl="1"/>
            <a:r>
              <a:rPr lang="en-US" sz="2000" dirty="0" smtClean="0"/>
              <a:t>Incident Management Routes</a:t>
            </a:r>
          </a:p>
          <a:p>
            <a:pPr lvl="1"/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4" t="22904" r="12911"/>
          <a:stretch/>
        </p:blipFill>
        <p:spPr bwMode="auto">
          <a:xfrm>
            <a:off x="603115" y="3749337"/>
            <a:ext cx="8013187" cy="265830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>
            <a:spLocks noChangeAspect="1"/>
          </p:cNvSpPr>
          <p:nvPr/>
        </p:nvSpPr>
        <p:spPr>
          <a:xfrm>
            <a:off x="2665386" y="4737375"/>
            <a:ext cx="228502" cy="2206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4987054" y="4717989"/>
            <a:ext cx="228502" cy="2206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6151130" y="4692326"/>
            <a:ext cx="228502" cy="2206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7918321" y="5079181"/>
            <a:ext cx="228502" cy="2206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969530" y="4692326"/>
            <a:ext cx="228502" cy="2206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101305" y="5079181"/>
            <a:ext cx="2931267" cy="3488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422568">
            <a:off x="5672507" y="5240016"/>
            <a:ext cx="1709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0.6 miles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5257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11209" y="2030541"/>
            <a:ext cx="1920240" cy="378968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36" tIns="45718" rIns="91436" bIns="45718" rtlCol="0" anchor="t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Innovative Technologies</a:t>
            </a:r>
          </a:p>
        </p:txBody>
      </p:sp>
      <p:pic>
        <p:nvPicPr>
          <p:cNvPr id="22" name="Picture 3" descr="\\psf\Home\Desktop\web_design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42" y="2635146"/>
            <a:ext cx="980175" cy="695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21586" y="3457864"/>
            <a:ext cx="1499486" cy="17004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2871" indent="-182871">
              <a:spcBef>
                <a:spcPts val="5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Interactive Web</a:t>
            </a:r>
          </a:p>
          <a:p>
            <a:pPr marL="182871" indent="-182871">
              <a:spcBef>
                <a:spcPts val="5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FDOT Social Media</a:t>
            </a:r>
          </a:p>
          <a:p>
            <a:pPr marL="182871" indent="-182871">
              <a:spcBef>
                <a:spcPts val="5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Webcast Capability</a:t>
            </a:r>
          </a:p>
          <a:p>
            <a:pPr marL="182871" indent="-182871">
              <a:spcBef>
                <a:spcPts val="5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Moving-4-ward.com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61059" y="1972827"/>
            <a:ext cx="2127297" cy="378968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36" tIns="45718" rIns="91436" bIns="45718" rtlCol="0" anchor="t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Meetings/</a:t>
            </a:r>
            <a:b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</a:b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Hearings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940132" y="3400150"/>
            <a:ext cx="1969151" cy="17004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2871" indent="-182871">
              <a:spcBef>
                <a:spcPts val="5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One-on-One Key Influencer Meetings</a:t>
            </a:r>
          </a:p>
          <a:p>
            <a:pPr marL="182871" indent="-182871">
              <a:spcBef>
                <a:spcPts val="5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Speak at HOA/Neighborhoods</a:t>
            </a:r>
          </a:p>
          <a:p>
            <a:pPr marL="182871" indent="-182871">
              <a:spcBef>
                <a:spcPts val="5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Alternatives Meetings</a:t>
            </a:r>
          </a:p>
          <a:p>
            <a:pPr marL="182871" indent="-182871">
              <a:spcBef>
                <a:spcPts val="5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Public Hearings</a:t>
            </a:r>
          </a:p>
        </p:txBody>
      </p:sp>
      <p:pic>
        <p:nvPicPr>
          <p:cNvPr id="44" name="Picture 2" descr="\\psf\Home\Desktop\00_Presentation Graphics\Clearlight_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8" t="32934" r="14831"/>
          <a:stretch/>
        </p:blipFill>
        <p:spPr bwMode="auto">
          <a:xfrm>
            <a:off x="7560439" y="2617500"/>
            <a:ext cx="728537" cy="679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2494493" y="2030541"/>
            <a:ext cx="1920240" cy="378968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36" tIns="45718" rIns="91436" bIns="45718" rtlCol="0" anchor="t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Collateral Materials Development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584748" y="3457864"/>
            <a:ext cx="1791325" cy="22185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2871" indent="-182871">
              <a:spcBef>
                <a:spcPts val="5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Synergistic-Coordinated Approach Consistent Messaging</a:t>
            </a:r>
          </a:p>
          <a:p>
            <a:pPr marL="182871" indent="-182871">
              <a:spcBef>
                <a:spcPts val="5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Stress Benefits, Use Plain Language to Explain Technical Features</a:t>
            </a:r>
          </a:p>
        </p:txBody>
      </p:sp>
      <p:pic>
        <p:nvPicPr>
          <p:cNvPr id="45" name="Picture 2" descr="\\psf\Host\Volumes\mrktg\_Active\Transportation\TR59219_D5 I-4 SAMR_059\Graphics\01_Presenation\moving-4-ward-856146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627" y="2623646"/>
            <a:ext cx="1143000" cy="708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4677777" y="2030541"/>
            <a:ext cx="1920240" cy="378968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36" tIns="45718" rIns="91436" bIns="45718" rtlCol="0" anchor="t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Media </a:t>
            </a:r>
            <a:b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</a:b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Relations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828330" y="3863305"/>
            <a:ext cx="1644591" cy="13567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2871" indent="-182871">
              <a:spcBef>
                <a:spcPts val="5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Press Releases</a:t>
            </a:r>
          </a:p>
          <a:p>
            <a:pPr marL="182871" indent="-182871">
              <a:spcBef>
                <a:spcPts val="5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Support Department Public Information Office</a:t>
            </a:r>
          </a:p>
        </p:txBody>
      </p:sp>
      <p:pic>
        <p:nvPicPr>
          <p:cNvPr id="46" name="Picture 2" descr="\\psf\Host\Volumes\mrktg\_Active\Transportation\TR59219_D5 I-4 SAMR_059\Graphics\01_Presenation\06_PI\news_journal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09" y="2590873"/>
            <a:ext cx="840001" cy="45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\\psf\Host\Volumes\mrktg\_Active\Transportation\TR59219_D5 I-4 SAMR_059\Graphics\01_Presenation\06_PI\OrlandoSentine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576" y="2563973"/>
            <a:ext cx="802475" cy="44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\\psf\Host\Volumes\mrktg\_Active\Transportation\TR59219_D5 I-4 SAMR_059\Graphics\01_Presenation\06_PI\WESH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809" y="3127666"/>
            <a:ext cx="457201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\\psf\Host\Volumes\mrktg\_Active\Transportation\TR59219_D5 I-4 SAMR_059\Graphics\01_Presenation\06_PI\wftv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342" y="3108860"/>
            <a:ext cx="662942" cy="5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152533" y="476250"/>
            <a:ext cx="8035130" cy="60452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Interstate-Regular" pitchFamily="2" charset="0"/>
              </a:rPr>
              <a:t>PUBLIC ENGAGEMENT AND COMMUNITY OUTREACH</a:t>
            </a:r>
            <a:endParaRPr lang="en-US" sz="2400" dirty="0">
              <a:latin typeface="Interstate-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02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52532" y="476250"/>
            <a:ext cx="7119125" cy="60452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Interstate-Regular" pitchFamily="2" charset="0"/>
              </a:rPr>
              <a:t>DEVELOPMENT OF PREFERRED ALTERNATIVES</a:t>
            </a:r>
            <a:endParaRPr lang="en-US" sz="2400" dirty="0">
              <a:latin typeface="Interstate-Regular" pitchFamily="2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19853" y="1162050"/>
            <a:ext cx="8219347" cy="5836921"/>
          </a:xfrm>
        </p:spPr>
        <p:txBody>
          <a:bodyPr/>
          <a:lstStyle/>
          <a:p>
            <a:r>
              <a:rPr lang="en-US" sz="2400" dirty="0"/>
              <a:t>Traffic Operations</a:t>
            </a:r>
          </a:p>
          <a:p>
            <a:r>
              <a:rPr lang="en-US" sz="2400" dirty="0" smtClean="0"/>
              <a:t>Minimize Right of Way Impacts</a:t>
            </a:r>
          </a:p>
          <a:p>
            <a:r>
              <a:rPr lang="en-US" sz="2400" dirty="0" smtClean="0"/>
              <a:t>Consistent </a:t>
            </a:r>
            <a:r>
              <a:rPr lang="en-US" sz="2400" dirty="0"/>
              <a:t>with </a:t>
            </a:r>
            <a:r>
              <a:rPr lang="en-US" sz="2400" dirty="0" smtClean="0"/>
              <a:t>Core Section</a:t>
            </a:r>
            <a:endParaRPr lang="en-US" sz="2400" dirty="0"/>
          </a:p>
          <a:p>
            <a:r>
              <a:rPr lang="en-US" sz="2400" dirty="0" smtClean="0"/>
              <a:t>Business </a:t>
            </a:r>
            <a:r>
              <a:rPr lang="en-US" sz="2400" dirty="0"/>
              <a:t>Rule Variables for </a:t>
            </a:r>
            <a:r>
              <a:rPr lang="en-US" sz="2400" dirty="0" smtClean="0"/>
              <a:t>Express </a:t>
            </a:r>
            <a:r>
              <a:rPr lang="en-US" sz="2400" dirty="0"/>
              <a:t>Lanes</a:t>
            </a:r>
          </a:p>
          <a:p>
            <a:pPr lvl="1"/>
            <a:r>
              <a:rPr lang="en-US" sz="2000" dirty="0" smtClean="0"/>
              <a:t>Interchanges direct access</a:t>
            </a:r>
          </a:p>
          <a:p>
            <a:pPr lvl="1"/>
            <a:r>
              <a:rPr lang="en-US" sz="2000" dirty="0" smtClean="0"/>
              <a:t>Slip ramps</a:t>
            </a:r>
          </a:p>
          <a:p>
            <a:r>
              <a:rPr lang="en-US" sz="2400" dirty="0" smtClean="0"/>
              <a:t>Addresses Environmental Impacts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64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>
            <a:spLocks noGrp="1"/>
          </p:cNvSpPr>
          <p:nvPr>
            <p:ph type="title"/>
          </p:nvPr>
        </p:nvSpPr>
        <p:spPr>
          <a:xfrm>
            <a:off x="152532" y="476250"/>
            <a:ext cx="7119125" cy="60452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Interstate-Regular" pitchFamily="2" charset="0"/>
              </a:rPr>
              <a:t>SCHEDULE</a:t>
            </a:r>
            <a:endParaRPr lang="en-US" sz="2400" dirty="0">
              <a:latin typeface="Interstate-Regular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766" y="1120156"/>
            <a:ext cx="7698271" cy="555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16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\\psf\Host\Volumes\mrktg\Graphics\Logos\FDOT\FDOT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51" y="5188244"/>
            <a:ext cx="1446484" cy="144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206230" y="1025339"/>
            <a:ext cx="5437761" cy="5150224"/>
          </a:xfrm>
        </p:spPr>
        <p:txBody>
          <a:bodyPr/>
          <a:lstStyle/>
          <a:p>
            <a:pPr marL="0" indent="0">
              <a:spcBef>
                <a:spcPts val="700"/>
              </a:spcBef>
              <a:buNone/>
            </a:pPr>
            <a:r>
              <a:rPr lang="en-US" sz="2400" b="1" dirty="0" smtClean="0">
                <a:latin typeface="Interstate-Regular" pitchFamily="2" charset="0"/>
              </a:rPr>
              <a:t>CONTACT INFORMATION</a:t>
            </a:r>
          </a:p>
          <a:p>
            <a:pPr lvl="1"/>
            <a:r>
              <a:rPr lang="en-US" sz="2400" dirty="0" smtClean="0"/>
              <a:t>Ms</a:t>
            </a:r>
            <a:r>
              <a:rPr lang="en-US" sz="2400" dirty="0"/>
              <a:t>. Beata Stys-Palasz</a:t>
            </a:r>
          </a:p>
          <a:p>
            <a:pPr marL="469957" lvl="2" indent="0">
              <a:spcBef>
                <a:spcPts val="0"/>
              </a:spcBef>
              <a:buNone/>
            </a:pPr>
            <a:r>
              <a:rPr lang="en-US" sz="2000" dirty="0"/>
              <a:t>Florida Department of Transportation</a:t>
            </a:r>
          </a:p>
          <a:p>
            <a:pPr marL="469957" lvl="2" indent="0">
              <a:spcBef>
                <a:spcPts val="0"/>
              </a:spcBef>
              <a:buNone/>
            </a:pPr>
            <a:r>
              <a:rPr lang="it-IT" sz="2000" dirty="0"/>
              <a:t>719 South Woodland Blvd.</a:t>
            </a:r>
          </a:p>
          <a:p>
            <a:pPr marL="469957" lvl="2" indent="0">
              <a:spcBef>
                <a:spcPts val="0"/>
              </a:spcBef>
              <a:buNone/>
            </a:pPr>
            <a:r>
              <a:rPr lang="it-IT" sz="2000" dirty="0"/>
              <a:t>DeLand, Florida 32720</a:t>
            </a:r>
          </a:p>
          <a:p>
            <a:pPr marL="469957" lvl="2" indent="0">
              <a:spcBef>
                <a:spcPts val="0"/>
              </a:spcBef>
              <a:buNone/>
            </a:pPr>
            <a:r>
              <a:rPr lang="en-US" sz="2000" dirty="0"/>
              <a:t>Phone: 386-943-5418</a:t>
            </a:r>
          </a:p>
          <a:p>
            <a:pPr marL="469957" lvl="2" indent="0">
              <a:spcBef>
                <a:spcPts val="0"/>
              </a:spcBef>
              <a:buNone/>
            </a:pPr>
            <a:r>
              <a:rPr lang="en-US" sz="2000" dirty="0"/>
              <a:t>Email: Beata.Stys-Palasz@dot.state.fl.us</a:t>
            </a:r>
          </a:p>
          <a:p>
            <a:pPr lvl="1">
              <a:spcBef>
                <a:spcPts val="700"/>
              </a:spcBef>
            </a:pPr>
            <a:r>
              <a:rPr lang="en-US" sz="2400" dirty="0" smtClean="0"/>
              <a:t>Mr. Luis Diaz</a:t>
            </a:r>
          </a:p>
          <a:p>
            <a:pPr marL="469957" lvl="2" indent="0">
              <a:spcBef>
                <a:spcPts val="0"/>
              </a:spcBef>
              <a:buNone/>
            </a:pPr>
            <a:r>
              <a:rPr lang="en-US" sz="2000" dirty="0" smtClean="0"/>
              <a:t>610 Crescent Executive Court, Suite 400</a:t>
            </a:r>
          </a:p>
          <a:p>
            <a:pPr marL="469957" lvl="2" indent="0">
              <a:spcBef>
                <a:spcPts val="0"/>
              </a:spcBef>
              <a:buNone/>
            </a:pPr>
            <a:r>
              <a:rPr lang="en-US" sz="2000" dirty="0" smtClean="0"/>
              <a:t>Lake Mary, Florida 32746</a:t>
            </a:r>
          </a:p>
          <a:p>
            <a:pPr marL="469957" lvl="2" indent="0">
              <a:spcBef>
                <a:spcPts val="0"/>
              </a:spcBef>
              <a:buNone/>
            </a:pPr>
            <a:r>
              <a:rPr lang="en-US" sz="2000" dirty="0" smtClean="0"/>
              <a:t>Phone: 800-889-8237</a:t>
            </a:r>
          </a:p>
          <a:p>
            <a:pPr marL="469957" lvl="2" indent="0">
              <a:spcBef>
                <a:spcPts val="0"/>
              </a:spcBef>
              <a:buNone/>
            </a:pPr>
            <a:r>
              <a:rPr lang="en-US" sz="2000" dirty="0" smtClean="0"/>
              <a:t>Email: ldiaz@hntb.com</a:t>
            </a:r>
          </a:p>
        </p:txBody>
      </p:sp>
    </p:spTree>
    <p:extLst>
      <p:ext uri="{BB962C8B-B14F-4D97-AF65-F5344CB8AC3E}">
        <p14:creationId xmlns:p14="http://schemas.microsoft.com/office/powerpoint/2010/main" val="299581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7560" y="336176"/>
            <a:ext cx="9144000" cy="6454589"/>
          </a:xfrm>
          <a:prstGeom prst="rect">
            <a:avLst/>
          </a:prstGeom>
          <a:solidFill>
            <a:srgbClr val="1E242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758" tIns="22379" rIns="44758" bIns="22379" rtlCol="0" anchor="ctr"/>
          <a:lstStyle/>
          <a:p>
            <a:pPr algn="ctr"/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532" y="476250"/>
            <a:ext cx="12306171" cy="604520"/>
          </a:xfrm>
        </p:spPr>
        <p:txBody>
          <a:bodyPr>
            <a:noAutofit/>
          </a:bodyPr>
          <a:lstStyle/>
          <a:p>
            <a:r>
              <a:rPr lang="en-US" sz="2400" cap="all" dirty="0" smtClean="0"/>
              <a:t>Original approvals by FHWA</a:t>
            </a:r>
            <a:endParaRPr lang="en-US" sz="2400" cap="all" dirty="0"/>
          </a:p>
        </p:txBody>
      </p:sp>
      <p:sp>
        <p:nvSpPr>
          <p:cNvPr id="5" name="Content Placeholder 9"/>
          <p:cNvSpPr>
            <a:spLocks noGrp="1"/>
          </p:cNvSpPr>
          <p:nvPr>
            <p:ph idx="1"/>
          </p:nvPr>
        </p:nvSpPr>
        <p:spPr>
          <a:xfrm>
            <a:off x="619853" y="1162051"/>
            <a:ext cx="7571647" cy="1367394"/>
          </a:xfrm>
        </p:spPr>
        <p:txBody>
          <a:bodyPr/>
          <a:lstStyle/>
          <a:p>
            <a:r>
              <a:rPr lang="en-US" sz="2400" dirty="0" smtClean="0"/>
              <a:t>EA </a:t>
            </a:r>
            <a:r>
              <a:rPr lang="en-US" sz="2400" dirty="0"/>
              <a:t>from </a:t>
            </a:r>
            <a:r>
              <a:rPr lang="en-US" sz="2400" dirty="0" smtClean="0"/>
              <a:t>Memorial Blvd to </a:t>
            </a:r>
            <a:r>
              <a:rPr lang="en-US" sz="2400" dirty="0"/>
              <a:t>CR </a:t>
            </a:r>
            <a:r>
              <a:rPr lang="en-US" sz="2400" dirty="0" smtClean="0"/>
              <a:t>532</a:t>
            </a:r>
          </a:p>
          <a:p>
            <a:r>
              <a:rPr lang="en-US" sz="2400" dirty="0" smtClean="0"/>
              <a:t>EA </a:t>
            </a:r>
            <a:r>
              <a:rPr lang="en-US" sz="2400" dirty="0"/>
              <a:t>from CR 532 to SR </a:t>
            </a:r>
            <a:r>
              <a:rPr lang="en-US" sz="2400" dirty="0" smtClean="0"/>
              <a:t>528</a:t>
            </a:r>
          </a:p>
          <a:p>
            <a:r>
              <a:rPr lang="en-US" sz="2400" dirty="0" smtClean="0"/>
              <a:t>EIS </a:t>
            </a:r>
            <a:r>
              <a:rPr lang="en-US" sz="2400" dirty="0"/>
              <a:t>from SR 528 to SR </a:t>
            </a:r>
            <a:r>
              <a:rPr lang="en-US" sz="2400" dirty="0" smtClean="0"/>
              <a:t>472</a:t>
            </a:r>
            <a:endParaRPr lang="en-US" sz="2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804408"/>
              </p:ext>
            </p:extLst>
          </p:nvPr>
        </p:nvGraphicFramePr>
        <p:xfrm>
          <a:off x="333891" y="2661904"/>
          <a:ext cx="4210550" cy="29232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6487"/>
                <a:gridCol w="299528"/>
                <a:gridCol w="503923"/>
                <a:gridCol w="380010"/>
                <a:gridCol w="403761"/>
                <a:gridCol w="886841"/>
              </a:tblGrid>
              <a:tr h="6645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Reevaluation Segment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FONSI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FEIS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ROD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Pending </a:t>
                      </a: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ROD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</a:tr>
              <a:tr h="332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 = US 27 to CR 532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</a:tr>
              <a:tr h="332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 = CR 532 to SR 528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X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</a:tr>
              <a:tr h="332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 = SR 528 to SR 435 (Kirkman Rd)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</a:tr>
              <a:tr h="332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 = SR 435 (Kirkman Rd) to SR 434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X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</a:tr>
              <a:tr h="332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 = SR 434 to SR 417/SR 429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X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</a:tr>
              <a:tr h="332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 = SR 417/429 to SR 472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X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69573"/>
            <a:ext cx="3463570" cy="669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47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9" y="1940408"/>
            <a:ext cx="8915400" cy="330287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152533" y="476250"/>
            <a:ext cx="5943468" cy="604520"/>
          </a:xfrm>
        </p:spPr>
        <p:txBody>
          <a:bodyPr>
            <a:noAutofit/>
          </a:bodyPr>
          <a:lstStyle/>
          <a:p>
            <a:r>
              <a:rPr lang="en-US" sz="2400" dirty="0" smtClean="0"/>
              <a:t>I-4 PD&amp;E Updates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2279408" y="3490901"/>
            <a:ext cx="4575242" cy="162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79863" y="1960286"/>
            <a:ext cx="3774332" cy="155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204751" y="4930195"/>
            <a:ext cx="765312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8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\\psf\Home\Desktop\TR59219_D5 I-4 SAMR_059\Graphics\01_Presenation\Aetial_T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412"/>
            <a:ext cx="9144000" cy="287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\\psf\Home\Desktop\TR59219_D5 I-4 SAMR_059\Graphics\01_Presenation\Aetial_Bott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3471"/>
            <a:ext cx="9144000" cy="288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-27560" y="336176"/>
            <a:ext cx="9144000" cy="6454589"/>
          </a:xfrm>
          <a:prstGeom prst="rect">
            <a:avLst/>
          </a:prstGeom>
          <a:solidFill>
            <a:srgbClr val="1E242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758" tIns="22379" rIns="44758" bIns="22379"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0" y="2656346"/>
            <a:ext cx="1842412" cy="13378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44758" tIns="22379" rIns="44758" bIns="22379" rtlCol="0">
            <a:spAutoFit/>
          </a:bodyPr>
          <a:lstStyle/>
          <a:p>
            <a:r>
              <a:rPr lang="en-US" sz="1400" dirty="0">
                <a:latin typeface="Interstate-Regular" pitchFamily="2" charset="0"/>
              </a:rPr>
              <a:t>STAKEHOLDER ISSUES</a:t>
            </a:r>
          </a:p>
          <a:p>
            <a:pPr marL="111894" indent="-111894">
              <a:buFont typeface="Arial" pitchFamily="34" charset="0"/>
              <a:buChar char="•"/>
            </a:pPr>
            <a:r>
              <a:rPr lang="en-US" sz="1400" dirty="0">
                <a:latin typeface="Interstate-Regular" pitchFamily="2" charset="0"/>
              </a:rPr>
              <a:t>Crossroad Limits</a:t>
            </a:r>
          </a:p>
          <a:p>
            <a:pPr marL="111894" indent="-111894">
              <a:buFont typeface="Arial" pitchFamily="34" charset="0"/>
              <a:buChar char="•"/>
            </a:pPr>
            <a:r>
              <a:rPr lang="en-US" sz="1400" dirty="0">
                <a:latin typeface="Interstate-Regular" pitchFamily="2" charset="0"/>
              </a:rPr>
              <a:t>Local Work Plans</a:t>
            </a:r>
          </a:p>
          <a:p>
            <a:pPr marL="111894" indent="-111894">
              <a:buFont typeface="Arial" pitchFamily="34" charset="0"/>
              <a:buChar char="•"/>
            </a:pPr>
            <a:r>
              <a:rPr lang="en-US" sz="1400" dirty="0">
                <a:latin typeface="Interstate-Regular" pitchFamily="2" charset="0"/>
              </a:rPr>
              <a:t>New Interchange Requests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020" y="1855996"/>
            <a:ext cx="853687" cy="3811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201" y="2544842"/>
            <a:ext cx="526449" cy="530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37" y="1777511"/>
            <a:ext cx="591450" cy="596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904" y="742674"/>
            <a:ext cx="527137" cy="531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2" descr="\\psf\Home\Desktop\TR59219_D5 I-4 SAMR_059\Graphics\01_Presenation\Stakeholder Logos\Volusia County\VolusiaCtyLogo-W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472" y="2248394"/>
            <a:ext cx="850087" cy="494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\\psf\Home\Desktop\TR59219_D5 I-4 SAMR_059\Graphics\01_Presenation\Stakeholder Logos\City of Orland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969" y="549177"/>
            <a:ext cx="719140" cy="724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3" b="10381"/>
          <a:stretch/>
        </p:blipFill>
        <p:spPr>
          <a:xfrm>
            <a:off x="4342362" y="1599159"/>
            <a:ext cx="1358279" cy="5166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50" y="632605"/>
            <a:ext cx="687473" cy="915624"/>
          </a:xfrm>
          <a:prstGeom prst="rect">
            <a:avLst/>
          </a:prstGeom>
        </p:spPr>
      </p:pic>
      <p:pic>
        <p:nvPicPr>
          <p:cNvPr id="66" name="Picture 3" descr="\\LKMW00\mrktg\Graphics\Logos\County\Seminole-FL\SeminoleCntyFL_Logo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9719" r="4845" b="11574"/>
          <a:stretch/>
        </p:blipFill>
        <p:spPr bwMode="auto">
          <a:xfrm>
            <a:off x="2257551" y="2753924"/>
            <a:ext cx="884837" cy="34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388" y="759381"/>
            <a:ext cx="970945" cy="396524"/>
          </a:xfrm>
          <a:prstGeom prst="rect">
            <a:avLst/>
          </a:prstGeom>
        </p:spPr>
      </p:pic>
      <p:pic>
        <p:nvPicPr>
          <p:cNvPr id="69" name="Picture 6" descr="\\LKMW00\mrktg\Graphics\Logos\FTE Logos\EPS\Enterprise.ep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812" y="1369186"/>
            <a:ext cx="428430" cy="53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314" y="2075537"/>
            <a:ext cx="641279" cy="39701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812" y="4799263"/>
            <a:ext cx="646508" cy="6876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668" y="5692777"/>
            <a:ext cx="596296" cy="449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0" t="17677" r="29351" b="18915"/>
          <a:stretch/>
        </p:blipFill>
        <p:spPr>
          <a:xfrm>
            <a:off x="7681041" y="5336401"/>
            <a:ext cx="606887" cy="66870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411" y="3793801"/>
            <a:ext cx="628945" cy="721654"/>
          </a:xfrm>
          <a:prstGeom prst="rect">
            <a:avLst/>
          </a:prstGeom>
        </p:spPr>
      </p:pic>
      <p:pic>
        <p:nvPicPr>
          <p:cNvPr id="76" name="Picture 75" descr="tpo-logo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54" y="5840856"/>
            <a:ext cx="689523" cy="34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4" descr="\\LKMW00\mrktg\Graphics\Logos\City\FL_Kissimmee\Kissimmee_city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289" y="3878930"/>
            <a:ext cx="688523" cy="60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37" y="4777104"/>
            <a:ext cx="1083202" cy="45789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2" r="14587"/>
          <a:stretch/>
        </p:blipFill>
        <p:spPr>
          <a:xfrm>
            <a:off x="3509837" y="5329030"/>
            <a:ext cx="406485" cy="65414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484" y="3838215"/>
            <a:ext cx="400777" cy="63282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701" y="5348030"/>
            <a:ext cx="335199" cy="47133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8" t="14040" r="5854" b="36080"/>
          <a:stretch/>
        </p:blipFill>
        <p:spPr>
          <a:xfrm>
            <a:off x="5876688" y="3994203"/>
            <a:ext cx="1010870" cy="319414"/>
          </a:xfrm>
          <a:prstGeom prst="rect">
            <a:avLst/>
          </a:prstGeom>
        </p:spPr>
      </p:pic>
      <p:pic>
        <p:nvPicPr>
          <p:cNvPr id="83" name="Picture 2" descr="\\psf\Host\Volumes\mrktg\Graphics\Logos\FDOT\FDOT_logo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15" y="4255879"/>
            <a:ext cx="907129" cy="81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796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529" y="476250"/>
            <a:ext cx="12306171" cy="604520"/>
          </a:xfrm>
        </p:spPr>
        <p:txBody>
          <a:bodyPr>
            <a:noAutofit/>
          </a:bodyPr>
          <a:lstStyle/>
          <a:p>
            <a:r>
              <a:rPr lang="en-US" sz="2400" dirty="0" smtClean="0"/>
              <a:t>ENVIRONMENTAL</a:t>
            </a:r>
            <a:endParaRPr lang="en-US" sz="2400" dirty="0"/>
          </a:p>
        </p:txBody>
      </p:sp>
      <p:sp>
        <p:nvSpPr>
          <p:cNvPr id="5" name="Content Placeholder 8"/>
          <p:cNvSpPr>
            <a:spLocks noGrp="1"/>
          </p:cNvSpPr>
          <p:nvPr>
            <p:ph idx="1"/>
          </p:nvPr>
        </p:nvSpPr>
        <p:spPr>
          <a:xfrm>
            <a:off x="619853" y="1162051"/>
            <a:ext cx="4885597" cy="5162550"/>
          </a:xfrm>
        </p:spPr>
        <p:txBody>
          <a:bodyPr>
            <a:noAutofit/>
          </a:bodyPr>
          <a:lstStyle/>
          <a:p>
            <a:r>
              <a:rPr lang="en-US" sz="2400" dirty="0" smtClean="0"/>
              <a:t>Physical Environment</a:t>
            </a:r>
          </a:p>
          <a:p>
            <a:pPr lvl="1"/>
            <a:r>
              <a:rPr lang="en-US" sz="2000" dirty="0" smtClean="0"/>
              <a:t>Noise</a:t>
            </a:r>
          </a:p>
          <a:p>
            <a:pPr lvl="1"/>
            <a:r>
              <a:rPr lang="en-US" sz="2000" dirty="0" smtClean="0"/>
              <a:t>Contamination</a:t>
            </a:r>
          </a:p>
          <a:p>
            <a:pPr lvl="1"/>
            <a:r>
              <a:rPr lang="en-US" sz="2000" dirty="0" smtClean="0"/>
              <a:t>Cultural Resources/Section 106</a:t>
            </a:r>
            <a:endParaRPr lang="en-US" sz="2400" dirty="0" smtClean="0"/>
          </a:p>
          <a:p>
            <a:r>
              <a:rPr lang="en-US" sz="2400" dirty="0" smtClean="0"/>
              <a:t>Natural Environment</a:t>
            </a:r>
          </a:p>
          <a:p>
            <a:pPr lvl="1"/>
            <a:r>
              <a:rPr lang="en-US" sz="2000" dirty="0" smtClean="0"/>
              <a:t>Wetlands</a:t>
            </a:r>
          </a:p>
          <a:p>
            <a:pPr lvl="1"/>
            <a:r>
              <a:rPr lang="en-US" sz="2000" dirty="0" smtClean="0"/>
              <a:t>Threatened and Endangered Species</a:t>
            </a:r>
          </a:p>
          <a:p>
            <a:r>
              <a:rPr lang="en-US" sz="2400" dirty="0" smtClean="0"/>
              <a:t>Social Issues</a:t>
            </a:r>
          </a:p>
          <a:p>
            <a:r>
              <a:rPr lang="en-US" sz="2400" dirty="0" smtClean="0"/>
              <a:t>Environmental Justice</a:t>
            </a:r>
          </a:p>
          <a:p>
            <a:r>
              <a:rPr lang="en-US" sz="2400" dirty="0" smtClean="0"/>
              <a:t>Public Involvement</a:t>
            </a:r>
          </a:p>
          <a:p>
            <a:r>
              <a:rPr lang="en-US" sz="2400" dirty="0" smtClean="0"/>
              <a:t>Follow NEPA Process</a:t>
            </a:r>
          </a:p>
          <a:p>
            <a:endParaRPr lang="en-US" sz="2400" dirty="0"/>
          </a:p>
        </p:txBody>
      </p:sp>
      <p:pic>
        <p:nvPicPr>
          <p:cNvPr id="6" name="Picture 2" descr="\\psf\Home\Desktop\i-4-ultimate-project-presentation-march-2012 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63" y="1160155"/>
            <a:ext cx="2368862" cy="175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609" y="4925500"/>
            <a:ext cx="2297267" cy="1722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\\psf\Home\Desktop\TR59219_D5 I-4 SAMR_059\Graphics\01_Presenation\05_Luis\Soundwall_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998">
            <a:off x="7224604" y="2989446"/>
            <a:ext cx="1630225" cy="1434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24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psf\Home\Desktop\i-4-ultimate-project-presentation-march-2012 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902" y="1160155"/>
            <a:ext cx="2368862" cy="175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609" y="4925500"/>
            <a:ext cx="2297267" cy="1722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\\psf\Home\Desktop\TR59219_D5 I-4 SAMR_059\Graphics\01_Presenation\05_Luis\Soundwall_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998">
            <a:off x="7224604" y="2989446"/>
            <a:ext cx="1630225" cy="1434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651297" y="1039813"/>
            <a:ext cx="5635203" cy="5608637"/>
          </a:xfrm>
        </p:spPr>
        <p:txBody>
          <a:bodyPr>
            <a:noAutofit/>
          </a:bodyPr>
          <a:lstStyle/>
          <a:p>
            <a:r>
              <a:rPr lang="en-US" sz="2400" dirty="0" smtClean="0"/>
              <a:t>Noise Guidelines changed by FHWA 2010</a:t>
            </a:r>
          </a:p>
          <a:p>
            <a:pPr lvl="1"/>
            <a:r>
              <a:rPr lang="en-US" sz="2000" dirty="0" smtClean="0"/>
              <a:t>Adopted by FDOT May 2011</a:t>
            </a:r>
          </a:p>
          <a:p>
            <a:r>
              <a:rPr lang="en-US" sz="2400" dirty="0" smtClean="0"/>
              <a:t>USACE Mitigation Rule – Adopted in 2008</a:t>
            </a:r>
          </a:p>
          <a:p>
            <a:r>
              <a:rPr lang="en-US" sz="2400" dirty="0" smtClean="0"/>
              <a:t>1987 USACE Wetland Delineation Manual Modified With Regional Supplements in 2008</a:t>
            </a:r>
          </a:p>
          <a:p>
            <a:r>
              <a:rPr lang="en-US" sz="2400" dirty="0" smtClean="0"/>
              <a:t>New Mitigation Banks within Corridor</a:t>
            </a:r>
          </a:p>
          <a:p>
            <a:r>
              <a:rPr lang="en-US" sz="2400" dirty="0" smtClean="0"/>
              <a:t>Senate Bill Changes</a:t>
            </a:r>
          </a:p>
          <a:p>
            <a:r>
              <a:rPr lang="en-US" sz="2400" dirty="0" smtClean="0"/>
              <a:t>Impaired Waterbody Lists (303d) Updated</a:t>
            </a:r>
          </a:p>
          <a:p>
            <a:r>
              <a:rPr lang="en-US" sz="2400" dirty="0" smtClean="0"/>
              <a:t>Antiquity Issues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54012"/>
            <a:ext cx="6605990" cy="604520"/>
          </a:xfrm>
          <a:prstGeom prst="rect">
            <a:avLst/>
          </a:prstGeom>
        </p:spPr>
        <p:txBody>
          <a:bodyPr vert="horz" lIns="91436" tIns="45718" rIns="91436" bIns="45718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Interstate-Bold" pitchFamily="2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Interstate-Regular" pitchFamily="2" charset="0"/>
              </a:rPr>
              <a:t>WHAT HAS CHANGED?</a:t>
            </a:r>
          </a:p>
        </p:txBody>
      </p:sp>
    </p:spTree>
    <p:extLst>
      <p:ext uri="{BB962C8B-B14F-4D97-AF65-F5344CB8AC3E}">
        <p14:creationId xmlns:p14="http://schemas.microsoft.com/office/powerpoint/2010/main" val="241149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AGENCY COORDINATION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0300" y="1371600"/>
            <a:ext cx="5497095" cy="4572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Jurisdictions</a:t>
            </a:r>
            <a:endParaRPr lang="en-US" sz="2400" dirty="0"/>
          </a:p>
          <a:p>
            <a:pPr lvl="1"/>
            <a:r>
              <a:rPr lang="en-US" sz="2000" dirty="0"/>
              <a:t>FHWA, FDOT, </a:t>
            </a:r>
            <a:r>
              <a:rPr lang="en-US" sz="2000" dirty="0" smtClean="0"/>
              <a:t>USACE</a:t>
            </a:r>
            <a:r>
              <a:rPr lang="en-US" sz="2000" dirty="0"/>
              <a:t>, USFWS, NPS, NMFS, </a:t>
            </a:r>
            <a:r>
              <a:rPr lang="en-US" sz="2000" dirty="0" smtClean="0"/>
              <a:t>SJRWMD, SFWMD</a:t>
            </a:r>
            <a:r>
              <a:rPr lang="en-US" sz="2000" dirty="0"/>
              <a:t>, FFWCC, FDACS, USCG, State/County </a:t>
            </a:r>
            <a:r>
              <a:rPr lang="en-US" sz="2000" dirty="0" smtClean="0"/>
              <a:t>parks</a:t>
            </a:r>
            <a:r>
              <a:rPr lang="en-US" sz="2000" dirty="0"/>
              <a:t>, </a:t>
            </a:r>
            <a:r>
              <a:rPr lang="en-US" sz="2000" dirty="0" smtClean="0"/>
              <a:t>local </a:t>
            </a:r>
            <a:r>
              <a:rPr lang="en-US" sz="2000" dirty="0"/>
              <a:t>a</a:t>
            </a:r>
            <a:r>
              <a:rPr lang="en-US" sz="2000" dirty="0" smtClean="0"/>
              <a:t>gencies</a:t>
            </a:r>
            <a:endParaRPr lang="en-US" sz="2000" dirty="0"/>
          </a:p>
          <a:p>
            <a:pPr lvl="1"/>
            <a:r>
              <a:rPr lang="en-US" sz="2000" dirty="0"/>
              <a:t>Board of Trustees of the Internal Improvement Trust Fund (TIITF)</a:t>
            </a:r>
          </a:p>
          <a:p>
            <a:r>
              <a:rPr lang="en-US" sz="2400" dirty="0" smtClean="0"/>
              <a:t>Pre-App Meetings with Agencies</a:t>
            </a:r>
            <a:endParaRPr lang="en-US" sz="2400" dirty="0"/>
          </a:p>
          <a:p>
            <a:r>
              <a:rPr lang="en-US" sz="2400" dirty="0" smtClean="0"/>
              <a:t>Review Existing Permits and Documentation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7468" y="168276"/>
            <a:ext cx="3332761" cy="365125"/>
          </a:xfrm>
        </p:spPr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ENVIRONMENTAL SUPPORT</a:t>
            </a:r>
          </a:p>
        </p:txBody>
      </p:sp>
      <p:pic>
        <p:nvPicPr>
          <p:cNvPr id="5122" name="Picture 2" descr="http://upload.wikimedia.org/wikipedia/en/5/5f/SJRWMD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447800"/>
            <a:ext cx="14859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CEAAkGBggSERUTExQVFBQUFyAYGBcXGRcYHBsZHx4iGCAhFx8gICciHB8vGxgeJzssIyc1LCwuFyAxNTMrNSYuLCoBCQoKDgwOGg8PGiwkHiA1LC8sNDQpKikpMCk0KSotLiw1KSwsKS4sKywsLCosLCwsLCwsNDUsLCwsLDQpLCwsLP/AABEIAGAAYAMBIgACEQEDEQH/xAAcAAACAgMBAQAAAAAAAAAAAAAFBwQGAAEDAgj/xABAEAACAQIEBAIGBwcBCQAAAAABAgMEEQAFEiEGEzFBIlEUMkJhcYEHI1ORkqGjJFJicrHR8HMWM0RUgpOis8H/xAAZAQACAwEAAAAAAAAAAAAAAAADBAABAgX/xAArEQACAgEDAgUCBwAAAAAAAAABAgADERIhQQQxEyJRYfBxoQVSYoGxwdH/2gAMAwEAAhEDEQA/AHjjMavjCcSSaLY4VdfBEheR1RF6sxCgfMnFf4m4yjp9SR6WkQXkZyRFCD0MzDueyL4mt2G+Fdm2f5rNIWVHYxaS9TUJ/ulf1Wji3WBbb3IZ7bkjB66S8E9gWNGo4/ogpaOOSVftLLFF8pJSqn5XwDn+lcD/AJJfc1UzH9OFh+eKKnD8Esr86Wark9HWoVjzLOpIDcsLqkawbsFIKm4tjnn2T5alAhEccdUqo0q6rOti8b9XIclgt1ABUG+99mloqyATAmx+4jAp/pWUkAija/Zaoqf1YkH54N0/H9AVDSpJAp9tgHi/7kZZB8yMUrh6HLJEokflyPTEoEuj6g8KyszC+4XcfzW8sVSi4dzNEjnimaGpnqFj5aEJoEimQc0Lup0i+kiwVht1xkUISRnHwyCxgMmfQNPVxyKGRlZW6MpBB+BG2OwOELl/FNbRzaZf2dyWAliUcqTSxQmaAWVhqUgsmltu/dr8NcXQ1FkfSkxXUAG1JIvTXC+2pfMesvRgML2UMm/EMlgaWTGY0DjeAQs0cVfjLiX0dOWjBZHUsXIuIYh60jDuQdlHtMQPPFiqqmNFZmNlVSxPkBuT92ETxTX1VXIY9SxtMBUVDSNpWOIC8KOewVGDEddcvnbB6Ktbb9oK19I2nHLM7yqebTISiI4aFZrPE7e21WbXMji/jOy9thgxnGZQU0xjpVf0oDlGIgSDSGDowY7GMxu6b+IK9vZwIz3K6ArEiU0fpEqhUaCXwFtrMF3DxlbnVsQwKn1Tez5Fw1R08egnTKbapCbhvL+JAPdf3jD5FeA2+PT+4suc4ME0fDdVNYTS8rSCI4oPAqhm1FNV72J3Ava9vPHteD8qXblC4PtXJ+e+D8lHMDbrfoQQQf5bHf5Yl+iSyCxH1g2U/v8AuY/vAdPPYdes8UjcHaEKJzKz/sbk7xv9UAy2YEEjb1SOvmRiFJkmaQhvR5S6lg5jltckbHS53BKjT22JF98W6kgkVwWHhOzfA+E/1/pjw2XVAYqRuCRf52/+Yrxe4Jz/ABJ4a8SsRz0dU1YJUSCoYeMyjU0aC8khRNIsqIm2khmZ7t2sGgqxSMqa5WgJDm6cuanl6LIouQrEbgXtIuxxdOJOH5ppWkivHOjExSLsQRsAfMHpv0v8cBqaqrq1TCvLiBuKrmBmYOoIdmAJMg3VlJsIyoVfLFhhjIPl59j87QZG/vGfwlxF6QhVyvOjALFfVdW3WWP+Bh9xBHbFhBwieEM4ellZSW/ZSWUsrIXpGP1gKkAgAWmXbaz+eHnEwO4Nwd9sc++vQ2I1W+oSuce1KchISbekyLG3+mLySfpow+eFTw36ZO89YvOV55DZoXhJCX3DwyEcyIFlBNwBYDF7+lGYh4t/Vpatx8eWsYP6hxTuF2qlpEC85onV3d/qGpoSCx0zIyknZQT4gfENOGqhikkc/P8AIC0+fEK8JZbHPUzTkxhID6NFoTQm1zIygEhbsx6EjxNvie3C+ca52janKyOXRnjE7eqoHW2kagfPrjPo4ny9MvhVpYld9TlS6K1yx6i9+wxaPSaL7WL8af3wG12DkD5iERAVzKfHmECPyK6CCB3TUsiFNL2IBC2VWVtwbdfLHtq+kWZY5VqoBIbRSs50OeoB3ujHsreXbFuNZRkgmWE26XeM2+Fzt8scM0iyeoiaGVomVvKRQQeoI32IxkOCckd5rRB1RkweRGaWUqpOpC19RsVBuLFSL9uu18S8tjLrEzHxXCv73Q6Wv7zpB/6sCuHHlBqITI0qQS6I5GIYlCgcAkbMRqtt7sEMlzil524KJKQ31lkF9J0upJ3VlQjzuo264pgw2Mgwd5JSm1Eknbqfh/c/50xTc/pjBmMcqHQlWOW3h1ASKLodOpQzdLajYkk4YNRVZcLBZYrf6if3xSPpLqqI0isksbSRTI4COhbra4AJ7e7ti+nzrxwdpVijSSJUsyzSjE9PVpJNMVk0zmcXJRlBINlCINLSJpBPq3G2HPwWzikSNm1NCWhJ8+WxQf8AiF+/Cm40XMpKRtcMkMcJWweoWa7E6STYXLWPtGwB2thk/R1UO8MpPeUH8UMTn82ODdRg1qeYOk+Ywb9J1OzPDb24KmIW/eMXMA/Twt8koKWFI5DTTzSgISqSx6SJg3L8AVmIK9b2AK9sOXjimvTc0LqamZZwO5CG7j5xlh88KBazP1laggqkghgHhYusQMJa6MXtqbwyL08+mNdOSyY22lWgBsyLQRIKIKbCSKbxD6rWoB0NcBDJp8XVmC3v5Y7FV8h92Ny0L0szxTGV0qFJ1upjLuCUksH2G5NmZCzWW1r3xoo6M0b+smxve5B3ViDY2IIO9jv0GGnOTkfWZrOMgwtTcLVzblVQfxWv9wGJj8KUkY1SygDzCqo+83x74ZqcxLAHU0QFiW7HtpPU4sUsMbDSwDDyIBGFHcg4g2Ygyo8PVmT0ta4DsI5kUI5LFdercHwgDtY9NjfBz0ClmNNC0gR6hZTEhiLBo1czR6idl3O47qbC174g5twZTyKeUzIw3W5uAwNx16b4uHDHFUU6OtQghnpwOYHK2sRu6npoO/w6HFWkMNS/vC1sD5YuZs1lBI5MEZBII5YupBII399/jbAepjE0UEY5fNqagdBCGAdjbbQJF6j2itvjbE7NObLM5syCod5L7XEbG9xc2uQQBewLOB3xCyPJ6lqhxeSoWlIVURpI25jEhQhIblkaCST4AY7XO13KwAuoncbzD4JAE4VnDIWKdqetgmjRS0iqWSQhW2uhG/iI6G1zfDp4AomjimB+20/gjjjP5ocLPNM0aSqWnZQE2lq2aGJJSkf1pEkkZKyAqgN1sG1DDb4Rp50pIuYLSODI/wDPITIQfeC1vlhTqbGKANC0qM5ELSoDthIcW5PVUkyyRX5lGLodrvSk2Ui/eMnlk22DIe2HkRgJxNkC1CAqQs0ZJjcjUASLMrj2o2HhYdx7wMLU2eG2YWxNQicq6aGdk5BP7RIrLUyl5Z2lv6kYXdAhazHpsCT0GIVHXVclTaSWFWplZFFlKyNqIOon1gWBZnJ2AJHliRVUVVQvI8aMkd1Wph6yRLcFlV7X5bgEBxsQdLG4wTSHLsxDx815mDNNGscax6EVSFp4NYA1EEMRe31YIuRfHTDhR+n15EUIyfeGMn4wy6YW1CNlbTvcIT20MbDcC4BsbdjbB73/ANMKNc0hpZGjjK1EDC92GlvFoZgR012XR3C3a2OWUZ3TprL8zxNqARmUKNMhsoDAC7lPkpxG6PVll7QP1jhLAC52HW5Nh59f874oddDBJO0jMtQ+yqi3SBbEBRK/t+MgWHdhfrgRPxHlJG8LytvYuxO10YX1MbbB16e0MeaHM62rPo0bCIcs6FAJMjrHp032ClwovsAWUHrbEr6dkBbjmXsJIpM4zSUvHGjise6y+rp0C4sbmy2vp0nba4s17kZsqhoVZJgyIinRPCxjaa9iaeoXcajfod1UXswxHoswy6OldnpdEDlEIZyzVKHZ9Sk7Ovrh1ACnbvvvLKDMqySJpgZB/wANA1hrUWAknKgfVABQXIu+kKvuqw54wv3JhR94T4DyGeol1S7vPplmNgNNOpBRLAWXmMo27RxjoGw6UGBPDuSJTR21a5HJeWS1i7na9vZAGwHQAAYL45ltmtsxxE0ibxo43jMChIFz3hunqQDvHKgISVbalB6g3BDIe6sCDhdV/DmaUN2j0w+LXrWLnU+sbB9FmkppNJIuoZPgNsN/HgpgiWFdphkBnzFV8N5ut5TGZkLajJEechN9RuyXIufOx3xBerpTPreILGXuYVJUab7qpNyNsfSlZwfk8ra2iVZPtIy0T/iQqT88QpeBYj0qaofGRZPzdGP546a/iP5hFT0x9Z88UlTAJdQiWRCTaNix2INgdJBuNvuwUyfJs6jdZwghCm6y1AWNAexXmbsR20g4ekXA0I61NW3wkEf/AK1XE6g4TyiFtaQrzPtHvI/43Jb88U/4hkYAkXpjnvFjkHAVZPJzmBndjdqipVhGPfFE1nmO2xfSnuIwz8k4epqYNp1PI5vJK5Bdz/EfIdABsB0AwUVMerY5r2s/eMpWEmY3jMZgcJP/2Q=="/>
          <p:cNvSpPr>
            <a:spLocks noChangeAspect="1" noChangeArrowheads="1"/>
          </p:cNvSpPr>
          <p:nvPr/>
        </p:nvSpPr>
        <p:spPr bwMode="auto">
          <a:xfrm>
            <a:off x="63500" y="-442913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ggSERUTExQVFBQUFyAYGBcXGRcYHBsZHx4iGCAhFx8gICciHB8vGxgeJzssIyc1LCwuFyAxNTMrNSYuLCoBCQoKDgwOGg8PGiwkHiA1LC8sNDQpKikpMCk0KSotLiw1KSwsKS4sKywsLCosLCwsLCwsNDUsLCwsLDQpLCwsLP/AABEIAGAAYAMBIgACEQEDEQH/xAAcAAACAgMBAQAAAAAAAAAAAAAFBwQGAAEDAgj/xABAEAACAQIEBAIGBwcBCQAAAAABAgMEEQAFEiEGEzFBIlEUMkJhcYEHI1ORkqGjJFJicrHR8HMWM0RUgpOis8H/xAAZAQACAwEAAAAAAAAAAAAAAAADBAABAgX/xAArEQACAgEDAgUCBwAAAAAAAAABAgADERIhQQQxEyJRYfBxoQVSYoGxwdH/2gAMAwEAAhEDEQA/AHjjMavjCcSSaLY4VdfBEheR1RF6sxCgfMnFf4m4yjp9SR6WkQXkZyRFCD0MzDueyL4mt2G+Fdm2f5rNIWVHYxaS9TUJ/ulf1Wji3WBbb3IZ7bkjB66S8E9gWNGo4/ogpaOOSVftLLFF8pJSqn5XwDn+lcD/AJJfc1UzH9OFh+eKKnD8Esr86Wark9HWoVjzLOpIDcsLqkawbsFIKm4tjnn2T5alAhEccdUqo0q6rOti8b9XIclgt1ABUG+99mloqyATAmx+4jAp/pWUkAija/Zaoqf1YkH54N0/H9AVDSpJAp9tgHi/7kZZB8yMUrh6HLJEokflyPTEoEuj6g8KyszC+4XcfzW8sVSi4dzNEjnimaGpnqFj5aEJoEimQc0Lup0i+kiwVht1xkUISRnHwyCxgMmfQNPVxyKGRlZW6MpBB+BG2OwOELl/FNbRzaZf2dyWAliUcqTSxQmaAWVhqUgsmltu/dr8NcXQ1FkfSkxXUAG1JIvTXC+2pfMesvRgML2UMm/EMlgaWTGY0DjeAQs0cVfjLiX0dOWjBZHUsXIuIYh60jDuQdlHtMQPPFiqqmNFZmNlVSxPkBuT92ETxTX1VXIY9SxtMBUVDSNpWOIC8KOewVGDEddcvnbB6Ktbb9oK19I2nHLM7yqebTISiI4aFZrPE7e21WbXMji/jOy9thgxnGZQU0xjpVf0oDlGIgSDSGDowY7GMxu6b+IK9vZwIz3K6ArEiU0fpEqhUaCXwFtrMF3DxlbnVsQwKn1Tez5Fw1R08egnTKbapCbhvL+JAPdf3jD5FeA2+PT+4suc4ME0fDdVNYTS8rSCI4oPAqhm1FNV72J3Ava9vPHteD8qXblC4PtXJ+e+D8lHMDbrfoQQQf5bHf5Yl+iSyCxH1g2U/v8AuY/vAdPPYdes8UjcHaEKJzKz/sbk7xv9UAy2YEEjb1SOvmRiFJkmaQhvR5S6lg5jltckbHS53BKjT22JF98W6kgkVwWHhOzfA+E/1/pjw2XVAYqRuCRf52/+Yrxe4Jz/ABJ4a8SsRz0dU1YJUSCoYeMyjU0aC8khRNIsqIm2khmZ7t2sGgqxSMqa5WgJDm6cuanl6LIouQrEbgXtIuxxdOJOH5ppWkivHOjExSLsQRsAfMHpv0v8cBqaqrq1TCvLiBuKrmBmYOoIdmAJMg3VlJsIyoVfLFhhjIPl59j87QZG/vGfwlxF6QhVyvOjALFfVdW3WWP+Bh9xBHbFhBwieEM4ellZSW/ZSWUsrIXpGP1gKkAgAWmXbaz+eHnEwO4Nwd9sc++vQ2I1W+oSuce1KchISbekyLG3+mLySfpow+eFTw36ZO89YvOV55DZoXhJCX3DwyEcyIFlBNwBYDF7+lGYh4t/Vpatx8eWsYP6hxTuF2qlpEC85onV3d/qGpoSCx0zIyknZQT4gfENOGqhikkc/P8AIC0+fEK8JZbHPUzTkxhID6NFoTQm1zIygEhbsx6EjxNvie3C+ca52janKyOXRnjE7eqoHW2kagfPrjPo4ny9MvhVpYld9TlS6K1yx6i9+wxaPSaL7WL8af3wG12DkD5iERAVzKfHmECPyK6CCB3TUsiFNL2IBC2VWVtwbdfLHtq+kWZY5VqoBIbRSs50OeoB3ujHsreXbFuNZRkgmWE26XeM2+Fzt8scM0iyeoiaGVomVvKRQQeoI32IxkOCckd5rRB1RkweRGaWUqpOpC19RsVBuLFSL9uu18S8tjLrEzHxXCv73Q6Wv7zpB/6sCuHHlBqITI0qQS6I5GIYlCgcAkbMRqtt7sEMlzil524KJKQ31lkF9J0upJ3VlQjzuo264pgw2Mgwd5JSm1Eknbqfh/c/50xTc/pjBmMcqHQlWOW3h1ASKLodOpQzdLajYkk4YNRVZcLBZYrf6if3xSPpLqqI0isksbSRTI4COhbra4AJ7e7ti+nzrxwdpVijSSJUsyzSjE9PVpJNMVk0zmcXJRlBINlCINLSJpBPq3G2HPwWzikSNm1NCWhJ8+WxQf8AiF+/Cm40XMpKRtcMkMcJWweoWa7E6STYXLWPtGwB2thk/R1UO8MpPeUH8UMTn82ODdRg1qeYOk+Ywb9J1OzPDb24KmIW/eMXMA/Twt8koKWFI5DTTzSgISqSx6SJg3L8AVmIK9b2AK9sOXjimvTc0LqamZZwO5CG7j5xlh88KBazP1laggqkghgHhYusQMJa6MXtqbwyL08+mNdOSyY22lWgBsyLQRIKIKbCSKbxD6rWoB0NcBDJp8XVmC3v5Y7FV8h92Ny0L0szxTGV0qFJ1upjLuCUksH2G5NmZCzWW1r3xoo6M0b+smxve5B3ViDY2IIO9jv0GGnOTkfWZrOMgwtTcLVzblVQfxWv9wGJj8KUkY1SygDzCqo+83x74ZqcxLAHU0QFiW7HtpPU4sUsMbDSwDDyIBGFHcg4g2Ygyo8PVmT0ta4DsI5kUI5LFdercHwgDtY9NjfBz0ClmNNC0gR6hZTEhiLBo1czR6idl3O47qbC174g5twZTyKeUzIw3W5uAwNx16b4uHDHFUU6OtQghnpwOYHK2sRu6npoO/w6HFWkMNS/vC1sD5YuZs1lBI5MEZBII5YupBII399/jbAepjE0UEY5fNqagdBCGAdjbbQJF6j2itvjbE7NObLM5syCod5L7XEbG9xc2uQQBewLOB3xCyPJ6lqhxeSoWlIVURpI25jEhQhIblkaCST4AY7XO13KwAuoncbzD4JAE4VnDIWKdqetgmjRS0iqWSQhW2uhG/iI6G1zfDp4AomjimB+20/gjjjP5ocLPNM0aSqWnZQE2lq2aGJJSkf1pEkkZKyAqgN1sG1DDb4Rp50pIuYLSODI/wDPITIQfeC1vlhTqbGKANC0qM5ELSoDthIcW5PVUkyyRX5lGLodrvSk2Ui/eMnlk22DIe2HkRgJxNkC1CAqQs0ZJjcjUASLMrj2o2HhYdx7wMLU2eG2YWxNQicq6aGdk5BP7RIrLUyl5Z2lv6kYXdAhazHpsCT0GIVHXVclTaSWFWplZFFlKyNqIOon1gWBZnJ2AJHliRVUVVQvI8aMkd1Wph6yRLcFlV7X5bgEBxsQdLG4wTSHLsxDx815mDNNGscax6EVSFp4NYA1EEMRe31YIuRfHTDhR+n15EUIyfeGMn4wy6YW1CNlbTvcIT20MbDcC4BsbdjbB73/ANMKNc0hpZGjjK1EDC92GlvFoZgR012XR3C3a2OWUZ3TprL8zxNqARmUKNMhsoDAC7lPkpxG6PVll7QP1jhLAC52HW5Nh59f874oddDBJO0jMtQ+yqi3SBbEBRK/t+MgWHdhfrgRPxHlJG8LytvYuxO10YX1MbbB16e0MeaHM62rPo0bCIcs6FAJMjrHp032ClwovsAWUHrbEr6dkBbjmXsJIpM4zSUvHGjise6y+rp0C4sbmy2vp0nba4s17kZsqhoVZJgyIinRPCxjaa9iaeoXcajfod1UXswxHoswy6OldnpdEDlEIZyzVKHZ9Sk7Ovrh1ACnbvvvLKDMqySJpgZB/wANA1hrUWAknKgfVABQXIu+kKvuqw54wv3JhR94T4DyGeol1S7vPplmNgNNOpBRLAWXmMo27RxjoGw6UGBPDuSJTR21a5HJeWS1i7na9vZAGwHQAAYL45ltmtsxxE0ibxo43jMChIFz3hunqQDvHKgISVbalB6g3BDIe6sCDhdV/DmaUN2j0w+LXrWLnU+sbB9FmkppNJIuoZPgNsN/HgpgiWFdphkBnzFV8N5ut5TGZkLajJEechN9RuyXIufOx3xBerpTPreILGXuYVJUab7qpNyNsfSlZwfk8ra2iVZPtIy0T/iQqT88QpeBYj0qaofGRZPzdGP546a/iP5hFT0x9Z88UlTAJdQiWRCTaNix2INgdJBuNvuwUyfJs6jdZwghCm6y1AWNAexXmbsR20g4ekXA0I61NW3wkEf/AK1XE6g4TyiFtaQrzPtHvI/43Jb88U/4hkYAkXpjnvFjkHAVZPJzmBndjdqipVhGPfFE1nmO2xfSnuIwz8k4epqYNp1PI5vJK5Bdz/EfIdABsB0AwUVMerY5r2s/eMpWEmY3jMZgcJP/2Q=="/>
          <p:cNvSpPr>
            <a:spLocks noChangeAspect="1" noChangeArrowheads="1"/>
          </p:cNvSpPr>
          <p:nvPr/>
        </p:nvSpPr>
        <p:spPr bwMode="auto">
          <a:xfrm>
            <a:off x="215900" y="-290513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MGERUUExQVFRQWGB8YFRgYGR4fHhscIBwdHR8eIh8gHCYfIB4qGx0hIC8gJCcpMCw4GB4xNTAqNSgsLykBCQoKDgwOGg8PGikfHyQpKSkuLywsKSwsLCkpLCwsLCwsLCksLCwpLCksKSwpKSwpLCwpLCwsLCkpLCksKSwsKf/AABEIAGAAYAMBIgACEQEDEQH/xAAcAAACAwEBAQEAAAAAAAAAAAAFBgMEBwIAAQj/xABCEAACAQIEAwUEBQkHBQAAAAABAgMEEQAFEiEGMUETIlFhcQcygZEUQlJyoSNDU3OCktHh8BYzYqKxwfEkNGOy0v/EABkBAAIDAQAAAAAAAAAAAAAAAAMEAAECBf/EACIRAAICAgMBAQADAQAAAAAAAAECABEDIQQSMUEiIzJRE//aAAwDAQACEQMRAD8A3DHjtj18Dc4ziPJYzJIdug5lj0AHUnE9lE1Lk8y06lmYADcknYeuFDNfaElOpMK3XpNKdEZ+7sWf4C3nhRz7iOTOZCrAOVsSg70dODyaQD32v05D8cAIuHJsw11E3/VSRMytC1xcKdipB3Ft9I6Ycx4BVvF3yn5CmZe08y6lE0srAElYAIlA8Sx1uR52GB+Y8TVVIoeSkmRSdjJPKd/Xu3uPLFqqroaH6TC7xxRSaJILAghWDBlIU3JAsLbeOB/EOfJnlMsKJKWULZwhAZgLd6/MWAIOHExrql1AFifsL09bV6aZkhZhUX0dnVSqRYX3vqHxtiam9pD0EnZtUNGymzJMBKtx07RdBHrY4rZVxrFl6IjRSqiMulihNgFsRsBzOKVHQ0+Z0tSkTI8zOrmQ6dgz6jbrZVuTgf8AzXfYSw5Hhmm5Xx6kygzgRgmwkVtcRJ5d8Wt6MBhtjkDi4IIPUYwLNMlkyKpC0JcmXvLGRcGOynvXNrEkgKfA4O8G8ctCxCKdh+Upr7WH1ojzv4p5bWwDJxhXZIZM3xpsYx9xTyzMEzONZI21I3I/11xcvhLyMA3IJ5RCpJIAG5J5DzxjXG/F71LK6XMjg/R1AuUTrJb7bDl4AYevaBmSpGsLHuPdpv1SDvD9okL8cZjktO9TItfLI0JkkKxWTUnhZj9VTfSMOcbGAO7RbM+6E9wjxjFThYpgIWUFVlQePMSA+9v1PicSvVTcYHWirToCLunNmUFbr4AqeWJZ6U8YVbIwQRQm8hCgEt+jJHvAc7+Yw0xzwSgAkADYMo2sPLkfhhssi7rcGgvRgzKeHqeiGjQLn67bm/mfDFuSl7BtLC3pyPmMd6VBt2i/jY/G2CKUnbroYi49w+HkfLzwM5LPsN+BqUKSnEyslr3FxfxGAeYcMQZjvp0tb3l2Pxthk+jnL2DMyix6m3wx1PlhjY2ItfUPQ7jEGWjIVQxRhrp+GZUWqcmN0CCZABbUQAz/AHRy8N8V8x4bM5C00EcUi9+N4391QSLyHldtip8zh2zPJxV9xrFdAUg9drYTEppcpcUGvs0JLQuqjcH3lIOxtzuTtjSurC10f8gWAGhDHAvGBp2LONA1BapDtpY7LKB4HkwxryG4xgedZeOF5450VmgYdnM7tftLizHxt4HyxrPBWYGphMTG7QkLf7SEXjb4rz874W5SDTrDYnN9TM79peZmpNRbm7rTJbnZAWf5syi3liL6P/ZGMyECFljsHimK9ow2s0TJvY9fPAziQipmp1ZyqvVzszdReVBfysFxd4nlkenVJFeBe3RFEkwlEi6gCw3JWwNzvhrpSqsB2to28K5AlJRqCSHkBdyRcFm3/C+IYOD6mkgCRVjhkHc0gaRvyK+8dvMYYYMwpyoAmjNgBs42FvXE302H9LH+8P44SLuGJqMhFIivDnUsMj09bHqbSrKY1JWUb/VN7EeZ64qvKlBKq1NIkcch0xyKbi/QNsNJw6LmMS/nkP7S/wAcV8wNJm0bRTNEytzGob/wxQbdkS+tCDmyGF2RittJ2F9jtbcHntiehi1R6esbFD6E3U/LbAnhkdg1RCH1xxSDsiTqOkre1+tj/tghQ50sc2orpRjpJa1mF9IYfdbax+1imU3UoUdwnJS9vIw5b7n+vLCn7Rsu7emE0Y71MdabdAQSPjbDxV1tORtNFvzGtd/xwIzmrp5IJUaaK5RgBrXwPniYbD3U04HWIOcRR5ur/kJ5ZHj1JMbyWGnULWAVRe4t4DDB7J8x+kdmSTd4TG3rEw0n5McLvC5nnpY40hTS40vIZiGIHTTsQP8ACDi17KyYpVQWstQ67eGh/wCGHci/xsIpjP6EF8T5Ua6WJLFgtXUo4HgWRzb9m+B+aGKmpzHFFUd4JNrdgwVb8xblceHhh547pWyqeSRACRpqo16MUusoPqCvzwrx1+Y8VQks8cNIQdR0hUt4AWvz8LY1jcsoJ8lOACQJ3mqDXEVt3orH3efMe6LfPFdU1mwG/QAYhox9Ig7I92WFrAW8OV72ABHLmcTRy6gCCRv8v59MaYCFxt+ahWDhaaXmqr64tnhNIBeSUAegH+uLfDuay1pIcagPr2wXqKRKxdLjUMLM5BgS5uop5DNS5BWsNZCSINLljYtfcEch5YO1NPFViNXmWLtppI4rjUXVudug3FwcCs44JFWh7J7H6oIuLjl/xh04Rz+LPkEUkeieAKXRlGxtbUvl5jEykf2X37C4yCKMRq+sbLZHiMMIKHSTp5+fxwIar7ZKqVghsugCy8wL7A+vMeGCXG9UJa2ZlF+8EUeLcgP3sK82UzNKkHaK6yHUR9kDdr33Fhf1w1hQEX5M5KAoS3S8GMRE0dVCkzKHETmzC/K3TDV7NsqahnAcguJ3L2N91RlO/wB5rYHZnm0WV0yOY1laMAU4qIyHte2pHFw4Hjhs9mtGyuS47yR6n/WTNrb/AEv8cBzZWKG5MYAIjBxplpqYRKi6nhJbT9pSLOnxX/1GMkySNskqGgjkWPtV1U07Jq7vOw3FibdOqjG/lb4ynjzgxY9rhYmbVC9v7lzuVP8A42O48DhfjZK/DQ2Vd2IpyNJFOJ6dJGKhu1kkYCSYAgM4W115Wvvj7kNQa6SSoMKdhqACKdxzJYeO25vbE+RZneR4KiP8uUbtCzWMgHuRg8lWxvcc8ezDhKSdA8ZipyVCzoHOkOxGlL77kX/njoAgDqYrv0R3y2uizBAYWBUdF6eRHTFtu7jKstrIsnvDOrxyxkC6mxvcl7kc72AA9cEMh4qmqUYvUKp1EAMo5Bb7n8PhgOTiN7Bk3NFB1fHCXn0cj1Otn+jjT2a6DeWQHoBtbfrjmqz3WhL1hBsbKthyt4DqD+GBVLmqzt2NPGZZnG7sbXIvfnuQV5WOxxeLEy7mvPZ0OJYwTcdm0BKxwuL3vsfV77EH4HEmW07xyJNLrjknNqaRO8sZH5t1O9t9xfYHHHDzwVMvbSSGapEZkKFQFsBuA3MSAcm5eWJ63iCfMx9ChcTlgbzk2tHz7w5AqNi2NsQNL59mgKFmRVMr5/VBZZO1ipbtK4v33P1Rc9W2AHnjZeFcqbLIBr/vJD2kn3j09AO78MJvs/4SQBHA/Ix7xk/nZP0h/wAI5KMaYBbHP5OS6VfBG8SfTPtsQ1NKtWpVwGVhYg8iMT49bC0PUyzjD2f93ZWkjX3GXeWL/wC08uYwsQVH9m6WROxaZXQqZIyGjdujuD3kcb43d0vgJmnCkOZMXAMcn249j8RyYeRvhlORWmgGxX5PzVT2qJF1vsW77+8bX3PriSKkWeUIJAELWEjCwt0JGNlzf2ZNV8xBN5leyf5rcfhgDJ7Kjf8A7WUfdnUj/NY46y87GYocDCZvTU6GTS76UDEFwL8r2NvP/fHVBVCgmR7t3GBBSwbY7EX6+WNGi9lFztSyH9ZOFH+UMcMWVezRqYggww+aJrf957AfI4j87HRAlrgeIUgmzZnYRrRQSk6tru9yT3VtqJN+QsMPHCvs/AUa07OG9yh9+U+Mh6L4JhyyrhmDKW1KC0h5yOdTfM8h6YL6ccrJyCRQ0IymHrsyOGEIoAFgNgMSgWx4DH3CsYn/2Q=="/>
          <p:cNvSpPr>
            <a:spLocks noChangeAspect="1" noChangeArrowheads="1"/>
          </p:cNvSpPr>
          <p:nvPr/>
        </p:nvSpPr>
        <p:spPr bwMode="auto">
          <a:xfrm>
            <a:off x="368300" y="-138113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0" name="Picture 10" descr="http://crca.caloosahatchee.org/img/SouthFloridaWater.jpg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487302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www.inprocess.com/sites/default/files/u22/CO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519" y="3200400"/>
            <a:ext cx="1625749" cy="1245877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val="7188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psf\Host\Volumes\mrktg\_Active\Transportation\TR59219_D5 I-4 SAMR_059\Graphics\01_Presenation\_New Graphics\I4_PDE_RailMap_Boar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63" y="2173942"/>
            <a:ext cx="8706508" cy="256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152533" y="476250"/>
            <a:ext cx="8591418" cy="604520"/>
          </a:xfrm>
        </p:spPr>
        <p:txBody>
          <a:bodyPr>
            <a:noAutofit/>
          </a:bodyPr>
          <a:lstStyle/>
          <a:p>
            <a:r>
              <a:rPr lang="en-US" sz="2400" dirty="0" smtClean="0"/>
              <a:t>I-4 CORRIDOR RAIL ENVELOPES</a:t>
            </a:r>
            <a:endParaRPr lang="en-US" sz="2400" dirty="0"/>
          </a:p>
        </p:txBody>
      </p:sp>
      <p:sp>
        <p:nvSpPr>
          <p:cNvPr id="16" name="Freeform 15"/>
          <p:cNvSpPr/>
          <p:nvPr/>
        </p:nvSpPr>
        <p:spPr>
          <a:xfrm>
            <a:off x="4708527" y="3263291"/>
            <a:ext cx="1128048" cy="897732"/>
          </a:xfrm>
          <a:custGeom>
            <a:avLst/>
            <a:gdLst>
              <a:gd name="connsiteX0" fmla="*/ 15888 w 2256095"/>
              <a:gd name="connsiteY0" fmla="*/ 0 h 1795463"/>
              <a:gd name="connsiteX1" fmla="*/ 68276 w 2256095"/>
              <a:gd name="connsiteY1" fmla="*/ 23813 h 1795463"/>
              <a:gd name="connsiteX2" fmla="*/ 558813 w 2256095"/>
              <a:gd name="connsiteY2" fmla="*/ 100013 h 1795463"/>
              <a:gd name="connsiteX3" fmla="*/ 835038 w 2256095"/>
              <a:gd name="connsiteY3" fmla="*/ 381000 h 1795463"/>
              <a:gd name="connsiteX4" fmla="*/ 877901 w 2256095"/>
              <a:gd name="connsiteY4" fmla="*/ 419100 h 1795463"/>
              <a:gd name="connsiteX5" fmla="*/ 1001726 w 2256095"/>
              <a:gd name="connsiteY5" fmla="*/ 490538 h 1795463"/>
              <a:gd name="connsiteX6" fmla="*/ 1063638 w 2256095"/>
              <a:gd name="connsiteY6" fmla="*/ 523875 h 1795463"/>
              <a:gd name="connsiteX7" fmla="*/ 1182701 w 2256095"/>
              <a:gd name="connsiteY7" fmla="*/ 557213 h 1795463"/>
              <a:gd name="connsiteX8" fmla="*/ 1344626 w 2256095"/>
              <a:gd name="connsiteY8" fmla="*/ 652463 h 1795463"/>
              <a:gd name="connsiteX9" fmla="*/ 1487501 w 2256095"/>
              <a:gd name="connsiteY9" fmla="*/ 766763 h 1795463"/>
              <a:gd name="connsiteX10" fmla="*/ 1701813 w 2256095"/>
              <a:gd name="connsiteY10" fmla="*/ 933450 h 1795463"/>
              <a:gd name="connsiteX11" fmla="*/ 1763726 w 2256095"/>
              <a:gd name="connsiteY11" fmla="*/ 1000125 h 1795463"/>
              <a:gd name="connsiteX12" fmla="*/ 1820876 w 2256095"/>
              <a:gd name="connsiteY12" fmla="*/ 1052513 h 1795463"/>
              <a:gd name="connsiteX13" fmla="*/ 1882788 w 2256095"/>
              <a:gd name="connsiteY13" fmla="*/ 1114425 h 1795463"/>
              <a:gd name="connsiteX14" fmla="*/ 1978038 w 2256095"/>
              <a:gd name="connsiteY14" fmla="*/ 1133475 h 1795463"/>
              <a:gd name="connsiteX15" fmla="*/ 2016138 w 2256095"/>
              <a:gd name="connsiteY15" fmla="*/ 1157288 h 1795463"/>
              <a:gd name="connsiteX16" fmla="*/ 2059001 w 2256095"/>
              <a:gd name="connsiteY16" fmla="*/ 1228725 h 1795463"/>
              <a:gd name="connsiteX17" fmla="*/ 2182826 w 2256095"/>
              <a:gd name="connsiteY17" fmla="*/ 1528763 h 1795463"/>
              <a:gd name="connsiteX18" fmla="*/ 2206638 w 2256095"/>
              <a:gd name="connsiteY18" fmla="*/ 1590675 h 1795463"/>
              <a:gd name="connsiteX19" fmla="*/ 2235213 w 2256095"/>
              <a:gd name="connsiteY19" fmla="*/ 1628775 h 1795463"/>
              <a:gd name="connsiteX20" fmla="*/ 2254263 w 2256095"/>
              <a:gd name="connsiteY20" fmla="*/ 1671638 h 1795463"/>
              <a:gd name="connsiteX21" fmla="*/ 2254263 w 2256095"/>
              <a:gd name="connsiteY21" fmla="*/ 1704975 h 1795463"/>
              <a:gd name="connsiteX22" fmla="*/ 2244738 w 2256095"/>
              <a:gd name="connsiteY22" fmla="*/ 1762125 h 1795463"/>
              <a:gd name="connsiteX23" fmla="*/ 2249501 w 2256095"/>
              <a:gd name="connsiteY23" fmla="*/ 1795463 h 179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56095" h="1795463">
                <a:moveTo>
                  <a:pt x="15888" y="0"/>
                </a:moveTo>
                <a:cubicBezTo>
                  <a:pt x="-3162" y="3572"/>
                  <a:pt x="-22212" y="7144"/>
                  <a:pt x="68276" y="23813"/>
                </a:cubicBezTo>
                <a:cubicBezTo>
                  <a:pt x="158764" y="40482"/>
                  <a:pt x="431019" y="40482"/>
                  <a:pt x="558813" y="100013"/>
                </a:cubicBezTo>
                <a:cubicBezTo>
                  <a:pt x="686607" y="159544"/>
                  <a:pt x="781857" y="327819"/>
                  <a:pt x="835038" y="381000"/>
                </a:cubicBezTo>
                <a:cubicBezTo>
                  <a:pt x="888219" y="434181"/>
                  <a:pt x="850120" y="400844"/>
                  <a:pt x="877901" y="419100"/>
                </a:cubicBezTo>
                <a:cubicBezTo>
                  <a:pt x="905682" y="437356"/>
                  <a:pt x="970770" y="473076"/>
                  <a:pt x="1001726" y="490538"/>
                </a:cubicBezTo>
                <a:cubicBezTo>
                  <a:pt x="1032682" y="508000"/>
                  <a:pt x="1033476" y="512763"/>
                  <a:pt x="1063638" y="523875"/>
                </a:cubicBezTo>
                <a:cubicBezTo>
                  <a:pt x="1093800" y="534987"/>
                  <a:pt x="1135870" y="535782"/>
                  <a:pt x="1182701" y="557213"/>
                </a:cubicBezTo>
                <a:cubicBezTo>
                  <a:pt x="1229532" y="578644"/>
                  <a:pt x="1293826" y="617538"/>
                  <a:pt x="1344626" y="652463"/>
                </a:cubicBezTo>
                <a:cubicBezTo>
                  <a:pt x="1395426" y="687388"/>
                  <a:pt x="1487501" y="766763"/>
                  <a:pt x="1487501" y="766763"/>
                </a:cubicBezTo>
                <a:cubicBezTo>
                  <a:pt x="1547032" y="813594"/>
                  <a:pt x="1655776" y="894556"/>
                  <a:pt x="1701813" y="933450"/>
                </a:cubicBezTo>
                <a:cubicBezTo>
                  <a:pt x="1747850" y="972344"/>
                  <a:pt x="1743882" y="980281"/>
                  <a:pt x="1763726" y="1000125"/>
                </a:cubicBezTo>
                <a:cubicBezTo>
                  <a:pt x="1783570" y="1019969"/>
                  <a:pt x="1801032" y="1033463"/>
                  <a:pt x="1820876" y="1052513"/>
                </a:cubicBezTo>
                <a:cubicBezTo>
                  <a:pt x="1840720" y="1071563"/>
                  <a:pt x="1856594" y="1100931"/>
                  <a:pt x="1882788" y="1114425"/>
                </a:cubicBezTo>
                <a:cubicBezTo>
                  <a:pt x="1908982" y="1127919"/>
                  <a:pt x="1955813" y="1126331"/>
                  <a:pt x="1978038" y="1133475"/>
                </a:cubicBezTo>
                <a:cubicBezTo>
                  <a:pt x="2000263" y="1140619"/>
                  <a:pt x="2002644" y="1141413"/>
                  <a:pt x="2016138" y="1157288"/>
                </a:cubicBezTo>
                <a:cubicBezTo>
                  <a:pt x="2029632" y="1173163"/>
                  <a:pt x="2031220" y="1166813"/>
                  <a:pt x="2059001" y="1228725"/>
                </a:cubicBezTo>
                <a:cubicBezTo>
                  <a:pt x="2086782" y="1290637"/>
                  <a:pt x="2158220" y="1468438"/>
                  <a:pt x="2182826" y="1528763"/>
                </a:cubicBezTo>
                <a:cubicBezTo>
                  <a:pt x="2207432" y="1589088"/>
                  <a:pt x="2197907" y="1574006"/>
                  <a:pt x="2206638" y="1590675"/>
                </a:cubicBezTo>
                <a:cubicBezTo>
                  <a:pt x="2215369" y="1607344"/>
                  <a:pt x="2227276" y="1615281"/>
                  <a:pt x="2235213" y="1628775"/>
                </a:cubicBezTo>
                <a:cubicBezTo>
                  <a:pt x="2243150" y="1642269"/>
                  <a:pt x="2251088" y="1658938"/>
                  <a:pt x="2254263" y="1671638"/>
                </a:cubicBezTo>
                <a:cubicBezTo>
                  <a:pt x="2257438" y="1684338"/>
                  <a:pt x="2255850" y="1689894"/>
                  <a:pt x="2254263" y="1704975"/>
                </a:cubicBezTo>
                <a:cubicBezTo>
                  <a:pt x="2252676" y="1720056"/>
                  <a:pt x="2245532" y="1747044"/>
                  <a:pt x="2244738" y="1762125"/>
                </a:cubicBezTo>
                <a:cubicBezTo>
                  <a:pt x="2243944" y="1777206"/>
                  <a:pt x="2246722" y="1786334"/>
                  <a:pt x="2249501" y="1795463"/>
                </a:cubicBezTo>
              </a:path>
            </a:pathLst>
          </a:cu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ular Callout 27"/>
          <p:cNvSpPr/>
          <p:nvPr/>
        </p:nvSpPr>
        <p:spPr>
          <a:xfrm>
            <a:off x="291830" y="3824928"/>
            <a:ext cx="1380774" cy="852371"/>
          </a:xfrm>
          <a:prstGeom prst="wedgeRoundRectCallout">
            <a:avLst>
              <a:gd name="adj1" fmla="val -6437"/>
              <a:gd name="adj2" fmla="val -8950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Interstate-Bold" pitchFamily="2" charset="0"/>
              </a:rPr>
              <a:t>US 27 to SR 528</a:t>
            </a:r>
          </a:p>
          <a:p>
            <a:pPr algn="ctr"/>
            <a:r>
              <a:rPr lang="en-US" sz="1000" dirty="0" smtClean="0">
                <a:solidFill>
                  <a:schemeClr val="bg1"/>
                </a:solidFill>
                <a:latin typeface="Interstate-Bold" pitchFamily="2" charset="0"/>
              </a:rPr>
              <a:t>HSR</a:t>
            </a:r>
          </a:p>
          <a:p>
            <a:pPr algn="ctr"/>
            <a:r>
              <a:rPr lang="en-US" sz="1000" dirty="0" smtClean="0">
                <a:solidFill>
                  <a:schemeClr val="bg1"/>
                </a:solidFill>
                <a:latin typeface="Interstate-Bold" pitchFamily="2" charset="0"/>
              </a:rPr>
              <a:t>in </a:t>
            </a:r>
            <a:r>
              <a:rPr lang="en-US" sz="1000" dirty="0">
                <a:solidFill>
                  <a:schemeClr val="bg1"/>
                </a:solidFill>
                <a:latin typeface="Interstate-Bold" pitchFamily="2" charset="0"/>
              </a:rPr>
              <a:t>the Median (44’)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3754877" y="2356962"/>
            <a:ext cx="1459149" cy="849228"/>
          </a:xfrm>
          <a:prstGeom prst="wedgeRoundRectCallout">
            <a:avLst>
              <a:gd name="adj1" fmla="val -47151"/>
              <a:gd name="adj2" fmla="val 11245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Interstate-Bold" pitchFamily="2" charset="0"/>
              </a:rPr>
              <a:t>John Young Parkway to US 441</a:t>
            </a:r>
            <a:endParaRPr lang="en-US" sz="1000" dirty="0">
              <a:solidFill>
                <a:schemeClr val="bg1"/>
              </a:solidFill>
              <a:latin typeface="Interstate-Bold" pitchFamily="2" charset="0"/>
            </a:endParaRP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Interstate-Bold" pitchFamily="2" charset="0"/>
              </a:rPr>
              <a:t>LRT in the Median </a:t>
            </a:r>
            <a:r>
              <a:rPr lang="en-US" sz="1000" dirty="0" smtClean="0">
                <a:solidFill>
                  <a:schemeClr val="bg1"/>
                </a:solidFill>
                <a:latin typeface="Interstate-Bold" pitchFamily="2" charset="0"/>
              </a:rPr>
              <a:t>(32’)</a:t>
            </a:r>
            <a:endParaRPr lang="en-US" sz="1000" dirty="0">
              <a:solidFill>
                <a:schemeClr val="bg1"/>
              </a:solidFill>
              <a:latin typeface="Interstate-Bold" pitchFamily="2" charset="0"/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4708527" y="3816909"/>
            <a:ext cx="1459149" cy="860390"/>
          </a:xfrm>
          <a:prstGeom prst="wedgeRoundRectCallout">
            <a:avLst>
              <a:gd name="adj1" fmla="val -102461"/>
              <a:gd name="adj2" fmla="val -3664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Interstate-Bold" pitchFamily="2" charset="0"/>
              </a:rPr>
              <a:t>US 441 to Grant St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Interstate-Bold" pitchFamily="2" charset="0"/>
              </a:rPr>
              <a:t>LRT on the </a:t>
            </a:r>
            <a:r>
              <a:rPr lang="en-US" sz="1000" dirty="0" smtClean="0">
                <a:solidFill>
                  <a:schemeClr val="bg1"/>
                </a:solidFill>
                <a:latin typeface="Interstate-Bold" pitchFamily="2" charset="0"/>
              </a:rPr>
              <a:t>East </a:t>
            </a:r>
            <a:r>
              <a:rPr lang="en-US" sz="1000" dirty="0">
                <a:solidFill>
                  <a:schemeClr val="bg1"/>
                </a:solidFill>
                <a:latin typeface="Interstate-Bold" pitchFamily="2" charset="0"/>
              </a:rPr>
              <a:t>side of I-4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2081719" y="2344366"/>
            <a:ext cx="1380774" cy="860390"/>
          </a:xfrm>
          <a:prstGeom prst="wedgeRoundRectCallout">
            <a:avLst>
              <a:gd name="adj1" fmla="val 43208"/>
              <a:gd name="adj2" fmla="val 10228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schemeClr val="bg1"/>
                </a:solidFill>
                <a:latin typeface="Interstate-Bold" pitchFamily="2" charset="0"/>
              </a:rPr>
              <a:t>Kirkman</a:t>
            </a:r>
            <a:r>
              <a:rPr lang="en-US" sz="1000" dirty="0" smtClean="0">
                <a:solidFill>
                  <a:schemeClr val="bg1"/>
                </a:solidFill>
                <a:latin typeface="Interstate-Bold" pitchFamily="2" charset="0"/>
              </a:rPr>
              <a:t> Rd to John Young Pkwy</a:t>
            </a:r>
            <a:endParaRPr lang="en-US" sz="1000" dirty="0">
              <a:solidFill>
                <a:schemeClr val="bg1"/>
              </a:solidFill>
              <a:latin typeface="Interstate-Bold" pitchFamily="2" charset="0"/>
            </a:endParaRPr>
          </a:p>
          <a:p>
            <a:pPr algn="ctr"/>
            <a:r>
              <a:rPr lang="en-US" sz="1000" dirty="0" smtClean="0">
                <a:solidFill>
                  <a:schemeClr val="bg1"/>
                </a:solidFill>
                <a:latin typeface="Interstate-Bold" pitchFamily="2" charset="0"/>
              </a:rPr>
              <a:t>Rail Aerial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Interstate-Bold" pitchFamily="2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Interstate-Bold" pitchFamily="2" charset="0"/>
              </a:rPr>
              <a:t>n </a:t>
            </a:r>
            <a:r>
              <a:rPr lang="en-US" sz="1000" dirty="0">
                <a:solidFill>
                  <a:schemeClr val="bg1"/>
                </a:solidFill>
                <a:latin typeface="Interstate-Bold" pitchFamily="2" charset="0"/>
              </a:rPr>
              <a:t>the Median </a:t>
            </a:r>
            <a:r>
              <a:rPr lang="en-US" sz="1000" dirty="0" smtClean="0">
                <a:solidFill>
                  <a:schemeClr val="bg1"/>
                </a:solidFill>
                <a:latin typeface="Interstate-Bold" pitchFamily="2" charset="0"/>
              </a:rPr>
              <a:t>(8.5’ )</a:t>
            </a:r>
            <a:endParaRPr lang="en-US" sz="1000" dirty="0">
              <a:solidFill>
                <a:schemeClr val="bg1"/>
              </a:solidFill>
              <a:latin typeface="Interstate-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86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52532" y="476250"/>
            <a:ext cx="12306171" cy="604520"/>
          </a:xfrm>
          <a:prstGeom prst="rect">
            <a:avLst/>
          </a:prstGeom>
        </p:spPr>
        <p:txBody>
          <a:bodyPr vert="horz" lIns="44758" tIns="22379" rIns="44758" bIns="22379" rtlCol="0" anchor="b">
            <a:noAutofit/>
          </a:bodyPr>
          <a:lstStyle>
            <a:lvl1pPr algn="l" defTabSz="447577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Interstate-Regular" pitchFamily="2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I-4 ZIPPER EXPRESS LANES</a:t>
            </a:r>
            <a:endParaRPr lang="en-US" sz="2400" dirty="0"/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344090" y="1162050"/>
            <a:ext cx="4561740" cy="5836921"/>
          </a:xfrm>
          <a:prstGeom prst="rect">
            <a:avLst/>
          </a:prstGeom>
        </p:spPr>
        <p:txBody>
          <a:bodyPr vert="horz" lIns="44758" tIns="22379" rIns="44758" bIns="22379" rtlCol="0">
            <a:noAutofit/>
          </a:bodyPr>
          <a:lstStyle>
            <a:lvl1pPr marL="111894" indent="-111894" algn="l" defTabSz="447577" rtl="0" eaLnBrk="1" latinLnBrk="0" hangingPunct="1">
              <a:spcBef>
                <a:spcPts val="489"/>
              </a:spcBef>
              <a:buFont typeface="Arial" pitchFamily="34" charset="0"/>
              <a:buChar char="•"/>
              <a:defRPr sz="1500" kern="1200">
                <a:solidFill>
                  <a:schemeClr val="bg1"/>
                </a:solidFill>
                <a:latin typeface="Interstate-Light" pitchFamily="2" charset="0"/>
                <a:ea typeface="+mn-ea"/>
                <a:cs typeface="+mn-cs"/>
              </a:defRPr>
            </a:lvl1pPr>
            <a:lvl2pPr marL="363656" indent="-111894" algn="l" defTabSz="4475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chemeClr val="bg1"/>
                </a:solidFill>
                <a:latin typeface="Interstate-Light" pitchFamily="2" charset="0"/>
                <a:ea typeface="+mn-ea"/>
                <a:cs typeface="+mn-cs"/>
              </a:defRPr>
            </a:lvl2pPr>
            <a:lvl3pPr marL="559472" indent="-89515" algn="l" defTabSz="4475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/>
                </a:solidFill>
                <a:latin typeface="Interstate-Light" pitchFamily="2" charset="0"/>
                <a:ea typeface="+mn-ea"/>
                <a:cs typeface="+mn-cs"/>
              </a:defRPr>
            </a:lvl3pPr>
            <a:lvl4pPr marL="783259" indent="-89515" algn="l" defTabSz="4475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bg1"/>
                </a:solidFill>
                <a:latin typeface="Interstate-Light" pitchFamily="2" charset="0"/>
                <a:ea typeface="+mn-ea"/>
                <a:cs typeface="+mn-cs"/>
              </a:defRPr>
            </a:lvl4pPr>
            <a:lvl5pPr marL="1007047" indent="-89515" algn="l" defTabSz="4475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bg1"/>
                </a:solidFill>
                <a:latin typeface="Interstate-Light" pitchFamily="2" charset="0"/>
                <a:ea typeface="+mn-ea"/>
                <a:cs typeface="+mn-cs"/>
              </a:defRPr>
            </a:lvl5pPr>
            <a:lvl6pPr marL="1230836" indent="-111894" algn="l" defTabSz="4475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54624" indent="-111894" algn="l" defTabSz="4475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78413" indent="-111894" algn="l" defTabSz="4475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02201" indent="-111894" algn="l" defTabSz="4475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High level comparison of the express lanes concepts along I-4 including:</a:t>
            </a:r>
          </a:p>
          <a:p>
            <a:pPr marL="971524" lvl="1" indent="-457200"/>
            <a:r>
              <a:rPr lang="en-US" sz="2000" dirty="0" smtClean="0"/>
              <a:t>6+4 PD&amp;E concept Zipper Reversible managed lanes (6+2+1 Reversible)</a:t>
            </a:r>
          </a:p>
          <a:p>
            <a:pPr marL="115888" indent="-115888"/>
            <a:r>
              <a:rPr lang="en-US" sz="2600" dirty="0" smtClean="0"/>
              <a:t>Limits of Comparison</a:t>
            </a:r>
          </a:p>
          <a:p>
            <a:pPr marL="857224" lvl="1" indent="-342900"/>
            <a:r>
              <a:rPr lang="en-US" sz="2000" dirty="0" smtClean="0"/>
              <a:t>East of SR 434 to SR 472 (20 miles)</a:t>
            </a:r>
          </a:p>
          <a:p>
            <a:pPr marL="115888" indent="-115888"/>
            <a:r>
              <a:rPr lang="en-US" sz="2400" dirty="0" smtClean="0"/>
              <a:t>Use of the Results</a:t>
            </a:r>
          </a:p>
          <a:p>
            <a:pPr marL="857224" lvl="1" indent="-342900"/>
            <a:r>
              <a:rPr lang="en-US" sz="2000" dirty="0" smtClean="0"/>
              <a:t>Determine if it is warranted to pursue a zipper reversible express lane concept with the  I-4 extension PD&amp;E Update  Project</a:t>
            </a:r>
            <a:endParaRPr lang="en-US" sz="20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5188456" y="1295400"/>
            <a:ext cx="3803143" cy="2343502"/>
            <a:chOff x="4800600" y="1405891"/>
            <a:chExt cx="4191000" cy="2614189"/>
          </a:xfrm>
        </p:grpSpPr>
        <p:pic>
          <p:nvPicPr>
            <p:cNvPr id="19" name="Picture 18" descr="I-4 slide 2.jpg"/>
            <p:cNvPicPr>
              <a:picLocks noChangeAspect="1"/>
            </p:cNvPicPr>
            <p:nvPr/>
          </p:nvPicPr>
          <p:blipFill>
            <a:blip r:embed="rId2" cstate="print"/>
            <a:srcRect t="15743" b="38341"/>
            <a:stretch>
              <a:fillRect/>
            </a:stretch>
          </p:blipFill>
          <p:spPr>
            <a:xfrm>
              <a:off x="4800600" y="1405891"/>
              <a:ext cx="4191000" cy="2614189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 bwMode="auto">
            <a:xfrm flipV="1">
              <a:off x="5972401" y="1895090"/>
              <a:ext cx="1290439" cy="31218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5970269" y="2236742"/>
              <a:ext cx="562735" cy="105457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2" name="Freeform 21"/>
            <p:cNvSpPr/>
            <p:nvPr/>
          </p:nvSpPr>
          <p:spPr>
            <a:xfrm>
              <a:off x="6589945" y="1879884"/>
              <a:ext cx="761228" cy="1460269"/>
            </a:xfrm>
            <a:custGeom>
              <a:avLst/>
              <a:gdLst>
                <a:gd name="connsiteX0" fmla="*/ 0 w 2606649"/>
                <a:gd name="connsiteY0" fmla="*/ 658368 h 658368"/>
                <a:gd name="connsiteX1" fmla="*/ 299923 w 2606649"/>
                <a:gd name="connsiteY1" fmla="*/ 614477 h 658368"/>
                <a:gd name="connsiteX2" fmla="*/ 482803 w 2606649"/>
                <a:gd name="connsiteY2" fmla="*/ 490119 h 658368"/>
                <a:gd name="connsiteX3" fmla="*/ 621792 w 2606649"/>
                <a:gd name="connsiteY3" fmla="*/ 409652 h 658368"/>
                <a:gd name="connsiteX4" fmla="*/ 782726 w 2606649"/>
                <a:gd name="connsiteY4" fmla="*/ 490119 h 658368"/>
                <a:gd name="connsiteX5" fmla="*/ 1009497 w 2606649"/>
                <a:gd name="connsiteY5" fmla="*/ 555956 h 658368"/>
                <a:gd name="connsiteX6" fmla="*/ 1484985 w 2606649"/>
                <a:gd name="connsiteY6" fmla="*/ 555956 h 658368"/>
                <a:gd name="connsiteX7" fmla="*/ 1748333 w 2606649"/>
                <a:gd name="connsiteY7" fmla="*/ 570586 h 658368"/>
                <a:gd name="connsiteX8" fmla="*/ 2223821 w 2606649"/>
                <a:gd name="connsiteY8" fmla="*/ 365760 h 658368"/>
                <a:gd name="connsiteX9" fmla="*/ 2340864 w 2606649"/>
                <a:gd name="connsiteY9" fmla="*/ 234087 h 658368"/>
                <a:gd name="connsiteX10" fmla="*/ 2457907 w 2606649"/>
                <a:gd name="connsiteY10" fmla="*/ 160935 h 658368"/>
                <a:gd name="connsiteX11" fmla="*/ 2582265 w 2606649"/>
                <a:gd name="connsiteY11" fmla="*/ 65837 h 658368"/>
                <a:gd name="connsiteX12" fmla="*/ 2604211 w 2606649"/>
                <a:gd name="connsiteY12" fmla="*/ 0 h 658368"/>
                <a:gd name="connsiteX0" fmla="*/ 0 w 2582265"/>
                <a:gd name="connsiteY0" fmla="*/ 592531 h 592531"/>
                <a:gd name="connsiteX1" fmla="*/ 299923 w 2582265"/>
                <a:gd name="connsiteY1" fmla="*/ 548640 h 592531"/>
                <a:gd name="connsiteX2" fmla="*/ 482803 w 2582265"/>
                <a:gd name="connsiteY2" fmla="*/ 424282 h 592531"/>
                <a:gd name="connsiteX3" fmla="*/ 621792 w 2582265"/>
                <a:gd name="connsiteY3" fmla="*/ 343815 h 592531"/>
                <a:gd name="connsiteX4" fmla="*/ 782726 w 2582265"/>
                <a:gd name="connsiteY4" fmla="*/ 424282 h 592531"/>
                <a:gd name="connsiteX5" fmla="*/ 1009497 w 2582265"/>
                <a:gd name="connsiteY5" fmla="*/ 490119 h 592531"/>
                <a:gd name="connsiteX6" fmla="*/ 1484985 w 2582265"/>
                <a:gd name="connsiteY6" fmla="*/ 490119 h 592531"/>
                <a:gd name="connsiteX7" fmla="*/ 1748333 w 2582265"/>
                <a:gd name="connsiteY7" fmla="*/ 504749 h 592531"/>
                <a:gd name="connsiteX8" fmla="*/ 2223821 w 2582265"/>
                <a:gd name="connsiteY8" fmla="*/ 299923 h 592531"/>
                <a:gd name="connsiteX9" fmla="*/ 2340864 w 2582265"/>
                <a:gd name="connsiteY9" fmla="*/ 168250 h 592531"/>
                <a:gd name="connsiteX10" fmla="*/ 2457907 w 2582265"/>
                <a:gd name="connsiteY10" fmla="*/ 95098 h 592531"/>
                <a:gd name="connsiteX11" fmla="*/ 2582265 w 2582265"/>
                <a:gd name="connsiteY11" fmla="*/ 0 h 592531"/>
                <a:gd name="connsiteX0" fmla="*/ 0 w 3048000"/>
                <a:gd name="connsiteY0" fmla="*/ 1191768 h 1191768"/>
                <a:gd name="connsiteX1" fmla="*/ 299923 w 3048000"/>
                <a:gd name="connsiteY1" fmla="*/ 1147877 h 1191768"/>
                <a:gd name="connsiteX2" fmla="*/ 482803 w 3048000"/>
                <a:gd name="connsiteY2" fmla="*/ 1023519 h 1191768"/>
                <a:gd name="connsiteX3" fmla="*/ 621792 w 3048000"/>
                <a:gd name="connsiteY3" fmla="*/ 943052 h 1191768"/>
                <a:gd name="connsiteX4" fmla="*/ 782726 w 3048000"/>
                <a:gd name="connsiteY4" fmla="*/ 1023519 h 1191768"/>
                <a:gd name="connsiteX5" fmla="*/ 1009497 w 3048000"/>
                <a:gd name="connsiteY5" fmla="*/ 1089356 h 1191768"/>
                <a:gd name="connsiteX6" fmla="*/ 1484985 w 3048000"/>
                <a:gd name="connsiteY6" fmla="*/ 1089356 h 1191768"/>
                <a:gd name="connsiteX7" fmla="*/ 1748333 w 3048000"/>
                <a:gd name="connsiteY7" fmla="*/ 1103986 h 1191768"/>
                <a:gd name="connsiteX8" fmla="*/ 2223821 w 3048000"/>
                <a:gd name="connsiteY8" fmla="*/ 899160 h 1191768"/>
                <a:gd name="connsiteX9" fmla="*/ 2340864 w 3048000"/>
                <a:gd name="connsiteY9" fmla="*/ 767487 h 1191768"/>
                <a:gd name="connsiteX10" fmla="*/ 2457907 w 3048000"/>
                <a:gd name="connsiteY10" fmla="*/ 694335 h 1191768"/>
                <a:gd name="connsiteX11" fmla="*/ 3048000 w 3048000"/>
                <a:gd name="connsiteY11" fmla="*/ 0 h 1191768"/>
                <a:gd name="connsiteX0" fmla="*/ 0 w 3048000"/>
                <a:gd name="connsiteY0" fmla="*/ 1191768 h 1191768"/>
                <a:gd name="connsiteX1" fmla="*/ 299923 w 3048000"/>
                <a:gd name="connsiteY1" fmla="*/ 1147877 h 1191768"/>
                <a:gd name="connsiteX2" fmla="*/ 482803 w 3048000"/>
                <a:gd name="connsiteY2" fmla="*/ 1023519 h 1191768"/>
                <a:gd name="connsiteX3" fmla="*/ 621792 w 3048000"/>
                <a:gd name="connsiteY3" fmla="*/ 943052 h 1191768"/>
                <a:gd name="connsiteX4" fmla="*/ 782726 w 3048000"/>
                <a:gd name="connsiteY4" fmla="*/ 1023519 h 1191768"/>
                <a:gd name="connsiteX5" fmla="*/ 1009497 w 3048000"/>
                <a:gd name="connsiteY5" fmla="*/ 1089356 h 1191768"/>
                <a:gd name="connsiteX6" fmla="*/ 1484985 w 3048000"/>
                <a:gd name="connsiteY6" fmla="*/ 1089356 h 1191768"/>
                <a:gd name="connsiteX7" fmla="*/ 1748333 w 3048000"/>
                <a:gd name="connsiteY7" fmla="*/ 1103986 h 1191768"/>
                <a:gd name="connsiteX8" fmla="*/ 2223821 w 3048000"/>
                <a:gd name="connsiteY8" fmla="*/ 899160 h 1191768"/>
                <a:gd name="connsiteX9" fmla="*/ 2340864 w 3048000"/>
                <a:gd name="connsiteY9" fmla="*/ 767487 h 1191768"/>
                <a:gd name="connsiteX10" fmla="*/ 2438399 w 3048000"/>
                <a:gd name="connsiteY10" fmla="*/ 228600 h 1191768"/>
                <a:gd name="connsiteX11" fmla="*/ 3048000 w 3048000"/>
                <a:gd name="connsiteY11" fmla="*/ 0 h 1191768"/>
                <a:gd name="connsiteX0" fmla="*/ 0 w 3048000"/>
                <a:gd name="connsiteY0" fmla="*/ 1191768 h 1191768"/>
                <a:gd name="connsiteX1" fmla="*/ 299923 w 3048000"/>
                <a:gd name="connsiteY1" fmla="*/ 1147877 h 1191768"/>
                <a:gd name="connsiteX2" fmla="*/ 482803 w 3048000"/>
                <a:gd name="connsiteY2" fmla="*/ 1023519 h 1191768"/>
                <a:gd name="connsiteX3" fmla="*/ 621792 w 3048000"/>
                <a:gd name="connsiteY3" fmla="*/ 943052 h 1191768"/>
                <a:gd name="connsiteX4" fmla="*/ 782726 w 3048000"/>
                <a:gd name="connsiteY4" fmla="*/ 1023519 h 1191768"/>
                <a:gd name="connsiteX5" fmla="*/ 1009497 w 3048000"/>
                <a:gd name="connsiteY5" fmla="*/ 1089356 h 1191768"/>
                <a:gd name="connsiteX6" fmla="*/ 1484985 w 3048000"/>
                <a:gd name="connsiteY6" fmla="*/ 1089356 h 1191768"/>
                <a:gd name="connsiteX7" fmla="*/ 1748333 w 3048000"/>
                <a:gd name="connsiteY7" fmla="*/ 1103986 h 1191768"/>
                <a:gd name="connsiteX8" fmla="*/ 2223821 w 3048000"/>
                <a:gd name="connsiteY8" fmla="*/ 899160 h 1191768"/>
                <a:gd name="connsiteX9" fmla="*/ 2340864 w 3048000"/>
                <a:gd name="connsiteY9" fmla="*/ 767487 h 1191768"/>
                <a:gd name="connsiteX10" fmla="*/ 2438399 w 3048000"/>
                <a:gd name="connsiteY10" fmla="*/ 228600 h 1191768"/>
                <a:gd name="connsiteX11" fmla="*/ 3048000 w 3048000"/>
                <a:gd name="connsiteY11" fmla="*/ 0 h 1191768"/>
                <a:gd name="connsiteX0" fmla="*/ 0 w 3048000"/>
                <a:gd name="connsiteY0" fmla="*/ 1191768 h 1191768"/>
                <a:gd name="connsiteX1" fmla="*/ 299923 w 3048000"/>
                <a:gd name="connsiteY1" fmla="*/ 1147877 h 1191768"/>
                <a:gd name="connsiteX2" fmla="*/ 482803 w 3048000"/>
                <a:gd name="connsiteY2" fmla="*/ 1023519 h 1191768"/>
                <a:gd name="connsiteX3" fmla="*/ 621792 w 3048000"/>
                <a:gd name="connsiteY3" fmla="*/ 943052 h 1191768"/>
                <a:gd name="connsiteX4" fmla="*/ 782726 w 3048000"/>
                <a:gd name="connsiteY4" fmla="*/ 1023519 h 1191768"/>
                <a:gd name="connsiteX5" fmla="*/ 1009497 w 3048000"/>
                <a:gd name="connsiteY5" fmla="*/ 1089356 h 1191768"/>
                <a:gd name="connsiteX6" fmla="*/ 1484985 w 3048000"/>
                <a:gd name="connsiteY6" fmla="*/ 1089356 h 1191768"/>
                <a:gd name="connsiteX7" fmla="*/ 1748333 w 3048000"/>
                <a:gd name="connsiteY7" fmla="*/ 1103986 h 1191768"/>
                <a:gd name="connsiteX8" fmla="*/ 2223821 w 3048000"/>
                <a:gd name="connsiteY8" fmla="*/ 899160 h 1191768"/>
                <a:gd name="connsiteX9" fmla="*/ 2438399 w 3048000"/>
                <a:gd name="connsiteY9" fmla="*/ 228600 h 1191768"/>
                <a:gd name="connsiteX10" fmla="*/ 3048000 w 3048000"/>
                <a:gd name="connsiteY10" fmla="*/ 0 h 1191768"/>
                <a:gd name="connsiteX0" fmla="*/ 241909 w 2756510"/>
                <a:gd name="connsiteY0" fmla="*/ 2514600 h 2514600"/>
                <a:gd name="connsiteX1" fmla="*/ 8433 w 2756510"/>
                <a:gd name="connsiteY1" fmla="*/ 1147877 h 2514600"/>
                <a:gd name="connsiteX2" fmla="*/ 191313 w 2756510"/>
                <a:gd name="connsiteY2" fmla="*/ 1023519 h 2514600"/>
                <a:gd name="connsiteX3" fmla="*/ 330302 w 2756510"/>
                <a:gd name="connsiteY3" fmla="*/ 943052 h 2514600"/>
                <a:gd name="connsiteX4" fmla="*/ 491236 w 2756510"/>
                <a:gd name="connsiteY4" fmla="*/ 1023519 h 2514600"/>
                <a:gd name="connsiteX5" fmla="*/ 718007 w 2756510"/>
                <a:gd name="connsiteY5" fmla="*/ 1089356 h 2514600"/>
                <a:gd name="connsiteX6" fmla="*/ 1193495 w 2756510"/>
                <a:gd name="connsiteY6" fmla="*/ 1089356 h 2514600"/>
                <a:gd name="connsiteX7" fmla="*/ 1456843 w 2756510"/>
                <a:gd name="connsiteY7" fmla="*/ 1103986 h 2514600"/>
                <a:gd name="connsiteX8" fmla="*/ 1932331 w 2756510"/>
                <a:gd name="connsiteY8" fmla="*/ 899160 h 2514600"/>
                <a:gd name="connsiteX9" fmla="*/ 2146909 w 2756510"/>
                <a:gd name="connsiteY9" fmla="*/ 228600 h 2514600"/>
                <a:gd name="connsiteX10" fmla="*/ 2756510 w 2756510"/>
                <a:gd name="connsiteY10" fmla="*/ 0 h 2514600"/>
                <a:gd name="connsiteX0" fmla="*/ 8433 w 2756510"/>
                <a:gd name="connsiteY0" fmla="*/ 1147877 h 1147877"/>
                <a:gd name="connsiteX1" fmla="*/ 191313 w 2756510"/>
                <a:gd name="connsiteY1" fmla="*/ 1023519 h 1147877"/>
                <a:gd name="connsiteX2" fmla="*/ 330302 w 2756510"/>
                <a:gd name="connsiteY2" fmla="*/ 943052 h 1147877"/>
                <a:gd name="connsiteX3" fmla="*/ 491236 w 2756510"/>
                <a:gd name="connsiteY3" fmla="*/ 1023519 h 1147877"/>
                <a:gd name="connsiteX4" fmla="*/ 718007 w 2756510"/>
                <a:gd name="connsiteY4" fmla="*/ 1089356 h 1147877"/>
                <a:gd name="connsiteX5" fmla="*/ 1193495 w 2756510"/>
                <a:gd name="connsiteY5" fmla="*/ 1089356 h 1147877"/>
                <a:gd name="connsiteX6" fmla="*/ 1456843 w 2756510"/>
                <a:gd name="connsiteY6" fmla="*/ 1103986 h 1147877"/>
                <a:gd name="connsiteX7" fmla="*/ 1932331 w 2756510"/>
                <a:gd name="connsiteY7" fmla="*/ 899160 h 1147877"/>
                <a:gd name="connsiteX8" fmla="*/ 2146909 w 2756510"/>
                <a:gd name="connsiteY8" fmla="*/ 228600 h 1147877"/>
                <a:gd name="connsiteX9" fmla="*/ 2756510 w 2756510"/>
                <a:gd name="connsiteY9" fmla="*/ 0 h 1147877"/>
                <a:gd name="connsiteX0" fmla="*/ 0 w 2748077"/>
                <a:gd name="connsiteY0" fmla="*/ 1147877 h 2687727"/>
                <a:gd name="connsiteX1" fmla="*/ 157276 w 2748077"/>
                <a:gd name="connsiteY1" fmla="*/ 2667001 h 2687727"/>
                <a:gd name="connsiteX2" fmla="*/ 182880 w 2748077"/>
                <a:gd name="connsiteY2" fmla="*/ 1023519 h 2687727"/>
                <a:gd name="connsiteX3" fmla="*/ 321869 w 2748077"/>
                <a:gd name="connsiteY3" fmla="*/ 943052 h 2687727"/>
                <a:gd name="connsiteX4" fmla="*/ 482803 w 2748077"/>
                <a:gd name="connsiteY4" fmla="*/ 1023519 h 2687727"/>
                <a:gd name="connsiteX5" fmla="*/ 709574 w 2748077"/>
                <a:gd name="connsiteY5" fmla="*/ 1089356 h 2687727"/>
                <a:gd name="connsiteX6" fmla="*/ 1185062 w 2748077"/>
                <a:gd name="connsiteY6" fmla="*/ 1089356 h 2687727"/>
                <a:gd name="connsiteX7" fmla="*/ 1448410 w 2748077"/>
                <a:gd name="connsiteY7" fmla="*/ 1103986 h 2687727"/>
                <a:gd name="connsiteX8" fmla="*/ 1923898 w 2748077"/>
                <a:gd name="connsiteY8" fmla="*/ 899160 h 2687727"/>
                <a:gd name="connsiteX9" fmla="*/ 2138476 w 2748077"/>
                <a:gd name="connsiteY9" fmla="*/ 228600 h 2687727"/>
                <a:gd name="connsiteX10" fmla="*/ 2748077 w 2748077"/>
                <a:gd name="connsiteY10" fmla="*/ 0 h 2687727"/>
                <a:gd name="connsiteX0" fmla="*/ 1828 w 2592629"/>
                <a:gd name="connsiteY0" fmla="*/ 2667001 h 2667001"/>
                <a:gd name="connsiteX1" fmla="*/ 27432 w 2592629"/>
                <a:gd name="connsiteY1" fmla="*/ 1023519 h 2667001"/>
                <a:gd name="connsiteX2" fmla="*/ 166421 w 2592629"/>
                <a:gd name="connsiteY2" fmla="*/ 943052 h 2667001"/>
                <a:gd name="connsiteX3" fmla="*/ 327355 w 2592629"/>
                <a:gd name="connsiteY3" fmla="*/ 1023519 h 2667001"/>
                <a:gd name="connsiteX4" fmla="*/ 554126 w 2592629"/>
                <a:gd name="connsiteY4" fmla="*/ 1089356 h 2667001"/>
                <a:gd name="connsiteX5" fmla="*/ 1029614 w 2592629"/>
                <a:gd name="connsiteY5" fmla="*/ 1089356 h 2667001"/>
                <a:gd name="connsiteX6" fmla="*/ 1292962 w 2592629"/>
                <a:gd name="connsiteY6" fmla="*/ 1103986 h 2667001"/>
                <a:gd name="connsiteX7" fmla="*/ 1768450 w 2592629"/>
                <a:gd name="connsiteY7" fmla="*/ 899160 h 2667001"/>
                <a:gd name="connsiteX8" fmla="*/ 1983028 w 2592629"/>
                <a:gd name="connsiteY8" fmla="*/ 228600 h 2667001"/>
                <a:gd name="connsiteX9" fmla="*/ 2592629 w 2592629"/>
                <a:gd name="connsiteY9" fmla="*/ 0 h 2667001"/>
                <a:gd name="connsiteX0" fmla="*/ 302564 w 2588565"/>
                <a:gd name="connsiteY0" fmla="*/ 2819401 h 2819401"/>
                <a:gd name="connsiteX1" fmla="*/ 23368 w 2588565"/>
                <a:gd name="connsiteY1" fmla="*/ 1023519 h 2819401"/>
                <a:gd name="connsiteX2" fmla="*/ 162357 w 2588565"/>
                <a:gd name="connsiteY2" fmla="*/ 943052 h 2819401"/>
                <a:gd name="connsiteX3" fmla="*/ 323291 w 2588565"/>
                <a:gd name="connsiteY3" fmla="*/ 1023519 h 2819401"/>
                <a:gd name="connsiteX4" fmla="*/ 550062 w 2588565"/>
                <a:gd name="connsiteY4" fmla="*/ 1089356 h 2819401"/>
                <a:gd name="connsiteX5" fmla="*/ 1025550 w 2588565"/>
                <a:gd name="connsiteY5" fmla="*/ 1089356 h 2819401"/>
                <a:gd name="connsiteX6" fmla="*/ 1288898 w 2588565"/>
                <a:gd name="connsiteY6" fmla="*/ 1103986 h 2819401"/>
                <a:gd name="connsiteX7" fmla="*/ 1764386 w 2588565"/>
                <a:gd name="connsiteY7" fmla="*/ 899160 h 2819401"/>
                <a:gd name="connsiteX8" fmla="*/ 1978964 w 2588565"/>
                <a:gd name="connsiteY8" fmla="*/ 228600 h 2819401"/>
                <a:gd name="connsiteX9" fmla="*/ 2588565 w 2588565"/>
                <a:gd name="connsiteY9" fmla="*/ 0 h 2819401"/>
                <a:gd name="connsiteX0" fmla="*/ 187552 w 2473553"/>
                <a:gd name="connsiteY0" fmla="*/ 2819401 h 2819401"/>
                <a:gd name="connsiteX1" fmla="*/ 492352 w 2473553"/>
                <a:gd name="connsiteY1" fmla="*/ 2209801 h 2819401"/>
                <a:gd name="connsiteX2" fmla="*/ 47345 w 2473553"/>
                <a:gd name="connsiteY2" fmla="*/ 943052 h 2819401"/>
                <a:gd name="connsiteX3" fmla="*/ 208279 w 2473553"/>
                <a:gd name="connsiteY3" fmla="*/ 1023519 h 2819401"/>
                <a:gd name="connsiteX4" fmla="*/ 435050 w 2473553"/>
                <a:gd name="connsiteY4" fmla="*/ 1089356 h 2819401"/>
                <a:gd name="connsiteX5" fmla="*/ 910538 w 2473553"/>
                <a:gd name="connsiteY5" fmla="*/ 1089356 h 2819401"/>
                <a:gd name="connsiteX6" fmla="*/ 1173886 w 2473553"/>
                <a:gd name="connsiteY6" fmla="*/ 1103986 h 2819401"/>
                <a:gd name="connsiteX7" fmla="*/ 1649374 w 2473553"/>
                <a:gd name="connsiteY7" fmla="*/ 899160 h 2819401"/>
                <a:gd name="connsiteX8" fmla="*/ 1863952 w 2473553"/>
                <a:gd name="connsiteY8" fmla="*/ 228600 h 2819401"/>
                <a:gd name="connsiteX9" fmla="*/ 2473553 w 2473553"/>
                <a:gd name="connsiteY9" fmla="*/ 0 h 2819401"/>
                <a:gd name="connsiteX0" fmla="*/ 0 w 2286001"/>
                <a:gd name="connsiteY0" fmla="*/ 2819401 h 2819401"/>
                <a:gd name="connsiteX1" fmla="*/ 304800 w 2286001"/>
                <a:gd name="connsiteY1" fmla="*/ 2209801 h 2819401"/>
                <a:gd name="connsiteX2" fmla="*/ 20727 w 2286001"/>
                <a:gd name="connsiteY2" fmla="*/ 1023519 h 2819401"/>
                <a:gd name="connsiteX3" fmla="*/ 247498 w 2286001"/>
                <a:gd name="connsiteY3" fmla="*/ 1089356 h 2819401"/>
                <a:gd name="connsiteX4" fmla="*/ 722986 w 2286001"/>
                <a:gd name="connsiteY4" fmla="*/ 1089356 h 2819401"/>
                <a:gd name="connsiteX5" fmla="*/ 986334 w 2286001"/>
                <a:gd name="connsiteY5" fmla="*/ 1103986 h 2819401"/>
                <a:gd name="connsiteX6" fmla="*/ 1461822 w 2286001"/>
                <a:gd name="connsiteY6" fmla="*/ 899160 h 2819401"/>
                <a:gd name="connsiteX7" fmla="*/ 1676400 w 2286001"/>
                <a:gd name="connsiteY7" fmla="*/ 228600 h 2819401"/>
                <a:gd name="connsiteX8" fmla="*/ 2286001 w 2286001"/>
                <a:gd name="connsiteY8" fmla="*/ 0 h 2819401"/>
                <a:gd name="connsiteX0" fmla="*/ 0 w 2286001"/>
                <a:gd name="connsiteY0" fmla="*/ 2819401 h 2819401"/>
                <a:gd name="connsiteX1" fmla="*/ 304800 w 2286001"/>
                <a:gd name="connsiteY1" fmla="*/ 2209801 h 2819401"/>
                <a:gd name="connsiteX2" fmla="*/ 247498 w 2286001"/>
                <a:gd name="connsiteY2" fmla="*/ 1089356 h 2819401"/>
                <a:gd name="connsiteX3" fmla="*/ 722986 w 2286001"/>
                <a:gd name="connsiteY3" fmla="*/ 1089356 h 2819401"/>
                <a:gd name="connsiteX4" fmla="*/ 986334 w 2286001"/>
                <a:gd name="connsiteY4" fmla="*/ 1103986 h 2819401"/>
                <a:gd name="connsiteX5" fmla="*/ 1461822 w 2286001"/>
                <a:gd name="connsiteY5" fmla="*/ 899160 h 2819401"/>
                <a:gd name="connsiteX6" fmla="*/ 1676400 w 2286001"/>
                <a:gd name="connsiteY6" fmla="*/ 228600 h 2819401"/>
                <a:gd name="connsiteX7" fmla="*/ 2286001 w 2286001"/>
                <a:gd name="connsiteY7" fmla="*/ 0 h 2819401"/>
                <a:gd name="connsiteX0" fmla="*/ 0 w 2286001"/>
                <a:gd name="connsiteY0" fmla="*/ 2819401 h 2819401"/>
                <a:gd name="connsiteX1" fmla="*/ 304800 w 2286001"/>
                <a:gd name="connsiteY1" fmla="*/ 2209801 h 2819401"/>
                <a:gd name="connsiteX2" fmla="*/ 609600 w 2286001"/>
                <a:gd name="connsiteY2" fmla="*/ 1828801 h 2819401"/>
                <a:gd name="connsiteX3" fmla="*/ 722986 w 2286001"/>
                <a:gd name="connsiteY3" fmla="*/ 1089356 h 2819401"/>
                <a:gd name="connsiteX4" fmla="*/ 986334 w 2286001"/>
                <a:gd name="connsiteY4" fmla="*/ 1103986 h 2819401"/>
                <a:gd name="connsiteX5" fmla="*/ 1461822 w 2286001"/>
                <a:gd name="connsiteY5" fmla="*/ 899160 h 2819401"/>
                <a:gd name="connsiteX6" fmla="*/ 1676400 w 2286001"/>
                <a:gd name="connsiteY6" fmla="*/ 228600 h 2819401"/>
                <a:gd name="connsiteX7" fmla="*/ 2286001 w 2286001"/>
                <a:gd name="connsiteY7" fmla="*/ 0 h 2819401"/>
                <a:gd name="connsiteX0" fmla="*/ 0 w 2286001"/>
                <a:gd name="connsiteY0" fmla="*/ 2819401 h 2819401"/>
                <a:gd name="connsiteX1" fmla="*/ 304800 w 2286001"/>
                <a:gd name="connsiteY1" fmla="*/ 2209801 h 2819401"/>
                <a:gd name="connsiteX2" fmla="*/ 609600 w 2286001"/>
                <a:gd name="connsiteY2" fmla="*/ 1828801 h 2819401"/>
                <a:gd name="connsiteX3" fmla="*/ 914400 w 2286001"/>
                <a:gd name="connsiteY3" fmla="*/ 1066801 h 2819401"/>
                <a:gd name="connsiteX4" fmla="*/ 986334 w 2286001"/>
                <a:gd name="connsiteY4" fmla="*/ 1103986 h 2819401"/>
                <a:gd name="connsiteX5" fmla="*/ 1461822 w 2286001"/>
                <a:gd name="connsiteY5" fmla="*/ 899160 h 2819401"/>
                <a:gd name="connsiteX6" fmla="*/ 1676400 w 2286001"/>
                <a:gd name="connsiteY6" fmla="*/ 228600 h 2819401"/>
                <a:gd name="connsiteX7" fmla="*/ 2286001 w 2286001"/>
                <a:gd name="connsiteY7" fmla="*/ 0 h 2819401"/>
                <a:gd name="connsiteX0" fmla="*/ 0 w 2286001"/>
                <a:gd name="connsiteY0" fmla="*/ 2819401 h 2819401"/>
                <a:gd name="connsiteX1" fmla="*/ 304800 w 2286001"/>
                <a:gd name="connsiteY1" fmla="*/ 2209801 h 2819401"/>
                <a:gd name="connsiteX2" fmla="*/ 609600 w 2286001"/>
                <a:gd name="connsiteY2" fmla="*/ 1828801 h 2819401"/>
                <a:gd name="connsiteX3" fmla="*/ 914400 w 2286001"/>
                <a:gd name="connsiteY3" fmla="*/ 1066801 h 2819401"/>
                <a:gd name="connsiteX4" fmla="*/ 1461822 w 2286001"/>
                <a:gd name="connsiteY4" fmla="*/ 899160 h 2819401"/>
                <a:gd name="connsiteX5" fmla="*/ 1676400 w 2286001"/>
                <a:gd name="connsiteY5" fmla="*/ 228600 h 2819401"/>
                <a:gd name="connsiteX6" fmla="*/ 2286001 w 2286001"/>
                <a:gd name="connsiteY6" fmla="*/ 0 h 2819401"/>
                <a:gd name="connsiteX0" fmla="*/ 0 w 2286001"/>
                <a:gd name="connsiteY0" fmla="*/ 2819401 h 2819401"/>
                <a:gd name="connsiteX1" fmla="*/ 304800 w 2286001"/>
                <a:gd name="connsiteY1" fmla="*/ 2209801 h 2819401"/>
                <a:gd name="connsiteX2" fmla="*/ 609600 w 2286001"/>
                <a:gd name="connsiteY2" fmla="*/ 1828801 h 2819401"/>
                <a:gd name="connsiteX3" fmla="*/ 914400 w 2286001"/>
                <a:gd name="connsiteY3" fmla="*/ 1066801 h 2819401"/>
                <a:gd name="connsiteX4" fmla="*/ 1676400 w 2286001"/>
                <a:gd name="connsiteY4" fmla="*/ 228600 h 2819401"/>
                <a:gd name="connsiteX5" fmla="*/ 2286001 w 2286001"/>
                <a:gd name="connsiteY5" fmla="*/ 0 h 2819401"/>
                <a:gd name="connsiteX0" fmla="*/ 0 w 2362200"/>
                <a:gd name="connsiteY0" fmla="*/ 2819400 h 2819400"/>
                <a:gd name="connsiteX1" fmla="*/ 304800 w 2362200"/>
                <a:gd name="connsiteY1" fmla="*/ 2209800 h 2819400"/>
                <a:gd name="connsiteX2" fmla="*/ 609600 w 2362200"/>
                <a:gd name="connsiteY2" fmla="*/ 1828800 h 2819400"/>
                <a:gd name="connsiteX3" fmla="*/ 914400 w 2362200"/>
                <a:gd name="connsiteY3" fmla="*/ 1066800 h 2819400"/>
                <a:gd name="connsiteX4" fmla="*/ 1676400 w 2362200"/>
                <a:gd name="connsiteY4" fmla="*/ 228599 h 2819400"/>
                <a:gd name="connsiteX5" fmla="*/ 2362200 w 2362200"/>
                <a:gd name="connsiteY5" fmla="*/ 0 h 2819400"/>
                <a:gd name="connsiteX0" fmla="*/ 0 w 2362200"/>
                <a:gd name="connsiteY0" fmla="*/ 2819400 h 2819400"/>
                <a:gd name="connsiteX1" fmla="*/ 304800 w 2362200"/>
                <a:gd name="connsiteY1" fmla="*/ 2209800 h 2819400"/>
                <a:gd name="connsiteX2" fmla="*/ 609600 w 2362200"/>
                <a:gd name="connsiteY2" fmla="*/ 1828800 h 2819400"/>
                <a:gd name="connsiteX3" fmla="*/ 838199 w 2362200"/>
                <a:gd name="connsiteY3" fmla="*/ 1066799 h 2819400"/>
                <a:gd name="connsiteX4" fmla="*/ 1676400 w 2362200"/>
                <a:gd name="connsiteY4" fmla="*/ 228599 h 2819400"/>
                <a:gd name="connsiteX5" fmla="*/ 2362200 w 2362200"/>
                <a:gd name="connsiteY5" fmla="*/ 0 h 2819400"/>
                <a:gd name="connsiteX0" fmla="*/ 0 w 2362200"/>
                <a:gd name="connsiteY0" fmla="*/ 2819400 h 2819400"/>
                <a:gd name="connsiteX1" fmla="*/ 304799 w 2362200"/>
                <a:gd name="connsiteY1" fmla="*/ 2133599 h 2819400"/>
                <a:gd name="connsiteX2" fmla="*/ 609600 w 2362200"/>
                <a:gd name="connsiteY2" fmla="*/ 1828800 h 2819400"/>
                <a:gd name="connsiteX3" fmla="*/ 838199 w 2362200"/>
                <a:gd name="connsiteY3" fmla="*/ 1066799 h 2819400"/>
                <a:gd name="connsiteX4" fmla="*/ 1676400 w 2362200"/>
                <a:gd name="connsiteY4" fmla="*/ 228599 h 2819400"/>
                <a:gd name="connsiteX5" fmla="*/ 2362200 w 2362200"/>
                <a:gd name="connsiteY5" fmla="*/ 0 h 2819400"/>
                <a:gd name="connsiteX0" fmla="*/ 0 w 2362200"/>
                <a:gd name="connsiteY0" fmla="*/ 2819400 h 2819400"/>
                <a:gd name="connsiteX1" fmla="*/ 304799 w 2362200"/>
                <a:gd name="connsiteY1" fmla="*/ 2133599 h 2819400"/>
                <a:gd name="connsiteX2" fmla="*/ 609600 w 2362200"/>
                <a:gd name="connsiteY2" fmla="*/ 1828800 h 2819400"/>
                <a:gd name="connsiteX3" fmla="*/ 838199 w 2362200"/>
                <a:gd name="connsiteY3" fmla="*/ 1066799 h 2819400"/>
                <a:gd name="connsiteX4" fmla="*/ 1676400 w 2362200"/>
                <a:gd name="connsiteY4" fmla="*/ 228599 h 2819400"/>
                <a:gd name="connsiteX5" fmla="*/ 2362200 w 2362200"/>
                <a:gd name="connsiteY5" fmla="*/ 0 h 2819400"/>
                <a:gd name="connsiteX0" fmla="*/ 0 w 2362200"/>
                <a:gd name="connsiteY0" fmla="*/ 2819400 h 2819400"/>
                <a:gd name="connsiteX1" fmla="*/ 304799 w 2362200"/>
                <a:gd name="connsiteY1" fmla="*/ 2133599 h 2819400"/>
                <a:gd name="connsiteX2" fmla="*/ 609600 w 2362200"/>
                <a:gd name="connsiteY2" fmla="*/ 1828800 h 2819400"/>
                <a:gd name="connsiteX3" fmla="*/ 838199 w 2362200"/>
                <a:gd name="connsiteY3" fmla="*/ 1066799 h 2819400"/>
                <a:gd name="connsiteX4" fmla="*/ 1676400 w 2362200"/>
                <a:gd name="connsiteY4" fmla="*/ 228599 h 2819400"/>
                <a:gd name="connsiteX5" fmla="*/ 2362200 w 2362200"/>
                <a:gd name="connsiteY5" fmla="*/ 0 h 2819400"/>
                <a:gd name="connsiteX0" fmla="*/ 0 w 2362200"/>
                <a:gd name="connsiteY0" fmla="*/ 2819400 h 2819400"/>
                <a:gd name="connsiteX1" fmla="*/ 304799 w 2362200"/>
                <a:gd name="connsiteY1" fmla="*/ 2133599 h 2819400"/>
                <a:gd name="connsiteX2" fmla="*/ 609600 w 2362200"/>
                <a:gd name="connsiteY2" fmla="*/ 1828800 h 2819400"/>
                <a:gd name="connsiteX3" fmla="*/ 838199 w 2362200"/>
                <a:gd name="connsiteY3" fmla="*/ 990599 h 2819400"/>
                <a:gd name="connsiteX4" fmla="*/ 1676400 w 2362200"/>
                <a:gd name="connsiteY4" fmla="*/ 228599 h 2819400"/>
                <a:gd name="connsiteX5" fmla="*/ 2362200 w 2362200"/>
                <a:gd name="connsiteY5" fmla="*/ 0 h 2819400"/>
                <a:gd name="connsiteX0" fmla="*/ 0 w 2362200"/>
                <a:gd name="connsiteY0" fmla="*/ 2819400 h 2819400"/>
                <a:gd name="connsiteX1" fmla="*/ 304799 w 2362200"/>
                <a:gd name="connsiteY1" fmla="*/ 2133599 h 2819400"/>
                <a:gd name="connsiteX2" fmla="*/ 609600 w 2362200"/>
                <a:gd name="connsiteY2" fmla="*/ 1828800 h 2819400"/>
                <a:gd name="connsiteX3" fmla="*/ 914399 w 2362200"/>
                <a:gd name="connsiteY3" fmla="*/ 990599 h 2819400"/>
                <a:gd name="connsiteX4" fmla="*/ 1676400 w 2362200"/>
                <a:gd name="connsiteY4" fmla="*/ 228599 h 2819400"/>
                <a:gd name="connsiteX5" fmla="*/ 2362200 w 2362200"/>
                <a:gd name="connsiteY5" fmla="*/ 0 h 2819400"/>
                <a:gd name="connsiteX0" fmla="*/ 0 w 2362199"/>
                <a:gd name="connsiteY0" fmla="*/ 2819401 h 2819401"/>
                <a:gd name="connsiteX1" fmla="*/ 304799 w 2362199"/>
                <a:gd name="connsiteY1" fmla="*/ 2133600 h 2819401"/>
                <a:gd name="connsiteX2" fmla="*/ 609600 w 2362199"/>
                <a:gd name="connsiteY2" fmla="*/ 1828801 h 2819401"/>
                <a:gd name="connsiteX3" fmla="*/ 914399 w 2362199"/>
                <a:gd name="connsiteY3" fmla="*/ 990600 h 2819401"/>
                <a:gd name="connsiteX4" fmla="*/ 1676400 w 2362199"/>
                <a:gd name="connsiteY4" fmla="*/ 228600 h 2819401"/>
                <a:gd name="connsiteX5" fmla="*/ 2362199 w 2362199"/>
                <a:gd name="connsiteY5" fmla="*/ 0 h 2819401"/>
                <a:gd name="connsiteX0" fmla="*/ 0 w 2362199"/>
                <a:gd name="connsiteY0" fmla="*/ 2819401 h 2819401"/>
                <a:gd name="connsiteX1" fmla="*/ 304799 w 2362199"/>
                <a:gd name="connsiteY1" fmla="*/ 2133600 h 2819401"/>
                <a:gd name="connsiteX2" fmla="*/ 609600 w 2362199"/>
                <a:gd name="connsiteY2" fmla="*/ 1828801 h 2819401"/>
                <a:gd name="connsiteX3" fmla="*/ 914399 w 2362199"/>
                <a:gd name="connsiteY3" fmla="*/ 990600 h 2819401"/>
                <a:gd name="connsiteX4" fmla="*/ 1676400 w 2362199"/>
                <a:gd name="connsiteY4" fmla="*/ 228600 h 2819401"/>
                <a:gd name="connsiteX5" fmla="*/ 2362199 w 2362199"/>
                <a:gd name="connsiteY5" fmla="*/ 0 h 2819401"/>
                <a:gd name="connsiteX0" fmla="*/ 0 w 2362199"/>
                <a:gd name="connsiteY0" fmla="*/ 2819401 h 2819401"/>
                <a:gd name="connsiteX1" fmla="*/ 304799 w 2362199"/>
                <a:gd name="connsiteY1" fmla="*/ 2133600 h 2819401"/>
                <a:gd name="connsiteX2" fmla="*/ 609600 w 2362199"/>
                <a:gd name="connsiteY2" fmla="*/ 1828801 h 2819401"/>
                <a:gd name="connsiteX3" fmla="*/ 914399 w 2362199"/>
                <a:gd name="connsiteY3" fmla="*/ 990600 h 2819401"/>
                <a:gd name="connsiteX4" fmla="*/ 1676400 w 2362199"/>
                <a:gd name="connsiteY4" fmla="*/ 228600 h 2819401"/>
                <a:gd name="connsiteX5" fmla="*/ 2362199 w 2362199"/>
                <a:gd name="connsiteY5" fmla="*/ 0 h 2819401"/>
                <a:gd name="connsiteX0" fmla="*/ 0 w 2362199"/>
                <a:gd name="connsiteY0" fmla="*/ 2819401 h 2819401"/>
                <a:gd name="connsiteX1" fmla="*/ 304799 w 2362199"/>
                <a:gd name="connsiteY1" fmla="*/ 2133600 h 2819401"/>
                <a:gd name="connsiteX2" fmla="*/ 609600 w 2362199"/>
                <a:gd name="connsiteY2" fmla="*/ 1828801 h 2819401"/>
                <a:gd name="connsiteX3" fmla="*/ 914400 w 2362199"/>
                <a:gd name="connsiteY3" fmla="*/ 990601 h 2819401"/>
                <a:gd name="connsiteX4" fmla="*/ 1676400 w 2362199"/>
                <a:gd name="connsiteY4" fmla="*/ 228600 h 2819401"/>
                <a:gd name="connsiteX5" fmla="*/ 2362199 w 2362199"/>
                <a:gd name="connsiteY5" fmla="*/ 0 h 2819401"/>
                <a:gd name="connsiteX0" fmla="*/ 0 w 2362199"/>
                <a:gd name="connsiteY0" fmla="*/ 2819401 h 2819401"/>
                <a:gd name="connsiteX1" fmla="*/ 304799 w 2362199"/>
                <a:gd name="connsiteY1" fmla="*/ 2133600 h 2819401"/>
                <a:gd name="connsiteX2" fmla="*/ 609600 w 2362199"/>
                <a:gd name="connsiteY2" fmla="*/ 1828801 h 2819401"/>
                <a:gd name="connsiteX3" fmla="*/ 914400 w 2362199"/>
                <a:gd name="connsiteY3" fmla="*/ 990601 h 2819401"/>
                <a:gd name="connsiteX4" fmla="*/ 1676400 w 2362199"/>
                <a:gd name="connsiteY4" fmla="*/ 228600 h 2819401"/>
                <a:gd name="connsiteX5" fmla="*/ 2362199 w 2362199"/>
                <a:gd name="connsiteY5" fmla="*/ 0 h 2819401"/>
                <a:gd name="connsiteX0" fmla="*/ 0 w 2362199"/>
                <a:gd name="connsiteY0" fmla="*/ 2819401 h 2819401"/>
                <a:gd name="connsiteX1" fmla="*/ 304799 w 2362199"/>
                <a:gd name="connsiteY1" fmla="*/ 2133600 h 2819401"/>
                <a:gd name="connsiteX2" fmla="*/ 609600 w 2362199"/>
                <a:gd name="connsiteY2" fmla="*/ 1828801 h 2819401"/>
                <a:gd name="connsiteX3" fmla="*/ 914400 w 2362199"/>
                <a:gd name="connsiteY3" fmla="*/ 990601 h 2819401"/>
                <a:gd name="connsiteX4" fmla="*/ 1676400 w 2362199"/>
                <a:gd name="connsiteY4" fmla="*/ 228600 h 2819401"/>
                <a:gd name="connsiteX5" fmla="*/ 2362199 w 2362199"/>
                <a:gd name="connsiteY5" fmla="*/ 0 h 2819401"/>
                <a:gd name="connsiteX0" fmla="*/ 0 w 2362199"/>
                <a:gd name="connsiteY0" fmla="*/ 2819401 h 2819401"/>
                <a:gd name="connsiteX1" fmla="*/ 304799 w 2362199"/>
                <a:gd name="connsiteY1" fmla="*/ 2133600 h 2819401"/>
                <a:gd name="connsiteX2" fmla="*/ 609600 w 2362199"/>
                <a:gd name="connsiteY2" fmla="*/ 1828801 h 2819401"/>
                <a:gd name="connsiteX3" fmla="*/ 914400 w 2362199"/>
                <a:gd name="connsiteY3" fmla="*/ 990601 h 2819401"/>
                <a:gd name="connsiteX4" fmla="*/ 1676400 w 2362199"/>
                <a:gd name="connsiteY4" fmla="*/ 228600 h 2819401"/>
                <a:gd name="connsiteX5" fmla="*/ 2362199 w 2362199"/>
                <a:gd name="connsiteY5" fmla="*/ 0 h 2819401"/>
                <a:gd name="connsiteX0" fmla="*/ 0 w 2362199"/>
                <a:gd name="connsiteY0" fmla="*/ 2819401 h 2819401"/>
                <a:gd name="connsiteX1" fmla="*/ 0 w 2362199"/>
                <a:gd name="connsiteY1" fmla="*/ 2819401 h 2819401"/>
                <a:gd name="connsiteX2" fmla="*/ 304799 w 2362199"/>
                <a:gd name="connsiteY2" fmla="*/ 2133600 h 2819401"/>
                <a:gd name="connsiteX3" fmla="*/ 609600 w 2362199"/>
                <a:gd name="connsiteY3" fmla="*/ 1828801 h 2819401"/>
                <a:gd name="connsiteX4" fmla="*/ 914400 w 2362199"/>
                <a:gd name="connsiteY4" fmla="*/ 990601 h 2819401"/>
                <a:gd name="connsiteX5" fmla="*/ 1676400 w 2362199"/>
                <a:gd name="connsiteY5" fmla="*/ 228600 h 2819401"/>
                <a:gd name="connsiteX6" fmla="*/ 2362199 w 2362199"/>
                <a:gd name="connsiteY6" fmla="*/ 0 h 2819401"/>
                <a:gd name="connsiteX0" fmla="*/ 0 w 2362200"/>
                <a:gd name="connsiteY0" fmla="*/ 2819400 h 2819400"/>
                <a:gd name="connsiteX1" fmla="*/ 0 w 2362200"/>
                <a:gd name="connsiteY1" fmla="*/ 2819400 h 2819400"/>
                <a:gd name="connsiteX2" fmla="*/ 304799 w 2362200"/>
                <a:gd name="connsiteY2" fmla="*/ 2133599 h 2819400"/>
                <a:gd name="connsiteX3" fmla="*/ 609600 w 2362200"/>
                <a:gd name="connsiteY3" fmla="*/ 1828800 h 2819400"/>
                <a:gd name="connsiteX4" fmla="*/ 914400 w 2362200"/>
                <a:gd name="connsiteY4" fmla="*/ 990600 h 2819400"/>
                <a:gd name="connsiteX5" fmla="*/ 1676400 w 2362200"/>
                <a:gd name="connsiteY5" fmla="*/ 228599 h 2819400"/>
                <a:gd name="connsiteX6" fmla="*/ 2362200 w 2362200"/>
                <a:gd name="connsiteY6" fmla="*/ 0 h 2819400"/>
                <a:gd name="connsiteX0" fmla="*/ 0 w 2285999"/>
                <a:gd name="connsiteY0" fmla="*/ 2819400 h 2819400"/>
                <a:gd name="connsiteX1" fmla="*/ 0 w 2285999"/>
                <a:gd name="connsiteY1" fmla="*/ 2819400 h 2819400"/>
                <a:gd name="connsiteX2" fmla="*/ 304799 w 2285999"/>
                <a:gd name="connsiteY2" fmla="*/ 2133599 h 2819400"/>
                <a:gd name="connsiteX3" fmla="*/ 609600 w 2285999"/>
                <a:gd name="connsiteY3" fmla="*/ 1828800 h 2819400"/>
                <a:gd name="connsiteX4" fmla="*/ 914400 w 2285999"/>
                <a:gd name="connsiteY4" fmla="*/ 990600 h 2819400"/>
                <a:gd name="connsiteX5" fmla="*/ 1676400 w 2285999"/>
                <a:gd name="connsiteY5" fmla="*/ 228599 h 2819400"/>
                <a:gd name="connsiteX6" fmla="*/ 2285999 w 2285999"/>
                <a:gd name="connsiteY6" fmla="*/ 0 h 2819400"/>
                <a:gd name="connsiteX0" fmla="*/ 0 w 2362200"/>
                <a:gd name="connsiteY0" fmla="*/ 2819400 h 2819400"/>
                <a:gd name="connsiteX1" fmla="*/ 0 w 2362200"/>
                <a:gd name="connsiteY1" fmla="*/ 2819400 h 2819400"/>
                <a:gd name="connsiteX2" fmla="*/ 304799 w 2362200"/>
                <a:gd name="connsiteY2" fmla="*/ 2133599 h 2819400"/>
                <a:gd name="connsiteX3" fmla="*/ 609600 w 2362200"/>
                <a:gd name="connsiteY3" fmla="*/ 1828800 h 2819400"/>
                <a:gd name="connsiteX4" fmla="*/ 914400 w 2362200"/>
                <a:gd name="connsiteY4" fmla="*/ 990600 h 2819400"/>
                <a:gd name="connsiteX5" fmla="*/ 1676400 w 2362200"/>
                <a:gd name="connsiteY5" fmla="*/ 228599 h 2819400"/>
                <a:gd name="connsiteX6" fmla="*/ 2362200 w 2362200"/>
                <a:gd name="connsiteY6" fmla="*/ 0 h 2819400"/>
                <a:gd name="connsiteX0" fmla="*/ 0 w 2362200"/>
                <a:gd name="connsiteY0" fmla="*/ 2819400 h 2819400"/>
                <a:gd name="connsiteX1" fmla="*/ 0 w 2362200"/>
                <a:gd name="connsiteY1" fmla="*/ 2819400 h 2819400"/>
                <a:gd name="connsiteX2" fmla="*/ 304799 w 2362200"/>
                <a:gd name="connsiteY2" fmla="*/ 2133599 h 2819400"/>
                <a:gd name="connsiteX3" fmla="*/ 609600 w 2362200"/>
                <a:gd name="connsiteY3" fmla="*/ 1828800 h 2819400"/>
                <a:gd name="connsiteX4" fmla="*/ 914399 w 2362200"/>
                <a:gd name="connsiteY4" fmla="*/ 990600 h 2819400"/>
                <a:gd name="connsiteX5" fmla="*/ 1676400 w 2362200"/>
                <a:gd name="connsiteY5" fmla="*/ 228599 h 2819400"/>
                <a:gd name="connsiteX6" fmla="*/ 2362200 w 2362200"/>
                <a:gd name="connsiteY6" fmla="*/ 0 h 2819400"/>
                <a:gd name="connsiteX0" fmla="*/ 0 w 2362200"/>
                <a:gd name="connsiteY0" fmla="*/ 2819400 h 2819400"/>
                <a:gd name="connsiteX1" fmla="*/ 0 w 2362200"/>
                <a:gd name="connsiteY1" fmla="*/ 2819400 h 2819400"/>
                <a:gd name="connsiteX2" fmla="*/ 304799 w 2362200"/>
                <a:gd name="connsiteY2" fmla="*/ 2133599 h 2819400"/>
                <a:gd name="connsiteX3" fmla="*/ 609600 w 2362200"/>
                <a:gd name="connsiteY3" fmla="*/ 1828800 h 2819400"/>
                <a:gd name="connsiteX4" fmla="*/ 914399 w 2362200"/>
                <a:gd name="connsiteY4" fmla="*/ 990600 h 2819400"/>
                <a:gd name="connsiteX5" fmla="*/ 1676400 w 2362200"/>
                <a:gd name="connsiteY5" fmla="*/ 228599 h 2819400"/>
                <a:gd name="connsiteX6" fmla="*/ 2362200 w 2362200"/>
                <a:gd name="connsiteY6" fmla="*/ 0 h 2819400"/>
                <a:gd name="connsiteX0" fmla="*/ 0 w 2362200"/>
                <a:gd name="connsiteY0" fmla="*/ 2819400 h 2819400"/>
                <a:gd name="connsiteX1" fmla="*/ 0 w 2362200"/>
                <a:gd name="connsiteY1" fmla="*/ 2819400 h 2819400"/>
                <a:gd name="connsiteX2" fmla="*/ 304799 w 2362200"/>
                <a:gd name="connsiteY2" fmla="*/ 2133599 h 2819400"/>
                <a:gd name="connsiteX3" fmla="*/ 609600 w 2362200"/>
                <a:gd name="connsiteY3" fmla="*/ 1828800 h 2819400"/>
                <a:gd name="connsiteX4" fmla="*/ 776747 w 2362200"/>
                <a:gd name="connsiteY4" fmla="*/ 1283110 h 2819400"/>
                <a:gd name="connsiteX5" fmla="*/ 914399 w 2362200"/>
                <a:gd name="connsiteY5" fmla="*/ 990600 h 2819400"/>
                <a:gd name="connsiteX6" fmla="*/ 1676400 w 2362200"/>
                <a:gd name="connsiteY6" fmla="*/ 228599 h 2819400"/>
                <a:gd name="connsiteX7" fmla="*/ 2362200 w 2362200"/>
                <a:gd name="connsiteY7" fmla="*/ 0 h 2819400"/>
                <a:gd name="connsiteX0" fmla="*/ 0 w 1676400"/>
                <a:gd name="connsiteY0" fmla="*/ 2590801 h 2590801"/>
                <a:gd name="connsiteX1" fmla="*/ 0 w 1676400"/>
                <a:gd name="connsiteY1" fmla="*/ 2590801 h 2590801"/>
                <a:gd name="connsiteX2" fmla="*/ 304799 w 1676400"/>
                <a:gd name="connsiteY2" fmla="*/ 1905000 h 2590801"/>
                <a:gd name="connsiteX3" fmla="*/ 609600 w 1676400"/>
                <a:gd name="connsiteY3" fmla="*/ 1600201 h 2590801"/>
                <a:gd name="connsiteX4" fmla="*/ 776747 w 1676400"/>
                <a:gd name="connsiteY4" fmla="*/ 1054511 h 2590801"/>
                <a:gd name="connsiteX5" fmla="*/ 914399 w 1676400"/>
                <a:gd name="connsiteY5" fmla="*/ 762001 h 2590801"/>
                <a:gd name="connsiteX6" fmla="*/ 1676400 w 1676400"/>
                <a:gd name="connsiteY6" fmla="*/ 0 h 2590801"/>
                <a:gd name="connsiteX0" fmla="*/ 0 w 914399"/>
                <a:gd name="connsiteY0" fmla="*/ 1828800 h 1828800"/>
                <a:gd name="connsiteX1" fmla="*/ 0 w 914399"/>
                <a:gd name="connsiteY1" fmla="*/ 1828800 h 1828800"/>
                <a:gd name="connsiteX2" fmla="*/ 304799 w 914399"/>
                <a:gd name="connsiteY2" fmla="*/ 1142999 h 1828800"/>
                <a:gd name="connsiteX3" fmla="*/ 609600 w 914399"/>
                <a:gd name="connsiteY3" fmla="*/ 838200 h 1828800"/>
                <a:gd name="connsiteX4" fmla="*/ 776747 w 914399"/>
                <a:gd name="connsiteY4" fmla="*/ 292510 h 1828800"/>
                <a:gd name="connsiteX5" fmla="*/ 914399 w 914399"/>
                <a:gd name="connsiteY5" fmla="*/ 0 h 1828800"/>
                <a:gd name="connsiteX0" fmla="*/ 0 w 776747"/>
                <a:gd name="connsiteY0" fmla="*/ 1536290 h 1536290"/>
                <a:gd name="connsiteX1" fmla="*/ 0 w 776747"/>
                <a:gd name="connsiteY1" fmla="*/ 1536290 h 1536290"/>
                <a:gd name="connsiteX2" fmla="*/ 304799 w 776747"/>
                <a:gd name="connsiteY2" fmla="*/ 850489 h 1536290"/>
                <a:gd name="connsiteX3" fmla="*/ 609600 w 776747"/>
                <a:gd name="connsiteY3" fmla="*/ 545690 h 1536290"/>
                <a:gd name="connsiteX4" fmla="*/ 776747 w 776747"/>
                <a:gd name="connsiteY4" fmla="*/ 0 h 1536290"/>
                <a:gd name="connsiteX0" fmla="*/ 0 w 769566"/>
                <a:gd name="connsiteY0" fmla="*/ 1521928 h 1521928"/>
                <a:gd name="connsiteX1" fmla="*/ 0 w 769566"/>
                <a:gd name="connsiteY1" fmla="*/ 1521928 h 1521928"/>
                <a:gd name="connsiteX2" fmla="*/ 304799 w 769566"/>
                <a:gd name="connsiteY2" fmla="*/ 836127 h 1521928"/>
                <a:gd name="connsiteX3" fmla="*/ 609600 w 769566"/>
                <a:gd name="connsiteY3" fmla="*/ 531328 h 1521928"/>
                <a:gd name="connsiteX4" fmla="*/ 769566 w 769566"/>
                <a:gd name="connsiteY4" fmla="*/ 0 h 1521928"/>
                <a:gd name="connsiteX0" fmla="*/ 0 w 769566"/>
                <a:gd name="connsiteY0" fmla="*/ 1521928 h 1521928"/>
                <a:gd name="connsiteX1" fmla="*/ 0 w 769566"/>
                <a:gd name="connsiteY1" fmla="*/ 1521928 h 1521928"/>
                <a:gd name="connsiteX2" fmla="*/ 304799 w 769566"/>
                <a:gd name="connsiteY2" fmla="*/ 836127 h 1521928"/>
                <a:gd name="connsiteX3" fmla="*/ 602419 w 769566"/>
                <a:gd name="connsiteY3" fmla="*/ 533721 h 1521928"/>
                <a:gd name="connsiteX4" fmla="*/ 769566 w 769566"/>
                <a:gd name="connsiteY4" fmla="*/ 0 h 1521928"/>
                <a:gd name="connsiteX0" fmla="*/ 0 w 769566"/>
                <a:gd name="connsiteY0" fmla="*/ 1521928 h 1521928"/>
                <a:gd name="connsiteX1" fmla="*/ 0 w 769566"/>
                <a:gd name="connsiteY1" fmla="*/ 1521928 h 1521928"/>
                <a:gd name="connsiteX2" fmla="*/ 304799 w 769566"/>
                <a:gd name="connsiteY2" fmla="*/ 836127 h 1521928"/>
                <a:gd name="connsiteX3" fmla="*/ 602419 w 769566"/>
                <a:gd name="connsiteY3" fmla="*/ 533721 h 1521928"/>
                <a:gd name="connsiteX4" fmla="*/ 769566 w 769566"/>
                <a:gd name="connsiteY4" fmla="*/ 0 h 1521928"/>
                <a:gd name="connsiteX0" fmla="*/ 0 w 776747"/>
                <a:gd name="connsiteY0" fmla="*/ 1521928 h 1521928"/>
                <a:gd name="connsiteX1" fmla="*/ 0 w 776747"/>
                <a:gd name="connsiteY1" fmla="*/ 1521928 h 1521928"/>
                <a:gd name="connsiteX2" fmla="*/ 304799 w 776747"/>
                <a:gd name="connsiteY2" fmla="*/ 836127 h 1521928"/>
                <a:gd name="connsiteX3" fmla="*/ 602419 w 776747"/>
                <a:gd name="connsiteY3" fmla="*/ 533721 h 1521928"/>
                <a:gd name="connsiteX4" fmla="*/ 776747 w 776747"/>
                <a:gd name="connsiteY4" fmla="*/ 0 h 1521928"/>
                <a:gd name="connsiteX0" fmla="*/ 27661 w 804408"/>
                <a:gd name="connsiteY0" fmla="*/ 1521928 h 1578379"/>
                <a:gd name="connsiteX1" fmla="*/ 27661 w 804408"/>
                <a:gd name="connsiteY1" fmla="*/ 1521928 h 1578379"/>
                <a:gd name="connsiteX2" fmla="*/ 50800 w 804408"/>
                <a:gd name="connsiteY2" fmla="*/ 1464079 h 1578379"/>
                <a:gd name="connsiteX3" fmla="*/ 332460 w 804408"/>
                <a:gd name="connsiteY3" fmla="*/ 836127 h 1578379"/>
                <a:gd name="connsiteX4" fmla="*/ 630080 w 804408"/>
                <a:gd name="connsiteY4" fmla="*/ 533721 h 1578379"/>
                <a:gd name="connsiteX5" fmla="*/ 804408 w 804408"/>
                <a:gd name="connsiteY5" fmla="*/ 0 h 1578379"/>
                <a:gd name="connsiteX0" fmla="*/ 0 w 776747"/>
                <a:gd name="connsiteY0" fmla="*/ 1521928 h 1521928"/>
                <a:gd name="connsiteX1" fmla="*/ 23139 w 776747"/>
                <a:gd name="connsiteY1" fmla="*/ 1464079 h 1521928"/>
                <a:gd name="connsiteX2" fmla="*/ 304799 w 776747"/>
                <a:gd name="connsiteY2" fmla="*/ 836127 h 1521928"/>
                <a:gd name="connsiteX3" fmla="*/ 602419 w 776747"/>
                <a:gd name="connsiteY3" fmla="*/ 533721 h 1521928"/>
                <a:gd name="connsiteX4" fmla="*/ 776747 w 776747"/>
                <a:gd name="connsiteY4" fmla="*/ 0 h 1521928"/>
                <a:gd name="connsiteX0" fmla="*/ 0 w 753608"/>
                <a:gd name="connsiteY0" fmla="*/ 1464079 h 1464079"/>
                <a:gd name="connsiteX1" fmla="*/ 281660 w 753608"/>
                <a:gd name="connsiteY1" fmla="*/ 836127 h 1464079"/>
                <a:gd name="connsiteX2" fmla="*/ 579280 w 753608"/>
                <a:gd name="connsiteY2" fmla="*/ 533721 h 1464079"/>
                <a:gd name="connsiteX3" fmla="*/ 753608 w 753608"/>
                <a:gd name="connsiteY3" fmla="*/ 0 h 1464079"/>
                <a:gd name="connsiteX0" fmla="*/ 0 w 753608"/>
                <a:gd name="connsiteY0" fmla="*/ 1464079 h 1464079"/>
                <a:gd name="connsiteX1" fmla="*/ 179528 w 753608"/>
                <a:gd name="connsiteY1" fmla="*/ 1040392 h 1464079"/>
                <a:gd name="connsiteX2" fmla="*/ 281660 w 753608"/>
                <a:gd name="connsiteY2" fmla="*/ 836127 h 1464079"/>
                <a:gd name="connsiteX3" fmla="*/ 579280 w 753608"/>
                <a:gd name="connsiteY3" fmla="*/ 533721 h 1464079"/>
                <a:gd name="connsiteX4" fmla="*/ 753608 w 753608"/>
                <a:gd name="connsiteY4" fmla="*/ 0 h 1464079"/>
                <a:gd name="connsiteX0" fmla="*/ 0 w 753608"/>
                <a:gd name="connsiteY0" fmla="*/ 1464079 h 1464079"/>
                <a:gd name="connsiteX1" fmla="*/ 162772 w 753608"/>
                <a:gd name="connsiteY1" fmla="*/ 1052361 h 1464079"/>
                <a:gd name="connsiteX2" fmla="*/ 281660 w 753608"/>
                <a:gd name="connsiteY2" fmla="*/ 836127 h 1464079"/>
                <a:gd name="connsiteX3" fmla="*/ 579280 w 753608"/>
                <a:gd name="connsiteY3" fmla="*/ 533721 h 1464079"/>
                <a:gd name="connsiteX4" fmla="*/ 753608 w 753608"/>
                <a:gd name="connsiteY4" fmla="*/ 0 h 1464079"/>
                <a:gd name="connsiteX0" fmla="*/ 0 w 753608"/>
                <a:gd name="connsiteY0" fmla="*/ 1464079 h 1464079"/>
                <a:gd name="connsiteX1" fmla="*/ 150803 w 753608"/>
                <a:gd name="connsiteY1" fmla="*/ 1073904 h 1464079"/>
                <a:gd name="connsiteX2" fmla="*/ 281660 w 753608"/>
                <a:gd name="connsiteY2" fmla="*/ 836127 h 1464079"/>
                <a:gd name="connsiteX3" fmla="*/ 579280 w 753608"/>
                <a:gd name="connsiteY3" fmla="*/ 533721 h 1464079"/>
                <a:gd name="connsiteX4" fmla="*/ 753608 w 753608"/>
                <a:gd name="connsiteY4" fmla="*/ 0 h 1464079"/>
                <a:gd name="connsiteX0" fmla="*/ 0 w 753608"/>
                <a:gd name="connsiteY0" fmla="*/ 1464079 h 1464079"/>
                <a:gd name="connsiteX1" fmla="*/ 150803 w 753608"/>
                <a:gd name="connsiteY1" fmla="*/ 1073904 h 1464079"/>
                <a:gd name="connsiteX2" fmla="*/ 296900 w 753608"/>
                <a:gd name="connsiteY2" fmla="*/ 803742 h 1464079"/>
                <a:gd name="connsiteX3" fmla="*/ 579280 w 753608"/>
                <a:gd name="connsiteY3" fmla="*/ 533721 h 1464079"/>
                <a:gd name="connsiteX4" fmla="*/ 753608 w 753608"/>
                <a:gd name="connsiteY4" fmla="*/ 0 h 1464079"/>
                <a:gd name="connsiteX0" fmla="*/ 0 w 753608"/>
                <a:gd name="connsiteY0" fmla="*/ 1464079 h 1464079"/>
                <a:gd name="connsiteX1" fmla="*/ 150803 w 753608"/>
                <a:gd name="connsiteY1" fmla="*/ 1073904 h 1464079"/>
                <a:gd name="connsiteX2" fmla="*/ 304520 w 753608"/>
                <a:gd name="connsiteY2" fmla="*/ 801837 h 1464079"/>
                <a:gd name="connsiteX3" fmla="*/ 579280 w 753608"/>
                <a:gd name="connsiteY3" fmla="*/ 533721 h 1464079"/>
                <a:gd name="connsiteX4" fmla="*/ 753608 w 753608"/>
                <a:gd name="connsiteY4" fmla="*/ 0 h 1464079"/>
                <a:gd name="connsiteX0" fmla="*/ 0 w 753608"/>
                <a:gd name="connsiteY0" fmla="*/ 1464079 h 1464079"/>
                <a:gd name="connsiteX1" fmla="*/ 150803 w 753608"/>
                <a:gd name="connsiteY1" fmla="*/ 1073904 h 1464079"/>
                <a:gd name="connsiteX2" fmla="*/ 304520 w 753608"/>
                <a:gd name="connsiteY2" fmla="*/ 801837 h 1464079"/>
                <a:gd name="connsiteX3" fmla="*/ 577375 w 753608"/>
                <a:gd name="connsiteY3" fmla="*/ 526101 h 1464079"/>
                <a:gd name="connsiteX4" fmla="*/ 753608 w 753608"/>
                <a:gd name="connsiteY4" fmla="*/ 0 h 1464079"/>
                <a:gd name="connsiteX0" fmla="*/ 0 w 753608"/>
                <a:gd name="connsiteY0" fmla="*/ 1464079 h 1464079"/>
                <a:gd name="connsiteX1" fmla="*/ 150803 w 753608"/>
                <a:gd name="connsiteY1" fmla="*/ 1073904 h 1464079"/>
                <a:gd name="connsiteX2" fmla="*/ 304520 w 753608"/>
                <a:gd name="connsiteY2" fmla="*/ 801837 h 1464079"/>
                <a:gd name="connsiteX3" fmla="*/ 577375 w 753608"/>
                <a:gd name="connsiteY3" fmla="*/ 526101 h 1464079"/>
                <a:gd name="connsiteX4" fmla="*/ 753608 w 753608"/>
                <a:gd name="connsiteY4" fmla="*/ 0 h 1464079"/>
                <a:gd name="connsiteX0" fmla="*/ 0 w 753608"/>
                <a:gd name="connsiteY0" fmla="*/ 1464079 h 1464079"/>
                <a:gd name="connsiteX1" fmla="*/ 150803 w 753608"/>
                <a:gd name="connsiteY1" fmla="*/ 1073904 h 1464079"/>
                <a:gd name="connsiteX2" fmla="*/ 304520 w 753608"/>
                <a:gd name="connsiteY2" fmla="*/ 801837 h 1464079"/>
                <a:gd name="connsiteX3" fmla="*/ 577375 w 753608"/>
                <a:gd name="connsiteY3" fmla="*/ 526101 h 1464079"/>
                <a:gd name="connsiteX4" fmla="*/ 753608 w 753608"/>
                <a:gd name="connsiteY4" fmla="*/ 0 h 1464079"/>
                <a:gd name="connsiteX0" fmla="*/ 0 w 753608"/>
                <a:gd name="connsiteY0" fmla="*/ 1464079 h 1464079"/>
                <a:gd name="connsiteX1" fmla="*/ 150803 w 753608"/>
                <a:gd name="connsiteY1" fmla="*/ 1073904 h 1464079"/>
                <a:gd name="connsiteX2" fmla="*/ 304520 w 753608"/>
                <a:gd name="connsiteY2" fmla="*/ 801837 h 1464079"/>
                <a:gd name="connsiteX3" fmla="*/ 577375 w 753608"/>
                <a:gd name="connsiteY3" fmla="*/ 526101 h 1464079"/>
                <a:gd name="connsiteX4" fmla="*/ 753608 w 753608"/>
                <a:gd name="connsiteY4" fmla="*/ 0 h 1464079"/>
                <a:gd name="connsiteX0" fmla="*/ 0 w 753608"/>
                <a:gd name="connsiteY0" fmla="*/ 1464079 h 1464079"/>
                <a:gd name="connsiteX1" fmla="*/ 150803 w 753608"/>
                <a:gd name="connsiteY1" fmla="*/ 1073904 h 1464079"/>
                <a:gd name="connsiteX2" fmla="*/ 240239 w 753608"/>
                <a:gd name="connsiteY2" fmla="*/ 902803 h 1464079"/>
                <a:gd name="connsiteX3" fmla="*/ 304520 w 753608"/>
                <a:gd name="connsiteY3" fmla="*/ 801837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53608"/>
                <a:gd name="connsiteY0" fmla="*/ 1464079 h 1464079"/>
                <a:gd name="connsiteX1" fmla="*/ 150803 w 753608"/>
                <a:gd name="connsiteY1" fmla="*/ 1073904 h 1464079"/>
                <a:gd name="connsiteX2" fmla="*/ 234524 w 753608"/>
                <a:gd name="connsiteY2" fmla="*/ 908518 h 1464079"/>
                <a:gd name="connsiteX3" fmla="*/ 304520 w 753608"/>
                <a:gd name="connsiteY3" fmla="*/ 801837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53608"/>
                <a:gd name="connsiteY0" fmla="*/ 1464079 h 1464079"/>
                <a:gd name="connsiteX1" fmla="*/ 139373 w 753608"/>
                <a:gd name="connsiteY1" fmla="*/ 1096764 h 1464079"/>
                <a:gd name="connsiteX2" fmla="*/ 234524 w 753608"/>
                <a:gd name="connsiteY2" fmla="*/ 908518 h 1464079"/>
                <a:gd name="connsiteX3" fmla="*/ 304520 w 753608"/>
                <a:gd name="connsiteY3" fmla="*/ 801837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53608"/>
                <a:gd name="connsiteY0" fmla="*/ 1464079 h 1464079"/>
                <a:gd name="connsiteX1" fmla="*/ 139373 w 753608"/>
                <a:gd name="connsiteY1" fmla="*/ 1096764 h 1464079"/>
                <a:gd name="connsiteX2" fmla="*/ 234524 w 753608"/>
                <a:gd name="connsiteY2" fmla="*/ 908518 h 1464079"/>
                <a:gd name="connsiteX3" fmla="*/ 304520 w 753608"/>
                <a:gd name="connsiteY3" fmla="*/ 801837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53608"/>
                <a:gd name="connsiteY0" fmla="*/ 1464079 h 1464079"/>
                <a:gd name="connsiteX1" fmla="*/ 139373 w 753608"/>
                <a:gd name="connsiteY1" fmla="*/ 1096764 h 1464079"/>
                <a:gd name="connsiteX2" fmla="*/ 234524 w 753608"/>
                <a:gd name="connsiteY2" fmla="*/ 908518 h 1464079"/>
                <a:gd name="connsiteX3" fmla="*/ 315950 w 753608"/>
                <a:gd name="connsiteY3" fmla="*/ 792312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53608"/>
                <a:gd name="connsiteY0" fmla="*/ 1464079 h 1464079"/>
                <a:gd name="connsiteX1" fmla="*/ 139373 w 753608"/>
                <a:gd name="connsiteY1" fmla="*/ 1096764 h 1464079"/>
                <a:gd name="connsiteX2" fmla="*/ 234524 w 753608"/>
                <a:gd name="connsiteY2" fmla="*/ 908518 h 1464079"/>
                <a:gd name="connsiteX3" fmla="*/ 315950 w 753608"/>
                <a:gd name="connsiteY3" fmla="*/ 792312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53608"/>
                <a:gd name="connsiteY0" fmla="*/ 1464079 h 1464079"/>
                <a:gd name="connsiteX1" fmla="*/ 139373 w 753608"/>
                <a:gd name="connsiteY1" fmla="*/ 1096764 h 1464079"/>
                <a:gd name="connsiteX2" fmla="*/ 234524 w 753608"/>
                <a:gd name="connsiteY2" fmla="*/ 908518 h 1464079"/>
                <a:gd name="connsiteX3" fmla="*/ 315950 w 753608"/>
                <a:gd name="connsiteY3" fmla="*/ 792312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53608"/>
                <a:gd name="connsiteY0" fmla="*/ 1464079 h 1464079"/>
                <a:gd name="connsiteX1" fmla="*/ 139373 w 753608"/>
                <a:gd name="connsiteY1" fmla="*/ 1096764 h 1464079"/>
                <a:gd name="connsiteX2" fmla="*/ 234524 w 753608"/>
                <a:gd name="connsiteY2" fmla="*/ 908518 h 1464079"/>
                <a:gd name="connsiteX3" fmla="*/ 315950 w 753608"/>
                <a:gd name="connsiteY3" fmla="*/ 792312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53608"/>
                <a:gd name="connsiteY0" fmla="*/ 1464079 h 1464079"/>
                <a:gd name="connsiteX1" fmla="*/ 139373 w 753608"/>
                <a:gd name="connsiteY1" fmla="*/ 1096764 h 1464079"/>
                <a:gd name="connsiteX2" fmla="*/ 234524 w 753608"/>
                <a:gd name="connsiteY2" fmla="*/ 908518 h 1464079"/>
                <a:gd name="connsiteX3" fmla="*/ 315950 w 753608"/>
                <a:gd name="connsiteY3" fmla="*/ 792312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53608"/>
                <a:gd name="connsiteY0" fmla="*/ 1464079 h 1464079"/>
                <a:gd name="connsiteX1" fmla="*/ 139373 w 753608"/>
                <a:gd name="connsiteY1" fmla="*/ 1096764 h 1464079"/>
                <a:gd name="connsiteX2" fmla="*/ 234524 w 753608"/>
                <a:gd name="connsiteY2" fmla="*/ 908518 h 1464079"/>
                <a:gd name="connsiteX3" fmla="*/ 315950 w 753608"/>
                <a:gd name="connsiteY3" fmla="*/ 792312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53608"/>
                <a:gd name="connsiteY0" fmla="*/ 1464079 h 1464079"/>
                <a:gd name="connsiteX1" fmla="*/ 145088 w 753608"/>
                <a:gd name="connsiteY1" fmla="*/ 1098669 h 1464079"/>
                <a:gd name="connsiteX2" fmla="*/ 234524 w 753608"/>
                <a:gd name="connsiteY2" fmla="*/ 908518 h 1464079"/>
                <a:gd name="connsiteX3" fmla="*/ 315950 w 753608"/>
                <a:gd name="connsiteY3" fmla="*/ 792312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53608"/>
                <a:gd name="connsiteY0" fmla="*/ 1464079 h 1464079"/>
                <a:gd name="connsiteX1" fmla="*/ 145088 w 753608"/>
                <a:gd name="connsiteY1" fmla="*/ 1098669 h 1464079"/>
                <a:gd name="connsiteX2" fmla="*/ 234524 w 753608"/>
                <a:gd name="connsiteY2" fmla="*/ 908518 h 1464079"/>
                <a:gd name="connsiteX3" fmla="*/ 315950 w 753608"/>
                <a:gd name="connsiteY3" fmla="*/ 792312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53608"/>
                <a:gd name="connsiteY0" fmla="*/ 1464079 h 1464079"/>
                <a:gd name="connsiteX1" fmla="*/ 145088 w 753608"/>
                <a:gd name="connsiteY1" fmla="*/ 1098669 h 1464079"/>
                <a:gd name="connsiteX2" fmla="*/ 234524 w 753608"/>
                <a:gd name="connsiteY2" fmla="*/ 908518 h 1464079"/>
                <a:gd name="connsiteX3" fmla="*/ 315950 w 753608"/>
                <a:gd name="connsiteY3" fmla="*/ 792312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61228"/>
                <a:gd name="connsiteY0" fmla="*/ 1460269 h 1460269"/>
                <a:gd name="connsiteX1" fmla="*/ 145088 w 761228"/>
                <a:gd name="connsiteY1" fmla="*/ 1094859 h 1460269"/>
                <a:gd name="connsiteX2" fmla="*/ 234524 w 761228"/>
                <a:gd name="connsiteY2" fmla="*/ 904708 h 1460269"/>
                <a:gd name="connsiteX3" fmla="*/ 315950 w 761228"/>
                <a:gd name="connsiteY3" fmla="*/ 788502 h 1460269"/>
                <a:gd name="connsiteX4" fmla="*/ 577375 w 761228"/>
                <a:gd name="connsiteY4" fmla="*/ 522291 h 1460269"/>
                <a:gd name="connsiteX5" fmla="*/ 761228 w 761228"/>
                <a:gd name="connsiteY5" fmla="*/ 0 h 1460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1228" h="1460269">
                  <a:moveTo>
                    <a:pt x="0" y="1460269"/>
                  </a:moveTo>
                  <a:cubicBezTo>
                    <a:pt x="29921" y="1389655"/>
                    <a:pt x="132435" y="1132843"/>
                    <a:pt x="145088" y="1094859"/>
                  </a:cubicBezTo>
                  <a:cubicBezTo>
                    <a:pt x="160363" y="1062273"/>
                    <a:pt x="206047" y="955768"/>
                    <a:pt x="234524" y="904708"/>
                  </a:cubicBezTo>
                  <a:cubicBezTo>
                    <a:pt x="263001" y="853648"/>
                    <a:pt x="282621" y="816996"/>
                    <a:pt x="315950" y="788502"/>
                  </a:cubicBezTo>
                  <a:cubicBezTo>
                    <a:pt x="379425" y="718157"/>
                    <a:pt x="513249" y="614021"/>
                    <a:pt x="577375" y="522291"/>
                  </a:cubicBezTo>
                  <a:cubicBezTo>
                    <a:pt x="633292" y="387725"/>
                    <a:pt x="710428" y="139700"/>
                    <a:pt x="761228" y="0"/>
                  </a:cubicBezTo>
                </a:path>
              </a:pathLst>
            </a:custGeom>
            <a:ln w="76200">
              <a:solidFill>
                <a:srgbClr val="00BC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4873016" y="2003420"/>
              <a:ext cx="1116304" cy="50354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342900" indent="-342900" eaLnBrk="0" hangingPunct="0">
                <a:spcBef>
                  <a:spcPts val="400"/>
                </a:spcBef>
                <a:buClr>
                  <a:schemeClr val="accent1">
                    <a:lumMod val="50000"/>
                  </a:schemeClr>
                </a:buClr>
                <a:defRPr/>
              </a:pPr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000" b="1" dirty="0" smtClean="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  <a:t>End Project</a:t>
              </a:r>
            </a:p>
            <a:p>
              <a:pPr marL="342900" indent="-342900" eaLnBrk="0" hangingPunct="0">
                <a:spcBef>
                  <a:spcPts val="400"/>
                </a:spcBef>
                <a:buClr>
                  <a:schemeClr val="accent1">
                    <a:lumMod val="50000"/>
                  </a:schemeClr>
                </a:buClr>
                <a:defRPr/>
              </a:pPr>
              <a:r>
                <a:rPr lang="en-US" sz="1000" b="1" dirty="0" smtClean="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  <a:t>   Begin </a:t>
              </a:r>
              <a:r>
                <a:rPr lang="en-US" b="1" dirty="0" smtClean="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  <a:t>Project</a:t>
              </a:r>
              <a:endParaRPr lang="en-US" sz="1000" b="1" dirty="0">
                <a:solidFill>
                  <a:srgbClr val="0000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0628" y="3922488"/>
            <a:ext cx="3700317" cy="242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954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4797</TotalTime>
  <Words>546</Words>
  <Application>Microsoft Office PowerPoint</Application>
  <PresentationFormat>On-screen Show (4:3)</PresentationFormat>
  <Paragraphs>160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Original approvals by FHWA</vt:lpstr>
      <vt:lpstr>I-4 PD&amp;E Updates</vt:lpstr>
      <vt:lpstr>PowerPoint Presentation</vt:lpstr>
      <vt:lpstr>ENVIRONMENTAL</vt:lpstr>
      <vt:lpstr>PowerPoint Presentation</vt:lpstr>
      <vt:lpstr>AGENCY COORDINATION</vt:lpstr>
      <vt:lpstr>I-4 CORRIDOR RAIL ENVELOPES</vt:lpstr>
      <vt:lpstr>PowerPoint Presentation</vt:lpstr>
      <vt:lpstr>EXISTING TYPICAL SECTION</vt:lpstr>
      <vt:lpstr>CROSSROAD LIMITS</vt:lpstr>
      <vt:lpstr>PUBLIC ENGAGEMENT AND COMMUNITY OUTREACH</vt:lpstr>
      <vt:lpstr>DEVELOPMENT OF PREFERRED ALTERNATIVES</vt:lpstr>
      <vt:lpstr>SCHEDULE</vt:lpstr>
      <vt:lpstr>PowerPoint Presentation</vt:lpstr>
    </vt:vector>
  </TitlesOfParts>
  <Company>HNTB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Casey Marshall</dc:creator>
  <cp:lastModifiedBy>Luis Diaz</cp:lastModifiedBy>
  <cp:revision>176</cp:revision>
  <cp:lastPrinted>2013-09-04T20:54:22Z</cp:lastPrinted>
  <dcterms:created xsi:type="dcterms:W3CDTF">2012-07-25T13:58:16Z</dcterms:created>
  <dcterms:modified xsi:type="dcterms:W3CDTF">2013-09-15T20:40:11Z</dcterms:modified>
</cp:coreProperties>
</file>