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72" r:id="rId4"/>
    <p:sldId id="269" r:id="rId5"/>
    <p:sldId id="270" r:id="rId6"/>
    <p:sldId id="271" r:id="rId7"/>
    <p:sldId id="274" r:id="rId8"/>
    <p:sldId id="264" r:id="rId9"/>
    <p:sldId id="262" r:id="rId1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87309" autoAdjust="0"/>
  </p:normalViewPr>
  <p:slideViewPr>
    <p:cSldViewPr>
      <p:cViewPr varScale="1">
        <p:scale>
          <a:sx n="139" d="100"/>
          <a:sy n="139" d="100"/>
        </p:scale>
        <p:origin x="-8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D2CFE-7AF3-441D-BE96-D539D63D659E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D4A6C-BC0B-473B-AC13-D47AE8BF2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387ECC4-24C0-4EA0-89FF-D0C10A550400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1B5C1AC-7B87-4FB2-9551-FD576E245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32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25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67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74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5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43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993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5C1AC-7B87-4FB2-9551-FD576E245C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46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092BA9-CA87-4D31-8DF4-0739E23D849A}" type="datetimeFigureOut">
              <a:rPr lang="en-US" smtClean="0"/>
              <a:t>6/3/2015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FE94BD-3EAD-42CF-B67A-6FEDF7D8C95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spacecoastdaily.com/2014/04/springtime-sparks-activity-for-florida-black-bears-cubs/&amp;ei=OW9sVYTiF8vDsAXfh4LoDA&amp;bvm=bv.94455598,d.b2w&amp;psig=AFQjCNEQCH-MYLoLxFpp4nEC_3VjA8FdZQ&amp;ust=143325590091767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2819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BPAC Meeting</a:t>
            </a:r>
          </a:p>
          <a:p>
            <a:r>
              <a:rPr lang="en-US" dirty="0" smtClean="0"/>
              <a:t>June 10, 2015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524000"/>
          </a:xfrm>
        </p:spPr>
        <p:txBody>
          <a:bodyPr/>
          <a:lstStyle/>
          <a:p>
            <a:r>
              <a:rPr lang="en-US" dirty="0" smtClean="0"/>
              <a:t>Heart of Florida Loop</a:t>
            </a:r>
            <a:br>
              <a:rPr lang="en-US" dirty="0" smtClean="0"/>
            </a:br>
            <a:r>
              <a:rPr lang="en-US" dirty="0" smtClean="0"/>
              <a:t>East Section </a:t>
            </a:r>
            <a:endParaRPr lang="en-US" dirty="0"/>
          </a:p>
        </p:txBody>
      </p:sp>
      <p:pic>
        <p:nvPicPr>
          <p:cNvPr id="1026" name="Picture 2" descr="M:\LOGO\River to Sea TPO\River To Sea TPO Logo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953000"/>
            <a:ext cx="2228850" cy="8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511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tx2"/>
                </a:solidFill>
              </a:rPr>
              <a:t>In the River to Sea TPO planning area, the Heart of Florida Loop consists of the Florida Black Bear/SR 40 Trail, US 17 Trail and the Spring to Spring Trail (a total of 39 miles).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of Florida Loop-East Section</a:t>
            </a:r>
            <a:endParaRPr lang="en-US" dirty="0"/>
          </a:p>
        </p:txBody>
      </p:sp>
      <p:pic>
        <p:nvPicPr>
          <p:cNvPr id="4" name="Picture 4" descr="IMG_006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35" b="23808"/>
          <a:stretch>
            <a:fillRect/>
          </a:stretch>
        </p:blipFill>
        <p:spPr bwMode="auto">
          <a:xfrm>
            <a:off x="533400" y="3572356"/>
            <a:ext cx="8123235" cy="267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5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219200"/>
          </a:xfrm>
        </p:spPr>
        <p:txBody>
          <a:bodyPr/>
          <a:lstStyle/>
          <a:p>
            <a:r>
              <a:rPr lang="en-US" dirty="0" smtClean="0"/>
              <a:t>Heart of Florida Loop-East Section</a:t>
            </a:r>
            <a:endParaRPr lang="en-US" dirty="0"/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054443"/>
              </p:ext>
            </p:extLst>
          </p:nvPr>
        </p:nvGraphicFramePr>
        <p:xfrm>
          <a:off x="800369" y="1293876"/>
          <a:ext cx="7200631" cy="5564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2" name="Acrobat Document" r:id="rId4" imgW="7543732" imgH="5829300" progId="Acrobat.Document.11">
                  <p:embed/>
                </p:oleObj>
              </mc:Choice>
              <mc:Fallback>
                <p:oleObj name="Acrobat Document" r:id="rId4" imgW="7543732" imgH="58293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00369" y="1293876"/>
                        <a:ext cx="7200631" cy="5564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4800600" y="1524000"/>
            <a:ext cx="1066800" cy="1371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172200" y="1600200"/>
            <a:ext cx="1219200" cy="306324"/>
          </a:xfrm>
          <a:prstGeom prst="borderCallout1">
            <a:avLst>
              <a:gd name="adj1" fmla="val 8631"/>
              <a:gd name="adj2" fmla="val -706"/>
              <a:gd name="adj3" fmla="val 70759"/>
              <a:gd name="adj4" fmla="val -60579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US 17 Trail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6172200" y="2019946"/>
            <a:ext cx="1219200" cy="799454"/>
          </a:xfrm>
          <a:prstGeom prst="borderCallout1">
            <a:avLst>
              <a:gd name="adj1" fmla="val 18750"/>
              <a:gd name="adj2" fmla="val 142"/>
              <a:gd name="adj3" fmla="val 13250"/>
              <a:gd name="adj4" fmla="val -54858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Spring to Spring  </a:t>
            </a:r>
            <a:r>
              <a:rPr lang="en-US" dirty="0">
                <a:solidFill>
                  <a:srgbClr val="FF0000"/>
                </a:solidFill>
              </a:rPr>
              <a:t>Trail</a:t>
            </a:r>
          </a:p>
        </p:txBody>
      </p:sp>
      <p:sp>
        <p:nvSpPr>
          <p:cNvPr id="8" name="Line Callout 3 7"/>
          <p:cNvSpPr/>
          <p:nvPr/>
        </p:nvSpPr>
        <p:spPr>
          <a:xfrm>
            <a:off x="5181600" y="1217676"/>
            <a:ext cx="1295400" cy="306324"/>
          </a:xfrm>
          <a:prstGeom prst="borderCallout3">
            <a:avLst>
              <a:gd name="adj1" fmla="val 18750"/>
              <a:gd name="adj2" fmla="val 590"/>
              <a:gd name="adj3" fmla="val 18750"/>
              <a:gd name="adj4" fmla="val -16667"/>
              <a:gd name="adj5" fmla="val 100000"/>
              <a:gd name="adj6" fmla="val -16667"/>
              <a:gd name="adj7" fmla="val 145849"/>
              <a:gd name="adj8" fmla="val -6986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SR 40 </a:t>
            </a:r>
            <a:r>
              <a:rPr lang="en-US" dirty="0">
                <a:solidFill>
                  <a:srgbClr val="FF0000"/>
                </a:solidFill>
              </a:rPr>
              <a:t>Trail</a:t>
            </a:r>
          </a:p>
        </p:txBody>
      </p:sp>
    </p:spTree>
    <p:extLst>
      <p:ext uri="{BB962C8B-B14F-4D97-AF65-F5344CB8AC3E}">
        <p14:creationId xmlns:p14="http://schemas.microsoft.com/office/powerpoint/2010/main" val="392266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25" y="1371600"/>
            <a:ext cx="8229600" cy="4572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Connecting Marion, Lake and Volusia Counties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Volusia County Limits: St. Johns River to US 17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Width: 12 feet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Length: 6.5 miles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Current Status: PD&amp;E/feasibility study programmed in FY 2020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Estimated Cost: $1.1 million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Florida Black Bear/SR 40 Trail</a:t>
            </a:r>
            <a:endParaRPr lang="en-US" dirty="0"/>
          </a:p>
        </p:txBody>
      </p:sp>
      <p:pic>
        <p:nvPicPr>
          <p:cNvPr id="7170" name="Picture 2" descr="http://spacecoastdaily.com/wp-content/uploads/2014/04/black-bear-cubs-slider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038600"/>
            <a:ext cx="3914775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Developed in conjunction with the widening of US 17/SR 15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Limits: Ponce de Leon Boulevard to SR 40 (east side)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Width: 12 feet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Length: 6.84 miles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Current Status: Design &amp; Right of Way (40% design plans)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Estimated Cost: $1.2 million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(construction not funded)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 smtClean="0"/>
              <a:t>Proposed Roadway</a:t>
            </a:r>
          </a:p>
          <a:p>
            <a:pPr marL="0" indent="0">
              <a:buNone/>
            </a:pPr>
            <a:r>
              <a:rPr lang="en-US" dirty="0" smtClean="0"/>
              <a:t>Typical Section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3285" y="76200"/>
            <a:ext cx="8229600" cy="1219200"/>
          </a:xfrm>
        </p:spPr>
        <p:txBody>
          <a:bodyPr/>
          <a:lstStyle/>
          <a:p>
            <a:r>
              <a:rPr lang="en-US" dirty="0" smtClean="0"/>
              <a:t>US 17 Trail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085" y="3886200"/>
            <a:ext cx="4625915" cy="29718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29600" y="5334000"/>
            <a:ext cx="685800" cy="7232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5392168"/>
              </p:ext>
            </p:extLst>
          </p:nvPr>
        </p:nvGraphicFramePr>
        <p:xfrm>
          <a:off x="398144" y="1371600"/>
          <a:ext cx="834771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Acrobat Document" r:id="rId4" imgW="24002932" imgH="15773400" progId="Acrobat.Document.11">
                  <p:embed/>
                </p:oleObj>
              </mc:Choice>
              <mc:Fallback>
                <p:oleObj name="Acrobat Document" r:id="rId4" imgW="24002932" imgH="15773400" progId="Acrobat.Document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144" y="1371600"/>
                        <a:ext cx="8347710" cy="5486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to Spring Trail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953000"/>
            <a:ext cx="101345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1"/>
            <a:ext cx="1013456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Callout 2 11"/>
          <p:cNvSpPr/>
          <p:nvPr/>
        </p:nvSpPr>
        <p:spPr>
          <a:xfrm>
            <a:off x="2819400" y="6224507"/>
            <a:ext cx="2160596" cy="338554"/>
          </a:xfrm>
          <a:prstGeom prst="borderCallout2">
            <a:avLst>
              <a:gd name="adj1" fmla="val 18750"/>
              <a:gd name="adj2" fmla="val -460"/>
              <a:gd name="adj3" fmla="val 18750"/>
              <a:gd name="adj4" fmla="val -16667"/>
              <a:gd name="adj5" fmla="val -155689"/>
              <a:gd name="adj6" fmla="val -2108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837230" y="6224507"/>
            <a:ext cx="21427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Seminole/Volusia Gap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Line Callout 1 4"/>
          <p:cNvSpPr/>
          <p:nvPr/>
        </p:nvSpPr>
        <p:spPr>
          <a:xfrm>
            <a:off x="2438399" y="1649749"/>
            <a:ext cx="762001" cy="310961"/>
          </a:xfrm>
          <a:prstGeom prst="borderCallout1">
            <a:avLst>
              <a:gd name="adj1" fmla="val 20439"/>
              <a:gd name="adj2" fmla="val -217"/>
              <a:gd name="adj3" fmla="val 62708"/>
              <a:gd name="adj4" fmla="val -5102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64502" y="1644583"/>
            <a:ext cx="7454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Gap H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Line Callout 1 6"/>
          <p:cNvSpPr/>
          <p:nvPr/>
        </p:nvSpPr>
        <p:spPr>
          <a:xfrm>
            <a:off x="2749455" y="2242030"/>
            <a:ext cx="732701" cy="306324"/>
          </a:xfrm>
          <a:prstGeom prst="borderCallout1">
            <a:avLst>
              <a:gd name="adj1" fmla="val 16220"/>
              <a:gd name="adj2" fmla="val -706"/>
              <a:gd name="adj3" fmla="val 51787"/>
              <a:gd name="adj4" fmla="val -89948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9455" y="2227823"/>
            <a:ext cx="7327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Gap G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Line Callout 1 8"/>
          <p:cNvSpPr/>
          <p:nvPr/>
        </p:nvSpPr>
        <p:spPr>
          <a:xfrm>
            <a:off x="2783312" y="3200401"/>
            <a:ext cx="718217" cy="284602"/>
          </a:xfrm>
          <a:prstGeom prst="borderCallout1">
            <a:avLst>
              <a:gd name="adj1" fmla="val 16027"/>
              <a:gd name="adj2" fmla="val -514"/>
              <a:gd name="adj3" fmla="val -45530"/>
              <a:gd name="adj4" fmla="val -9064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783312" y="3186238"/>
            <a:ext cx="764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Gap F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9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" y="-1"/>
            <a:ext cx="4582919" cy="687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4873752" y="990600"/>
            <a:ext cx="3889248" cy="37338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Complete the regional trails network in the River to Sea TPO planning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Advance the FGTS Plan by identifying trails  for the 2015 Opportunity Map Update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Develop/finalize trail alignments and connections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Inventory existing trail gaps and develop conceptual plans and cost estimates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0600" y="381000"/>
            <a:ext cx="3962400" cy="457200"/>
          </a:xfrm>
        </p:spPr>
        <p:txBody>
          <a:bodyPr/>
          <a:lstStyle/>
          <a:p>
            <a:r>
              <a:rPr lang="en-US" dirty="0" smtClean="0"/>
              <a:t>Goals of the RTCA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7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457200"/>
            <a:ext cx="30480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Regional Trail Connections</a:t>
            </a:r>
            <a:br>
              <a:rPr lang="en-US" dirty="0" smtClean="0"/>
            </a:br>
            <a:r>
              <a:rPr lang="en-US" dirty="0" smtClean="0"/>
              <a:t>to the Heart of Florida Loop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0" y="1143000"/>
            <a:ext cx="3657600" cy="3581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St. Johns River to Sea Loop/East Coast Greenway (alternate route)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SR 40 Trail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East Central Regional Rail Trail</a:t>
            </a:r>
          </a:p>
          <a:p>
            <a:endParaRPr lang="en-US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10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58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5" name="Picture 2" descr="M:\LOGO\River to Sea TPO\River To Sea TPO Logo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4058206"/>
            <a:ext cx="2228850" cy="89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0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1159</TotalTime>
  <Words>275</Words>
  <Application>Microsoft Office PowerPoint</Application>
  <PresentationFormat>On-screen Show (4:3)</PresentationFormat>
  <Paragraphs>57</Paragraphs>
  <Slides>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Paper</vt:lpstr>
      <vt:lpstr>Acrobat Document</vt:lpstr>
      <vt:lpstr>Heart of Florida Loop East Section </vt:lpstr>
      <vt:lpstr>Heart of Florida Loop-East Section</vt:lpstr>
      <vt:lpstr>Heart of Florida Loop-East Section</vt:lpstr>
      <vt:lpstr>Florida Black Bear/SR 40 Trail</vt:lpstr>
      <vt:lpstr>US 17 Trail</vt:lpstr>
      <vt:lpstr>Spring to Spring Trail</vt:lpstr>
      <vt:lpstr>Goals of the RTCA </vt:lpstr>
      <vt:lpstr>Regional Trail Connections to the Heart of Florida Loop</vt:lpstr>
      <vt:lpstr>Thank You</vt:lpstr>
    </vt:vector>
  </TitlesOfParts>
  <Company>Volusia Transportation Planning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 to Coast Connector Trail</dc:title>
  <dc:creator>Stephan Harris</dc:creator>
  <cp:lastModifiedBy>Pamela Blankenship</cp:lastModifiedBy>
  <cp:revision>106</cp:revision>
  <cp:lastPrinted>2015-06-03T19:07:25Z</cp:lastPrinted>
  <dcterms:created xsi:type="dcterms:W3CDTF">2014-09-10T14:25:05Z</dcterms:created>
  <dcterms:modified xsi:type="dcterms:W3CDTF">2015-06-03T19:07:43Z</dcterms:modified>
</cp:coreProperties>
</file>