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302" r:id="rId2"/>
    <p:sldId id="306" r:id="rId3"/>
    <p:sldId id="333" r:id="rId4"/>
    <p:sldId id="272" r:id="rId5"/>
    <p:sldId id="277" r:id="rId6"/>
    <p:sldId id="338" r:id="rId7"/>
    <p:sldId id="270" r:id="rId8"/>
    <p:sldId id="268" r:id="rId9"/>
    <p:sldId id="278" r:id="rId10"/>
    <p:sldId id="339" r:id="rId11"/>
    <p:sldId id="343" r:id="rId12"/>
    <p:sldId id="271" r:id="rId13"/>
    <p:sldId id="303" r:id="rId14"/>
    <p:sldId id="334" r:id="rId15"/>
    <p:sldId id="340" r:id="rId16"/>
    <p:sldId id="312" r:id="rId17"/>
    <p:sldId id="313" r:id="rId18"/>
    <p:sldId id="314" r:id="rId19"/>
    <p:sldId id="316" r:id="rId20"/>
    <p:sldId id="317" r:id="rId21"/>
    <p:sldId id="318" r:id="rId22"/>
    <p:sldId id="319" r:id="rId23"/>
    <p:sldId id="320" r:id="rId24"/>
    <p:sldId id="321" r:id="rId25"/>
    <p:sldId id="322" r:id="rId26"/>
    <p:sldId id="323" r:id="rId27"/>
    <p:sldId id="324" r:id="rId28"/>
    <p:sldId id="325" r:id="rId29"/>
    <p:sldId id="326" r:id="rId30"/>
    <p:sldId id="328" r:id="rId31"/>
    <p:sldId id="329" r:id="rId32"/>
    <p:sldId id="330" r:id="rId33"/>
    <p:sldId id="331" r:id="rId34"/>
    <p:sldId id="289" r:id="rId35"/>
    <p:sldId id="345" r:id="rId36"/>
    <p:sldId id="346" r:id="rId37"/>
    <p:sldId id="347" r:id="rId38"/>
    <p:sldId id="348" r:id="rId39"/>
    <p:sldId id="349" r:id="rId40"/>
    <p:sldId id="290" r:id="rId41"/>
    <p:sldId id="291" r:id="rId42"/>
    <p:sldId id="297" r:id="rId43"/>
    <p:sldId id="284" r:id="rId44"/>
    <p:sldId id="281" r:id="rId45"/>
    <p:sldId id="341" r:id="rId46"/>
    <p:sldId id="28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1080" y="-3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 Id="rId5" Type="http://schemas.openxmlformats.org/officeDocument/2006/relationships/image" Target="../media/image22.png"/><Relationship Id="rId4" Type="http://schemas.openxmlformats.org/officeDocument/2006/relationships/image" Target="../media/image21.png"/></Relationships>
</file>

<file path=ppt/diagrams/_rels/data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 Id="rId5" Type="http://schemas.openxmlformats.org/officeDocument/2006/relationships/image" Target="../media/image22.png"/><Relationship Id="rId4"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3.png"/><Relationship Id="rId6" Type="http://schemas.openxmlformats.org/officeDocument/2006/relationships/image" Target="../media/image37.jpeg"/><Relationship Id="rId5" Type="http://schemas.openxmlformats.org/officeDocument/2006/relationships/image" Target="../media/image35.jpe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D948E-84E1-4323-8072-92354E386004}"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US"/>
        </a:p>
      </dgm:t>
    </dgm:pt>
    <dgm:pt modelId="{D6B13F29-0231-4368-BBC7-7DB785E036F1}">
      <dgm:prSet phldrT="[Text]"/>
      <dgm:spPr/>
      <dgm:t>
        <a:bodyPr/>
        <a:lstStyle/>
        <a:p>
          <a:r>
            <a:rPr lang="en-US" dirty="0" smtClean="0"/>
            <a:t>Phase 1</a:t>
          </a:r>
          <a:endParaRPr lang="en-US" dirty="0"/>
        </a:p>
      </dgm:t>
    </dgm:pt>
    <dgm:pt modelId="{428BE71E-9578-43C9-B870-E36B6EAA1C34}" type="parTrans" cxnId="{CDB703B2-D345-4826-B5FC-3F4BB1E61BA2}">
      <dgm:prSet/>
      <dgm:spPr/>
      <dgm:t>
        <a:bodyPr/>
        <a:lstStyle/>
        <a:p>
          <a:endParaRPr lang="en-US"/>
        </a:p>
      </dgm:t>
    </dgm:pt>
    <dgm:pt modelId="{03C923C1-C48F-489D-A280-29CC8A6BDEBC}" type="sibTrans" cxnId="{CDB703B2-D345-4826-B5FC-3F4BB1E61BA2}">
      <dgm:prSet/>
      <dgm:spPr/>
      <dgm:t>
        <a:bodyPr/>
        <a:lstStyle/>
        <a:p>
          <a:endParaRPr lang="en-US"/>
        </a:p>
      </dgm:t>
    </dgm:pt>
    <dgm:pt modelId="{B65BA7ED-89EB-43E8-86C7-6607513261A7}">
      <dgm:prSet phldrT="[Text]"/>
      <dgm:spPr/>
      <dgm:t>
        <a:bodyPr/>
        <a:lstStyle/>
        <a:p>
          <a:r>
            <a:rPr lang="en-US" dirty="0" smtClean="0"/>
            <a:t>Demographics</a:t>
          </a:r>
          <a:endParaRPr lang="en-US" dirty="0"/>
        </a:p>
      </dgm:t>
    </dgm:pt>
    <dgm:pt modelId="{34BA42B3-82D7-416F-AE67-BE7845F93E86}" type="parTrans" cxnId="{4C4D5B71-4E0C-4CEF-8DD1-27EE06A932A4}">
      <dgm:prSet/>
      <dgm:spPr/>
      <dgm:t>
        <a:bodyPr/>
        <a:lstStyle/>
        <a:p>
          <a:endParaRPr lang="en-US"/>
        </a:p>
      </dgm:t>
    </dgm:pt>
    <dgm:pt modelId="{5D2E7F13-078B-4FDA-9123-A7BD43FAA342}" type="sibTrans" cxnId="{4C4D5B71-4E0C-4CEF-8DD1-27EE06A932A4}">
      <dgm:prSet/>
      <dgm:spPr/>
      <dgm:t>
        <a:bodyPr/>
        <a:lstStyle/>
        <a:p>
          <a:endParaRPr lang="en-US"/>
        </a:p>
      </dgm:t>
    </dgm:pt>
    <dgm:pt modelId="{B50D0D71-A759-4097-B785-3B108A92D786}">
      <dgm:prSet phldrT="[Text]"/>
      <dgm:spPr/>
      <dgm:t>
        <a:bodyPr/>
        <a:lstStyle/>
        <a:p>
          <a:r>
            <a:rPr lang="en-US" dirty="0" smtClean="0"/>
            <a:t>Phase 2</a:t>
          </a:r>
          <a:endParaRPr lang="en-US" dirty="0"/>
        </a:p>
      </dgm:t>
    </dgm:pt>
    <dgm:pt modelId="{CEB43B01-F23D-4D87-AA23-F12CAE1A3D4C}" type="parTrans" cxnId="{A712B623-9CC7-48A6-8B11-BEF2ACB4EA05}">
      <dgm:prSet/>
      <dgm:spPr/>
      <dgm:t>
        <a:bodyPr/>
        <a:lstStyle/>
        <a:p>
          <a:endParaRPr lang="en-US"/>
        </a:p>
      </dgm:t>
    </dgm:pt>
    <dgm:pt modelId="{06B33527-FBD9-4D9E-93FE-1117144175B4}" type="sibTrans" cxnId="{A712B623-9CC7-48A6-8B11-BEF2ACB4EA05}">
      <dgm:prSet/>
      <dgm:spPr/>
      <dgm:t>
        <a:bodyPr/>
        <a:lstStyle/>
        <a:p>
          <a:endParaRPr lang="en-US"/>
        </a:p>
      </dgm:t>
    </dgm:pt>
    <dgm:pt modelId="{C9EF6D22-F6EA-4AF4-8F87-C921B30CB7A2}">
      <dgm:prSet phldrT="[Text]"/>
      <dgm:spPr/>
      <dgm:t>
        <a:bodyPr/>
        <a:lstStyle/>
        <a:p>
          <a:r>
            <a:rPr lang="en-US" dirty="0" smtClean="0"/>
            <a:t>Needs Assessment</a:t>
          </a:r>
          <a:endParaRPr lang="en-US" dirty="0"/>
        </a:p>
      </dgm:t>
    </dgm:pt>
    <dgm:pt modelId="{59820405-F093-4723-94BE-0E36CF139D3B}" type="parTrans" cxnId="{A761D936-925F-4FC9-BB4F-1D71D91CCAFB}">
      <dgm:prSet/>
      <dgm:spPr/>
      <dgm:t>
        <a:bodyPr/>
        <a:lstStyle/>
        <a:p>
          <a:endParaRPr lang="en-US"/>
        </a:p>
      </dgm:t>
    </dgm:pt>
    <dgm:pt modelId="{66F41292-47C6-4A24-A387-EF8FC42820EF}" type="sibTrans" cxnId="{A761D936-925F-4FC9-BB4F-1D71D91CCAFB}">
      <dgm:prSet/>
      <dgm:spPr/>
      <dgm:t>
        <a:bodyPr/>
        <a:lstStyle/>
        <a:p>
          <a:endParaRPr lang="en-US"/>
        </a:p>
      </dgm:t>
    </dgm:pt>
    <dgm:pt modelId="{91156C49-11A4-4E2F-BD64-4DD6BDF1C0B4}">
      <dgm:prSet phldrT="[Text]"/>
      <dgm:spPr/>
      <dgm:t>
        <a:bodyPr/>
        <a:lstStyle/>
        <a:p>
          <a:r>
            <a:rPr lang="en-US" dirty="0" smtClean="0"/>
            <a:t>Goals &amp; Objectives</a:t>
          </a:r>
          <a:endParaRPr lang="en-US" dirty="0"/>
        </a:p>
      </dgm:t>
    </dgm:pt>
    <dgm:pt modelId="{B80DCD15-6A60-4047-8F1B-75FA00FE7670}" type="parTrans" cxnId="{CA84612B-2128-465B-AFC4-B32D98FA7311}">
      <dgm:prSet/>
      <dgm:spPr/>
      <dgm:t>
        <a:bodyPr/>
        <a:lstStyle/>
        <a:p>
          <a:endParaRPr lang="en-US"/>
        </a:p>
      </dgm:t>
    </dgm:pt>
    <dgm:pt modelId="{50FAF617-1AC9-41B5-92B3-9B4139BED77B}" type="sibTrans" cxnId="{CA84612B-2128-465B-AFC4-B32D98FA7311}">
      <dgm:prSet/>
      <dgm:spPr/>
      <dgm:t>
        <a:bodyPr/>
        <a:lstStyle/>
        <a:p>
          <a:endParaRPr lang="en-US"/>
        </a:p>
      </dgm:t>
    </dgm:pt>
    <dgm:pt modelId="{07EE55E6-CE81-4E22-BDC6-16B2C10586EE}">
      <dgm:prSet phldrT="[Text]"/>
      <dgm:spPr/>
      <dgm:t>
        <a:bodyPr/>
        <a:lstStyle/>
        <a:p>
          <a:r>
            <a:rPr lang="en-US" dirty="0" smtClean="0"/>
            <a:t>Phase 3</a:t>
          </a:r>
          <a:endParaRPr lang="en-US" dirty="0"/>
        </a:p>
      </dgm:t>
    </dgm:pt>
    <dgm:pt modelId="{25A28FDB-716F-4D13-8A35-0E2C381EB8C1}" type="parTrans" cxnId="{167186E8-7BD1-4CAC-86FF-DEC107C2D1F8}">
      <dgm:prSet/>
      <dgm:spPr/>
      <dgm:t>
        <a:bodyPr/>
        <a:lstStyle/>
        <a:p>
          <a:endParaRPr lang="en-US"/>
        </a:p>
      </dgm:t>
    </dgm:pt>
    <dgm:pt modelId="{B0F535D8-C71D-4C35-8E39-3163CAC73FD9}" type="sibTrans" cxnId="{167186E8-7BD1-4CAC-86FF-DEC107C2D1F8}">
      <dgm:prSet/>
      <dgm:spPr/>
      <dgm:t>
        <a:bodyPr/>
        <a:lstStyle/>
        <a:p>
          <a:endParaRPr lang="en-US"/>
        </a:p>
      </dgm:t>
    </dgm:pt>
    <dgm:pt modelId="{4B58EE50-396C-489E-B59F-81DF5ED3A73C}">
      <dgm:prSet phldrT="[Text]"/>
      <dgm:spPr/>
      <dgm:t>
        <a:bodyPr/>
        <a:lstStyle/>
        <a:p>
          <a:r>
            <a:rPr lang="en-US" dirty="0" smtClean="0"/>
            <a:t>Demographics Update</a:t>
          </a:r>
          <a:endParaRPr lang="en-US" dirty="0"/>
        </a:p>
      </dgm:t>
    </dgm:pt>
    <dgm:pt modelId="{21C7708A-8432-4B5B-A444-022F02DC072F}" type="parTrans" cxnId="{70CC298D-9960-4F53-B366-DCAFEE4E0D30}">
      <dgm:prSet/>
      <dgm:spPr/>
      <dgm:t>
        <a:bodyPr/>
        <a:lstStyle/>
        <a:p>
          <a:endParaRPr lang="en-US"/>
        </a:p>
      </dgm:t>
    </dgm:pt>
    <dgm:pt modelId="{1CC8E224-084A-4655-B6FB-185B87C26C23}" type="sibTrans" cxnId="{70CC298D-9960-4F53-B366-DCAFEE4E0D30}">
      <dgm:prSet/>
      <dgm:spPr/>
      <dgm:t>
        <a:bodyPr/>
        <a:lstStyle/>
        <a:p>
          <a:endParaRPr lang="en-US"/>
        </a:p>
      </dgm:t>
    </dgm:pt>
    <dgm:pt modelId="{1EFE031E-9539-4050-A536-FD7F097F5B96}">
      <dgm:prSet phldrT="[Text]"/>
      <dgm:spPr/>
      <dgm:t>
        <a:bodyPr/>
        <a:lstStyle/>
        <a:p>
          <a:r>
            <a:rPr lang="en-US" dirty="0" smtClean="0"/>
            <a:t>Performance</a:t>
          </a:r>
          <a:endParaRPr lang="en-US" dirty="0"/>
        </a:p>
      </dgm:t>
    </dgm:pt>
    <dgm:pt modelId="{51727EBB-95B8-4286-8F69-357B8DC62B27}" type="parTrans" cxnId="{F4D25D3C-F2F9-4897-98D1-E27481BACDC5}">
      <dgm:prSet/>
      <dgm:spPr/>
      <dgm:t>
        <a:bodyPr/>
        <a:lstStyle/>
        <a:p>
          <a:endParaRPr lang="en-US"/>
        </a:p>
      </dgm:t>
    </dgm:pt>
    <dgm:pt modelId="{2DB7D064-F0F6-4B45-A062-149495ED6100}" type="sibTrans" cxnId="{F4D25D3C-F2F9-4897-98D1-E27481BACDC5}">
      <dgm:prSet/>
      <dgm:spPr/>
      <dgm:t>
        <a:bodyPr/>
        <a:lstStyle/>
        <a:p>
          <a:endParaRPr lang="en-US"/>
        </a:p>
      </dgm:t>
    </dgm:pt>
    <dgm:pt modelId="{639672D3-6510-49D7-A40A-5E3D4B858340}">
      <dgm:prSet phldrT="[Text]"/>
      <dgm:spPr/>
      <dgm:t>
        <a:bodyPr/>
        <a:lstStyle/>
        <a:p>
          <a:r>
            <a:rPr lang="en-US" dirty="0" smtClean="0"/>
            <a:t>Demand Analysis</a:t>
          </a:r>
          <a:endParaRPr lang="en-US" dirty="0"/>
        </a:p>
      </dgm:t>
    </dgm:pt>
    <dgm:pt modelId="{E0D52A34-70D9-480C-A1C3-AC3BC46CFFD2}" type="parTrans" cxnId="{1125C6D5-1A05-41E0-BE3E-A471BDFC70B4}">
      <dgm:prSet/>
      <dgm:spPr/>
      <dgm:t>
        <a:bodyPr/>
        <a:lstStyle/>
        <a:p>
          <a:endParaRPr lang="en-US"/>
        </a:p>
      </dgm:t>
    </dgm:pt>
    <dgm:pt modelId="{6302EA41-2BC3-499D-9443-463CF1F34C63}" type="sibTrans" cxnId="{1125C6D5-1A05-41E0-BE3E-A471BDFC70B4}">
      <dgm:prSet/>
      <dgm:spPr/>
      <dgm:t>
        <a:bodyPr/>
        <a:lstStyle/>
        <a:p>
          <a:endParaRPr lang="en-US"/>
        </a:p>
      </dgm:t>
    </dgm:pt>
    <dgm:pt modelId="{E86A3378-BDA2-4825-89A2-8E4E150A63E9}">
      <dgm:prSet phldrT="[Text]"/>
      <dgm:spPr/>
      <dgm:t>
        <a:bodyPr/>
        <a:lstStyle/>
        <a:p>
          <a:r>
            <a:rPr lang="en-US" dirty="0" smtClean="0"/>
            <a:t>Benchmarking</a:t>
          </a:r>
          <a:endParaRPr lang="en-US" dirty="0"/>
        </a:p>
      </dgm:t>
    </dgm:pt>
    <dgm:pt modelId="{6D9E24F5-40D2-4D8F-8BAF-4E7EF97C7733}" type="parTrans" cxnId="{D6C43AE9-FC51-4EF4-95F1-D16C4D18E902}">
      <dgm:prSet/>
      <dgm:spPr/>
      <dgm:t>
        <a:bodyPr/>
        <a:lstStyle/>
        <a:p>
          <a:endParaRPr lang="en-US"/>
        </a:p>
      </dgm:t>
    </dgm:pt>
    <dgm:pt modelId="{B497ABC6-6BC1-4CBE-9358-0392248721A5}" type="sibTrans" cxnId="{D6C43AE9-FC51-4EF4-95F1-D16C4D18E902}">
      <dgm:prSet/>
      <dgm:spPr/>
      <dgm:t>
        <a:bodyPr/>
        <a:lstStyle/>
        <a:p>
          <a:endParaRPr lang="en-US"/>
        </a:p>
      </dgm:t>
    </dgm:pt>
    <dgm:pt modelId="{293E43B3-5038-4879-828E-92A1AD802133}">
      <dgm:prSet phldrT="[Text]"/>
      <dgm:spPr/>
      <dgm:t>
        <a:bodyPr/>
        <a:lstStyle/>
        <a:p>
          <a:r>
            <a:rPr lang="en-US" dirty="0" smtClean="0"/>
            <a:t>Service Alternatives</a:t>
          </a:r>
          <a:endParaRPr lang="en-US" dirty="0"/>
        </a:p>
      </dgm:t>
    </dgm:pt>
    <dgm:pt modelId="{AE23B376-FB79-4993-9F18-2F4F92D3EF48}" type="parTrans" cxnId="{D99E499C-C41E-4A70-B4AB-60198EA57FC0}">
      <dgm:prSet/>
      <dgm:spPr/>
      <dgm:t>
        <a:bodyPr/>
        <a:lstStyle/>
        <a:p>
          <a:endParaRPr lang="en-US"/>
        </a:p>
      </dgm:t>
    </dgm:pt>
    <dgm:pt modelId="{57A20104-872A-42D7-AB4A-66D7775A11D3}" type="sibTrans" cxnId="{D99E499C-C41E-4A70-B4AB-60198EA57FC0}">
      <dgm:prSet/>
      <dgm:spPr/>
      <dgm:t>
        <a:bodyPr/>
        <a:lstStyle/>
        <a:p>
          <a:endParaRPr lang="en-US"/>
        </a:p>
      </dgm:t>
    </dgm:pt>
    <dgm:pt modelId="{C12099D7-F132-439E-8E29-DC7196F1405A}">
      <dgm:prSet phldrT="[Text]"/>
      <dgm:spPr/>
      <dgm:t>
        <a:bodyPr/>
        <a:lstStyle/>
        <a:p>
          <a:r>
            <a:rPr lang="en-US" dirty="0" smtClean="0"/>
            <a:t>Capital &amp; Operating</a:t>
          </a:r>
          <a:endParaRPr lang="en-US" dirty="0"/>
        </a:p>
      </dgm:t>
    </dgm:pt>
    <dgm:pt modelId="{AF98944C-9CFF-40A4-B551-C11D7162A4B8}" type="parTrans" cxnId="{234EECEC-72C1-4829-9D0A-EF6A01B9C242}">
      <dgm:prSet/>
      <dgm:spPr/>
      <dgm:t>
        <a:bodyPr/>
        <a:lstStyle/>
        <a:p>
          <a:endParaRPr lang="en-US"/>
        </a:p>
      </dgm:t>
    </dgm:pt>
    <dgm:pt modelId="{3F3D730B-B660-44EB-85B0-91BAD0824716}" type="sibTrans" cxnId="{234EECEC-72C1-4829-9D0A-EF6A01B9C242}">
      <dgm:prSet/>
      <dgm:spPr/>
      <dgm:t>
        <a:bodyPr/>
        <a:lstStyle/>
        <a:p>
          <a:endParaRPr lang="en-US"/>
        </a:p>
      </dgm:t>
    </dgm:pt>
    <dgm:pt modelId="{F9B9727E-30EB-4DB3-9163-BCA8BA74F1CC}">
      <dgm:prSet phldrT="[Text]"/>
      <dgm:spPr/>
      <dgm:t>
        <a:bodyPr/>
        <a:lstStyle/>
        <a:p>
          <a:r>
            <a:rPr lang="en-US" dirty="0" smtClean="0"/>
            <a:t>Situational Assessment</a:t>
          </a:r>
          <a:endParaRPr lang="en-US" dirty="0"/>
        </a:p>
      </dgm:t>
    </dgm:pt>
    <dgm:pt modelId="{B0143A23-48A2-4FE6-82C1-82AD6BB51FAB}" type="parTrans" cxnId="{807BD048-C565-47C8-B469-269B7FA8F7E5}">
      <dgm:prSet/>
      <dgm:spPr/>
      <dgm:t>
        <a:bodyPr/>
        <a:lstStyle/>
        <a:p>
          <a:endParaRPr lang="en-US"/>
        </a:p>
      </dgm:t>
    </dgm:pt>
    <dgm:pt modelId="{70D8E9FF-DC1E-4D1E-9BCF-BD4074549543}" type="sibTrans" cxnId="{807BD048-C565-47C8-B469-269B7FA8F7E5}">
      <dgm:prSet/>
      <dgm:spPr/>
      <dgm:t>
        <a:bodyPr/>
        <a:lstStyle/>
        <a:p>
          <a:endParaRPr lang="en-US"/>
        </a:p>
      </dgm:t>
    </dgm:pt>
    <dgm:pt modelId="{4710801C-1A9B-4CD5-AD28-9153671351FB}">
      <dgm:prSet phldrT="[Text]"/>
      <dgm:spPr/>
      <dgm:t>
        <a:bodyPr/>
        <a:lstStyle/>
        <a:p>
          <a:r>
            <a:rPr lang="en-US" dirty="0" smtClean="0"/>
            <a:t>System Design and Funding</a:t>
          </a:r>
          <a:endParaRPr lang="en-US" dirty="0"/>
        </a:p>
      </dgm:t>
    </dgm:pt>
    <dgm:pt modelId="{78584C74-D24B-4277-8DC3-D137E3BBD793}" type="parTrans" cxnId="{75481E9C-82E9-4B16-9B1C-3AA00FAC9EA2}">
      <dgm:prSet/>
      <dgm:spPr/>
      <dgm:t>
        <a:bodyPr/>
        <a:lstStyle/>
        <a:p>
          <a:endParaRPr lang="en-US"/>
        </a:p>
      </dgm:t>
    </dgm:pt>
    <dgm:pt modelId="{DA8285D5-6CBF-4A8B-8501-466F038690CA}" type="sibTrans" cxnId="{75481E9C-82E9-4B16-9B1C-3AA00FAC9EA2}">
      <dgm:prSet/>
      <dgm:spPr/>
      <dgm:t>
        <a:bodyPr/>
        <a:lstStyle/>
        <a:p>
          <a:endParaRPr lang="en-US"/>
        </a:p>
      </dgm:t>
    </dgm:pt>
    <dgm:pt modelId="{5CBFEB77-9BF1-4F55-8271-4699E4EE8CAC}">
      <dgm:prSet phldrT="[Text]"/>
      <dgm:spPr/>
      <dgm:t>
        <a:bodyPr/>
        <a:lstStyle/>
        <a:p>
          <a:r>
            <a:rPr lang="en-US" dirty="0" smtClean="0"/>
            <a:t>Funding Analysis</a:t>
          </a:r>
          <a:endParaRPr lang="en-US" dirty="0"/>
        </a:p>
      </dgm:t>
    </dgm:pt>
    <dgm:pt modelId="{F74832B7-0E0A-4F27-9F93-2A42AA14E8AC}" type="parTrans" cxnId="{0F581644-677E-4149-9C66-9926B37EA5AE}">
      <dgm:prSet/>
      <dgm:spPr/>
      <dgm:t>
        <a:bodyPr/>
        <a:lstStyle/>
        <a:p>
          <a:endParaRPr lang="en-US"/>
        </a:p>
      </dgm:t>
    </dgm:pt>
    <dgm:pt modelId="{A63DDD46-4788-46CD-86DB-141B43B5885D}" type="sibTrans" cxnId="{0F581644-677E-4149-9C66-9926B37EA5AE}">
      <dgm:prSet/>
      <dgm:spPr/>
      <dgm:t>
        <a:bodyPr/>
        <a:lstStyle/>
        <a:p>
          <a:endParaRPr lang="en-US"/>
        </a:p>
      </dgm:t>
    </dgm:pt>
    <dgm:pt modelId="{6FC259D1-5525-4A8D-B556-53EC0405437A}">
      <dgm:prSet phldrT="[Text]"/>
      <dgm:spPr/>
      <dgm:t>
        <a:bodyPr/>
        <a:lstStyle/>
        <a:p>
          <a:endParaRPr lang="en-US" dirty="0"/>
        </a:p>
      </dgm:t>
    </dgm:pt>
    <dgm:pt modelId="{05FC55DE-4A17-4A3C-9BD4-0C469F60EA01}" type="parTrans" cxnId="{AF5419F1-4B3E-4F1C-AB77-DCF5B5AC446D}">
      <dgm:prSet/>
      <dgm:spPr/>
      <dgm:t>
        <a:bodyPr/>
        <a:lstStyle/>
        <a:p>
          <a:endParaRPr lang="en-US"/>
        </a:p>
      </dgm:t>
    </dgm:pt>
    <dgm:pt modelId="{B50F0B5B-097A-44FE-92A6-4549526147FD}" type="sibTrans" cxnId="{AF5419F1-4B3E-4F1C-AB77-DCF5B5AC446D}">
      <dgm:prSet/>
      <dgm:spPr/>
      <dgm:t>
        <a:bodyPr/>
        <a:lstStyle/>
        <a:p>
          <a:endParaRPr lang="en-US"/>
        </a:p>
      </dgm:t>
    </dgm:pt>
    <dgm:pt modelId="{AB436FCD-D326-4702-BD17-625A650363D1}">
      <dgm:prSet phldrT="[Text]"/>
      <dgm:spPr/>
      <dgm:t>
        <a:bodyPr/>
        <a:lstStyle/>
        <a:p>
          <a:r>
            <a:rPr lang="en-US" dirty="0" smtClean="0"/>
            <a:t>Intergovernmental Coordination</a:t>
          </a:r>
          <a:endParaRPr lang="en-US" dirty="0"/>
        </a:p>
      </dgm:t>
    </dgm:pt>
    <dgm:pt modelId="{229AAB6B-3CDA-4E55-A1C9-C04212296103}" type="parTrans" cxnId="{CC9EC9DE-AFF4-4E64-BB8C-001CE8A4D81F}">
      <dgm:prSet/>
      <dgm:spPr/>
      <dgm:t>
        <a:bodyPr/>
        <a:lstStyle/>
        <a:p>
          <a:endParaRPr lang="en-US"/>
        </a:p>
      </dgm:t>
    </dgm:pt>
    <dgm:pt modelId="{E554C0E4-AC13-438C-A591-58EB14487B4A}" type="sibTrans" cxnId="{CC9EC9DE-AFF4-4E64-BB8C-001CE8A4D81F}">
      <dgm:prSet/>
      <dgm:spPr/>
      <dgm:t>
        <a:bodyPr/>
        <a:lstStyle/>
        <a:p>
          <a:endParaRPr lang="en-US"/>
        </a:p>
      </dgm:t>
    </dgm:pt>
    <dgm:pt modelId="{438BDDD6-722C-49BC-95DE-8958E5E17EBF}">
      <dgm:prSet phldrT="[Text]"/>
      <dgm:spPr/>
      <dgm:t>
        <a:bodyPr/>
        <a:lstStyle/>
        <a:p>
          <a:r>
            <a:rPr lang="en-US" dirty="0" smtClean="0"/>
            <a:t>Intergovernmental</a:t>
          </a:r>
          <a:endParaRPr lang="en-US" dirty="0"/>
        </a:p>
      </dgm:t>
    </dgm:pt>
    <dgm:pt modelId="{0B1078B6-0B97-4788-A414-D74B20CC7020}" type="parTrans" cxnId="{96AD774E-B801-4B12-BF3E-A1D6A297BBA5}">
      <dgm:prSet/>
      <dgm:spPr/>
      <dgm:t>
        <a:bodyPr/>
        <a:lstStyle/>
        <a:p>
          <a:endParaRPr lang="en-US"/>
        </a:p>
      </dgm:t>
    </dgm:pt>
    <dgm:pt modelId="{BB84524A-FF32-46AA-BD0D-3809E38F1C10}" type="sibTrans" cxnId="{96AD774E-B801-4B12-BF3E-A1D6A297BBA5}">
      <dgm:prSet/>
      <dgm:spPr/>
      <dgm:t>
        <a:bodyPr/>
        <a:lstStyle/>
        <a:p>
          <a:endParaRPr lang="en-US"/>
        </a:p>
      </dgm:t>
    </dgm:pt>
    <dgm:pt modelId="{D2BB1CAE-17A9-4BAE-B4F9-2D5E7F91221F}">
      <dgm:prSet phldrT="[Text]"/>
      <dgm:spPr/>
      <dgm:t>
        <a:bodyPr/>
        <a:lstStyle/>
        <a:p>
          <a:r>
            <a:rPr lang="en-US" dirty="0" smtClean="0"/>
            <a:t>Fixed Route Concepts</a:t>
          </a:r>
          <a:endParaRPr lang="en-US" dirty="0"/>
        </a:p>
      </dgm:t>
    </dgm:pt>
    <dgm:pt modelId="{99388CED-FB8E-45CA-8E90-466A6FAA2BD4}" type="parTrans" cxnId="{9296E99F-0E28-40BC-90EF-E46B88CB92B7}">
      <dgm:prSet/>
      <dgm:spPr/>
      <dgm:t>
        <a:bodyPr/>
        <a:lstStyle/>
        <a:p>
          <a:endParaRPr lang="en-US"/>
        </a:p>
      </dgm:t>
    </dgm:pt>
    <dgm:pt modelId="{5BDADFFD-812F-4F0A-9CA2-C3EFAF126316}" type="sibTrans" cxnId="{9296E99F-0E28-40BC-90EF-E46B88CB92B7}">
      <dgm:prSet/>
      <dgm:spPr/>
      <dgm:t>
        <a:bodyPr/>
        <a:lstStyle/>
        <a:p>
          <a:endParaRPr lang="en-US"/>
        </a:p>
      </dgm:t>
    </dgm:pt>
    <dgm:pt modelId="{6EF839B9-A04A-4661-8212-2C9A62ED0B5D}">
      <dgm:prSet phldrT="[Text]"/>
      <dgm:spPr/>
      <dgm:t>
        <a:bodyPr/>
        <a:lstStyle/>
        <a:p>
          <a:r>
            <a:rPr lang="en-US" dirty="0" smtClean="0"/>
            <a:t>System Performance</a:t>
          </a:r>
          <a:endParaRPr lang="en-US" dirty="0"/>
        </a:p>
      </dgm:t>
    </dgm:pt>
    <dgm:pt modelId="{C367F7AA-73E8-46BB-B6F2-4CCD9B0088E8}" type="parTrans" cxnId="{FA5E4CD1-A9E4-4C9D-AE89-B08007D87125}">
      <dgm:prSet/>
      <dgm:spPr/>
      <dgm:t>
        <a:bodyPr/>
        <a:lstStyle/>
        <a:p>
          <a:endParaRPr lang="en-US"/>
        </a:p>
      </dgm:t>
    </dgm:pt>
    <dgm:pt modelId="{54A359C2-CD46-4898-BF3D-A8DA95021A2C}" type="sibTrans" cxnId="{FA5E4CD1-A9E4-4C9D-AE89-B08007D87125}">
      <dgm:prSet/>
      <dgm:spPr/>
      <dgm:t>
        <a:bodyPr/>
        <a:lstStyle/>
        <a:p>
          <a:endParaRPr lang="en-US"/>
        </a:p>
      </dgm:t>
    </dgm:pt>
    <dgm:pt modelId="{AF04FE37-AFE9-4D01-A4C7-79209927376B}" type="pres">
      <dgm:prSet presAssocID="{8B4D948E-84E1-4323-8072-92354E386004}" presName="Name0" presStyleCnt="0">
        <dgm:presLayoutVars>
          <dgm:dir/>
          <dgm:resizeHandles val="exact"/>
        </dgm:presLayoutVars>
      </dgm:prSet>
      <dgm:spPr/>
      <dgm:t>
        <a:bodyPr/>
        <a:lstStyle/>
        <a:p>
          <a:endParaRPr lang="en-US"/>
        </a:p>
      </dgm:t>
    </dgm:pt>
    <dgm:pt modelId="{5A25A747-5D88-48E4-9C13-1AAB20C39FC7}" type="pres">
      <dgm:prSet presAssocID="{D6B13F29-0231-4368-BBC7-7DB785E036F1}" presName="node" presStyleLbl="node1" presStyleIdx="0" presStyleCnt="3">
        <dgm:presLayoutVars>
          <dgm:bulletEnabled val="1"/>
        </dgm:presLayoutVars>
      </dgm:prSet>
      <dgm:spPr/>
      <dgm:t>
        <a:bodyPr/>
        <a:lstStyle/>
        <a:p>
          <a:endParaRPr lang="en-US"/>
        </a:p>
      </dgm:t>
    </dgm:pt>
    <dgm:pt modelId="{E7D5DB27-DC36-451A-88A5-D47AF4CC1167}" type="pres">
      <dgm:prSet presAssocID="{03C923C1-C48F-489D-A280-29CC8A6BDEBC}" presName="sibTrans" presStyleCnt="0"/>
      <dgm:spPr/>
    </dgm:pt>
    <dgm:pt modelId="{137ADEBE-5FEB-4C5A-9E7C-8A19EE62E0E0}" type="pres">
      <dgm:prSet presAssocID="{B50D0D71-A759-4097-B785-3B108A92D786}" presName="node" presStyleLbl="node1" presStyleIdx="1" presStyleCnt="3">
        <dgm:presLayoutVars>
          <dgm:bulletEnabled val="1"/>
        </dgm:presLayoutVars>
      </dgm:prSet>
      <dgm:spPr/>
      <dgm:t>
        <a:bodyPr/>
        <a:lstStyle/>
        <a:p>
          <a:endParaRPr lang="en-US"/>
        </a:p>
      </dgm:t>
    </dgm:pt>
    <dgm:pt modelId="{B53C30C6-DA75-4BFD-A8E8-D06EB4DC76BF}" type="pres">
      <dgm:prSet presAssocID="{06B33527-FBD9-4D9E-93FE-1117144175B4}" presName="sibTrans" presStyleCnt="0"/>
      <dgm:spPr/>
    </dgm:pt>
    <dgm:pt modelId="{4DC85A1C-21C0-4074-90AA-3FA1A88748AB}" type="pres">
      <dgm:prSet presAssocID="{07EE55E6-CE81-4E22-BDC6-16B2C10586EE}" presName="node" presStyleLbl="node1" presStyleIdx="2" presStyleCnt="3">
        <dgm:presLayoutVars>
          <dgm:bulletEnabled val="1"/>
        </dgm:presLayoutVars>
      </dgm:prSet>
      <dgm:spPr/>
      <dgm:t>
        <a:bodyPr/>
        <a:lstStyle/>
        <a:p>
          <a:endParaRPr lang="en-US"/>
        </a:p>
      </dgm:t>
    </dgm:pt>
  </dgm:ptLst>
  <dgm:cxnLst>
    <dgm:cxn modelId="{21F81BE4-BA2F-4B41-B748-C8C8F7BBEE4D}" type="presOf" srcId="{07EE55E6-CE81-4E22-BDC6-16B2C10586EE}" destId="{4DC85A1C-21C0-4074-90AA-3FA1A88748AB}" srcOrd="0" destOrd="0" presId="urn:microsoft.com/office/officeart/2005/8/layout/hList6"/>
    <dgm:cxn modelId="{96AD774E-B801-4B12-BF3E-A1D6A297BBA5}" srcId="{07EE55E6-CE81-4E22-BDC6-16B2C10586EE}" destId="{438BDDD6-722C-49BC-95DE-8958E5E17EBF}" srcOrd="4" destOrd="0" parTransId="{0B1078B6-0B97-4788-A414-D74B20CC7020}" sibTransId="{BB84524A-FF32-46AA-BD0D-3809E38F1C10}"/>
    <dgm:cxn modelId="{B42F6084-639F-4AB7-90DF-650DF7DB26F8}" type="presOf" srcId="{E86A3378-BDA2-4825-89A2-8E4E150A63E9}" destId="{5A25A747-5D88-48E4-9C13-1AAB20C39FC7}" srcOrd="0" destOrd="4" presId="urn:microsoft.com/office/officeart/2005/8/layout/hList6"/>
    <dgm:cxn modelId="{4C4D5B71-4E0C-4CEF-8DD1-27EE06A932A4}" srcId="{D6B13F29-0231-4368-BBC7-7DB785E036F1}" destId="{B65BA7ED-89EB-43E8-86C7-6607513261A7}" srcOrd="0" destOrd="0" parTransId="{34BA42B3-82D7-416F-AE67-BE7845F93E86}" sibTransId="{5D2E7F13-078B-4FDA-9123-A7BD43FAA342}"/>
    <dgm:cxn modelId="{AF5419F1-4B3E-4F1C-AB77-DCF5B5AC446D}" srcId="{D6B13F29-0231-4368-BBC7-7DB785E036F1}" destId="{6FC259D1-5525-4A8D-B556-53EC0405437A}" srcOrd="7" destOrd="0" parTransId="{05FC55DE-4A17-4A3C-9BD4-0C469F60EA01}" sibTransId="{B50F0B5B-097A-44FE-92A6-4549526147FD}"/>
    <dgm:cxn modelId="{9810DC44-625C-4E40-B229-23A7E6A95814}" type="presOf" srcId="{D2BB1CAE-17A9-4BAE-B4F9-2D5E7F91221F}" destId="{5A25A747-5D88-48E4-9C13-1AAB20C39FC7}" srcOrd="0" destOrd="7" presId="urn:microsoft.com/office/officeart/2005/8/layout/hList6"/>
    <dgm:cxn modelId="{991B48A6-6313-4F57-9059-CC6273E6AC2B}" type="presOf" srcId="{B50D0D71-A759-4097-B785-3B108A92D786}" destId="{137ADEBE-5FEB-4C5A-9E7C-8A19EE62E0E0}" srcOrd="0" destOrd="0" presId="urn:microsoft.com/office/officeart/2005/8/layout/hList6"/>
    <dgm:cxn modelId="{561AAEED-BA1C-4B58-BB8C-DB4E3840AB21}" type="presOf" srcId="{1EFE031E-9539-4050-A536-FD7F097F5B96}" destId="{4DC85A1C-21C0-4074-90AA-3FA1A88748AB}" srcOrd="0" destOrd="2" presId="urn:microsoft.com/office/officeart/2005/8/layout/hList6"/>
    <dgm:cxn modelId="{A96690B2-5F13-4108-B94E-23972FBC9301}" type="presOf" srcId="{C12099D7-F132-439E-8E29-DC7196F1405A}" destId="{137ADEBE-5FEB-4C5A-9E7C-8A19EE62E0E0}" srcOrd="0" destOrd="4" presId="urn:microsoft.com/office/officeart/2005/8/layout/hList6"/>
    <dgm:cxn modelId="{C6AC1E8A-0147-46E2-8C6A-572B9E4DA710}" type="presOf" srcId="{AB436FCD-D326-4702-BD17-625A650363D1}" destId="{5A25A747-5D88-48E4-9C13-1AAB20C39FC7}" srcOrd="0" destOrd="6" presId="urn:microsoft.com/office/officeart/2005/8/layout/hList6"/>
    <dgm:cxn modelId="{234EECEC-72C1-4829-9D0A-EF6A01B9C242}" srcId="{B50D0D71-A759-4097-B785-3B108A92D786}" destId="{C12099D7-F132-439E-8E29-DC7196F1405A}" srcOrd="3" destOrd="0" parTransId="{AF98944C-9CFF-40A4-B551-C11D7162A4B8}" sibTransId="{3F3D730B-B660-44EB-85B0-91BAD0824716}"/>
    <dgm:cxn modelId="{FA5E4CD1-A9E4-4C9D-AE89-B08007D87125}" srcId="{D6B13F29-0231-4368-BBC7-7DB785E036F1}" destId="{6EF839B9-A04A-4661-8212-2C9A62ED0B5D}" srcOrd="2" destOrd="0" parTransId="{C367F7AA-73E8-46BB-B6F2-4CCD9B0088E8}" sibTransId="{54A359C2-CD46-4898-BF3D-A8DA95021A2C}"/>
    <dgm:cxn modelId="{167186E8-7BD1-4CAC-86FF-DEC107C2D1F8}" srcId="{8B4D948E-84E1-4323-8072-92354E386004}" destId="{07EE55E6-CE81-4E22-BDC6-16B2C10586EE}" srcOrd="2" destOrd="0" parTransId="{25A28FDB-716F-4D13-8A35-0E2C381EB8C1}" sibTransId="{B0F535D8-C71D-4C35-8E39-3163CAC73FD9}"/>
    <dgm:cxn modelId="{CC9EC9DE-AFF4-4E64-BB8C-001CE8A4D81F}" srcId="{D6B13F29-0231-4368-BBC7-7DB785E036F1}" destId="{AB436FCD-D326-4702-BD17-625A650363D1}" srcOrd="5" destOrd="0" parTransId="{229AAB6B-3CDA-4E55-A1C9-C04212296103}" sibTransId="{E554C0E4-AC13-438C-A591-58EB14487B4A}"/>
    <dgm:cxn modelId="{0F581644-677E-4149-9C66-9926B37EA5AE}" srcId="{D6B13F29-0231-4368-BBC7-7DB785E036F1}" destId="{5CBFEB77-9BF1-4F55-8271-4699E4EE8CAC}" srcOrd="4" destOrd="0" parTransId="{F74832B7-0E0A-4F27-9F93-2A42AA14E8AC}" sibTransId="{A63DDD46-4788-46CD-86DB-141B43B5885D}"/>
    <dgm:cxn modelId="{D99E499C-C41E-4A70-B4AB-60198EA57FC0}" srcId="{B50D0D71-A759-4097-B785-3B108A92D786}" destId="{293E43B3-5038-4879-828E-92A1AD802133}" srcOrd="2" destOrd="0" parTransId="{AE23B376-FB79-4993-9F18-2F4F92D3EF48}" sibTransId="{57A20104-872A-42D7-AB4A-66D7775A11D3}"/>
    <dgm:cxn modelId="{1125C6D5-1A05-41E0-BE3E-A471BDFC70B4}" srcId="{D6B13F29-0231-4368-BBC7-7DB785E036F1}" destId="{639672D3-6510-49D7-A40A-5E3D4B858340}" srcOrd="1" destOrd="0" parTransId="{E0D52A34-70D9-480C-A1C3-AC3BC46CFFD2}" sibTransId="{6302EA41-2BC3-499D-9443-463CF1F34C63}"/>
    <dgm:cxn modelId="{F4D25D3C-F2F9-4897-98D1-E27481BACDC5}" srcId="{07EE55E6-CE81-4E22-BDC6-16B2C10586EE}" destId="{1EFE031E-9539-4050-A536-FD7F097F5B96}" srcOrd="1" destOrd="0" parTransId="{51727EBB-95B8-4286-8F69-357B8DC62B27}" sibTransId="{2DB7D064-F0F6-4B45-A062-149495ED6100}"/>
    <dgm:cxn modelId="{D6C43AE9-FC51-4EF4-95F1-D16C4D18E902}" srcId="{D6B13F29-0231-4368-BBC7-7DB785E036F1}" destId="{E86A3378-BDA2-4825-89A2-8E4E150A63E9}" srcOrd="3" destOrd="0" parTransId="{6D9E24F5-40D2-4D8F-8BAF-4E7EF97C7733}" sibTransId="{B497ABC6-6BC1-4CBE-9358-0392248721A5}"/>
    <dgm:cxn modelId="{CDB703B2-D345-4826-B5FC-3F4BB1E61BA2}" srcId="{8B4D948E-84E1-4323-8072-92354E386004}" destId="{D6B13F29-0231-4368-BBC7-7DB785E036F1}" srcOrd="0" destOrd="0" parTransId="{428BE71E-9578-43C9-B870-E36B6EAA1C34}" sibTransId="{03C923C1-C48F-489D-A280-29CC8A6BDEBC}"/>
    <dgm:cxn modelId="{0102EDDD-E448-4B18-9F9B-83FC0E8E2B65}" type="presOf" srcId="{D6B13F29-0231-4368-BBC7-7DB785E036F1}" destId="{5A25A747-5D88-48E4-9C13-1AAB20C39FC7}" srcOrd="0" destOrd="0" presId="urn:microsoft.com/office/officeart/2005/8/layout/hList6"/>
    <dgm:cxn modelId="{CEFC795F-52B3-4249-8946-B67362E7DCE2}" type="presOf" srcId="{8B4D948E-84E1-4323-8072-92354E386004}" destId="{AF04FE37-AFE9-4D01-A4C7-79209927376B}" srcOrd="0" destOrd="0" presId="urn:microsoft.com/office/officeart/2005/8/layout/hList6"/>
    <dgm:cxn modelId="{36C58CA5-D8D4-45CA-BAD2-50C02E014866}" type="presOf" srcId="{4B58EE50-396C-489E-B59F-81DF5ED3A73C}" destId="{4DC85A1C-21C0-4074-90AA-3FA1A88748AB}" srcOrd="0" destOrd="1" presId="urn:microsoft.com/office/officeart/2005/8/layout/hList6"/>
    <dgm:cxn modelId="{149422A9-52F4-4507-A860-69504C834660}" type="presOf" srcId="{F9B9727E-30EB-4DB3-9163-BCA8BA74F1CC}" destId="{4DC85A1C-21C0-4074-90AA-3FA1A88748AB}" srcOrd="0" destOrd="3" presId="urn:microsoft.com/office/officeart/2005/8/layout/hList6"/>
    <dgm:cxn modelId="{FF6B5677-1681-4361-B8E0-08EB62325CEC}" type="presOf" srcId="{91156C49-11A4-4E2F-BD64-4DD6BDF1C0B4}" destId="{137ADEBE-5FEB-4C5A-9E7C-8A19EE62E0E0}" srcOrd="0" destOrd="2" presId="urn:microsoft.com/office/officeart/2005/8/layout/hList6"/>
    <dgm:cxn modelId="{A8062A33-1548-4F98-B486-9D76D1D486FF}" type="presOf" srcId="{C9EF6D22-F6EA-4AF4-8F87-C921B30CB7A2}" destId="{137ADEBE-5FEB-4C5A-9E7C-8A19EE62E0E0}" srcOrd="0" destOrd="1" presId="urn:microsoft.com/office/officeart/2005/8/layout/hList6"/>
    <dgm:cxn modelId="{81289828-3C69-4BC2-96F4-7293F6680A1C}" type="presOf" srcId="{5CBFEB77-9BF1-4F55-8271-4699E4EE8CAC}" destId="{5A25A747-5D88-48E4-9C13-1AAB20C39FC7}" srcOrd="0" destOrd="5" presId="urn:microsoft.com/office/officeart/2005/8/layout/hList6"/>
    <dgm:cxn modelId="{A761D936-925F-4FC9-BB4F-1D71D91CCAFB}" srcId="{B50D0D71-A759-4097-B785-3B108A92D786}" destId="{C9EF6D22-F6EA-4AF4-8F87-C921B30CB7A2}" srcOrd="0" destOrd="0" parTransId="{59820405-F093-4723-94BE-0E36CF139D3B}" sibTransId="{66F41292-47C6-4A24-A387-EF8FC42820EF}"/>
    <dgm:cxn modelId="{807BD048-C565-47C8-B469-269B7FA8F7E5}" srcId="{07EE55E6-CE81-4E22-BDC6-16B2C10586EE}" destId="{F9B9727E-30EB-4DB3-9163-BCA8BA74F1CC}" srcOrd="2" destOrd="0" parTransId="{B0143A23-48A2-4FE6-82C1-82AD6BB51FAB}" sibTransId="{70D8E9FF-DC1E-4D1E-9BCF-BD4074549543}"/>
    <dgm:cxn modelId="{397D48A8-1296-4765-A1C2-62D80C73E9BE}" type="presOf" srcId="{438BDDD6-722C-49BC-95DE-8958E5E17EBF}" destId="{4DC85A1C-21C0-4074-90AA-3FA1A88748AB}" srcOrd="0" destOrd="5" presId="urn:microsoft.com/office/officeart/2005/8/layout/hList6"/>
    <dgm:cxn modelId="{4DFAC286-6C6D-416A-8092-5945E1B4FB14}" type="presOf" srcId="{293E43B3-5038-4879-828E-92A1AD802133}" destId="{137ADEBE-5FEB-4C5A-9E7C-8A19EE62E0E0}" srcOrd="0" destOrd="3" presId="urn:microsoft.com/office/officeart/2005/8/layout/hList6"/>
    <dgm:cxn modelId="{D9E604B1-6C6A-481F-B3CF-C9186B526140}" type="presOf" srcId="{4710801C-1A9B-4CD5-AD28-9153671351FB}" destId="{4DC85A1C-21C0-4074-90AA-3FA1A88748AB}" srcOrd="0" destOrd="4" presId="urn:microsoft.com/office/officeart/2005/8/layout/hList6"/>
    <dgm:cxn modelId="{A712B623-9CC7-48A6-8B11-BEF2ACB4EA05}" srcId="{8B4D948E-84E1-4323-8072-92354E386004}" destId="{B50D0D71-A759-4097-B785-3B108A92D786}" srcOrd="1" destOrd="0" parTransId="{CEB43B01-F23D-4D87-AA23-F12CAE1A3D4C}" sibTransId="{06B33527-FBD9-4D9E-93FE-1117144175B4}"/>
    <dgm:cxn modelId="{9CF2CBEB-3955-4CDB-8150-92FC35BB2746}" type="presOf" srcId="{B65BA7ED-89EB-43E8-86C7-6607513261A7}" destId="{5A25A747-5D88-48E4-9C13-1AAB20C39FC7}" srcOrd="0" destOrd="1" presId="urn:microsoft.com/office/officeart/2005/8/layout/hList6"/>
    <dgm:cxn modelId="{F0F91CAA-C96F-4F36-B4EB-D2A8C0C331E8}" type="presOf" srcId="{639672D3-6510-49D7-A40A-5E3D4B858340}" destId="{5A25A747-5D88-48E4-9C13-1AAB20C39FC7}" srcOrd="0" destOrd="2" presId="urn:microsoft.com/office/officeart/2005/8/layout/hList6"/>
    <dgm:cxn modelId="{70CC298D-9960-4F53-B366-DCAFEE4E0D30}" srcId="{07EE55E6-CE81-4E22-BDC6-16B2C10586EE}" destId="{4B58EE50-396C-489E-B59F-81DF5ED3A73C}" srcOrd="0" destOrd="0" parTransId="{21C7708A-8432-4B5B-A444-022F02DC072F}" sibTransId="{1CC8E224-084A-4655-B6FB-185B87C26C23}"/>
    <dgm:cxn modelId="{CA84612B-2128-465B-AFC4-B32D98FA7311}" srcId="{B50D0D71-A759-4097-B785-3B108A92D786}" destId="{91156C49-11A4-4E2F-BD64-4DD6BDF1C0B4}" srcOrd="1" destOrd="0" parTransId="{B80DCD15-6A60-4047-8F1B-75FA00FE7670}" sibTransId="{50FAF617-1AC9-41B5-92B3-9B4139BED77B}"/>
    <dgm:cxn modelId="{9296E99F-0E28-40BC-90EF-E46B88CB92B7}" srcId="{D6B13F29-0231-4368-BBC7-7DB785E036F1}" destId="{D2BB1CAE-17A9-4BAE-B4F9-2D5E7F91221F}" srcOrd="6" destOrd="0" parTransId="{99388CED-FB8E-45CA-8E90-466A6FAA2BD4}" sibTransId="{5BDADFFD-812F-4F0A-9CA2-C3EFAF126316}"/>
    <dgm:cxn modelId="{BE7F61BC-A3D9-4FC1-9CFE-6C05F66AD7E8}" type="presOf" srcId="{6EF839B9-A04A-4661-8212-2C9A62ED0B5D}" destId="{5A25A747-5D88-48E4-9C13-1AAB20C39FC7}" srcOrd="0" destOrd="3" presId="urn:microsoft.com/office/officeart/2005/8/layout/hList6"/>
    <dgm:cxn modelId="{75481E9C-82E9-4B16-9B1C-3AA00FAC9EA2}" srcId="{07EE55E6-CE81-4E22-BDC6-16B2C10586EE}" destId="{4710801C-1A9B-4CD5-AD28-9153671351FB}" srcOrd="3" destOrd="0" parTransId="{78584C74-D24B-4277-8DC3-D137E3BBD793}" sibTransId="{DA8285D5-6CBF-4A8B-8501-466F038690CA}"/>
    <dgm:cxn modelId="{E0279289-B15D-425F-AD22-22605AF11C26}" type="presOf" srcId="{6FC259D1-5525-4A8D-B556-53EC0405437A}" destId="{5A25A747-5D88-48E4-9C13-1AAB20C39FC7}" srcOrd="0" destOrd="8" presId="urn:microsoft.com/office/officeart/2005/8/layout/hList6"/>
    <dgm:cxn modelId="{B76B8408-35AA-4C43-94A3-807B86A87622}" type="presParOf" srcId="{AF04FE37-AFE9-4D01-A4C7-79209927376B}" destId="{5A25A747-5D88-48E4-9C13-1AAB20C39FC7}" srcOrd="0" destOrd="0" presId="urn:microsoft.com/office/officeart/2005/8/layout/hList6"/>
    <dgm:cxn modelId="{1D9FDDEA-DBCD-4B04-8293-262415A97651}" type="presParOf" srcId="{AF04FE37-AFE9-4D01-A4C7-79209927376B}" destId="{E7D5DB27-DC36-451A-88A5-D47AF4CC1167}" srcOrd="1" destOrd="0" presId="urn:microsoft.com/office/officeart/2005/8/layout/hList6"/>
    <dgm:cxn modelId="{13FE039D-F238-40C6-8B16-82B8E309481E}" type="presParOf" srcId="{AF04FE37-AFE9-4D01-A4C7-79209927376B}" destId="{137ADEBE-5FEB-4C5A-9E7C-8A19EE62E0E0}" srcOrd="2" destOrd="0" presId="urn:microsoft.com/office/officeart/2005/8/layout/hList6"/>
    <dgm:cxn modelId="{56EACC67-9A34-4F7B-8EB0-92CAB237A20D}" type="presParOf" srcId="{AF04FE37-AFE9-4D01-A4C7-79209927376B}" destId="{B53C30C6-DA75-4BFD-A8E8-D06EB4DC76BF}" srcOrd="3" destOrd="0" presId="urn:microsoft.com/office/officeart/2005/8/layout/hList6"/>
    <dgm:cxn modelId="{7257F7EA-69B0-43E2-BE5C-0627FFFD7481}" type="presParOf" srcId="{AF04FE37-AFE9-4D01-A4C7-79209927376B}" destId="{4DC85A1C-21C0-4074-90AA-3FA1A88748AB}"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6E2D56-274E-4939-B5B8-C69ACCD46617}" type="doc">
      <dgm:prSet loTypeId="urn:microsoft.com/office/officeart/2005/8/layout/hList7" loCatId="list" qsTypeId="urn:microsoft.com/office/officeart/2005/8/quickstyle/simple1" qsCatId="simple" csTypeId="urn:microsoft.com/office/officeart/2005/8/colors/accent1_2" csCatId="accent1" phldr="1"/>
      <dgm:spPr/>
    </dgm:pt>
    <dgm:pt modelId="{2A2322BF-DE50-432B-9A24-AB93C4D4DBEE}">
      <dgm:prSet phldrT="[Text]" custT="1"/>
      <dgm:spPr>
        <a:xfrm>
          <a:off x="0"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n-US" sz="1800" dirty="0" smtClean="0">
              <a:solidFill>
                <a:sysClr val="windowText" lastClr="000000"/>
              </a:solidFill>
              <a:latin typeface="Comic Sans MS" pitchFamily="66" charset="0"/>
              <a:ea typeface="+mn-ea"/>
              <a:cs typeface="+mn-cs"/>
            </a:rPr>
            <a:t>Health</a:t>
          </a:r>
        </a:p>
        <a:p>
          <a:pPr algn="l"/>
          <a:r>
            <a:rPr lang="en-US" sz="2600" dirty="0" smtClean="0">
              <a:solidFill>
                <a:sysClr val="window" lastClr="FFFFFF"/>
              </a:solidFill>
              <a:latin typeface="Calibri"/>
              <a:ea typeface="+mn-ea"/>
              <a:cs typeface="+mn-cs"/>
            </a:rPr>
            <a:t>* </a:t>
          </a:r>
          <a:r>
            <a:rPr lang="en-US" sz="2000" dirty="0" smtClean="0">
              <a:solidFill>
                <a:sysClr val="window" lastClr="FFFFFF"/>
              </a:solidFill>
              <a:latin typeface="Calibri"/>
              <a:ea typeface="+mn-ea"/>
              <a:cs typeface="+mn-cs"/>
            </a:rPr>
            <a:t>Access</a:t>
          </a:r>
        </a:p>
        <a:p>
          <a:pPr algn="l"/>
          <a:r>
            <a:rPr lang="en-US" sz="2000" dirty="0" smtClean="0">
              <a:solidFill>
                <a:sysClr val="window" lastClr="FFFFFF"/>
              </a:solidFill>
              <a:latin typeface="Calibri"/>
              <a:ea typeface="+mn-ea"/>
              <a:cs typeface="+mn-cs"/>
            </a:rPr>
            <a:t>* Benefits</a:t>
          </a:r>
        </a:p>
      </dgm:t>
    </dgm:pt>
    <dgm:pt modelId="{9B0496B4-EFE6-44AF-AC9E-C1C4E5958103}" type="parTrans" cxnId="{8A3C1481-E3D0-4EF4-8CFC-5F0FC1422D75}">
      <dgm:prSet/>
      <dgm:spPr/>
      <dgm:t>
        <a:bodyPr/>
        <a:lstStyle/>
        <a:p>
          <a:endParaRPr lang="en-US"/>
        </a:p>
      </dgm:t>
    </dgm:pt>
    <dgm:pt modelId="{9635D5F1-9649-49F6-BBE3-E771563D6CA1}" type="sibTrans" cxnId="{8A3C1481-E3D0-4EF4-8CFC-5F0FC1422D75}">
      <dgm:prSet/>
      <dgm:spPr/>
      <dgm:t>
        <a:bodyPr/>
        <a:lstStyle/>
        <a:p>
          <a:endParaRPr lang="en-US"/>
        </a:p>
      </dgm:t>
    </dgm:pt>
    <dgm:pt modelId="{E8A8D521-DC6E-435E-9D3C-2DD050A69700}">
      <dgm:prSet phldrT="[Text]" custT="1"/>
      <dgm:spPr>
        <a:xfrm>
          <a:off x="3518073"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n-US" sz="1800" dirty="0" smtClean="0">
              <a:solidFill>
                <a:sysClr val="windowText" lastClr="000000"/>
              </a:solidFill>
              <a:latin typeface="Comic Sans MS" pitchFamily="66" charset="0"/>
              <a:ea typeface="+mn-ea"/>
              <a:cs typeface="+mn-cs"/>
            </a:rPr>
            <a:t>Mobility</a:t>
          </a:r>
        </a:p>
        <a:p>
          <a:pPr algn="l"/>
          <a:r>
            <a:rPr lang="en-US" sz="2100" dirty="0" smtClean="0">
              <a:solidFill>
                <a:sysClr val="window" lastClr="FFFFFF"/>
              </a:solidFill>
              <a:latin typeface="Calibri"/>
              <a:ea typeface="+mn-ea"/>
              <a:cs typeface="+mn-cs"/>
            </a:rPr>
            <a:t>   * Service</a:t>
          </a:r>
        </a:p>
        <a:p>
          <a:pPr algn="l"/>
          <a:r>
            <a:rPr lang="en-US" sz="2100" dirty="0" smtClean="0">
              <a:solidFill>
                <a:sysClr val="window" lastClr="FFFFFF"/>
              </a:solidFill>
              <a:latin typeface="Calibri"/>
              <a:ea typeface="+mn-ea"/>
              <a:cs typeface="+mn-cs"/>
            </a:rPr>
            <a:t>   * Partners</a:t>
          </a:r>
          <a:endParaRPr lang="en-US" sz="2100" dirty="0">
            <a:solidFill>
              <a:sysClr val="window" lastClr="FFFFFF"/>
            </a:solidFill>
            <a:latin typeface="Calibri"/>
            <a:ea typeface="+mn-ea"/>
            <a:cs typeface="+mn-cs"/>
          </a:endParaRPr>
        </a:p>
      </dgm:t>
    </dgm:pt>
    <dgm:pt modelId="{3DBA6A0D-040D-45F4-832C-FE4FE00EC34A}" type="parTrans" cxnId="{1FCC284E-AF45-40AA-8B0F-0C5E08E39592}">
      <dgm:prSet/>
      <dgm:spPr/>
      <dgm:t>
        <a:bodyPr/>
        <a:lstStyle/>
        <a:p>
          <a:endParaRPr lang="en-US"/>
        </a:p>
      </dgm:t>
    </dgm:pt>
    <dgm:pt modelId="{AFEBC0D1-EA89-45FB-883F-0BEACB665AAD}" type="sibTrans" cxnId="{1FCC284E-AF45-40AA-8B0F-0C5E08E39592}">
      <dgm:prSet/>
      <dgm:spPr/>
      <dgm:t>
        <a:bodyPr/>
        <a:lstStyle/>
        <a:p>
          <a:endParaRPr lang="en-US"/>
        </a:p>
      </dgm:t>
    </dgm:pt>
    <dgm:pt modelId="{3580162A-CFAE-4C93-8B80-5927D12095DA}">
      <dgm:prSet phldrT="[Text]" custT="1"/>
      <dgm:spPr>
        <a:xfrm>
          <a:off x="5277109"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sz="1800" dirty="0" smtClean="0">
            <a:solidFill>
              <a:sysClr val="windowText" lastClr="000000"/>
            </a:solidFill>
            <a:latin typeface="Comic Sans MS" pitchFamily="66" charset="0"/>
            <a:ea typeface="+mn-ea"/>
            <a:cs typeface="+mn-cs"/>
          </a:endParaRPr>
        </a:p>
        <a:p>
          <a:r>
            <a:rPr lang="en-US" sz="1800" dirty="0" smtClean="0">
              <a:solidFill>
                <a:sysClr val="windowText" lastClr="000000"/>
              </a:solidFill>
              <a:latin typeface="Comic Sans MS" pitchFamily="66" charset="0"/>
              <a:ea typeface="+mn-ea"/>
              <a:cs typeface="+mn-cs"/>
            </a:rPr>
            <a:t>Economy</a:t>
          </a:r>
        </a:p>
        <a:p>
          <a:r>
            <a:rPr lang="en-US" sz="1600" dirty="0" smtClean="0">
              <a:solidFill>
                <a:sysClr val="window" lastClr="FFFFFF"/>
              </a:solidFill>
              <a:latin typeface="Calibri"/>
              <a:ea typeface="+mn-ea"/>
              <a:cs typeface="+mn-cs"/>
            </a:rPr>
            <a:t>* Job Access</a:t>
          </a:r>
        </a:p>
        <a:p>
          <a:r>
            <a:rPr lang="en-US" sz="1600" dirty="0" smtClean="0">
              <a:solidFill>
                <a:sysClr val="window" lastClr="FFFFFF"/>
              </a:solidFill>
              <a:latin typeface="Calibri"/>
              <a:ea typeface="+mn-ea"/>
              <a:cs typeface="+mn-cs"/>
            </a:rPr>
            <a:t>* Workforce Development</a:t>
          </a:r>
        </a:p>
        <a:p>
          <a:r>
            <a:rPr lang="en-US" sz="1600" dirty="0" smtClean="0">
              <a:solidFill>
                <a:sysClr val="window" lastClr="FFFFFF"/>
              </a:solidFill>
              <a:latin typeface="Calibri"/>
              <a:ea typeface="+mn-ea"/>
              <a:cs typeface="+mn-cs"/>
            </a:rPr>
            <a:t>* Tourism</a:t>
          </a:r>
        </a:p>
        <a:p>
          <a:r>
            <a:rPr lang="en-US" sz="1600" dirty="0" smtClean="0">
              <a:solidFill>
                <a:sysClr val="window" lastClr="FFFFFF"/>
              </a:solidFill>
              <a:latin typeface="Calibri"/>
              <a:ea typeface="+mn-ea"/>
              <a:cs typeface="+mn-cs"/>
            </a:rPr>
            <a:t>* Business Access </a:t>
          </a:r>
          <a:endParaRPr lang="en-US" sz="1600" dirty="0">
            <a:solidFill>
              <a:sysClr val="window" lastClr="FFFFFF"/>
            </a:solidFill>
            <a:latin typeface="Calibri"/>
            <a:ea typeface="+mn-ea"/>
            <a:cs typeface="+mn-cs"/>
          </a:endParaRPr>
        </a:p>
      </dgm:t>
    </dgm:pt>
    <dgm:pt modelId="{50938A21-AF48-453D-8FB8-9BFE57600581}" type="parTrans" cxnId="{279BBB43-BE9D-47E2-AAFE-0A5977FB32BF}">
      <dgm:prSet/>
      <dgm:spPr/>
      <dgm:t>
        <a:bodyPr/>
        <a:lstStyle/>
        <a:p>
          <a:endParaRPr lang="en-US"/>
        </a:p>
      </dgm:t>
    </dgm:pt>
    <dgm:pt modelId="{68991E58-C39E-4D6B-8E03-ADA77EB54BAB}" type="sibTrans" cxnId="{279BBB43-BE9D-47E2-AAFE-0A5977FB32BF}">
      <dgm:prSet/>
      <dgm:spPr/>
      <dgm:t>
        <a:bodyPr/>
        <a:lstStyle/>
        <a:p>
          <a:endParaRPr lang="en-US"/>
        </a:p>
      </dgm:t>
    </dgm:pt>
    <dgm:pt modelId="{E7683BA7-AFAE-40F9-9149-2D2CBF4D7E5F}">
      <dgm:prSet phldrT="[Text]" custT="1"/>
      <dgm:spPr>
        <a:xfrm>
          <a:off x="7036146"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l"/>
          <a:r>
            <a:rPr lang="en-US" sz="1800" dirty="0" smtClean="0">
              <a:solidFill>
                <a:sysClr val="windowText" lastClr="000000"/>
              </a:solidFill>
              <a:latin typeface="Comic Sans MS" pitchFamily="66" charset="0"/>
              <a:ea typeface="+mn-ea"/>
              <a:cs typeface="+mn-cs"/>
            </a:rPr>
            <a:t>   Education</a:t>
          </a:r>
        </a:p>
        <a:p>
          <a:pPr algn="l"/>
          <a:r>
            <a:rPr lang="en-US" sz="2000" dirty="0" smtClean="0">
              <a:solidFill>
                <a:sysClr val="window" lastClr="FFFFFF"/>
              </a:solidFill>
              <a:latin typeface="Calibri"/>
              <a:ea typeface="+mn-ea"/>
              <a:cs typeface="+mn-cs"/>
            </a:rPr>
            <a:t>* Access</a:t>
          </a:r>
        </a:p>
        <a:p>
          <a:pPr algn="l"/>
          <a:r>
            <a:rPr lang="en-US" sz="2000" dirty="0" smtClean="0">
              <a:solidFill>
                <a:sysClr val="window" lastClr="FFFFFF"/>
              </a:solidFill>
              <a:latin typeface="Calibri"/>
              <a:ea typeface="+mn-ea"/>
              <a:cs typeface="+mn-cs"/>
            </a:rPr>
            <a:t>* Skills</a:t>
          </a:r>
        </a:p>
        <a:p>
          <a:pPr algn="l"/>
          <a:r>
            <a:rPr lang="en-US" sz="2000" dirty="0" smtClean="0">
              <a:solidFill>
                <a:sysClr val="window" lastClr="FFFFFF"/>
              </a:solidFill>
              <a:latin typeface="Calibri"/>
              <a:ea typeface="+mn-ea"/>
              <a:cs typeface="+mn-cs"/>
            </a:rPr>
            <a:t>* Knowledge</a:t>
          </a:r>
        </a:p>
        <a:p>
          <a:pPr algn="l"/>
          <a:endParaRPr lang="en-US" sz="2000" dirty="0">
            <a:solidFill>
              <a:sysClr val="window" lastClr="FFFFFF"/>
            </a:solidFill>
            <a:latin typeface="Calibri"/>
            <a:ea typeface="+mn-ea"/>
            <a:cs typeface="+mn-cs"/>
          </a:endParaRPr>
        </a:p>
      </dgm:t>
    </dgm:pt>
    <dgm:pt modelId="{4ECF563A-0005-432C-BF4E-237B68F1415B}" type="parTrans" cxnId="{6A7E155A-3738-4CED-8535-8591790BA2BB}">
      <dgm:prSet/>
      <dgm:spPr/>
      <dgm:t>
        <a:bodyPr/>
        <a:lstStyle/>
        <a:p>
          <a:endParaRPr lang="en-US"/>
        </a:p>
      </dgm:t>
    </dgm:pt>
    <dgm:pt modelId="{F1C33F2C-FDF3-4263-912C-D5EA987DBE8C}" type="sibTrans" cxnId="{6A7E155A-3738-4CED-8535-8591790BA2BB}">
      <dgm:prSet/>
      <dgm:spPr/>
      <dgm:t>
        <a:bodyPr/>
        <a:lstStyle/>
        <a:p>
          <a:endParaRPr lang="en-US"/>
        </a:p>
      </dgm:t>
    </dgm:pt>
    <dgm:pt modelId="{5AAD7F21-94FD-4C85-A49A-C8F9B0F952B2}">
      <dgm:prSet phldrT="[Text]" custT="1"/>
      <dgm:spPr>
        <a:xfrm>
          <a:off x="1759036"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n-US" sz="1800" dirty="0" smtClean="0">
              <a:solidFill>
                <a:sysClr val="windowText" lastClr="000000"/>
              </a:solidFill>
              <a:latin typeface="Comic Sans MS" pitchFamily="66" charset="0"/>
              <a:ea typeface="+mn-ea"/>
              <a:cs typeface="+mn-cs"/>
            </a:rPr>
            <a:t>Environment &amp; Livability</a:t>
          </a:r>
        </a:p>
        <a:p>
          <a:pPr algn="ctr"/>
          <a:r>
            <a:rPr lang="en-US" sz="2100" dirty="0" smtClean="0">
              <a:solidFill>
                <a:sysClr val="window" lastClr="FFFFFF"/>
              </a:solidFill>
              <a:latin typeface="Calibri"/>
              <a:ea typeface="+mn-ea"/>
              <a:cs typeface="+mn-cs"/>
            </a:rPr>
            <a:t>* Physical</a:t>
          </a:r>
        </a:p>
        <a:p>
          <a:pPr algn="ctr"/>
          <a:r>
            <a:rPr lang="en-US" sz="2100" dirty="0" smtClean="0">
              <a:solidFill>
                <a:sysClr val="window" lastClr="FFFFFF"/>
              </a:solidFill>
              <a:latin typeface="Calibri"/>
              <a:ea typeface="+mn-ea"/>
              <a:cs typeface="+mn-cs"/>
            </a:rPr>
            <a:t>* Cultural</a:t>
          </a:r>
        </a:p>
      </dgm:t>
    </dgm:pt>
    <dgm:pt modelId="{1CC50571-4305-4B06-AB5C-B9D9C43E7659}" type="parTrans" cxnId="{6FBF8E5E-D753-4394-B9DC-D63026D8E6AE}">
      <dgm:prSet/>
      <dgm:spPr/>
      <dgm:t>
        <a:bodyPr/>
        <a:lstStyle/>
        <a:p>
          <a:endParaRPr lang="en-US"/>
        </a:p>
      </dgm:t>
    </dgm:pt>
    <dgm:pt modelId="{83F918F5-297F-49BE-9C15-EE5485CB5E6C}" type="sibTrans" cxnId="{6FBF8E5E-D753-4394-B9DC-D63026D8E6AE}">
      <dgm:prSet/>
      <dgm:spPr/>
      <dgm:t>
        <a:bodyPr/>
        <a:lstStyle/>
        <a:p>
          <a:endParaRPr lang="en-US"/>
        </a:p>
      </dgm:t>
    </dgm:pt>
    <dgm:pt modelId="{FCE7DA98-B059-4A44-BB38-72A1228D3297}" type="pres">
      <dgm:prSet presAssocID="{B86E2D56-274E-4939-B5B8-C69ACCD46617}" presName="Name0" presStyleCnt="0">
        <dgm:presLayoutVars>
          <dgm:dir/>
          <dgm:resizeHandles val="exact"/>
        </dgm:presLayoutVars>
      </dgm:prSet>
      <dgm:spPr/>
    </dgm:pt>
    <dgm:pt modelId="{4C8281C2-C377-4573-B2B6-076C68C2826F}" type="pres">
      <dgm:prSet presAssocID="{B86E2D56-274E-4939-B5B8-C69ACCD46617}" presName="fgShape" presStyleLbl="fgShp" presStyleIdx="0" presStyleCnt="1"/>
      <dgm:spPr>
        <a:xfrm>
          <a:off x="349757" y="3528059"/>
          <a:ext cx="8044433" cy="661511"/>
        </a:xfrm>
        <a:prstGeom prst="leftRight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C378FE41-E67D-462B-9921-67CD27541C8A}" type="pres">
      <dgm:prSet presAssocID="{B86E2D56-274E-4939-B5B8-C69ACCD46617}" presName="linComp" presStyleCnt="0"/>
      <dgm:spPr/>
    </dgm:pt>
    <dgm:pt modelId="{09AFCFA0-5066-4D57-BEE5-2B8A83F3E46E}" type="pres">
      <dgm:prSet presAssocID="{2A2322BF-DE50-432B-9A24-AB93C4D4DBEE}" presName="compNode" presStyleCnt="0"/>
      <dgm:spPr/>
    </dgm:pt>
    <dgm:pt modelId="{E1B59F16-1155-4A60-B65F-BCA9B9270652}" type="pres">
      <dgm:prSet presAssocID="{2A2322BF-DE50-432B-9A24-AB93C4D4DBEE}" presName="bkgdShape" presStyleLbl="node1" presStyleIdx="0" presStyleCnt="5"/>
      <dgm:spPr/>
      <dgm:t>
        <a:bodyPr/>
        <a:lstStyle/>
        <a:p>
          <a:endParaRPr lang="en-US"/>
        </a:p>
      </dgm:t>
    </dgm:pt>
    <dgm:pt modelId="{A87451F8-CBF9-42D9-87C9-72DC1E4685FD}" type="pres">
      <dgm:prSet presAssocID="{2A2322BF-DE50-432B-9A24-AB93C4D4DBEE}" presName="nodeTx" presStyleLbl="node1" presStyleIdx="0" presStyleCnt="5">
        <dgm:presLayoutVars>
          <dgm:bulletEnabled val="1"/>
        </dgm:presLayoutVars>
      </dgm:prSet>
      <dgm:spPr/>
      <dgm:t>
        <a:bodyPr/>
        <a:lstStyle/>
        <a:p>
          <a:endParaRPr lang="en-US"/>
        </a:p>
      </dgm:t>
    </dgm:pt>
    <dgm:pt modelId="{9E626FA3-E54C-4D31-906B-86CF91E4C664}" type="pres">
      <dgm:prSet presAssocID="{2A2322BF-DE50-432B-9A24-AB93C4D4DBEE}" presName="invisiNode" presStyleLbl="node1" presStyleIdx="0" presStyleCnt="5"/>
      <dgm:spPr/>
    </dgm:pt>
    <dgm:pt modelId="{48ACBFB7-09BC-43A9-ACD1-44CF52D1F868}" type="pres">
      <dgm:prSet presAssocID="{2A2322BF-DE50-432B-9A24-AB93C4D4DBEE}" presName="imagNode" presStyleLbl="fgImgPlace1" presStyleIdx="0" presStyleCnt="5"/>
      <dgm:spPr>
        <a:xfrm>
          <a:off x="119623" y="264604"/>
          <a:ext cx="1468554" cy="1468554"/>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l="-4000" r="-4000"/>
          </a:stretch>
        </a:blipFill>
        <a:ln w="25400" cap="flat" cmpd="sng" algn="ctr">
          <a:solidFill>
            <a:sysClr val="window" lastClr="FFFFFF">
              <a:hueOff val="0"/>
              <a:satOff val="0"/>
              <a:lumOff val="0"/>
              <a:alphaOff val="0"/>
            </a:sysClr>
          </a:solidFill>
          <a:prstDash val="solid"/>
        </a:ln>
        <a:effectLst/>
      </dgm:spPr>
    </dgm:pt>
    <dgm:pt modelId="{029D10CE-FDBD-46DA-BBB1-3EF0DDEF21CC}" type="pres">
      <dgm:prSet presAssocID="{9635D5F1-9649-49F6-BBE3-E771563D6CA1}" presName="sibTrans" presStyleLbl="sibTrans2D1" presStyleIdx="0" presStyleCnt="0"/>
      <dgm:spPr/>
      <dgm:t>
        <a:bodyPr/>
        <a:lstStyle/>
        <a:p>
          <a:endParaRPr lang="en-US"/>
        </a:p>
      </dgm:t>
    </dgm:pt>
    <dgm:pt modelId="{7BB64790-1435-420E-A9B4-288D9E4E07EF}" type="pres">
      <dgm:prSet presAssocID="{5AAD7F21-94FD-4C85-A49A-C8F9B0F952B2}" presName="compNode" presStyleCnt="0"/>
      <dgm:spPr/>
    </dgm:pt>
    <dgm:pt modelId="{40091EEA-B1CF-4A31-A042-2DBBD8970B66}" type="pres">
      <dgm:prSet presAssocID="{5AAD7F21-94FD-4C85-A49A-C8F9B0F952B2}" presName="bkgdShape" presStyleLbl="node1" presStyleIdx="1" presStyleCnt="5"/>
      <dgm:spPr/>
      <dgm:t>
        <a:bodyPr/>
        <a:lstStyle/>
        <a:p>
          <a:endParaRPr lang="en-US"/>
        </a:p>
      </dgm:t>
    </dgm:pt>
    <dgm:pt modelId="{897B1955-61AD-486B-8D5F-7FEAF2954161}" type="pres">
      <dgm:prSet presAssocID="{5AAD7F21-94FD-4C85-A49A-C8F9B0F952B2}" presName="nodeTx" presStyleLbl="node1" presStyleIdx="1" presStyleCnt="5">
        <dgm:presLayoutVars>
          <dgm:bulletEnabled val="1"/>
        </dgm:presLayoutVars>
      </dgm:prSet>
      <dgm:spPr/>
      <dgm:t>
        <a:bodyPr/>
        <a:lstStyle/>
        <a:p>
          <a:endParaRPr lang="en-US"/>
        </a:p>
      </dgm:t>
    </dgm:pt>
    <dgm:pt modelId="{C8594E2B-A7DC-4AFF-9F97-292916B67A86}" type="pres">
      <dgm:prSet presAssocID="{5AAD7F21-94FD-4C85-A49A-C8F9B0F952B2}" presName="invisiNode" presStyleLbl="node1" presStyleIdx="1" presStyleCnt="5"/>
      <dgm:spPr/>
    </dgm:pt>
    <dgm:pt modelId="{57468C48-DB6F-478D-80D2-E75E574E5268}" type="pres">
      <dgm:prSet presAssocID="{5AAD7F21-94FD-4C85-A49A-C8F9B0F952B2}" presName="imagNode" presStyleLbl="fgImgPlace1" presStyleIdx="1" presStyleCnt="5"/>
      <dgm:spPr>
        <a:xfrm>
          <a:off x="1878660" y="264604"/>
          <a:ext cx="1468554" cy="1468554"/>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pt>
    <dgm:pt modelId="{0C233C93-0D31-4DA1-9ED8-E7A96BC9CCF3}" type="pres">
      <dgm:prSet presAssocID="{83F918F5-297F-49BE-9C15-EE5485CB5E6C}" presName="sibTrans" presStyleLbl="sibTrans2D1" presStyleIdx="0" presStyleCnt="0"/>
      <dgm:spPr/>
      <dgm:t>
        <a:bodyPr/>
        <a:lstStyle/>
        <a:p>
          <a:endParaRPr lang="en-US"/>
        </a:p>
      </dgm:t>
    </dgm:pt>
    <dgm:pt modelId="{CB24EF94-39DD-46F5-AAB7-91C72406AF0B}" type="pres">
      <dgm:prSet presAssocID="{E8A8D521-DC6E-435E-9D3C-2DD050A69700}" presName="compNode" presStyleCnt="0"/>
      <dgm:spPr/>
    </dgm:pt>
    <dgm:pt modelId="{C348246A-13E9-40D6-B44E-06CDDEC73D45}" type="pres">
      <dgm:prSet presAssocID="{E8A8D521-DC6E-435E-9D3C-2DD050A69700}" presName="bkgdShape" presStyleLbl="node1" presStyleIdx="2" presStyleCnt="5"/>
      <dgm:spPr/>
      <dgm:t>
        <a:bodyPr/>
        <a:lstStyle/>
        <a:p>
          <a:endParaRPr lang="en-US"/>
        </a:p>
      </dgm:t>
    </dgm:pt>
    <dgm:pt modelId="{D4FA50FE-D058-479C-B896-CBE729A29534}" type="pres">
      <dgm:prSet presAssocID="{E8A8D521-DC6E-435E-9D3C-2DD050A69700}" presName="nodeTx" presStyleLbl="node1" presStyleIdx="2" presStyleCnt="5">
        <dgm:presLayoutVars>
          <dgm:bulletEnabled val="1"/>
        </dgm:presLayoutVars>
      </dgm:prSet>
      <dgm:spPr/>
      <dgm:t>
        <a:bodyPr/>
        <a:lstStyle/>
        <a:p>
          <a:endParaRPr lang="en-US"/>
        </a:p>
      </dgm:t>
    </dgm:pt>
    <dgm:pt modelId="{9D3C5AB7-22BB-42D7-BF90-53FD53D1E646}" type="pres">
      <dgm:prSet presAssocID="{E8A8D521-DC6E-435E-9D3C-2DD050A69700}" presName="invisiNode" presStyleLbl="node1" presStyleIdx="2" presStyleCnt="5"/>
      <dgm:spPr/>
    </dgm:pt>
    <dgm:pt modelId="{E595549A-90C7-4C33-BF61-9A7CE5007A0F}" type="pres">
      <dgm:prSet presAssocID="{E8A8D521-DC6E-435E-9D3C-2DD050A69700}" presName="imagNode" presStyleLbl="fgImgPlace1" presStyleIdx="2" presStyleCnt="5"/>
      <dgm:spPr>
        <a:xfrm>
          <a:off x="3637697" y="264604"/>
          <a:ext cx="1468554" cy="1468554"/>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pt>
    <dgm:pt modelId="{7E2045FB-0EBF-4A5A-9E50-8B78B84057EE}" type="pres">
      <dgm:prSet presAssocID="{AFEBC0D1-EA89-45FB-883F-0BEACB665AAD}" presName="sibTrans" presStyleLbl="sibTrans2D1" presStyleIdx="0" presStyleCnt="0"/>
      <dgm:spPr/>
      <dgm:t>
        <a:bodyPr/>
        <a:lstStyle/>
        <a:p>
          <a:endParaRPr lang="en-US"/>
        </a:p>
      </dgm:t>
    </dgm:pt>
    <dgm:pt modelId="{AD1DE974-BADF-4F12-8C1D-00CA7730AA4C}" type="pres">
      <dgm:prSet presAssocID="{3580162A-CFAE-4C93-8B80-5927D12095DA}" presName="compNode" presStyleCnt="0"/>
      <dgm:spPr/>
    </dgm:pt>
    <dgm:pt modelId="{609DD177-E8DA-4E48-B897-C2CB94F04B70}" type="pres">
      <dgm:prSet presAssocID="{3580162A-CFAE-4C93-8B80-5927D12095DA}" presName="bkgdShape" presStyleLbl="node1" presStyleIdx="3" presStyleCnt="5"/>
      <dgm:spPr/>
      <dgm:t>
        <a:bodyPr/>
        <a:lstStyle/>
        <a:p>
          <a:endParaRPr lang="en-US"/>
        </a:p>
      </dgm:t>
    </dgm:pt>
    <dgm:pt modelId="{D56C6D70-F1A3-42A9-9F66-087079B1828B}" type="pres">
      <dgm:prSet presAssocID="{3580162A-CFAE-4C93-8B80-5927D12095DA}" presName="nodeTx" presStyleLbl="node1" presStyleIdx="3" presStyleCnt="5">
        <dgm:presLayoutVars>
          <dgm:bulletEnabled val="1"/>
        </dgm:presLayoutVars>
      </dgm:prSet>
      <dgm:spPr/>
      <dgm:t>
        <a:bodyPr/>
        <a:lstStyle/>
        <a:p>
          <a:endParaRPr lang="en-US"/>
        </a:p>
      </dgm:t>
    </dgm:pt>
    <dgm:pt modelId="{DB143A12-802F-4BBF-A27C-7E8CD4AA8C71}" type="pres">
      <dgm:prSet presAssocID="{3580162A-CFAE-4C93-8B80-5927D12095DA}" presName="invisiNode" presStyleLbl="node1" presStyleIdx="3" presStyleCnt="5"/>
      <dgm:spPr/>
    </dgm:pt>
    <dgm:pt modelId="{0B46F78C-0F94-4BC1-8F4A-3EBFF631BC45}" type="pres">
      <dgm:prSet presAssocID="{3580162A-CFAE-4C93-8B80-5927D12095DA}" presName="imagNode" presStyleLbl="fgImgPlace1" presStyleIdx="3" presStyleCnt="5"/>
      <dgm:spPr>
        <a:xfrm>
          <a:off x="5396733" y="264604"/>
          <a:ext cx="1468554" cy="1468554"/>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t="-15000" b="-15000"/>
          </a:stretch>
        </a:blipFill>
        <a:ln w="25400" cap="flat" cmpd="sng" algn="ctr">
          <a:solidFill>
            <a:sysClr val="window" lastClr="FFFFFF">
              <a:hueOff val="0"/>
              <a:satOff val="0"/>
              <a:lumOff val="0"/>
              <a:alphaOff val="0"/>
            </a:sysClr>
          </a:solidFill>
          <a:prstDash val="solid"/>
        </a:ln>
        <a:effectLst/>
      </dgm:spPr>
    </dgm:pt>
    <dgm:pt modelId="{8837C0E5-1EF2-4573-B671-E6E432CF0734}" type="pres">
      <dgm:prSet presAssocID="{68991E58-C39E-4D6B-8E03-ADA77EB54BAB}" presName="sibTrans" presStyleLbl="sibTrans2D1" presStyleIdx="0" presStyleCnt="0"/>
      <dgm:spPr/>
      <dgm:t>
        <a:bodyPr/>
        <a:lstStyle/>
        <a:p>
          <a:endParaRPr lang="en-US"/>
        </a:p>
      </dgm:t>
    </dgm:pt>
    <dgm:pt modelId="{E9429872-4F5C-45A0-A900-849901BF9213}" type="pres">
      <dgm:prSet presAssocID="{E7683BA7-AFAE-40F9-9149-2D2CBF4D7E5F}" presName="compNode" presStyleCnt="0"/>
      <dgm:spPr/>
    </dgm:pt>
    <dgm:pt modelId="{C3EA112F-59B8-4D88-97F4-A74E72C0858E}" type="pres">
      <dgm:prSet presAssocID="{E7683BA7-AFAE-40F9-9149-2D2CBF4D7E5F}" presName="bkgdShape" presStyleLbl="node1" presStyleIdx="4" presStyleCnt="5"/>
      <dgm:spPr/>
      <dgm:t>
        <a:bodyPr/>
        <a:lstStyle/>
        <a:p>
          <a:endParaRPr lang="en-US"/>
        </a:p>
      </dgm:t>
    </dgm:pt>
    <dgm:pt modelId="{C6D2B4AE-B7D6-4211-ADC2-3D5DF8358C63}" type="pres">
      <dgm:prSet presAssocID="{E7683BA7-AFAE-40F9-9149-2D2CBF4D7E5F}" presName="nodeTx" presStyleLbl="node1" presStyleIdx="4" presStyleCnt="5">
        <dgm:presLayoutVars>
          <dgm:bulletEnabled val="1"/>
        </dgm:presLayoutVars>
      </dgm:prSet>
      <dgm:spPr/>
      <dgm:t>
        <a:bodyPr/>
        <a:lstStyle/>
        <a:p>
          <a:endParaRPr lang="en-US"/>
        </a:p>
      </dgm:t>
    </dgm:pt>
    <dgm:pt modelId="{409B8221-BFFC-4D04-84FC-1097DC01DD5C}" type="pres">
      <dgm:prSet presAssocID="{E7683BA7-AFAE-40F9-9149-2D2CBF4D7E5F}" presName="invisiNode" presStyleLbl="node1" presStyleIdx="4" presStyleCnt="5"/>
      <dgm:spPr/>
    </dgm:pt>
    <dgm:pt modelId="{1CA6F44D-5F88-47C0-9BC8-6C5170CC3906}" type="pres">
      <dgm:prSet presAssocID="{E7683BA7-AFAE-40F9-9149-2D2CBF4D7E5F}" presName="imagNode" presStyleLbl="fgImgPlace1" presStyleIdx="4" presStyleCnt="5"/>
      <dgm:spPr>
        <a:xfrm>
          <a:off x="7155770" y="264604"/>
          <a:ext cx="1468554" cy="1468554"/>
        </a:xfrm>
        <a:prstGeom prst="ellipse">
          <a:avLst/>
        </a:prstGeom>
        <a:blipFill rotWithShape="1">
          <a:blip xmlns:r="http://schemas.openxmlformats.org/officeDocument/2006/relationships" r:embed="rId5"/>
          <a:stretch>
            <a:fillRect/>
          </a:stretch>
        </a:blipFill>
        <a:ln w="25400" cap="flat" cmpd="sng" algn="ctr">
          <a:solidFill>
            <a:sysClr val="window" lastClr="FFFFFF">
              <a:hueOff val="0"/>
              <a:satOff val="0"/>
              <a:lumOff val="0"/>
              <a:alphaOff val="0"/>
            </a:sysClr>
          </a:solidFill>
          <a:prstDash val="solid"/>
        </a:ln>
        <a:effectLst/>
      </dgm:spPr>
    </dgm:pt>
  </dgm:ptLst>
  <dgm:cxnLst>
    <dgm:cxn modelId="{1A75BC8B-E900-4D11-A524-CD449D020836}" type="presOf" srcId="{5AAD7F21-94FD-4C85-A49A-C8F9B0F952B2}" destId="{40091EEA-B1CF-4A31-A042-2DBBD8970B66}" srcOrd="0" destOrd="0" presId="urn:microsoft.com/office/officeart/2005/8/layout/hList7"/>
    <dgm:cxn modelId="{2039CC88-33E3-4B24-B61A-ADE6FDAEAA73}" type="presOf" srcId="{83F918F5-297F-49BE-9C15-EE5485CB5E6C}" destId="{0C233C93-0D31-4DA1-9ED8-E7A96BC9CCF3}" srcOrd="0" destOrd="0" presId="urn:microsoft.com/office/officeart/2005/8/layout/hList7"/>
    <dgm:cxn modelId="{CCCD55E8-3DE2-475D-886F-34E87C9E61B3}" type="presOf" srcId="{E8A8D521-DC6E-435E-9D3C-2DD050A69700}" destId="{D4FA50FE-D058-479C-B896-CBE729A29534}" srcOrd="1" destOrd="0" presId="urn:microsoft.com/office/officeart/2005/8/layout/hList7"/>
    <dgm:cxn modelId="{6FBF8E5E-D753-4394-B9DC-D63026D8E6AE}" srcId="{B86E2D56-274E-4939-B5B8-C69ACCD46617}" destId="{5AAD7F21-94FD-4C85-A49A-C8F9B0F952B2}" srcOrd="1" destOrd="0" parTransId="{1CC50571-4305-4B06-AB5C-B9D9C43E7659}" sibTransId="{83F918F5-297F-49BE-9C15-EE5485CB5E6C}"/>
    <dgm:cxn modelId="{0D2FD407-F75D-4FC4-8FD2-9C9A740B4944}" type="presOf" srcId="{AFEBC0D1-EA89-45FB-883F-0BEACB665AAD}" destId="{7E2045FB-0EBF-4A5A-9E50-8B78B84057EE}" srcOrd="0" destOrd="0" presId="urn:microsoft.com/office/officeart/2005/8/layout/hList7"/>
    <dgm:cxn modelId="{7ACBA9B4-939D-4199-9B23-BDFCDD9BE5FE}" type="presOf" srcId="{2A2322BF-DE50-432B-9A24-AB93C4D4DBEE}" destId="{E1B59F16-1155-4A60-B65F-BCA9B9270652}" srcOrd="0" destOrd="0" presId="urn:microsoft.com/office/officeart/2005/8/layout/hList7"/>
    <dgm:cxn modelId="{4EB39FB5-69E3-4443-BD84-1161BD539913}" type="presOf" srcId="{2A2322BF-DE50-432B-9A24-AB93C4D4DBEE}" destId="{A87451F8-CBF9-42D9-87C9-72DC1E4685FD}" srcOrd="1" destOrd="0" presId="urn:microsoft.com/office/officeart/2005/8/layout/hList7"/>
    <dgm:cxn modelId="{FDCF94DF-F5D9-44DC-908C-CAFB4A595C97}" type="presOf" srcId="{5AAD7F21-94FD-4C85-A49A-C8F9B0F952B2}" destId="{897B1955-61AD-486B-8D5F-7FEAF2954161}" srcOrd="1" destOrd="0" presId="urn:microsoft.com/office/officeart/2005/8/layout/hList7"/>
    <dgm:cxn modelId="{8A3C1481-E3D0-4EF4-8CFC-5F0FC1422D75}" srcId="{B86E2D56-274E-4939-B5B8-C69ACCD46617}" destId="{2A2322BF-DE50-432B-9A24-AB93C4D4DBEE}" srcOrd="0" destOrd="0" parTransId="{9B0496B4-EFE6-44AF-AC9E-C1C4E5958103}" sibTransId="{9635D5F1-9649-49F6-BBE3-E771563D6CA1}"/>
    <dgm:cxn modelId="{14AC5F07-2564-41E1-BDB7-8F99E4064F2B}" type="presOf" srcId="{3580162A-CFAE-4C93-8B80-5927D12095DA}" destId="{D56C6D70-F1A3-42A9-9F66-087079B1828B}" srcOrd="1" destOrd="0" presId="urn:microsoft.com/office/officeart/2005/8/layout/hList7"/>
    <dgm:cxn modelId="{1FCC284E-AF45-40AA-8B0F-0C5E08E39592}" srcId="{B86E2D56-274E-4939-B5B8-C69ACCD46617}" destId="{E8A8D521-DC6E-435E-9D3C-2DD050A69700}" srcOrd="2" destOrd="0" parTransId="{3DBA6A0D-040D-45F4-832C-FE4FE00EC34A}" sibTransId="{AFEBC0D1-EA89-45FB-883F-0BEACB665AAD}"/>
    <dgm:cxn modelId="{C8CF7CE7-B7AB-4A56-9CD9-75C92C5D2D39}" type="presOf" srcId="{9635D5F1-9649-49F6-BBE3-E771563D6CA1}" destId="{029D10CE-FDBD-46DA-BBB1-3EF0DDEF21CC}" srcOrd="0" destOrd="0" presId="urn:microsoft.com/office/officeart/2005/8/layout/hList7"/>
    <dgm:cxn modelId="{5AC26886-F4B5-43D5-A343-FF6D7E9AE979}" type="presOf" srcId="{E7683BA7-AFAE-40F9-9149-2D2CBF4D7E5F}" destId="{C3EA112F-59B8-4D88-97F4-A74E72C0858E}" srcOrd="0" destOrd="0" presId="urn:microsoft.com/office/officeart/2005/8/layout/hList7"/>
    <dgm:cxn modelId="{279BBB43-BE9D-47E2-AAFE-0A5977FB32BF}" srcId="{B86E2D56-274E-4939-B5B8-C69ACCD46617}" destId="{3580162A-CFAE-4C93-8B80-5927D12095DA}" srcOrd="3" destOrd="0" parTransId="{50938A21-AF48-453D-8FB8-9BFE57600581}" sibTransId="{68991E58-C39E-4D6B-8E03-ADA77EB54BAB}"/>
    <dgm:cxn modelId="{36C6272D-4958-4F6B-B1E2-D22CD88DBFE9}" type="presOf" srcId="{68991E58-C39E-4D6B-8E03-ADA77EB54BAB}" destId="{8837C0E5-1EF2-4573-B671-E6E432CF0734}" srcOrd="0" destOrd="0" presId="urn:microsoft.com/office/officeart/2005/8/layout/hList7"/>
    <dgm:cxn modelId="{001DD880-3946-41C7-83E0-956AA5CA87BD}" type="presOf" srcId="{3580162A-CFAE-4C93-8B80-5927D12095DA}" destId="{609DD177-E8DA-4E48-B897-C2CB94F04B70}" srcOrd="0" destOrd="0" presId="urn:microsoft.com/office/officeart/2005/8/layout/hList7"/>
    <dgm:cxn modelId="{80A003C3-5BCB-4598-9C99-7507D3F0C1BF}" type="presOf" srcId="{B86E2D56-274E-4939-B5B8-C69ACCD46617}" destId="{FCE7DA98-B059-4A44-BB38-72A1228D3297}" srcOrd="0" destOrd="0" presId="urn:microsoft.com/office/officeart/2005/8/layout/hList7"/>
    <dgm:cxn modelId="{6A7E155A-3738-4CED-8535-8591790BA2BB}" srcId="{B86E2D56-274E-4939-B5B8-C69ACCD46617}" destId="{E7683BA7-AFAE-40F9-9149-2D2CBF4D7E5F}" srcOrd="4" destOrd="0" parTransId="{4ECF563A-0005-432C-BF4E-237B68F1415B}" sibTransId="{F1C33F2C-FDF3-4263-912C-D5EA987DBE8C}"/>
    <dgm:cxn modelId="{4F5FB76E-CBFD-4DBD-BE02-E3AF674717C3}" type="presOf" srcId="{E8A8D521-DC6E-435E-9D3C-2DD050A69700}" destId="{C348246A-13E9-40D6-B44E-06CDDEC73D45}" srcOrd="0" destOrd="0" presId="urn:microsoft.com/office/officeart/2005/8/layout/hList7"/>
    <dgm:cxn modelId="{2C4D4738-6F9C-4EF1-AE54-010307826711}" type="presOf" srcId="{E7683BA7-AFAE-40F9-9149-2D2CBF4D7E5F}" destId="{C6D2B4AE-B7D6-4211-ADC2-3D5DF8358C63}" srcOrd="1" destOrd="0" presId="urn:microsoft.com/office/officeart/2005/8/layout/hList7"/>
    <dgm:cxn modelId="{5CFABD2B-4972-4C48-A9EE-3852F5814480}" type="presParOf" srcId="{FCE7DA98-B059-4A44-BB38-72A1228D3297}" destId="{4C8281C2-C377-4573-B2B6-076C68C2826F}" srcOrd="0" destOrd="0" presId="urn:microsoft.com/office/officeart/2005/8/layout/hList7"/>
    <dgm:cxn modelId="{DB7B8CBE-E7D2-4FDD-9282-7967ED141A6C}" type="presParOf" srcId="{FCE7DA98-B059-4A44-BB38-72A1228D3297}" destId="{C378FE41-E67D-462B-9921-67CD27541C8A}" srcOrd="1" destOrd="0" presId="urn:microsoft.com/office/officeart/2005/8/layout/hList7"/>
    <dgm:cxn modelId="{5A579D7E-7279-4980-A767-FAFA9C9E52E5}" type="presParOf" srcId="{C378FE41-E67D-462B-9921-67CD27541C8A}" destId="{09AFCFA0-5066-4D57-BEE5-2B8A83F3E46E}" srcOrd="0" destOrd="0" presId="urn:microsoft.com/office/officeart/2005/8/layout/hList7"/>
    <dgm:cxn modelId="{0A28FC08-3548-47B3-BC33-C70DA04EF62D}" type="presParOf" srcId="{09AFCFA0-5066-4D57-BEE5-2B8A83F3E46E}" destId="{E1B59F16-1155-4A60-B65F-BCA9B9270652}" srcOrd="0" destOrd="0" presId="urn:microsoft.com/office/officeart/2005/8/layout/hList7"/>
    <dgm:cxn modelId="{236F0DF0-7DAD-428C-8A0C-8C99D177BF02}" type="presParOf" srcId="{09AFCFA0-5066-4D57-BEE5-2B8A83F3E46E}" destId="{A87451F8-CBF9-42D9-87C9-72DC1E4685FD}" srcOrd="1" destOrd="0" presId="urn:microsoft.com/office/officeart/2005/8/layout/hList7"/>
    <dgm:cxn modelId="{C0C98027-0CEE-47FC-8270-898212563473}" type="presParOf" srcId="{09AFCFA0-5066-4D57-BEE5-2B8A83F3E46E}" destId="{9E626FA3-E54C-4D31-906B-86CF91E4C664}" srcOrd="2" destOrd="0" presId="urn:microsoft.com/office/officeart/2005/8/layout/hList7"/>
    <dgm:cxn modelId="{49BC0854-AA03-477F-87CF-E22A349C3357}" type="presParOf" srcId="{09AFCFA0-5066-4D57-BEE5-2B8A83F3E46E}" destId="{48ACBFB7-09BC-43A9-ACD1-44CF52D1F868}" srcOrd="3" destOrd="0" presId="urn:microsoft.com/office/officeart/2005/8/layout/hList7"/>
    <dgm:cxn modelId="{2F73ADEB-7FE5-448E-81B8-C31D4A76DAA0}" type="presParOf" srcId="{C378FE41-E67D-462B-9921-67CD27541C8A}" destId="{029D10CE-FDBD-46DA-BBB1-3EF0DDEF21CC}" srcOrd="1" destOrd="0" presId="urn:microsoft.com/office/officeart/2005/8/layout/hList7"/>
    <dgm:cxn modelId="{61DD7B03-DE11-4AFD-97E7-5C037DC4ED37}" type="presParOf" srcId="{C378FE41-E67D-462B-9921-67CD27541C8A}" destId="{7BB64790-1435-420E-A9B4-288D9E4E07EF}" srcOrd="2" destOrd="0" presId="urn:microsoft.com/office/officeart/2005/8/layout/hList7"/>
    <dgm:cxn modelId="{5354D602-C967-464F-BF00-0297206E67E8}" type="presParOf" srcId="{7BB64790-1435-420E-A9B4-288D9E4E07EF}" destId="{40091EEA-B1CF-4A31-A042-2DBBD8970B66}" srcOrd="0" destOrd="0" presId="urn:microsoft.com/office/officeart/2005/8/layout/hList7"/>
    <dgm:cxn modelId="{6A7E3708-E0CC-4EC4-AD63-6954CFA91BB2}" type="presParOf" srcId="{7BB64790-1435-420E-A9B4-288D9E4E07EF}" destId="{897B1955-61AD-486B-8D5F-7FEAF2954161}" srcOrd="1" destOrd="0" presId="urn:microsoft.com/office/officeart/2005/8/layout/hList7"/>
    <dgm:cxn modelId="{8229DF3F-17E1-4597-916C-5B94D9571255}" type="presParOf" srcId="{7BB64790-1435-420E-A9B4-288D9E4E07EF}" destId="{C8594E2B-A7DC-4AFF-9F97-292916B67A86}" srcOrd="2" destOrd="0" presId="urn:microsoft.com/office/officeart/2005/8/layout/hList7"/>
    <dgm:cxn modelId="{B63B61A0-4FCB-438B-80AC-39F17EFCD8D4}" type="presParOf" srcId="{7BB64790-1435-420E-A9B4-288D9E4E07EF}" destId="{57468C48-DB6F-478D-80D2-E75E574E5268}" srcOrd="3" destOrd="0" presId="urn:microsoft.com/office/officeart/2005/8/layout/hList7"/>
    <dgm:cxn modelId="{E199E3F5-095D-4E41-B807-57CB085CB4D8}" type="presParOf" srcId="{C378FE41-E67D-462B-9921-67CD27541C8A}" destId="{0C233C93-0D31-4DA1-9ED8-E7A96BC9CCF3}" srcOrd="3" destOrd="0" presId="urn:microsoft.com/office/officeart/2005/8/layout/hList7"/>
    <dgm:cxn modelId="{9D1B3281-7E31-459A-BD93-B19DBB7FC2AB}" type="presParOf" srcId="{C378FE41-E67D-462B-9921-67CD27541C8A}" destId="{CB24EF94-39DD-46F5-AAB7-91C72406AF0B}" srcOrd="4" destOrd="0" presId="urn:microsoft.com/office/officeart/2005/8/layout/hList7"/>
    <dgm:cxn modelId="{4B75C57D-0D5F-45B4-B3D5-9FF545FD83A9}" type="presParOf" srcId="{CB24EF94-39DD-46F5-AAB7-91C72406AF0B}" destId="{C348246A-13E9-40D6-B44E-06CDDEC73D45}" srcOrd="0" destOrd="0" presId="urn:microsoft.com/office/officeart/2005/8/layout/hList7"/>
    <dgm:cxn modelId="{ABCAF7BC-826C-4593-B9C6-648D62171012}" type="presParOf" srcId="{CB24EF94-39DD-46F5-AAB7-91C72406AF0B}" destId="{D4FA50FE-D058-479C-B896-CBE729A29534}" srcOrd="1" destOrd="0" presId="urn:microsoft.com/office/officeart/2005/8/layout/hList7"/>
    <dgm:cxn modelId="{A5672D28-E20C-4908-B017-2828836EB779}" type="presParOf" srcId="{CB24EF94-39DD-46F5-AAB7-91C72406AF0B}" destId="{9D3C5AB7-22BB-42D7-BF90-53FD53D1E646}" srcOrd="2" destOrd="0" presId="urn:microsoft.com/office/officeart/2005/8/layout/hList7"/>
    <dgm:cxn modelId="{CEA2323D-60CB-41DD-A76E-58ACDCCE296C}" type="presParOf" srcId="{CB24EF94-39DD-46F5-AAB7-91C72406AF0B}" destId="{E595549A-90C7-4C33-BF61-9A7CE5007A0F}" srcOrd="3" destOrd="0" presId="urn:microsoft.com/office/officeart/2005/8/layout/hList7"/>
    <dgm:cxn modelId="{BDE83A8E-7677-4F99-9CE9-5BBE0E15698F}" type="presParOf" srcId="{C378FE41-E67D-462B-9921-67CD27541C8A}" destId="{7E2045FB-0EBF-4A5A-9E50-8B78B84057EE}" srcOrd="5" destOrd="0" presId="urn:microsoft.com/office/officeart/2005/8/layout/hList7"/>
    <dgm:cxn modelId="{824AB512-9B03-4659-8A14-722595E94C48}" type="presParOf" srcId="{C378FE41-E67D-462B-9921-67CD27541C8A}" destId="{AD1DE974-BADF-4F12-8C1D-00CA7730AA4C}" srcOrd="6" destOrd="0" presId="urn:microsoft.com/office/officeart/2005/8/layout/hList7"/>
    <dgm:cxn modelId="{84C07A4F-16D2-4C05-BEB8-3920E5A5F987}" type="presParOf" srcId="{AD1DE974-BADF-4F12-8C1D-00CA7730AA4C}" destId="{609DD177-E8DA-4E48-B897-C2CB94F04B70}" srcOrd="0" destOrd="0" presId="urn:microsoft.com/office/officeart/2005/8/layout/hList7"/>
    <dgm:cxn modelId="{FE12A172-AF9A-42FA-9BD9-74BEE301CDFA}" type="presParOf" srcId="{AD1DE974-BADF-4F12-8C1D-00CA7730AA4C}" destId="{D56C6D70-F1A3-42A9-9F66-087079B1828B}" srcOrd="1" destOrd="0" presId="urn:microsoft.com/office/officeart/2005/8/layout/hList7"/>
    <dgm:cxn modelId="{82E35F55-F2EA-4868-8595-8C5CB5643FBB}" type="presParOf" srcId="{AD1DE974-BADF-4F12-8C1D-00CA7730AA4C}" destId="{DB143A12-802F-4BBF-A27C-7E8CD4AA8C71}" srcOrd="2" destOrd="0" presId="urn:microsoft.com/office/officeart/2005/8/layout/hList7"/>
    <dgm:cxn modelId="{71CD0112-4BE7-4293-B4A0-0B01D13D25CA}" type="presParOf" srcId="{AD1DE974-BADF-4F12-8C1D-00CA7730AA4C}" destId="{0B46F78C-0F94-4BC1-8F4A-3EBFF631BC45}" srcOrd="3" destOrd="0" presId="urn:microsoft.com/office/officeart/2005/8/layout/hList7"/>
    <dgm:cxn modelId="{74868C7D-D074-45A6-86AC-4BD0599E8085}" type="presParOf" srcId="{C378FE41-E67D-462B-9921-67CD27541C8A}" destId="{8837C0E5-1EF2-4573-B671-E6E432CF0734}" srcOrd="7" destOrd="0" presId="urn:microsoft.com/office/officeart/2005/8/layout/hList7"/>
    <dgm:cxn modelId="{A9A8B6DF-2E34-46F7-A174-C4B62809BCF5}" type="presParOf" srcId="{C378FE41-E67D-462B-9921-67CD27541C8A}" destId="{E9429872-4F5C-45A0-A900-849901BF9213}" srcOrd="8" destOrd="0" presId="urn:microsoft.com/office/officeart/2005/8/layout/hList7"/>
    <dgm:cxn modelId="{0483AAF5-F55B-46BE-B85F-6133F27AAB36}" type="presParOf" srcId="{E9429872-4F5C-45A0-A900-849901BF9213}" destId="{C3EA112F-59B8-4D88-97F4-A74E72C0858E}" srcOrd="0" destOrd="0" presId="urn:microsoft.com/office/officeart/2005/8/layout/hList7"/>
    <dgm:cxn modelId="{41BAAB1C-4EE6-404C-A21C-701DC3BF8292}" type="presParOf" srcId="{E9429872-4F5C-45A0-A900-849901BF9213}" destId="{C6D2B4AE-B7D6-4211-ADC2-3D5DF8358C63}" srcOrd="1" destOrd="0" presId="urn:microsoft.com/office/officeart/2005/8/layout/hList7"/>
    <dgm:cxn modelId="{40A5F065-E7A8-483C-A00A-50A3649A6AB7}" type="presParOf" srcId="{E9429872-4F5C-45A0-A900-849901BF9213}" destId="{409B8221-BFFC-4D04-84FC-1097DC01DD5C}" srcOrd="2" destOrd="0" presId="urn:microsoft.com/office/officeart/2005/8/layout/hList7"/>
    <dgm:cxn modelId="{609D83D7-0823-45C9-8B97-D81D71A09D58}" type="presParOf" srcId="{E9429872-4F5C-45A0-A900-849901BF9213}" destId="{1CA6F44D-5F88-47C0-9BC8-6C5170CC390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7ABE33-4814-4D61-A77D-D3D2C3C21411}" type="doc">
      <dgm:prSet loTypeId="urn:microsoft.com/office/officeart/2008/layout/HexagonCluster" loCatId="relationship" qsTypeId="urn:microsoft.com/office/officeart/2005/8/quickstyle/simple1" qsCatId="simple" csTypeId="urn:microsoft.com/office/officeart/2005/8/colors/accent3_3" csCatId="accent3" phldr="1"/>
      <dgm:spPr/>
      <dgm:t>
        <a:bodyPr/>
        <a:lstStyle/>
        <a:p>
          <a:endParaRPr lang="en-US"/>
        </a:p>
      </dgm:t>
    </dgm:pt>
    <dgm:pt modelId="{EF0EDEDA-438A-4417-A0C1-DFF051BB2C49}">
      <dgm:prSet phldrT="[Text]"/>
      <dgm:spPr/>
      <dgm:t>
        <a:bodyPr/>
        <a:lstStyle/>
        <a:p>
          <a:r>
            <a:rPr lang="en-US" dirty="0" smtClean="0"/>
            <a:t>Service Design</a:t>
          </a:r>
          <a:endParaRPr lang="en-US" dirty="0"/>
        </a:p>
      </dgm:t>
    </dgm:pt>
    <dgm:pt modelId="{69F5FB6F-AFFC-4C07-88E8-2A45EB6349CB}" type="parTrans" cxnId="{FD8F7966-5D13-449C-9EE5-6559E9CC9D4B}">
      <dgm:prSet/>
      <dgm:spPr/>
      <dgm:t>
        <a:bodyPr/>
        <a:lstStyle/>
        <a:p>
          <a:endParaRPr lang="en-US"/>
        </a:p>
      </dgm:t>
    </dgm:pt>
    <dgm:pt modelId="{9785A6E1-0807-414E-8685-3CA75526E521}" type="sibTrans" cxnId="{FD8F7966-5D13-449C-9EE5-6559E9CC9D4B}">
      <dgm:prSet/>
      <dgm:spPr>
        <a:blipFill rotWithShape="1">
          <a:blip xmlns:r="http://schemas.openxmlformats.org/officeDocument/2006/relationships" r:embed="rId1"/>
          <a:stretch>
            <a:fillRect/>
          </a:stretch>
        </a:blipFill>
      </dgm:spPr>
      <dgm:t>
        <a:bodyPr/>
        <a:lstStyle/>
        <a:p>
          <a:endParaRPr lang="en-US"/>
        </a:p>
      </dgm:t>
    </dgm:pt>
    <dgm:pt modelId="{098E5AD0-192B-4418-B4C2-382B7A5EB04E}">
      <dgm:prSet phldrT="[Text]"/>
      <dgm:spPr>
        <a:solidFill>
          <a:srgbClr val="FFFF00"/>
        </a:solidFill>
      </dgm:spPr>
      <dgm:t>
        <a:bodyPr/>
        <a:lstStyle/>
        <a:p>
          <a:r>
            <a:rPr lang="en-US" dirty="0" smtClean="0">
              <a:solidFill>
                <a:schemeClr val="tx1"/>
              </a:solidFill>
            </a:rPr>
            <a:t>Community Relevance</a:t>
          </a:r>
          <a:endParaRPr lang="en-US" dirty="0">
            <a:solidFill>
              <a:schemeClr val="tx1"/>
            </a:solidFill>
          </a:endParaRPr>
        </a:p>
      </dgm:t>
    </dgm:pt>
    <dgm:pt modelId="{1B2CCA23-759B-42FD-8F9B-ECAC94990B84}" type="parTrans" cxnId="{39F3AF5E-8F19-4EC3-B165-F1101C6484D7}">
      <dgm:prSet/>
      <dgm:spPr/>
      <dgm:t>
        <a:bodyPr/>
        <a:lstStyle/>
        <a:p>
          <a:endParaRPr lang="en-US"/>
        </a:p>
      </dgm:t>
    </dgm:pt>
    <dgm:pt modelId="{13CE9155-19EB-4AE5-9166-07168BD4C623}" type="sibTrans" cxnId="{39F3AF5E-8F19-4EC3-B165-F1101C6484D7}">
      <dgm:prSet/>
      <dgm:spPr>
        <a:blipFill rotWithShape="1">
          <a:blip xmlns:r="http://schemas.openxmlformats.org/officeDocument/2006/relationships" r:embed="rId2"/>
          <a:stretch>
            <a:fillRect/>
          </a:stretch>
        </a:blipFill>
      </dgm:spPr>
      <dgm:t>
        <a:bodyPr/>
        <a:lstStyle/>
        <a:p>
          <a:endParaRPr lang="en-US"/>
        </a:p>
      </dgm:t>
    </dgm:pt>
    <dgm:pt modelId="{89BB89F1-FCC7-4251-9AEB-4B8F4C61032E}">
      <dgm:prSet phldrT="[Text]"/>
      <dgm:spPr/>
      <dgm:t>
        <a:bodyPr/>
        <a:lstStyle/>
        <a:p>
          <a:r>
            <a:rPr lang="en-US" dirty="0" smtClean="0"/>
            <a:t>Teamwork</a:t>
          </a:r>
          <a:endParaRPr lang="en-US" dirty="0"/>
        </a:p>
      </dgm:t>
    </dgm:pt>
    <dgm:pt modelId="{B8825B12-2BB7-4366-8940-554E3B5C35D7}" type="parTrans" cxnId="{44B5815D-0B7F-48F7-A49E-7A53EB5C8CB9}">
      <dgm:prSet/>
      <dgm:spPr/>
      <dgm:t>
        <a:bodyPr/>
        <a:lstStyle/>
        <a:p>
          <a:endParaRPr lang="en-US"/>
        </a:p>
      </dgm:t>
    </dgm:pt>
    <dgm:pt modelId="{76550CC2-9DA9-454F-9F25-773FB4EFAD4C}" type="sibTrans" cxnId="{44B5815D-0B7F-48F7-A49E-7A53EB5C8CB9}">
      <dgm:prSet/>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39AB3ACD-9D40-4A7D-A3B4-7852673D03A4}">
      <dgm:prSet phldrT="[Text]"/>
      <dgm:spPr/>
      <dgm:t>
        <a:bodyPr/>
        <a:lstStyle/>
        <a:p>
          <a:r>
            <a:rPr lang="en-US" dirty="0" smtClean="0"/>
            <a:t>Market Needs &amp; Opportunities</a:t>
          </a:r>
          <a:endParaRPr lang="en-US" dirty="0"/>
        </a:p>
      </dgm:t>
    </dgm:pt>
    <dgm:pt modelId="{44DC49FC-C51D-4597-B0E1-C029E4474E17}" type="parTrans" cxnId="{6919D13A-BD26-4FE8-A298-957C3FDAFB25}">
      <dgm:prSet/>
      <dgm:spPr/>
      <dgm:t>
        <a:bodyPr/>
        <a:lstStyle/>
        <a:p>
          <a:endParaRPr lang="en-US"/>
        </a:p>
      </dgm:t>
    </dgm:pt>
    <dgm:pt modelId="{CEEE5A88-9652-47CE-B664-B3CDC9A17BA3}" type="sibTrans" cxnId="{6919D13A-BD26-4FE8-A298-957C3FDAFB25}">
      <dgm:prSet/>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EFB74096-1786-4AEB-846F-2DA06081E5A4}">
      <dgm:prSet phldrT="[Text]"/>
      <dgm:spPr>
        <a:solidFill>
          <a:schemeClr val="accent4"/>
        </a:solidFill>
      </dgm:spPr>
      <dgm:t>
        <a:bodyPr/>
        <a:lstStyle/>
        <a:p>
          <a:r>
            <a:rPr lang="en-US" dirty="0" smtClean="0"/>
            <a:t>Partnerships</a:t>
          </a:r>
          <a:endParaRPr lang="en-US" dirty="0"/>
        </a:p>
      </dgm:t>
    </dgm:pt>
    <dgm:pt modelId="{310C24C3-60BC-4A66-A59D-2015CD8430CB}" type="parTrans" cxnId="{F3E78CB2-6DF4-4DDE-AC0A-FE82564CA741}">
      <dgm:prSet/>
      <dgm:spPr/>
      <dgm:t>
        <a:bodyPr/>
        <a:lstStyle/>
        <a:p>
          <a:endParaRPr lang="en-US"/>
        </a:p>
      </dgm:t>
    </dgm:pt>
    <dgm:pt modelId="{13FA1D86-40D7-4261-8342-6C5EEA40BC81}" type="sibTrans" cxnId="{F3E78CB2-6DF4-4DDE-AC0A-FE82564CA741}">
      <dgm:prSet/>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t="-7000" b="-7000"/>
          </a:stretch>
        </a:blipFill>
      </dgm:spPr>
      <dgm:t>
        <a:bodyPr/>
        <a:lstStyle/>
        <a:p>
          <a:endParaRPr lang="en-US"/>
        </a:p>
      </dgm:t>
    </dgm:pt>
    <dgm:pt modelId="{71A5A961-C7B8-42C1-B5DA-428C02F2D90A}">
      <dgm:prSet phldrT="[Text]"/>
      <dgm:spPr>
        <a:solidFill>
          <a:schemeClr val="accent1">
            <a:lumMod val="75000"/>
          </a:schemeClr>
        </a:solidFill>
      </dgm:spPr>
      <dgm:t>
        <a:bodyPr/>
        <a:lstStyle/>
        <a:p>
          <a:r>
            <a:rPr lang="en-US" dirty="0" smtClean="0"/>
            <a:t>Investments</a:t>
          </a:r>
          <a:endParaRPr lang="en-US" dirty="0"/>
        </a:p>
      </dgm:t>
    </dgm:pt>
    <dgm:pt modelId="{2F3E86A7-9549-442C-BE38-711A103D8C0E}" type="parTrans" cxnId="{4E4EB14A-6614-4AC9-A60C-70F5CDA7C32F}">
      <dgm:prSet/>
      <dgm:spPr/>
      <dgm:t>
        <a:bodyPr/>
        <a:lstStyle/>
        <a:p>
          <a:endParaRPr lang="en-US"/>
        </a:p>
      </dgm:t>
    </dgm:pt>
    <dgm:pt modelId="{FA92794B-0131-48D3-9917-B5DB2E3F2282}" type="sibTrans" cxnId="{4E4EB14A-6614-4AC9-A60C-70F5CDA7C32F}">
      <dgm:prSet/>
      <dgm:spPr>
        <a:blipFill rotWithShape="1">
          <a:blip xmlns:r="http://schemas.openxmlformats.org/officeDocument/2006/relationships" r:embed="rId6"/>
          <a:stretch>
            <a:fillRect/>
          </a:stretch>
        </a:blipFill>
      </dgm:spPr>
      <dgm:t>
        <a:bodyPr/>
        <a:lstStyle/>
        <a:p>
          <a:endParaRPr lang="en-US"/>
        </a:p>
      </dgm:t>
    </dgm:pt>
    <dgm:pt modelId="{A36E8D02-B3BC-4997-80C8-284791F6A2CB}">
      <dgm:prSet phldrT="[Text]"/>
      <dgm:spPr>
        <a:solidFill>
          <a:srgbClr val="FF0000"/>
        </a:solidFill>
      </dgm:spPr>
      <dgm:t>
        <a:bodyPr/>
        <a:lstStyle/>
        <a:p>
          <a:r>
            <a:rPr lang="en-US" dirty="0" smtClean="0"/>
            <a:t>Customer Service</a:t>
          </a:r>
          <a:endParaRPr lang="en-US" dirty="0"/>
        </a:p>
      </dgm:t>
    </dgm:pt>
    <dgm:pt modelId="{13B20BF0-2327-450C-9A72-D4C3103C623F}" type="parTrans" cxnId="{13D9973B-DD71-4748-AAED-CCBAADF49D65}">
      <dgm:prSet/>
      <dgm:spPr/>
      <dgm:t>
        <a:bodyPr/>
        <a:lstStyle/>
        <a:p>
          <a:endParaRPr lang="en-US"/>
        </a:p>
      </dgm:t>
    </dgm:pt>
    <dgm:pt modelId="{3E7F9F52-72B7-4F54-8B35-11D44255E6CB}" type="sibTrans" cxnId="{13D9973B-DD71-4748-AAED-CCBAADF49D65}">
      <dgm:prSet/>
      <dgm:spPr>
        <a:blipFill>
          <a:blip xmlns:r="http://schemas.openxmlformats.org/officeDocument/2006/relationships" r:embed="rId7" cstate="email">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676FB1E3-D81C-4C63-BBC4-F82ECA45C230}">
      <dgm:prSet phldrT="[Text]"/>
      <dgm:spPr>
        <a:solidFill>
          <a:srgbClr val="FF0000"/>
        </a:solidFill>
      </dgm:spPr>
      <dgm:t>
        <a:bodyPr/>
        <a:lstStyle/>
        <a:p>
          <a:r>
            <a:rPr lang="en-US" dirty="0" smtClean="0"/>
            <a:t>Excellent Service Delivery</a:t>
          </a:r>
          <a:endParaRPr lang="en-US" dirty="0"/>
        </a:p>
      </dgm:t>
    </dgm:pt>
    <dgm:pt modelId="{3A1A9786-792B-4D23-B4FC-E0D6FEE3A817}" type="sibTrans" cxnId="{F27DCBBE-4CC5-48C5-BD2B-B44D33694E71}">
      <dgm:prSet/>
      <dgm:spPr>
        <a:blipFill rotWithShape="1">
          <a:blip xmlns:r="http://schemas.openxmlformats.org/officeDocument/2006/relationships" r:embed="rId8"/>
          <a:stretch>
            <a:fillRect/>
          </a:stretch>
        </a:blipFill>
      </dgm:spPr>
      <dgm:t>
        <a:bodyPr/>
        <a:lstStyle/>
        <a:p>
          <a:endParaRPr lang="en-US"/>
        </a:p>
      </dgm:t>
    </dgm:pt>
    <dgm:pt modelId="{4447CB08-1D32-4846-BEA8-690053089497}" type="parTrans" cxnId="{F27DCBBE-4CC5-48C5-BD2B-B44D33694E71}">
      <dgm:prSet/>
      <dgm:spPr/>
      <dgm:t>
        <a:bodyPr/>
        <a:lstStyle/>
        <a:p>
          <a:endParaRPr lang="en-US"/>
        </a:p>
      </dgm:t>
    </dgm:pt>
    <dgm:pt modelId="{77EDFEEE-BB30-4FAC-A851-779E56CB82E2}" type="pres">
      <dgm:prSet presAssocID="{B57ABE33-4814-4D61-A77D-D3D2C3C21411}" presName="Name0" presStyleCnt="0">
        <dgm:presLayoutVars>
          <dgm:chMax val="21"/>
          <dgm:chPref val="21"/>
        </dgm:presLayoutVars>
      </dgm:prSet>
      <dgm:spPr/>
      <dgm:t>
        <a:bodyPr/>
        <a:lstStyle/>
        <a:p>
          <a:endParaRPr lang="en-US"/>
        </a:p>
      </dgm:t>
    </dgm:pt>
    <dgm:pt modelId="{D3944A1C-ADDD-4C9B-B677-E3987485D3B7}" type="pres">
      <dgm:prSet presAssocID="{EF0EDEDA-438A-4417-A0C1-DFF051BB2C49}" presName="text1" presStyleCnt="0"/>
      <dgm:spPr/>
      <dgm:t>
        <a:bodyPr/>
        <a:lstStyle/>
        <a:p>
          <a:endParaRPr lang="en-US"/>
        </a:p>
      </dgm:t>
    </dgm:pt>
    <dgm:pt modelId="{2A690D81-934D-4BEC-BD80-5731EB20C559}" type="pres">
      <dgm:prSet presAssocID="{EF0EDEDA-438A-4417-A0C1-DFF051BB2C49}" presName="textRepeatNode" presStyleLbl="alignNode1" presStyleIdx="0" presStyleCnt="8">
        <dgm:presLayoutVars>
          <dgm:chMax val="0"/>
          <dgm:chPref val="0"/>
          <dgm:bulletEnabled val="1"/>
        </dgm:presLayoutVars>
      </dgm:prSet>
      <dgm:spPr/>
      <dgm:t>
        <a:bodyPr/>
        <a:lstStyle/>
        <a:p>
          <a:endParaRPr lang="en-US"/>
        </a:p>
      </dgm:t>
    </dgm:pt>
    <dgm:pt modelId="{4504FD40-0E25-4683-8592-9429E32E275C}" type="pres">
      <dgm:prSet presAssocID="{EF0EDEDA-438A-4417-A0C1-DFF051BB2C49}" presName="textaccent1" presStyleCnt="0"/>
      <dgm:spPr/>
      <dgm:t>
        <a:bodyPr/>
        <a:lstStyle/>
        <a:p>
          <a:endParaRPr lang="en-US"/>
        </a:p>
      </dgm:t>
    </dgm:pt>
    <dgm:pt modelId="{C1BC8B8C-1941-4AFA-B56B-F84B8EA236B1}" type="pres">
      <dgm:prSet presAssocID="{EF0EDEDA-438A-4417-A0C1-DFF051BB2C49}" presName="accentRepeatNode" presStyleLbl="solidAlignAcc1" presStyleIdx="0" presStyleCnt="16"/>
      <dgm:spPr/>
      <dgm:t>
        <a:bodyPr/>
        <a:lstStyle/>
        <a:p>
          <a:endParaRPr lang="en-US"/>
        </a:p>
      </dgm:t>
    </dgm:pt>
    <dgm:pt modelId="{94668696-AC32-4427-9B81-8C03583B4E8B}" type="pres">
      <dgm:prSet presAssocID="{9785A6E1-0807-414E-8685-3CA75526E521}" presName="image1" presStyleCnt="0"/>
      <dgm:spPr/>
      <dgm:t>
        <a:bodyPr/>
        <a:lstStyle/>
        <a:p>
          <a:endParaRPr lang="en-US"/>
        </a:p>
      </dgm:t>
    </dgm:pt>
    <dgm:pt modelId="{22E1776F-C261-4863-B321-B953A91D624F}" type="pres">
      <dgm:prSet presAssocID="{9785A6E1-0807-414E-8685-3CA75526E521}" presName="imageRepeatNode" presStyleLbl="alignAcc1" presStyleIdx="0" presStyleCnt="8"/>
      <dgm:spPr/>
      <dgm:t>
        <a:bodyPr/>
        <a:lstStyle/>
        <a:p>
          <a:endParaRPr lang="en-US"/>
        </a:p>
      </dgm:t>
    </dgm:pt>
    <dgm:pt modelId="{26C6C10D-E98C-4940-AC1C-F34F7B52E310}" type="pres">
      <dgm:prSet presAssocID="{9785A6E1-0807-414E-8685-3CA75526E521}" presName="imageaccent1" presStyleCnt="0"/>
      <dgm:spPr/>
      <dgm:t>
        <a:bodyPr/>
        <a:lstStyle/>
        <a:p>
          <a:endParaRPr lang="en-US"/>
        </a:p>
      </dgm:t>
    </dgm:pt>
    <dgm:pt modelId="{F56DAFB6-0CCF-4912-BCDF-0089D2CE27C0}" type="pres">
      <dgm:prSet presAssocID="{9785A6E1-0807-414E-8685-3CA75526E521}" presName="accentRepeatNode" presStyleLbl="solidAlignAcc1" presStyleIdx="1" presStyleCnt="16"/>
      <dgm:spPr/>
      <dgm:t>
        <a:bodyPr/>
        <a:lstStyle/>
        <a:p>
          <a:endParaRPr lang="en-US"/>
        </a:p>
      </dgm:t>
    </dgm:pt>
    <dgm:pt modelId="{56BF0D86-A1F6-4286-9A1E-04FF99D461EB}" type="pres">
      <dgm:prSet presAssocID="{A36E8D02-B3BC-4997-80C8-284791F6A2CB}" presName="text2" presStyleCnt="0"/>
      <dgm:spPr/>
    </dgm:pt>
    <dgm:pt modelId="{176D773A-7580-494C-AE80-98723CCEB621}" type="pres">
      <dgm:prSet presAssocID="{A36E8D02-B3BC-4997-80C8-284791F6A2CB}" presName="textRepeatNode" presStyleLbl="alignNode1" presStyleIdx="1" presStyleCnt="8">
        <dgm:presLayoutVars>
          <dgm:chMax val="0"/>
          <dgm:chPref val="0"/>
          <dgm:bulletEnabled val="1"/>
        </dgm:presLayoutVars>
      </dgm:prSet>
      <dgm:spPr/>
      <dgm:t>
        <a:bodyPr/>
        <a:lstStyle/>
        <a:p>
          <a:endParaRPr lang="en-US"/>
        </a:p>
      </dgm:t>
    </dgm:pt>
    <dgm:pt modelId="{7562C5E1-92CE-4E5F-B58B-E9080043405F}" type="pres">
      <dgm:prSet presAssocID="{A36E8D02-B3BC-4997-80C8-284791F6A2CB}" presName="textaccent2" presStyleCnt="0"/>
      <dgm:spPr/>
    </dgm:pt>
    <dgm:pt modelId="{1E8D1396-F621-4B89-A450-37F43D6E8686}" type="pres">
      <dgm:prSet presAssocID="{A36E8D02-B3BC-4997-80C8-284791F6A2CB}" presName="accentRepeatNode" presStyleLbl="solidAlignAcc1" presStyleIdx="2" presStyleCnt="16"/>
      <dgm:spPr/>
    </dgm:pt>
    <dgm:pt modelId="{2608A03F-B84A-4D4D-A683-AF1C9E5C6ED6}" type="pres">
      <dgm:prSet presAssocID="{3E7F9F52-72B7-4F54-8B35-11D44255E6CB}" presName="image2" presStyleCnt="0"/>
      <dgm:spPr/>
    </dgm:pt>
    <dgm:pt modelId="{A05F2008-CA07-4AB3-B5D5-6CA6C18AADCE}" type="pres">
      <dgm:prSet presAssocID="{3E7F9F52-72B7-4F54-8B35-11D44255E6CB}" presName="imageRepeatNode" presStyleLbl="alignAcc1" presStyleIdx="1" presStyleCnt="8"/>
      <dgm:spPr/>
      <dgm:t>
        <a:bodyPr/>
        <a:lstStyle/>
        <a:p>
          <a:endParaRPr lang="en-US"/>
        </a:p>
      </dgm:t>
    </dgm:pt>
    <dgm:pt modelId="{2AFD3ABF-A0F6-4139-9F0C-DFCC71577C7A}" type="pres">
      <dgm:prSet presAssocID="{3E7F9F52-72B7-4F54-8B35-11D44255E6CB}" presName="imageaccent2" presStyleCnt="0"/>
      <dgm:spPr/>
    </dgm:pt>
    <dgm:pt modelId="{4687F634-D26D-425B-B49B-C5C052E4543F}" type="pres">
      <dgm:prSet presAssocID="{3E7F9F52-72B7-4F54-8B35-11D44255E6CB}" presName="accentRepeatNode" presStyleLbl="solidAlignAcc1" presStyleIdx="3" presStyleCnt="16"/>
      <dgm:spPr/>
    </dgm:pt>
    <dgm:pt modelId="{E671F9FA-5120-4391-BD8D-76833A4D5C44}" type="pres">
      <dgm:prSet presAssocID="{39AB3ACD-9D40-4A7D-A3B4-7852673D03A4}" presName="text3" presStyleCnt="0"/>
      <dgm:spPr/>
    </dgm:pt>
    <dgm:pt modelId="{7D182C0C-51FD-4174-B619-AEADA3916645}" type="pres">
      <dgm:prSet presAssocID="{39AB3ACD-9D40-4A7D-A3B4-7852673D03A4}" presName="textRepeatNode" presStyleLbl="alignNode1" presStyleIdx="2" presStyleCnt="8">
        <dgm:presLayoutVars>
          <dgm:chMax val="0"/>
          <dgm:chPref val="0"/>
          <dgm:bulletEnabled val="1"/>
        </dgm:presLayoutVars>
      </dgm:prSet>
      <dgm:spPr/>
      <dgm:t>
        <a:bodyPr/>
        <a:lstStyle/>
        <a:p>
          <a:endParaRPr lang="en-US"/>
        </a:p>
      </dgm:t>
    </dgm:pt>
    <dgm:pt modelId="{BEEC4D2A-7E98-43B8-AB19-574CF5352974}" type="pres">
      <dgm:prSet presAssocID="{39AB3ACD-9D40-4A7D-A3B4-7852673D03A4}" presName="textaccent3" presStyleCnt="0"/>
      <dgm:spPr/>
    </dgm:pt>
    <dgm:pt modelId="{CD555F59-F207-48A8-9FBE-8156FE473BB2}" type="pres">
      <dgm:prSet presAssocID="{39AB3ACD-9D40-4A7D-A3B4-7852673D03A4}" presName="accentRepeatNode" presStyleLbl="solidAlignAcc1" presStyleIdx="4" presStyleCnt="16"/>
      <dgm:spPr/>
      <dgm:t>
        <a:bodyPr/>
        <a:lstStyle/>
        <a:p>
          <a:endParaRPr lang="en-US"/>
        </a:p>
      </dgm:t>
    </dgm:pt>
    <dgm:pt modelId="{C1837941-B9E3-4F99-AF05-609E52F4A8A9}" type="pres">
      <dgm:prSet presAssocID="{CEEE5A88-9652-47CE-B664-B3CDC9A17BA3}" presName="image3" presStyleCnt="0"/>
      <dgm:spPr/>
    </dgm:pt>
    <dgm:pt modelId="{D6FFE803-2C9E-42C8-A6C1-09120E66909F}" type="pres">
      <dgm:prSet presAssocID="{CEEE5A88-9652-47CE-B664-B3CDC9A17BA3}" presName="imageRepeatNode" presStyleLbl="alignAcc1" presStyleIdx="2" presStyleCnt="8"/>
      <dgm:spPr/>
      <dgm:t>
        <a:bodyPr/>
        <a:lstStyle/>
        <a:p>
          <a:endParaRPr lang="en-US"/>
        </a:p>
      </dgm:t>
    </dgm:pt>
    <dgm:pt modelId="{8C12DB02-9B76-4C9D-AD1B-A27668A9DA97}" type="pres">
      <dgm:prSet presAssocID="{CEEE5A88-9652-47CE-B664-B3CDC9A17BA3}" presName="imageaccent3" presStyleCnt="0"/>
      <dgm:spPr/>
    </dgm:pt>
    <dgm:pt modelId="{C374075E-89A7-40AA-8B8A-61EB6D40FB6B}" type="pres">
      <dgm:prSet presAssocID="{CEEE5A88-9652-47CE-B664-B3CDC9A17BA3}" presName="accentRepeatNode" presStyleLbl="solidAlignAcc1" presStyleIdx="5" presStyleCnt="16"/>
      <dgm:spPr/>
      <dgm:t>
        <a:bodyPr/>
        <a:lstStyle/>
        <a:p>
          <a:endParaRPr lang="en-US"/>
        </a:p>
      </dgm:t>
    </dgm:pt>
    <dgm:pt modelId="{AC9CC88D-FCE9-4553-BE73-607F4ACD71A7}" type="pres">
      <dgm:prSet presAssocID="{098E5AD0-192B-4418-B4C2-382B7A5EB04E}" presName="text4" presStyleCnt="0"/>
      <dgm:spPr/>
    </dgm:pt>
    <dgm:pt modelId="{8EF57A9D-DD75-40B1-B5D8-AA4587D79E0A}" type="pres">
      <dgm:prSet presAssocID="{098E5AD0-192B-4418-B4C2-382B7A5EB04E}" presName="textRepeatNode" presStyleLbl="alignNode1" presStyleIdx="3" presStyleCnt="8">
        <dgm:presLayoutVars>
          <dgm:chMax val="0"/>
          <dgm:chPref val="0"/>
          <dgm:bulletEnabled val="1"/>
        </dgm:presLayoutVars>
      </dgm:prSet>
      <dgm:spPr/>
      <dgm:t>
        <a:bodyPr/>
        <a:lstStyle/>
        <a:p>
          <a:endParaRPr lang="en-US"/>
        </a:p>
      </dgm:t>
    </dgm:pt>
    <dgm:pt modelId="{D52E64BB-DC18-476C-88F5-87090558D57B}" type="pres">
      <dgm:prSet presAssocID="{098E5AD0-192B-4418-B4C2-382B7A5EB04E}" presName="textaccent4" presStyleCnt="0"/>
      <dgm:spPr/>
    </dgm:pt>
    <dgm:pt modelId="{B461801A-0934-4124-B78D-04D7E3B56C9E}" type="pres">
      <dgm:prSet presAssocID="{098E5AD0-192B-4418-B4C2-382B7A5EB04E}" presName="accentRepeatNode" presStyleLbl="solidAlignAcc1" presStyleIdx="6" presStyleCnt="16"/>
      <dgm:spPr/>
      <dgm:t>
        <a:bodyPr/>
        <a:lstStyle/>
        <a:p>
          <a:endParaRPr lang="en-US"/>
        </a:p>
      </dgm:t>
    </dgm:pt>
    <dgm:pt modelId="{3CA2DFBE-001C-47D7-89D9-CB553D3C2599}" type="pres">
      <dgm:prSet presAssocID="{13CE9155-19EB-4AE5-9166-07168BD4C623}" presName="image4" presStyleCnt="0"/>
      <dgm:spPr/>
    </dgm:pt>
    <dgm:pt modelId="{D9ED994B-8351-4CB5-886C-43079BD6387E}" type="pres">
      <dgm:prSet presAssocID="{13CE9155-19EB-4AE5-9166-07168BD4C623}" presName="imageRepeatNode" presStyleLbl="alignAcc1" presStyleIdx="3" presStyleCnt="8"/>
      <dgm:spPr/>
      <dgm:t>
        <a:bodyPr/>
        <a:lstStyle/>
        <a:p>
          <a:endParaRPr lang="en-US"/>
        </a:p>
      </dgm:t>
    </dgm:pt>
    <dgm:pt modelId="{77D5C595-1136-42D1-9621-634A8AAD1056}" type="pres">
      <dgm:prSet presAssocID="{13CE9155-19EB-4AE5-9166-07168BD4C623}" presName="imageaccent4" presStyleCnt="0"/>
      <dgm:spPr/>
    </dgm:pt>
    <dgm:pt modelId="{EE755484-A2D7-43C5-BA76-8375E7F79288}" type="pres">
      <dgm:prSet presAssocID="{13CE9155-19EB-4AE5-9166-07168BD4C623}" presName="accentRepeatNode" presStyleLbl="solidAlignAcc1" presStyleIdx="7" presStyleCnt="16"/>
      <dgm:spPr/>
      <dgm:t>
        <a:bodyPr/>
        <a:lstStyle/>
        <a:p>
          <a:endParaRPr lang="en-US"/>
        </a:p>
      </dgm:t>
    </dgm:pt>
    <dgm:pt modelId="{C6ED02F5-519B-4421-A3A3-E8AC3C91C92A}" type="pres">
      <dgm:prSet presAssocID="{89BB89F1-FCC7-4251-9AEB-4B8F4C61032E}" presName="text5" presStyleCnt="0"/>
      <dgm:spPr/>
    </dgm:pt>
    <dgm:pt modelId="{28A45E0F-3918-4718-B6BD-D1819CCCD5C9}" type="pres">
      <dgm:prSet presAssocID="{89BB89F1-FCC7-4251-9AEB-4B8F4C61032E}" presName="textRepeatNode" presStyleLbl="alignNode1" presStyleIdx="4" presStyleCnt="8">
        <dgm:presLayoutVars>
          <dgm:chMax val="0"/>
          <dgm:chPref val="0"/>
          <dgm:bulletEnabled val="1"/>
        </dgm:presLayoutVars>
      </dgm:prSet>
      <dgm:spPr/>
      <dgm:t>
        <a:bodyPr/>
        <a:lstStyle/>
        <a:p>
          <a:endParaRPr lang="en-US"/>
        </a:p>
      </dgm:t>
    </dgm:pt>
    <dgm:pt modelId="{387D877E-B3DC-43B2-98E9-23552AC07654}" type="pres">
      <dgm:prSet presAssocID="{89BB89F1-FCC7-4251-9AEB-4B8F4C61032E}" presName="textaccent5" presStyleCnt="0"/>
      <dgm:spPr/>
    </dgm:pt>
    <dgm:pt modelId="{CC0E4070-D4CB-4E80-AAF9-28577A7B3E7A}" type="pres">
      <dgm:prSet presAssocID="{89BB89F1-FCC7-4251-9AEB-4B8F4C61032E}" presName="accentRepeatNode" presStyleLbl="solidAlignAcc1" presStyleIdx="8" presStyleCnt="16"/>
      <dgm:spPr/>
      <dgm:t>
        <a:bodyPr/>
        <a:lstStyle/>
        <a:p>
          <a:endParaRPr lang="en-US"/>
        </a:p>
      </dgm:t>
    </dgm:pt>
    <dgm:pt modelId="{245EAEA0-A460-46F8-9EAA-CFADECAF8242}" type="pres">
      <dgm:prSet presAssocID="{76550CC2-9DA9-454F-9F25-773FB4EFAD4C}" presName="image5" presStyleCnt="0"/>
      <dgm:spPr/>
    </dgm:pt>
    <dgm:pt modelId="{0A0358F2-9FA1-456C-BE99-B47BED926E27}" type="pres">
      <dgm:prSet presAssocID="{76550CC2-9DA9-454F-9F25-773FB4EFAD4C}" presName="imageRepeatNode" presStyleLbl="alignAcc1" presStyleIdx="4" presStyleCnt="8"/>
      <dgm:spPr/>
      <dgm:t>
        <a:bodyPr/>
        <a:lstStyle/>
        <a:p>
          <a:endParaRPr lang="en-US"/>
        </a:p>
      </dgm:t>
    </dgm:pt>
    <dgm:pt modelId="{2C059DE7-5F30-4409-997B-EA05987E6633}" type="pres">
      <dgm:prSet presAssocID="{76550CC2-9DA9-454F-9F25-773FB4EFAD4C}" presName="imageaccent5" presStyleCnt="0"/>
      <dgm:spPr/>
    </dgm:pt>
    <dgm:pt modelId="{AF833CE5-BB63-49A5-ABFA-ED729FB1F90C}" type="pres">
      <dgm:prSet presAssocID="{76550CC2-9DA9-454F-9F25-773FB4EFAD4C}" presName="accentRepeatNode" presStyleLbl="solidAlignAcc1" presStyleIdx="9" presStyleCnt="16"/>
      <dgm:spPr/>
      <dgm:t>
        <a:bodyPr/>
        <a:lstStyle/>
        <a:p>
          <a:endParaRPr lang="en-US"/>
        </a:p>
      </dgm:t>
    </dgm:pt>
    <dgm:pt modelId="{4A46D47A-167E-4794-AB89-27558B820461}" type="pres">
      <dgm:prSet presAssocID="{EFB74096-1786-4AEB-846F-2DA06081E5A4}" presName="text6" presStyleCnt="0"/>
      <dgm:spPr/>
    </dgm:pt>
    <dgm:pt modelId="{E3CE2C98-E3B9-4E4F-8CD1-3BBB56113C40}" type="pres">
      <dgm:prSet presAssocID="{EFB74096-1786-4AEB-846F-2DA06081E5A4}" presName="textRepeatNode" presStyleLbl="alignNode1" presStyleIdx="5" presStyleCnt="8">
        <dgm:presLayoutVars>
          <dgm:chMax val="0"/>
          <dgm:chPref val="0"/>
          <dgm:bulletEnabled val="1"/>
        </dgm:presLayoutVars>
      </dgm:prSet>
      <dgm:spPr/>
      <dgm:t>
        <a:bodyPr/>
        <a:lstStyle/>
        <a:p>
          <a:endParaRPr lang="en-US"/>
        </a:p>
      </dgm:t>
    </dgm:pt>
    <dgm:pt modelId="{CDC9203F-4383-45E0-B978-3C2625F6260C}" type="pres">
      <dgm:prSet presAssocID="{EFB74096-1786-4AEB-846F-2DA06081E5A4}" presName="textaccent6" presStyleCnt="0"/>
      <dgm:spPr/>
    </dgm:pt>
    <dgm:pt modelId="{984CEDC1-B583-4D70-8B17-95C415602F36}" type="pres">
      <dgm:prSet presAssocID="{EFB74096-1786-4AEB-846F-2DA06081E5A4}" presName="accentRepeatNode" presStyleLbl="solidAlignAcc1" presStyleIdx="10" presStyleCnt="16"/>
      <dgm:spPr/>
      <dgm:t>
        <a:bodyPr/>
        <a:lstStyle/>
        <a:p>
          <a:endParaRPr lang="en-US"/>
        </a:p>
      </dgm:t>
    </dgm:pt>
    <dgm:pt modelId="{9D4D2CA3-4349-40E6-A1C6-9538E0390245}" type="pres">
      <dgm:prSet presAssocID="{13FA1D86-40D7-4261-8342-6C5EEA40BC81}" presName="image6" presStyleCnt="0"/>
      <dgm:spPr/>
    </dgm:pt>
    <dgm:pt modelId="{42216B25-2291-4B3D-BB5A-5C91B9EF25D6}" type="pres">
      <dgm:prSet presAssocID="{13FA1D86-40D7-4261-8342-6C5EEA40BC81}" presName="imageRepeatNode" presStyleLbl="alignAcc1" presStyleIdx="5" presStyleCnt="8"/>
      <dgm:spPr/>
      <dgm:t>
        <a:bodyPr/>
        <a:lstStyle/>
        <a:p>
          <a:endParaRPr lang="en-US"/>
        </a:p>
      </dgm:t>
    </dgm:pt>
    <dgm:pt modelId="{7EFA9355-E0B8-4BE7-84C3-0ADBC4FDD9F5}" type="pres">
      <dgm:prSet presAssocID="{13FA1D86-40D7-4261-8342-6C5EEA40BC81}" presName="imageaccent6" presStyleCnt="0"/>
      <dgm:spPr/>
    </dgm:pt>
    <dgm:pt modelId="{D75BEBEE-2E05-4DC7-8929-65A7D40A1D00}" type="pres">
      <dgm:prSet presAssocID="{13FA1D86-40D7-4261-8342-6C5EEA40BC81}" presName="accentRepeatNode" presStyleLbl="solidAlignAcc1" presStyleIdx="11" presStyleCnt="16"/>
      <dgm:spPr/>
      <dgm:t>
        <a:bodyPr/>
        <a:lstStyle/>
        <a:p>
          <a:endParaRPr lang="en-US"/>
        </a:p>
      </dgm:t>
    </dgm:pt>
    <dgm:pt modelId="{04A39972-7579-45BB-9FFC-8A9BB3E3D007}" type="pres">
      <dgm:prSet presAssocID="{676FB1E3-D81C-4C63-BBC4-F82ECA45C230}" presName="text7" presStyleCnt="0"/>
      <dgm:spPr/>
    </dgm:pt>
    <dgm:pt modelId="{F9B4EE5D-AC82-4777-9004-154155E9B837}" type="pres">
      <dgm:prSet presAssocID="{676FB1E3-D81C-4C63-BBC4-F82ECA45C230}" presName="textRepeatNode" presStyleLbl="alignNode1" presStyleIdx="6" presStyleCnt="8">
        <dgm:presLayoutVars>
          <dgm:chMax val="0"/>
          <dgm:chPref val="0"/>
          <dgm:bulletEnabled val="1"/>
        </dgm:presLayoutVars>
      </dgm:prSet>
      <dgm:spPr/>
      <dgm:t>
        <a:bodyPr/>
        <a:lstStyle/>
        <a:p>
          <a:endParaRPr lang="en-US"/>
        </a:p>
      </dgm:t>
    </dgm:pt>
    <dgm:pt modelId="{D81EFBD9-B1EF-4F26-99E0-1D9852789511}" type="pres">
      <dgm:prSet presAssocID="{676FB1E3-D81C-4C63-BBC4-F82ECA45C230}" presName="textaccent7" presStyleCnt="0"/>
      <dgm:spPr/>
    </dgm:pt>
    <dgm:pt modelId="{FDD2D673-B996-4503-9E60-AB213F60AC69}" type="pres">
      <dgm:prSet presAssocID="{676FB1E3-D81C-4C63-BBC4-F82ECA45C230}" presName="accentRepeatNode" presStyleLbl="solidAlignAcc1" presStyleIdx="12" presStyleCnt="16"/>
      <dgm:spPr/>
      <dgm:t>
        <a:bodyPr/>
        <a:lstStyle/>
        <a:p>
          <a:endParaRPr lang="en-US"/>
        </a:p>
      </dgm:t>
    </dgm:pt>
    <dgm:pt modelId="{E9ECB4F4-AB5D-4CE9-9667-3643F619F161}" type="pres">
      <dgm:prSet presAssocID="{3A1A9786-792B-4D23-B4FC-E0D6FEE3A817}" presName="image7" presStyleCnt="0"/>
      <dgm:spPr/>
    </dgm:pt>
    <dgm:pt modelId="{C022481E-93B0-4077-BF18-C82EC55EE0B9}" type="pres">
      <dgm:prSet presAssocID="{3A1A9786-792B-4D23-B4FC-E0D6FEE3A817}" presName="imageRepeatNode" presStyleLbl="alignAcc1" presStyleIdx="6" presStyleCnt="8"/>
      <dgm:spPr/>
      <dgm:t>
        <a:bodyPr/>
        <a:lstStyle/>
        <a:p>
          <a:endParaRPr lang="en-US"/>
        </a:p>
      </dgm:t>
    </dgm:pt>
    <dgm:pt modelId="{600C3556-7C27-4324-81F7-EDD424E63B36}" type="pres">
      <dgm:prSet presAssocID="{3A1A9786-792B-4D23-B4FC-E0D6FEE3A817}" presName="imageaccent7" presStyleCnt="0"/>
      <dgm:spPr/>
    </dgm:pt>
    <dgm:pt modelId="{49AC21AB-1976-4CD0-B1C0-AA4507EE889E}" type="pres">
      <dgm:prSet presAssocID="{3A1A9786-792B-4D23-B4FC-E0D6FEE3A817}" presName="accentRepeatNode" presStyleLbl="solidAlignAcc1" presStyleIdx="13" presStyleCnt="16"/>
      <dgm:spPr/>
      <dgm:t>
        <a:bodyPr/>
        <a:lstStyle/>
        <a:p>
          <a:endParaRPr lang="en-US"/>
        </a:p>
      </dgm:t>
    </dgm:pt>
    <dgm:pt modelId="{7D001982-2EE9-43DA-BD6B-916EECCE3ED1}" type="pres">
      <dgm:prSet presAssocID="{71A5A961-C7B8-42C1-B5DA-428C02F2D90A}" presName="text8" presStyleCnt="0"/>
      <dgm:spPr/>
    </dgm:pt>
    <dgm:pt modelId="{E2A55AE3-CA01-47A1-8DEF-2FE7A898ED1F}" type="pres">
      <dgm:prSet presAssocID="{71A5A961-C7B8-42C1-B5DA-428C02F2D90A}" presName="textRepeatNode" presStyleLbl="alignNode1" presStyleIdx="7" presStyleCnt="8">
        <dgm:presLayoutVars>
          <dgm:chMax val="0"/>
          <dgm:chPref val="0"/>
          <dgm:bulletEnabled val="1"/>
        </dgm:presLayoutVars>
      </dgm:prSet>
      <dgm:spPr/>
      <dgm:t>
        <a:bodyPr/>
        <a:lstStyle/>
        <a:p>
          <a:endParaRPr lang="en-US"/>
        </a:p>
      </dgm:t>
    </dgm:pt>
    <dgm:pt modelId="{7FBBBC3B-148B-4F6A-A702-2A9DA5B88FDF}" type="pres">
      <dgm:prSet presAssocID="{71A5A961-C7B8-42C1-B5DA-428C02F2D90A}" presName="textaccent8" presStyleCnt="0"/>
      <dgm:spPr/>
    </dgm:pt>
    <dgm:pt modelId="{A6ED8C9B-A524-4D06-9137-C508C79A278E}" type="pres">
      <dgm:prSet presAssocID="{71A5A961-C7B8-42C1-B5DA-428C02F2D90A}" presName="accentRepeatNode" presStyleLbl="solidAlignAcc1" presStyleIdx="14" presStyleCnt="16"/>
      <dgm:spPr/>
      <dgm:t>
        <a:bodyPr/>
        <a:lstStyle/>
        <a:p>
          <a:endParaRPr lang="en-US"/>
        </a:p>
      </dgm:t>
    </dgm:pt>
    <dgm:pt modelId="{06CAC903-5022-4151-9B34-8D93F9C0C85F}" type="pres">
      <dgm:prSet presAssocID="{FA92794B-0131-48D3-9917-B5DB2E3F2282}" presName="image8" presStyleCnt="0"/>
      <dgm:spPr/>
    </dgm:pt>
    <dgm:pt modelId="{41899F1B-C986-4A30-92CB-77D99DBE93E2}" type="pres">
      <dgm:prSet presAssocID="{FA92794B-0131-48D3-9917-B5DB2E3F2282}" presName="imageRepeatNode" presStyleLbl="alignAcc1" presStyleIdx="7" presStyleCnt="8"/>
      <dgm:spPr/>
      <dgm:t>
        <a:bodyPr/>
        <a:lstStyle/>
        <a:p>
          <a:endParaRPr lang="en-US"/>
        </a:p>
      </dgm:t>
    </dgm:pt>
    <dgm:pt modelId="{7BFE5F85-6CE3-4E9F-A70B-D729909AE3B5}" type="pres">
      <dgm:prSet presAssocID="{FA92794B-0131-48D3-9917-B5DB2E3F2282}" presName="imageaccent8" presStyleCnt="0"/>
      <dgm:spPr/>
    </dgm:pt>
    <dgm:pt modelId="{D24BDF67-53CB-41FE-9523-EA82ED60119D}" type="pres">
      <dgm:prSet presAssocID="{FA92794B-0131-48D3-9917-B5DB2E3F2282}" presName="accentRepeatNode" presStyleLbl="solidAlignAcc1" presStyleIdx="15" presStyleCnt="16"/>
      <dgm:spPr/>
      <dgm:t>
        <a:bodyPr/>
        <a:lstStyle/>
        <a:p>
          <a:endParaRPr lang="en-US"/>
        </a:p>
      </dgm:t>
    </dgm:pt>
  </dgm:ptLst>
  <dgm:cxnLst>
    <dgm:cxn modelId="{DE7A49BE-85B6-4C0A-A42C-E9E97B053D1C}" type="presOf" srcId="{71A5A961-C7B8-42C1-B5DA-428C02F2D90A}" destId="{E2A55AE3-CA01-47A1-8DEF-2FE7A898ED1F}" srcOrd="0" destOrd="0" presId="urn:microsoft.com/office/officeart/2008/layout/HexagonCluster"/>
    <dgm:cxn modelId="{13D9973B-DD71-4748-AAED-CCBAADF49D65}" srcId="{B57ABE33-4814-4D61-A77D-D3D2C3C21411}" destId="{A36E8D02-B3BC-4997-80C8-284791F6A2CB}" srcOrd="1" destOrd="0" parTransId="{13B20BF0-2327-450C-9A72-D4C3103C623F}" sibTransId="{3E7F9F52-72B7-4F54-8B35-11D44255E6CB}"/>
    <dgm:cxn modelId="{39F3AF5E-8F19-4EC3-B165-F1101C6484D7}" srcId="{B57ABE33-4814-4D61-A77D-D3D2C3C21411}" destId="{098E5AD0-192B-4418-B4C2-382B7A5EB04E}" srcOrd="3" destOrd="0" parTransId="{1B2CCA23-759B-42FD-8F9B-ECAC94990B84}" sibTransId="{13CE9155-19EB-4AE5-9166-07168BD4C623}"/>
    <dgm:cxn modelId="{4E4EB14A-6614-4AC9-A60C-70F5CDA7C32F}" srcId="{B57ABE33-4814-4D61-A77D-D3D2C3C21411}" destId="{71A5A961-C7B8-42C1-B5DA-428C02F2D90A}" srcOrd="7" destOrd="0" parTransId="{2F3E86A7-9549-442C-BE38-711A103D8C0E}" sibTransId="{FA92794B-0131-48D3-9917-B5DB2E3F2282}"/>
    <dgm:cxn modelId="{762D2B60-746B-47D7-B64A-79A3AD0AFDEB}" type="presOf" srcId="{76550CC2-9DA9-454F-9F25-773FB4EFAD4C}" destId="{0A0358F2-9FA1-456C-BE99-B47BED926E27}" srcOrd="0" destOrd="0" presId="urn:microsoft.com/office/officeart/2008/layout/HexagonCluster"/>
    <dgm:cxn modelId="{9F391130-34D9-4CB6-8D81-AA868C12F9F1}" type="presOf" srcId="{676FB1E3-D81C-4C63-BBC4-F82ECA45C230}" destId="{F9B4EE5D-AC82-4777-9004-154155E9B837}" srcOrd="0" destOrd="0" presId="urn:microsoft.com/office/officeart/2008/layout/HexagonCluster"/>
    <dgm:cxn modelId="{1A5A57AF-D6D0-4E26-A756-924DA2FAE5C0}" type="presOf" srcId="{EF0EDEDA-438A-4417-A0C1-DFF051BB2C49}" destId="{2A690D81-934D-4BEC-BD80-5731EB20C559}" srcOrd="0" destOrd="0" presId="urn:microsoft.com/office/officeart/2008/layout/HexagonCluster"/>
    <dgm:cxn modelId="{0FA6F155-B2F4-4AAA-AA2E-B4C23DEEC22B}" type="presOf" srcId="{FA92794B-0131-48D3-9917-B5DB2E3F2282}" destId="{41899F1B-C986-4A30-92CB-77D99DBE93E2}" srcOrd="0" destOrd="0" presId="urn:microsoft.com/office/officeart/2008/layout/HexagonCluster"/>
    <dgm:cxn modelId="{F64081FB-51BE-48A5-A315-4D17354F195E}" type="presOf" srcId="{13FA1D86-40D7-4261-8342-6C5EEA40BC81}" destId="{42216B25-2291-4B3D-BB5A-5C91B9EF25D6}" srcOrd="0" destOrd="0" presId="urn:microsoft.com/office/officeart/2008/layout/HexagonCluster"/>
    <dgm:cxn modelId="{6E587740-F564-4D6D-991C-058F98A32A9A}" type="presOf" srcId="{EFB74096-1786-4AEB-846F-2DA06081E5A4}" destId="{E3CE2C98-E3B9-4E4F-8CD1-3BBB56113C40}" srcOrd="0" destOrd="0" presId="urn:microsoft.com/office/officeart/2008/layout/HexagonCluster"/>
    <dgm:cxn modelId="{BE0E8A83-6AD4-4C3C-94D7-5419A7DEBC26}" type="presOf" srcId="{13CE9155-19EB-4AE5-9166-07168BD4C623}" destId="{D9ED994B-8351-4CB5-886C-43079BD6387E}" srcOrd="0" destOrd="0" presId="urn:microsoft.com/office/officeart/2008/layout/HexagonCluster"/>
    <dgm:cxn modelId="{E56D9550-E15D-48FE-96A2-B67365144BCE}" type="presOf" srcId="{9785A6E1-0807-414E-8685-3CA75526E521}" destId="{22E1776F-C261-4863-B321-B953A91D624F}" srcOrd="0" destOrd="0" presId="urn:microsoft.com/office/officeart/2008/layout/HexagonCluster"/>
    <dgm:cxn modelId="{13707E4A-F8C2-40A8-91B6-6EDDA000F78E}" type="presOf" srcId="{3A1A9786-792B-4D23-B4FC-E0D6FEE3A817}" destId="{C022481E-93B0-4077-BF18-C82EC55EE0B9}" srcOrd="0" destOrd="0" presId="urn:microsoft.com/office/officeart/2008/layout/HexagonCluster"/>
    <dgm:cxn modelId="{A7572422-D588-4029-B514-5B43B4D3334F}" type="presOf" srcId="{89BB89F1-FCC7-4251-9AEB-4B8F4C61032E}" destId="{28A45E0F-3918-4718-B6BD-D1819CCCD5C9}" srcOrd="0" destOrd="0" presId="urn:microsoft.com/office/officeart/2008/layout/HexagonCluster"/>
    <dgm:cxn modelId="{44B5815D-0B7F-48F7-A49E-7A53EB5C8CB9}" srcId="{B57ABE33-4814-4D61-A77D-D3D2C3C21411}" destId="{89BB89F1-FCC7-4251-9AEB-4B8F4C61032E}" srcOrd="4" destOrd="0" parTransId="{B8825B12-2BB7-4366-8940-554E3B5C35D7}" sibTransId="{76550CC2-9DA9-454F-9F25-773FB4EFAD4C}"/>
    <dgm:cxn modelId="{507DB055-C6DA-4FA0-AE60-568C7CC13119}" type="presOf" srcId="{CEEE5A88-9652-47CE-B664-B3CDC9A17BA3}" destId="{D6FFE803-2C9E-42C8-A6C1-09120E66909F}" srcOrd="0" destOrd="0" presId="urn:microsoft.com/office/officeart/2008/layout/HexagonCluster"/>
    <dgm:cxn modelId="{9D95EA4F-A9B0-413D-886F-93CBBF03E8A6}" type="presOf" srcId="{39AB3ACD-9D40-4A7D-A3B4-7852673D03A4}" destId="{7D182C0C-51FD-4174-B619-AEADA3916645}" srcOrd="0" destOrd="0" presId="urn:microsoft.com/office/officeart/2008/layout/HexagonCluster"/>
    <dgm:cxn modelId="{F27DCBBE-4CC5-48C5-BD2B-B44D33694E71}" srcId="{B57ABE33-4814-4D61-A77D-D3D2C3C21411}" destId="{676FB1E3-D81C-4C63-BBC4-F82ECA45C230}" srcOrd="6" destOrd="0" parTransId="{4447CB08-1D32-4846-BEA8-690053089497}" sibTransId="{3A1A9786-792B-4D23-B4FC-E0D6FEE3A817}"/>
    <dgm:cxn modelId="{ECBEFF89-F393-4FE4-87CE-930C1011AD82}" type="presOf" srcId="{A36E8D02-B3BC-4997-80C8-284791F6A2CB}" destId="{176D773A-7580-494C-AE80-98723CCEB621}" srcOrd="0" destOrd="0" presId="urn:microsoft.com/office/officeart/2008/layout/HexagonCluster"/>
    <dgm:cxn modelId="{575900BC-B694-400B-9FBB-4E2F57AC6640}" type="presOf" srcId="{B57ABE33-4814-4D61-A77D-D3D2C3C21411}" destId="{77EDFEEE-BB30-4FAC-A851-779E56CB82E2}" srcOrd="0" destOrd="0" presId="urn:microsoft.com/office/officeart/2008/layout/HexagonCluster"/>
    <dgm:cxn modelId="{F3E78CB2-6DF4-4DDE-AC0A-FE82564CA741}" srcId="{B57ABE33-4814-4D61-A77D-D3D2C3C21411}" destId="{EFB74096-1786-4AEB-846F-2DA06081E5A4}" srcOrd="5" destOrd="0" parTransId="{310C24C3-60BC-4A66-A59D-2015CD8430CB}" sibTransId="{13FA1D86-40D7-4261-8342-6C5EEA40BC81}"/>
    <dgm:cxn modelId="{A8B172D3-352B-48BA-AB50-D8AB07BA35B4}" type="presOf" srcId="{098E5AD0-192B-4418-B4C2-382B7A5EB04E}" destId="{8EF57A9D-DD75-40B1-B5D8-AA4587D79E0A}" srcOrd="0" destOrd="0" presId="urn:microsoft.com/office/officeart/2008/layout/HexagonCluster"/>
    <dgm:cxn modelId="{6919D13A-BD26-4FE8-A298-957C3FDAFB25}" srcId="{B57ABE33-4814-4D61-A77D-D3D2C3C21411}" destId="{39AB3ACD-9D40-4A7D-A3B4-7852673D03A4}" srcOrd="2" destOrd="0" parTransId="{44DC49FC-C51D-4597-B0E1-C029E4474E17}" sibTransId="{CEEE5A88-9652-47CE-B664-B3CDC9A17BA3}"/>
    <dgm:cxn modelId="{F1DF32C3-2BDD-428C-924A-0BDD3863C86A}" type="presOf" srcId="{3E7F9F52-72B7-4F54-8B35-11D44255E6CB}" destId="{A05F2008-CA07-4AB3-B5D5-6CA6C18AADCE}" srcOrd="0" destOrd="0" presId="urn:microsoft.com/office/officeart/2008/layout/HexagonCluster"/>
    <dgm:cxn modelId="{FD8F7966-5D13-449C-9EE5-6559E9CC9D4B}" srcId="{B57ABE33-4814-4D61-A77D-D3D2C3C21411}" destId="{EF0EDEDA-438A-4417-A0C1-DFF051BB2C49}" srcOrd="0" destOrd="0" parTransId="{69F5FB6F-AFFC-4C07-88E8-2A45EB6349CB}" sibTransId="{9785A6E1-0807-414E-8685-3CA75526E521}"/>
    <dgm:cxn modelId="{84B14D5E-114E-4EBA-BE1D-44F623244569}" type="presParOf" srcId="{77EDFEEE-BB30-4FAC-A851-779E56CB82E2}" destId="{D3944A1C-ADDD-4C9B-B677-E3987485D3B7}" srcOrd="0" destOrd="0" presId="urn:microsoft.com/office/officeart/2008/layout/HexagonCluster"/>
    <dgm:cxn modelId="{1EE6949D-FF02-4061-AD39-DC89C15C86A7}" type="presParOf" srcId="{D3944A1C-ADDD-4C9B-B677-E3987485D3B7}" destId="{2A690D81-934D-4BEC-BD80-5731EB20C559}" srcOrd="0" destOrd="0" presId="urn:microsoft.com/office/officeart/2008/layout/HexagonCluster"/>
    <dgm:cxn modelId="{7BF98456-4452-4B63-8585-ED06E183FB19}" type="presParOf" srcId="{77EDFEEE-BB30-4FAC-A851-779E56CB82E2}" destId="{4504FD40-0E25-4683-8592-9429E32E275C}" srcOrd="1" destOrd="0" presId="urn:microsoft.com/office/officeart/2008/layout/HexagonCluster"/>
    <dgm:cxn modelId="{ACFB3D72-872F-474C-BBBC-ED1A9AA4AB12}" type="presParOf" srcId="{4504FD40-0E25-4683-8592-9429E32E275C}" destId="{C1BC8B8C-1941-4AFA-B56B-F84B8EA236B1}" srcOrd="0" destOrd="0" presId="urn:microsoft.com/office/officeart/2008/layout/HexagonCluster"/>
    <dgm:cxn modelId="{76CF913E-B394-4CD8-A507-078AE69AF205}" type="presParOf" srcId="{77EDFEEE-BB30-4FAC-A851-779E56CB82E2}" destId="{94668696-AC32-4427-9B81-8C03583B4E8B}" srcOrd="2" destOrd="0" presId="urn:microsoft.com/office/officeart/2008/layout/HexagonCluster"/>
    <dgm:cxn modelId="{E175220D-CFE7-485C-A36D-50F06B69AFF9}" type="presParOf" srcId="{94668696-AC32-4427-9B81-8C03583B4E8B}" destId="{22E1776F-C261-4863-B321-B953A91D624F}" srcOrd="0" destOrd="0" presId="urn:microsoft.com/office/officeart/2008/layout/HexagonCluster"/>
    <dgm:cxn modelId="{5AC2DEEE-B496-458D-8AE7-FFB64AD5939C}" type="presParOf" srcId="{77EDFEEE-BB30-4FAC-A851-779E56CB82E2}" destId="{26C6C10D-E98C-4940-AC1C-F34F7B52E310}" srcOrd="3" destOrd="0" presId="urn:microsoft.com/office/officeart/2008/layout/HexagonCluster"/>
    <dgm:cxn modelId="{68A48092-F989-44C3-BDB7-6BE5D4707436}" type="presParOf" srcId="{26C6C10D-E98C-4940-AC1C-F34F7B52E310}" destId="{F56DAFB6-0CCF-4912-BCDF-0089D2CE27C0}" srcOrd="0" destOrd="0" presId="urn:microsoft.com/office/officeart/2008/layout/HexagonCluster"/>
    <dgm:cxn modelId="{F07A3595-C9F4-4BDE-9E04-4D26C0D155F6}" type="presParOf" srcId="{77EDFEEE-BB30-4FAC-A851-779E56CB82E2}" destId="{56BF0D86-A1F6-4286-9A1E-04FF99D461EB}" srcOrd="4" destOrd="0" presId="urn:microsoft.com/office/officeart/2008/layout/HexagonCluster"/>
    <dgm:cxn modelId="{80631490-EB03-48CE-A6EF-F32E88543CCE}" type="presParOf" srcId="{56BF0D86-A1F6-4286-9A1E-04FF99D461EB}" destId="{176D773A-7580-494C-AE80-98723CCEB621}" srcOrd="0" destOrd="0" presId="urn:microsoft.com/office/officeart/2008/layout/HexagonCluster"/>
    <dgm:cxn modelId="{4D7DBC15-4CEA-4525-B151-A1C7788916AA}" type="presParOf" srcId="{77EDFEEE-BB30-4FAC-A851-779E56CB82E2}" destId="{7562C5E1-92CE-4E5F-B58B-E9080043405F}" srcOrd="5" destOrd="0" presId="urn:microsoft.com/office/officeart/2008/layout/HexagonCluster"/>
    <dgm:cxn modelId="{0B2578B0-0686-432E-98B2-0D9EBF447C89}" type="presParOf" srcId="{7562C5E1-92CE-4E5F-B58B-E9080043405F}" destId="{1E8D1396-F621-4B89-A450-37F43D6E8686}" srcOrd="0" destOrd="0" presId="urn:microsoft.com/office/officeart/2008/layout/HexagonCluster"/>
    <dgm:cxn modelId="{4352B649-C9B9-4093-B0AA-81789FE4846E}" type="presParOf" srcId="{77EDFEEE-BB30-4FAC-A851-779E56CB82E2}" destId="{2608A03F-B84A-4D4D-A683-AF1C9E5C6ED6}" srcOrd="6" destOrd="0" presId="urn:microsoft.com/office/officeart/2008/layout/HexagonCluster"/>
    <dgm:cxn modelId="{358F9161-67C2-4E55-AF4A-2F89130D1A25}" type="presParOf" srcId="{2608A03F-B84A-4D4D-A683-AF1C9E5C6ED6}" destId="{A05F2008-CA07-4AB3-B5D5-6CA6C18AADCE}" srcOrd="0" destOrd="0" presId="urn:microsoft.com/office/officeart/2008/layout/HexagonCluster"/>
    <dgm:cxn modelId="{6F8BB6FE-F9B7-4DF6-92FA-3F65E008DF28}" type="presParOf" srcId="{77EDFEEE-BB30-4FAC-A851-779E56CB82E2}" destId="{2AFD3ABF-A0F6-4139-9F0C-DFCC71577C7A}" srcOrd="7" destOrd="0" presId="urn:microsoft.com/office/officeart/2008/layout/HexagonCluster"/>
    <dgm:cxn modelId="{FA0069F3-68D9-4B69-8517-C8E28B054F19}" type="presParOf" srcId="{2AFD3ABF-A0F6-4139-9F0C-DFCC71577C7A}" destId="{4687F634-D26D-425B-B49B-C5C052E4543F}" srcOrd="0" destOrd="0" presId="urn:microsoft.com/office/officeart/2008/layout/HexagonCluster"/>
    <dgm:cxn modelId="{618D227A-0207-4C78-9B6A-748AE021852D}" type="presParOf" srcId="{77EDFEEE-BB30-4FAC-A851-779E56CB82E2}" destId="{E671F9FA-5120-4391-BD8D-76833A4D5C44}" srcOrd="8" destOrd="0" presId="urn:microsoft.com/office/officeart/2008/layout/HexagonCluster"/>
    <dgm:cxn modelId="{DD00F6C6-25D6-4F54-A46F-05087892EC1E}" type="presParOf" srcId="{E671F9FA-5120-4391-BD8D-76833A4D5C44}" destId="{7D182C0C-51FD-4174-B619-AEADA3916645}" srcOrd="0" destOrd="0" presId="urn:microsoft.com/office/officeart/2008/layout/HexagonCluster"/>
    <dgm:cxn modelId="{7ED60D2E-4767-4D95-9C96-48D93C9F63E6}" type="presParOf" srcId="{77EDFEEE-BB30-4FAC-A851-779E56CB82E2}" destId="{BEEC4D2A-7E98-43B8-AB19-574CF5352974}" srcOrd="9" destOrd="0" presId="urn:microsoft.com/office/officeart/2008/layout/HexagonCluster"/>
    <dgm:cxn modelId="{A3BF6C98-5347-4A7F-959B-AA0D748631C3}" type="presParOf" srcId="{BEEC4D2A-7E98-43B8-AB19-574CF5352974}" destId="{CD555F59-F207-48A8-9FBE-8156FE473BB2}" srcOrd="0" destOrd="0" presId="urn:microsoft.com/office/officeart/2008/layout/HexagonCluster"/>
    <dgm:cxn modelId="{5A3F4764-8705-464B-9271-CCA80129AE3C}" type="presParOf" srcId="{77EDFEEE-BB30-4FAC-A851-779E56CB82E2}" destId="{C1837941-B9E3-4F99-AF05-609E52F4A8A9}" srcOrd="10" destOrd="0" presId="urn:microsoft.com/office/officeart/2008/layout/HexagonCluster"/>
    <dgm:cxn modelId="{EB0AA641-864A-488F-B539-DC1914AE80CB}" type="presParOf" srcId="{C1837941-B9E3-4F99-AF05-609E52F4A8A9}" destId="{D6FFE803-2C9E-42C8-A6C1-09120E66909F}" srcOrd="0" destOrd="0" presId="urn:microsoft.com/office/officeart/2008/layout/HexagonCluster"/>
    <dgm:cxn modelId="{61330375-391B-4406-BF77-513882A9A11E}" type="presParOf" srcId="{77EDFEEE-BB30-4FAC-A851-779E56CB82E2}" destId="{8C12DB02-9B76-4C9D-AD1B-A27668A9DA97}" srcOrd="11" destOrd="0" presId="urn:microsoft.com/office/officeart/2008/layout/HexagonCluster"/>
    <dgm:cxn modelId="{9D59C9FD-6A93-4510-9F2E-64D6419FF885}" type="presParOf" srcId="{8C12DB02-9B76-4C9D-AD1B-A27668A9DA97}" destId="{C374075E-89A7-40AA-8B8A-61EB6D40FB6B}" srcOrd="0" destOrd="0" presId="urn:microsoft.com/office/officeart/2008/layout/HexagonCluster"/>
    <dgm:cxn modelId="{8DB1E37E-45D7-46A2-BCD4-DD9EE72C7F7A}" type="presParOf" srcId="{77EDFEEE-BB30-4FAC-A851-779E56CB82E2}" destId="{AC9CC88D-FCE9-4553-BE73-607F4ACD71A7}" srcOrd="12" destOrd="0" presId="urn:microsoft.com/office/officeart/2008/layout/HexagonCluster"/>
    <dgm:cxn modelId="{0FFEBC1A-7321-450D-8DBA-440F7CD7AABB}" type="presParOf" srcId="{AC9CC88D-FCE9-4553-BE73-607F4ACD71A7}" destId="{8EF57A9D-DD75-40B1-B5D8-AA4587D79E0A}" srcOrd="0" destOrd="0" presId="urn:microsoft.com/office/officeart/2008/layout/HexagonCluster"/>
    <dgm:cxn modelId="{3BAEDB4E-DF6A-49BB-B56F-8AD8E502EB59}" type="presParOf" srcId="{77EDFEEE-BB30-4FAC-A851-779E56CB82E2}" destId="{D52E64BB-DC18-476C-88F5-87090558D57B}" srcOrd="13" destOrd="0" presId="urn:microsoft.com/office/officeart/2008/layout/HexagonCluster"/>
    <dgm:cxn modelId="{2B6FBB7B-A13D-4B86-A2F1-B139463AD018}" type="presParOf" srcId="{D52E64BB-DC18-476C-88F5-87090558D57B}" destId="{B461801A-0934-4124-B78D-04D7E3B56C9E}" srcOrd="0" destOrd="0" presId="urn:microsoft.com/office/officeart/2008/layout/HexagonCluster"/>
    <dgm:cxn modelId="{98CA93A9-AC4C-4DBF-820A-2C7F8D7A35E4}" type="presParOf" srcId="{77EDFEEE-BB30-4FAC-A851-779E56CB82E2}" destId="{3CA2DFBE-001C-47D7-89D9-CB553D3C2599}" srcOrd="14" destOrd="0" presId="urn:microsoft.com/office/officeart/2008/layout/HexagonCluster"/>
    <dgm:cxn modelId="{050B15F3-5A49-4A8E-A09F-9D865CBFE3B4}" type="presParOf" srcId="{3CA2DFBE-001C-47D7-89D9-CB553D3C2599}" destId="{D9ED994B-8351-4CB5-886C-43079BD6387E}" srcOrd="0" destOrd="0" presId="urn:microsoft.com/office/officeart/2008/layout/HexagonCluster"/>
    <dgm:cxn modelId="{5CEC4C02-6D1A-4618-8C10-F25746C8A90B}" type="presParOf" srcId="{77EDFEEE-BB30-4FAC-A851-779E56CB82E2}" destId="{77D5C595-1136-42D1-9621-634A8AAD1056}" srcOrd="15" destOrd="0" presId="urn:microsoft.com/office/officeart/2008/layout/HexagonCluster"/>
    <dgm:cxn modelId="{38DE375B-34D7-4641-ADC4-619C4A83A45F}" type="presParOf" srcId="{77D5C595-1136-42D1-9621-634A8AAD1056}" destId="{EE755484-A2D7-43C5-BA76-8375E7F79288}" srcOrd="0" destOrd="0" presId="urn:microsoft.com/office/officeart/2008/layout/HexagonCluster"/>
    <dgm:cxn modelId="{BE0AE97D-406F-4A53-BE39-69A166FE5863}" type="presParOf" srcId="{77EDFEEE-BB30-4FAC-A851-779E56CB82E2}" destId="{C6ED02F5-519B-4421-A3A3-E8AC3C91C92A}" srcOrd="16" destOrd="0" presId="urn:microsoft.com/office/officeart/2008/layout/HexagonCluster"/>
    <dgm:cxn modelId="{DC119CFA-5ED9-46C9-B906-B142D456F345}" type="presParOf" srcId="{C6ED02F5-519B-4421-A3A3-E8AC3C91C92A}" destId="{28A45E0F-3918-4718-B6BD-D1819CCCD5C9}" srcOrd="0" destOrd="0" presId="urn:microsoft.com/office/officeart/2008/layout/HexagonCluster"/>
    <dgm:cxn modelId="{E445784E-5AA3-4788-B552-ECFCF04367C9}" type="presParOf" srcId="{77EDFEEE-BB30-4FAC-A851-779E56CB82E2}" destId="{387D877E-B3DC-43B2-98E9-23552AC07654}" srcOrd="17" destOrd="0" presId="urn:microsoft.com/office/officeart/2008/layout/HexagonCluster"/>
    <dgm:cxn modelId="{311CE19F-974A-4D4F-9145-FA6F55E158FB}" type="presParOf" srcId="{387D877E-B3DC-43B2-98E9-23552AC07654}" destId="{CC0E4070-D4CB-4E80-AAF9-28577A7B3E7A}" srcOrd="0" destOrd="0" presId="urn:microsoft.com/office/officeart/2008/layout/HexagonCluster"/>
    <dgm:cxn modelId="{8C9B3EB6-E922-4125-8D0A-690F1EED48BA}" type="presParOf" srcId="{77EDFEEE-BB30-4FAC-A851-779E56CB82E2}" destId="{245EAEA0-A460-46F8-9EAA-CFADECAF8242}" srcOrd="18" destOrd="0" presId="urn:microsoft.com/office/officeart/2008/layout/HexagonCluster"/>
    <dgm:cxn modelId="{C92FE496-66D9-4B07-9506-8108B195B304}" type="presParOf" srcId="{245EAEA0-A460-46F8-9EAA-CFADECAF8242}" destId="{0A0358F2-9FA1-456C-BE99-B47BED926E27}" srcOrd="0" destOrd="0" presId="urn:microsoft.com/office/officeart/2008/layout/HexagonCluster"/>
    <dgm:cxn modelId="{51B6BAC2-CFE1-4FB4-938B-DD4B87615901}" type="presParOf" srcId="{77EDFEEE-BB30-4FAC-A851-779E56CB82E2}" destId="{2C059DE7-5F30-4409-997B-EA05987E6633}" srcOrd="19" destOrd="0" presId="urn:microsoft.com/office/officeart/2008/layout/HexagonCluster"/>
    <dgm:cxn modelId="{15678AA2-8C9B-42BB-A81F-F40AB37F6256}" type="presParOf" srcId="{2C059DE7-5F30-4409-997B-EA05987E6633}" destId="{AF833CE5-BB63-49A5-ABFA-ED729FB1F90C}" srcOrd="0" destOrd="0" presId="urn:microsoft.com/office/officeart/2008/layout/HexagonCluster"/>
    <dgm:cxn modelId="{C72CF441-9D0F-49CB-9F1E-3CD96D4DEA23}" type="presParOf" srcId="{77EDFEEE-BB30-4FAC-A851-779E56CB82E2}" destId="{4A46D47A-167E-4794-AB89-27558B820461}" srcOrd="20" destOrd="0" presId="urn:microsoft.com/office/officeart/2008/layout/HexagonCluster"/>
    <dgm:cxn modelId="{6CA86DFA-A30E-454C-8EDF-E3947BF285F7}" type="presParOf" srcId="{4A46D47A-167E-4794-AB89-27558B820461}" destId="{E3CE2C98-E3B9-4E4F-8CD1-3BBB56113C40}" srcOrd="0" destOrd="0" presId="urn:microsoft.com/office/officeart/2008/layout/HexagonCluster"/>
    <dgm:cxn modelId="{D2A53D6E-F828-478C-97ED-E0A5CE2A63F6}" type="presParOf" srcId="{77EDFEEE-BB30-4FAC-A851-779E56CB82E2}" destId="{CDC9203F-4383-45E0-B978-3C2625F6260C}" srcOrd="21" destOrd="0" presId="urn:microsoft.com/office/officeart/2008/layout/HexagonCluster"/>
    <dgm:cxn modelId="{D3E9E631-D7E1-4AE5-B7C6-0D87A261026F}" type="presParOf" srcId="{CDC9203F-4383-45E0-B978-3C2625F6260C}" destId="{984CEDC1-B583-4D70-8B17-95C415602F36}" srcOrd="0" destOrd="0" presId="urn:microsoft.com/office/officeart/2008/layout/HexagonCluster"/>
    <dgm:cxn modelId="{994AF343-5768-4A28-8CA2-FCBF0629D4B2}" type="presParOf" srcId="{77EDFEEE-BB30-4FAC-A851-779E56CB82E2}" destId="{9D4D2CA3-4349-40E6-A1C6-9538E0390245}" srcOrd="22" destOrd="0" presId="urn:microsoft.com/office/officeart/2008/layout/HexagonCluster"/>
    <dgm:cxn modelId="{EA9D62D7-ECBD-44E6-80CD-4268BF170D9B}" type="presParOf" srcId="{9D4D2CA3-4349-40E6-A1C6-9538E0390245}" destId="{42216B25-2291-4B3D-BB5A-5C91B9EF25D6}" srcOrd="0" destOrd="0" presId="urn:microsoft.com/office/officeart/2008/layout/HexagonCluster"/>
    <dgm:cxn modelId="{89C7E2A1-A534-4E40-B511-CAE83162683D}" type="presParOf" srcId="{77EDFEEE-BB30-4FAC-A851-779E56CB82E2}" destId="{7EFA9355-E0B8-4BE7-84C3-0ADBC4FDD9F5}" srcOrd="23" destOrd="0" presId="urn:microsoft.com/office/officeart/2008/layout/HexagonCluster"/>
    <dgm:cxn modelId="{8D35777D-8EB4-491C-8F85-C298A0593E44}" type="presParOf" srcId="{7EFA9355-E0B8-4BE7-84C3-0ADBC4FDD9F5}" destId="{D75BEBEE-2E05-4DC7-8929-65A7D40A1D00}" srcOrd="0" destOrd="0" presId="urn:microsoft.com/office/officeart/2008/layout/HexagonCluster"/>
    <dgm:cxn modelId="{B4E87672-B720-4633-A440-C91DF4F3E64B}" type="presParOf" srcId="{77EDFEEE-BB30-4FAC-A851-779E56CB82E2}" destId="{04A39972-7579-45BB-9FFC-8A9BB3E3D007}" srcOrd="24" destOrd="0" presId="urn:microsoft.com/office/officeart/2008/layout/HexagonCluster"/>
    <dgm:cxn modelId="{C1075152-E013-4664-8F45-4EB431FCEADC}" type="presParOf" srcId="{04A39972-7579-45BB-9FFC-8A9BB3E3D007}" destId="{F9B4EE5D-AC82-4777-9004-154155E9B837}" srcOrd="0" destOrd="0" presId="urn:microsoft.com/office/officeart/2008/layout/HexagonCluster"/>
    <dgm:cxn modelId="{D80D9922-C82A-4DD2-9D4B-A4F41D3CF4CE}" type="presParOf" srcId="{77EDFEEE-BB30-4FAC-A851-779E56CB82E2}" destId="{D81EFBD9-B1EF-4F26-99E0-1D9852789511}" srcOrd="25" destOrd="0" presId="urn:microsoft.com/office/officeart/2008/layout/HexagonCluster"/>
    <dgm:cxn modelId="{1014DEEB-CCEB-40F2-9BFD-B919F916A7AA}" type="presParOf" srcId="{D81EFBD9-B1EF-4F26-99E0-1D9852789511}" destId="{FDD2D673-B996-4503-9E60-AB213F60AC69}" srcOrd="0" destOrd="0" presId="urn:microsoft.com/office/officeart/2008/layout/HexagonCluster"/>
    <dgm:cxn modelId="{41BE2AE0-9678-4735-B804-34DFB8BD08D7}" type="presParOf" srcId="{77EDFEEE-BB30-4FAC-A851-779E56CB82E2}" destId="{E9ECB4F4-AB5D-4CE9-9667-3643F619F161}" srcOrd="26" destOrd="0" presId="urn:microsoft.com/office/officeart/2008/layout/HexagonCluster"/>
    <dgm:cxn modelId="{359679E7-283A-4E95-A52E-4C5AE8073EBB}" type="presParOf" srcId="{E9ECB4F4-AB5D-4CE9-9667-3643F619F161}" destId="{C022481E-93B0-4077-BF18-C82EC55EE0B9}" srcOrd="0" destOrd="0" presId="urn:microsoft.com/office/officeart/2008/layout/HexagonCluster"/>
    <dgm:cxn modelId="{2987CB67-C9D1-42C7-B503-844561E58E39}" type="presParOf" srcId="{77EDFEEE-BB30-4FAC-A851-779E56CB82E2}" destId="{600C3556-7C27-4324-81F7-EDD424E63B36}" srcOrd="27" destOrd="0" presId="urn:microsoft.com/office/officeart/2008/layout/HexagonCluster"/>
    <dgm:cxn modelId="{E015F0E6-D310-4FD3-A7D2-CA42A65DAAD0}" type="presParOf" srcId="{600C3556-7C27-4324-81F7-EDD424E63B36}" destId="{49AC21AB-1976-4CD0-B1C0-AA4507EE889E}" srcOrd="0" destOrd="0" presId="urn:microsoft.com/office/officeart/2008/layout/HexagonCluster"/>
    <dgm:cxn modelId="{BB21E510-D05F-416D-9E4C-34C5149738FC}" type="presParOf" srcId="{77EDFEEE-BB30-4FAC-A851-779E56CB82E2}" destId="{7D001982-2EE9-43DA-BD6B-916EECCE3ED1}" srcOrd="28" destOrd="0" presId="urn:microsoft.com/office/officeart/2008/layout/HexagonCluster"/>
    <dgm:cxn modelId="{67C0BFDA-687F-4505-997D-EA85B53241A1}" type="presParOf" srcId="{7D001982-2EE9-43DA-BD6B-916EECCE3ED1}" destId="{E2A55AE3-CA01-47A1-8DEF-2FE7A898ED1F}" srcOrd="0" destOrd="0" presId="urn:microsoft.com/office/officeart/2008/layout/HexagonCluster"/>
    <dgm:cxn modelId="{4CB57E66-181E-4D27-BED6-4202A97E6055}" type="presParOf" srcId="{77EDFEEE-BB30-4FAC-A851-779E56CB82E2}" destId="{7FBBBC3B-148B-4F6A-A702-2A9DA5B88FDF}" srcOrd="29" destOrd="0" presId="urn:microsoft.com/office/officeart/2008/layout/HexagonCluster"/>
    <dgm:cxn modelId="{41EA6B99-3871-4C28-99A8-F4322215CA1E}" type="presParOf" srcId="{7FBBBC3B-148B-4F6A-A702-2A9DA5B88FDF}" destId="{A6ED8C9B-A524-4D06-9137-C508C79A278E}" srcOrd="0" destOrd="0" presId="urn:microsoft.com/office/officeart/2008/layout/HexagonCluster"/>
    <dgm:cxn modelId="{4EBC72E0-BDAE-4691-AA7E-F6FB57D89A9E}" type="presParOf" srcId="{77EDFEEE-BB30-4FAC-A851-779E56CB82E2}" destId="{06CAC903-5022-4151-9B34-8D93F9C0C85F}" srcOrd="30" destOrd="0" presId="urn:microsoft.com/office/officeart/2008/layout/HexagonCluster"/>
    <dgm:cxn modelId="{C57A20DC-FCC2-4812-A770-E6A936EAA48E}" type="presParOf" srcId="{06CAC903-5022-4151-9B34-8D93F9C0C85F}" destId="{41899F1B-C986-4A30-92CB-77D99DBE93E2}" srcOrd="0" destOrd="0" presId="urn:microsoft.com/office/officeart/2008/layout/HexagonCluster"/>
    <dgm:cxn modelId="{3B07C5CC-D436-4AFB-962A-9DDB32B415C7}" type="presParOf" srcId="{77EDFEEE-BB30-4FAC-A851-779E56CB82E2}" destId="{7BFE5F85-6CE3-4E9F-A70B-D729909AE3B5}" srcOrd="31" destOrd="0" presId="urn:microsoft.com/office/officeart/2008/layout/HexagonCluster"/>
    <dgm:cxn modelId="{E78D5C2F-61B3-46A7-9581-D927101925BA}" type="presParOf" srcId="{7BFE5F85-6CE3-4E9F-A70B-D729909AE3B5}" destId="{D24BDF67-53CB-41FE-9523-EA82ED60119D}"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5A747-5D88-48E4-9C13-1AAB20C39FC7}">
      <dsp:nvSpPr>
        <dsp:cNvPr id="0" name=""/>
        <dsp:cNvSpPr/>
      </dsp:nvSpPr>
      <dsp:spPr>
        <a:xfrm rot="16200000">
          <a:off x="-1342463" y="1343316"/>
          <a:ext cx="4905284" cy="2218651"/>
        </a:xfrm>
        <a:prstGeom prst="flowChartManualOperation">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4069" bIns="0" numCol="1" spcCol="1270" anchor="t" anchorCtr="0">
          <a:noAutofit/>
        </a:bodyPr>
        <a:lstStyle/>
        <a:p>
          <a:pPr lvl="0" algn="l" defTabSz="933450">
            <a:lnSpc>
              <a:spcPct val="90000"/>
            </a:lnSpc>
            <a:spcBef>
              <a:spcPct val="0"/>
            </a:spcBef>
            <a:spcAft>
              <a:spcPct val="35000"/>
            </a:spcAft>
          </a:pPr>
          <a:r>
            <a:rPr lang="en-US" sz="2100" kern="1200" dirty="0" smtClean="0"/>
            <a:t>Phase 1</a:t>
          </a:r>
          <a:endParaRPr lang="en-US" sz="2100" kern="1200" dirty="0"/>
        </a:p>
        <a:p>
          <a:pPr marL="171450" lvl="1" indent="-171450" algn="l" defTabSz="711200">
            <a:lnSpc>
              <a:spcPct val="90000"/>
            </a:lnSpc>
            <a:spcBef>
              <a:spcPct val="0"/>
            </a:spcBef>
            <a:spcAft>
              <a:spcPct val="15000"/>
            </a:spcAft>
            <a:buChar char="••"/>
          </a:pPr>
          <a:r>
            <a:rPr lang="en-US" sz="1600" kern="1200" dirty="0" smtClean="0"/>
            <a:t>Demographics</a:t>
          </a:r>
          <a:endParaRPr lang="en-US" sz="1600" kern="1200" dirty="0"/>
        </a:p>
        <a:p>
          <a:pPr marL="171450" lvl="1" indent="-171450" algn="l" defTabSz="711200">
            <a:lnSpc>
              <a:spcPct val="90000"/>
            </a:lnSpc>
            <a:spcBef>
              <a:spcPct val="0"/>
            </a:spcBef>
            <a:spcAft>
              <a:spcPct val="15000"/>
            </a:spcAft>
            <a:buChar char="••"/>
          </a:pPr>
          <a:r>
            <a:rPr lang="en-US" sz="1600" kern="1200" dirty="0" smtClean="0"/>
            <a:t>Demand Analysis</a:t>
          </a:r>
          <a:endParaRPr lang="en-US" sz="1600" kern="1200" dirty="0"/>
        </a:p>
        <a:p>
          <a:pPr marL="171450" lvl="1" indent="-171450" algn="l" defTabSz="711200">
            <a:lnSpc>
              <a:spcPct val="90000"/>
            </a:lnSpc>
            <a:spcBef>
              <a:spcPct val="0"/>
            </a:spcBef>
            <a:spcAft>
              <a:spcPct val="15000"/>
            </a:spcAft>
            <a:buChar char="••"/>
          </a:pPr>
          <a:r>
            <a:rPr lang="en-US" sz="1600" kern="1200" dirty="0" smtClean="0"/>
            <a:t>System Performance</a:t>
          </a:r>
          <a:endParaRPr lang="en-US" sz="1600" kern="1200" dirty="0"/>
        </a:p>
        <a:p>
          <a:pPr marL="171450" lvl="1" indent="-171450" algn="l" defTabSz="711200">
            <a:lnSpc>
              <a:spcPct val="90000"/>
            </a:lnSpc>
            <a:spcBef>
              <a:spcPct val="0"/>
            </a:spcBef>
            <a:spcAft>
              <a:spcPct val="15000"/>
            </a:spcAft>
            <a:buChar char="••"/>
          </a:pPr>
          <a:r>
            <a:rPr lang="en-US" sz="1600" kern="1200" dirty="0" smtClean="0"/>
            <a:t>Benchmarking</a:t>
          </a:r>
          <a:endParaRPr lang="en-US" sz="1600" kern="1200" dirty="0"/>
        </a:p>
        <a:p>
          <a:pPr marL="171450" lvl="1" indent="-171450" algn="l" defTabSz="711200">
            <a:lnSpc>
              <a:spcPct val="90000"/>
            </a:lnSpc>
            <a:spcBef>
              <a:spcPct val="0"/>
            </a:spcBef>
            <a:spcAft>
              <a:spcPct val="15000"/>
            </a:spcAft>
            <a:buChar char="••"/>
          </a:pPr>
          <a:r>
            <a:rPr lang="en-US" sz="1600" kern="1200" dirty="0" smtClean="0"/>
            <a:t>Funding Analysis</a:t>
          </a:r>
          <a:endParaRPr lang="en-US" sz="1600" kern="1200" dirty="0"/>
        </a:p>
        <a:p>
          <a:pPr marL="171450" lvl="1" indent="-171450" algn="l" defTabSz="711200">
            <a:lnSpc>
              <a:spcPct val="90000"/>
            </a:lnSpc>
            <a:spcBef>
              <a:spcPct val="0"/>
            </a:spcBef>
            <a:spcAft>
              <a:spcPct val="15000"/>
            </a:spcAft>
            <a:buChar char="••"/>
          </a:pPr>
          <a:r>
            <a:rPr lang="en-US" sz="1600" kern="1200" dirty="0" smtClean="0"/>
            <a:t>Intergovernmental Coordination</a:t>
          </a:r>
          <a:endParaRPr lang="en-US" sz="1600" kern="1200" dirty="0"/>
        </a:p>
        <a:p>
          <a:pPr marL="171450" lvl="1" indent="-171450" algn="l" defTabSz="711200">
            <a:lnSpc>
              <a:spcPct val="90000"/>
            </a:lnSpc>
            <a:spcBef>
              <a:spcPct val="0"/>
            </a:spcBef>
            <a:spcAft>
              <a:spcPct val="15000"/>
            </a:spcAft>
            <a:buChar char="••"/>
          </a:pPr>
          <a:r>
            <a:rPr lang="en-US" sz="1600" kern="1200" dirty="0" smtClean="0"/>
            <a:t>Fixed Route Concepts</a:t>
          </a: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853" y="981057"/>
        <a:ext cx="2218651" cy="2943170"/>
      </dsp:txXfrm>
    </dsp:sp>
    <dsp:sp modelId="{137ADEBE-5FEB-4C5A-9E7C-8A19EE62E0E0}">
      <dsp:nvSpPr>
        <dsp:cNvPr id="0" name=""/>
        <dsp:cNvSpPr/>
      </dsp:nvSpPr>
      <dsp:spPr>
        <a:xfrm rot="16200000">
          <a:off x="1042587" y="1343316"/>
          <a:ext cx="4905284" cy="2218651"/>
        </a:xfrm>
        <a:prstGeom prst="flowChartManualOperation">
          <a:avLst/>
        </a:prstGeom>
        <a:solidFill>
          <a:schemeClr val="accent2">
            <a:hueOff val="3864684"/>
            <a:satOff val="-41326"/>
            <a:lumOff val="10784"/>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4069" bIns="0" numCol="1" spcCol="1270" anchor="t" anchorCtr="0">
          <a:noAutofit/>
        </a:bodyPr>
        <a:lstStyle/>
        <a:p>
          <a:pPr lvl="0" algn="l" defTabSz="933450">
            <a:lnSpc>
              <a:spcPct val="90000"/>
            </a:lnSpc>
            <a:spcBef>
              <a:spcPct val="0"/>
            </a:spcBef>
            <a:spcAft>
              <a:spcPct val="35000"/>
            </a:spcAft>
          </a:pPr>
          <a:r>
            <a:rPr lang="en-US" sz="2100" kern="1200" dirty="0" smtClean="0"/>
            <a:t>Phase 2</a:t>
          </a:r>
          <a:endParaRPr lang="en-US" sz="2100" kern="1200" dirty="0"/>
        </a:p>
        <a:p>
          <a:pPr marL="171450" lvl="1" indent="-171450" algn="l" defTabSz="711200">
            <a:lnSpc>
              <a:spcPct val="90000"/>
            </a:lnSpc>
            <a:spcBef>
              <a:spcPct val="0"/>
            </a:spcBef>
            <a:spcAft>
              <a:spcPct val="15000"/>
            </a:spcAft>
            <a:buChar char="••"/>
          </a:pPr>
          <a:r>
            <a:rPr lang="en-US" sz="1600" kern="1200" dirty="0" smtClean="0"/>
            <a:t>Needs Assessment</a:t>
          </a:r>
          <a:endParaRPr lang="en-US" sz="1600" kern="1200" dirty="0"/>
        </a:p>
        <a:p>
          <a:pPr marL="171450" lvl="1" indent="-171450" algn="l" defTabSz="711200">
            <a:lnSpc>
              <a:spcPct val="90000"/>
            </a:lnSpc>
            <a:spcBef>
              <a:spcPct val="0"/>
            </a:spcBef>
            <a:spcAft>
              <a:spcPct val="15000"/>
            </a:spcAft>
            <a:buChar char="••"/>
          </a:pPr>
          <a:r>
            <a:rPr lang="en-US" sz="1600" kern="1200" dirty="0" smtClean="0"/>
            <a:t>Goals &amp; Objectives</a:t>
          </a:r>
          <a:endParaRPr lang="en-US" sz="1600" kern="1200" dirty="0"/>
        </a:p>
        <a:p>
          <a:pPr marL="171450" lvl="1" indent="-171450" algn="l" defTabSz="711200">
            <a:lnSpc>
              <a:spcPct val="90000"/>
            </a:lnSpc>
            <a:spcBef>
              <a:spcPct val="0"/>
            </a:spcBef>
            <a:spcAft>
              <a:spcPct val="15000"/>
            </a:spcAft>
            <a:buChar char="••"/>
          </a:pPr>
          <a:r>
            <a:rPr lang="en-US" sz="1600" kern="1200" dirty="0" smtClean="0"/>
            <a:t>Service Alternatives</a:t>
          </a:r>
          <a:endParaRPr lang="en-US" sz="1600" kern="1200" dirty="0"/>
        </a:p>
        <a:p>
          <a:pPr marL="171450" lvl="1" indent="-171450" algn="l" defTabSz="711200">
            <a:lnSpc>
              <a:spcPct val="90000"/>
            </a:lnSpc>
            <a:spcBef>
              <a:spcPct val="0"/>
            </a:spcBef>
            <a:spcAft>
              <a:spcPct val="15000"/>
            </a:spcAft>
            <a:buChar char="••"/>
          </a:pPr>
          <a:r>
            <a:rPr lang="en-US" sz="1600" kern="1200" dirty="0" smtClean="0"/>
            <a:t>Capital &amp; Operating</a:t>
          </a:r>
          <a:endParaRPr lang="en-US" sz="1600" kern="1200" dirty="0"/>
        </a:p>
      </dsp:txBody>
      <dsp:txXfrm rot="5400000">
        <a:off x="2385903" y="981057"/>
        <a:ext cx="2218651" cy="2943170"/>
      </dsp:txXfrm>
    </dsp:sp>
    <dsp:sp modelId="{4DC85A1C-21C0-4074-90AA-3FA1A88748AB}">
      <dsp:nvSpPr>
        <dsp:cNvPr id="0" name=""/>
        <dsp:cNvSpPr/>
      </dsp:nvSpPr>
      <dsp:spPr>
        <a:xfrm rot="16200000">
          <a:off x="3427637" y="1343316"/>
          <a:ext cx="4905284" cy="2218651"/>
        </a:xfrm>
        <a:prstGeom prst="flowChartManualOperation">
          <a:avLst/>
        </a:prstGeom>
        <a:solidFill>
          <a:schemeClr val="accent2">
            <a:hueOff val="7729367"/>
            <a:satOff val="-82653"/>
            <a:lumOff val="21569"/>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4069" bIns="0" numCol="1" spcCol="1270" anchor="t" anchorCtr="0">
          <a:noAutofit/>
        </a:bodyPr>
        <a:lstStyle/>
        <a:p>
          <a:pPr lvl="0" algn="l" defTabSz="933450">
            <a:lnSpc>
              <a:spcPct val="90000"/>
            </a:lnSpc>
            <a:spcBef>
              <a:spcPct val="0"/>
            </a:spcBef>
            <a:spcAft>
              <a:spcPct val="35000"/>
            </a:spcAft>
          </a:pPr>
          <a:r>
            <a:rPr lang="en-US" sz="2100" kern="1200" dirty="0" smtClean="0"/>
            <a:t>Phase 3</a:t>
          </a:r>
          <a:endParaRPr lang="en-US" sz="2100" kern="1200" dirty="0"/>
        </a:p>
        <a:p>
          <a:pPr marL="171450" lvl="1" indent="-171450" algn="l" defTabSz="711200">
            <a:lnSpc>
              <a:spcPct val="90000"/>
            </a:lnSpc>
            <a:spcBef>
              <a:spcPct val="0"/>
            </a:spcBef>
            <a:spcAft>
              <a:spcPct val="15000"/>
            </a:spcAft>
            <a:buChar char="••"/>
          </a:pPr>
          <a:r>
            <a:rPr lang="en-US" sz="1600" kern="1200" dirty="0" smtClean="0"/>
            <a:t>Demographics Update</a:t>
          </a:r>
          <a:endParaRPr lang="en-US" sz="1600" kern="1200" dirty="0"/>
        </a:p>
        <a:p>
          <a:pPr marL="171450" lvl="1" indent="-171450" algn="l" defTabSz="711200">
            <a:lnSpc>
              <a:spcPct val="90000"/>
            </a:lnSpc>
            <a:spcBef>
              <a:spcPct val="0"/>
            </a:spcBef>
            <a:spcAft>
              <a:spcPct val="15000"/>
            </a:spcAft>
            <a:buChar char="••"/>
          </a:pPr>
          <a:r>
            <a:rPr lang="en-US" sz="1600" kern="1200" dirty="0" smtClean="0"/>
            <a:t>Performance</a:t>
          </a:r>
          <a:endParaRPr lang="en-US" sz="1600" kern="1200" dirty="0"/>
        </a:p>
        <a:p>
          <a:pPr marL="171450" lvl="1" indent="-171450" algn="l" defTabSz="711200">
            <a:lnSpc>
              <a:spcPct val="90000"/>
            </a:lnSpc>
            <a:spcBef>
              <a:spcPct val="0"/>
            </a:spcBef>
            <a:spcAft>
              <a:spcPct val="15000"/>
            </a:spcAft>
            <a:buChar char="••"/>
          </a:pPr>
          <a:r>
            <a:rPr lang="en-US" sz="1600" kern="1200" dirty="0" smtClean="0"/>
            <a:t>Situational Assessment</a:t>
          </a:r>
          <a:endParaRPr lang="en-US" sz="1600" kern="1200" dirty="0"/>
        </a:p>
        <a:p>
          <a:pPr marL="171450" lvl="1" indent="-171450" algn="l" defTabSz="711200">
            <a:lnSpc>
              <a:spcPct val="90000"/>
            </a:lnSpc>
            <a:spcBef>
              <a:spcPct val="0"/>
            </a:spcBef>
            <a:spcAft>
              <a:spcPct val="15000"/>
            </a:spcAft>
            <a:buChar char="••"/>
          </a:pPr>
          <a:r>
            <a:rPr lang="en-US" sz="1600" kern="1200" dirty="0" smtClean="0"/>
            <a:t>System Design and Funding</a:t>
          </a:r>
          <a:endParaRPr lang="en-US" sz="1600" kern="1200" dirty="0"/>
        </a:p>
        <a:p>
          <a:pPr marL="171450" lvl="1" indent="-171450" algn="l" defTabSz="711200">
            <a:lnSpc>
              <a:spcPct val="90000"/>
            </a:lnSpc>
            <a:spcBef>
              <a:spcPct val="0"/>
            </a:spcBef>
            <a:spcAft>
              <a:spcPct val="15000"/>
            </a:spcAft>
            <a:buChar char="••"/>
          </a:pPr>
          <a:r>
            <a:rPr lang="en-US" sz="1600" kern="1200" dirty="0" smtClean="0"/>
            <a:t>Intergovernmental</a:t>
          </a:r>
          <a:endParaRPr lang="en-US" sz="1600" kern="1200" dirty="0"/>
        </a:p>
      </dsp:txBody>
      <dsp:txXfrm rot="5400000">
        <a:off x="4770953" y="981057"/>
        <a:ext cx="2218651" cy="2943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59F16-1155-4A60-B65F-BCA9B9270652}">
      <dsp:nvSpPr>
        <dsp:cNvPr id="0" name=""/>
        <dsp:cNvSpPr/>
      </dsp:nvSpPr>
      <dsp:spPr>
        <a:xfrm>
          <a:off x="0"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latin typeface="Comic Sans MS" pitchFamily="66" charset="0"/>
              <a:ea typeface="+mn-ea"/>
              <a:cs typeface="+mn-cs"/>
            </a:rPr>
            <a:t>Health</a:t>
          </a:r>
        </a:p>
        <a:p>
          <a:pPr lvl="0" algn="l" defTabSz="800100">
            <a:lnSpc>
              <a:spcPct val="90000"/>
            </a:lnSpc>
            <a:spcBef>
              <a:spcPct val="0"/>
            </a:spcBef>
            <a:spcAft>
              <a:spcPct val="35000"/>
            </a:spcAft>
          </a:pPr>
          <a:r>
            <a:rPr lang="en-US" sz="2600" kern="1200" dirty="0" smtClean="0">
              <a:solidFill>
                <a:sysClr val="window" lastClr="FFFFFF"/>
              </a:solidFill>
              <a:latin typeface="Calibri"/>
              <a:ea typeface="+mn-ea"/>
              <a:cs typeface="+mn-cs"/>
            </a:rPr>
            <a:t>* </a:t>
          </a:r>
          <a:r>
            <a:rPr lang="en-US" sz="2000" kern="1200" dirty="0" smtClean="0">
              <a:solidFill>
                <a:sysClr val="window" lastClr="FFFFFF"/>
              </a:solidFill>
              <a:latin typeface="Calibri"/>
              <a:ea typeface="+mn-ea"/>
              <a:cs typeface="+mn-cs"/>
            </a:rPr>
            <a:t>Access</a:t>
          </a:r>
        </a:p>
        <a:p>
          <a:pPr lvl="0" algn="l" defTabSz="800100">
            <a:lnSpc>
              <a:spcPct val="90000"/>
            </a:lnSpc>
            <a:spcBef>
              <a:spcPct val="0"/>
            </a:spcBef>
            <a:spcAft>
              <a:spcPct val="35000"/>
            </a:spcAft>
          </a:pPr>
          <a:r>
            <a:rPr lang="en-US" sz="2000" kern="1200" dirty="0" smtClean="0">
              <a:solidFill>
                <a:sysClr val="window" lastClr="FFFFFF"/>
              </a:solidFill>
              <a:latin typeface="Calibri"/>
              <a:ea typeface="+mn-ea"/>
              <a:cs typeface="+mn-cs"/>
            </a:rPr>
            <a:t>* Benefits</a:t>
          </a:r>
        </a:p>
      </dsp:txBody>
      <dsp:txXfrm>
        <a:off x="50020" y="1814049"/>
        <a:ext cx="1607762" cy="1663989"/>
      </dsp:txXfrm>
    </dsp:sp>
    <dsp:sp modelId="{48ACBFB7-09BC-43A9-ACD1-44CF52D1F868}">
      <dsp:nvSpPr>
        <dsp:cNvPr id="0" name=""/>
        <dsp:cNvSpPr/>
      </dsp:nvSpPr>
      <dsp:spPr>
        <a:xfrm>
          <a:off x="119623" y="264604"/>
          <a:ext cx="1468554" cy="1468554"/>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l="-4000" r="-4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40091EEA-B1CF-4A31-A042-2DBBD8970B66}">
      <dsp:nvSpPr>
        <dsp:cNvPr id="0" name=""/>
        <dsp:cNvSpPr/>
      </dsp:nvSpPr>
      <dsp:spPr>
        <a:xfrm>
          <a:off x="1759036"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latin typeface="Comic Sans MS" pitchFamily="66" charset="0"/>
              <a:ea typeface="+mn-ea"/>
              <a:cs typeface="+mn-cs"/>
            </a:rPr>
            <a:t>Environment &amp; Livability</a:t>
          </a:r>
        </a:p>
        <a:p>
          <a:pPr lvl="0" algn="ctr" defTabSz="800100">
            <a:lnSpc>
              <a:spcPct val="90000"/>
            </a:lnSpc>
            <a:spcBef>
              <a:spcPct val="0"/>
            </a:spcBef>
            <a:spcAft>
              <a:spcPct val="35000"/>
            </a:spcAft>
          </a:pPr>
          <a:r>
            <a:rPr lang="en-US" sz="2100" kern="1200" dirty="0" smtClean="0">
              <a:solidFill>
                <a:sysClr val="window" lastClr="FFFFFF"/>
              </a:solidFill>
              <a:latin typeface="Calibri"/>
              <a:ea typeface="+mn-ea"/>
              <a:cs typeface="+mn-cs"/>
            </a:rPr>
            <a:t>* Physical</a:t>
          </a:r>
        </a:p>
        <a:p>
          <a:pPr lvl="0" algn="ctr" defTabSz="800100">
            <a:lnSpc>
              <a:spcPct val="90000"/>
            </a:lnSpc>
            <a:spcBef>
              <a:spcPct val="0"/>
            </a:spcBef>
            <a:spcAft>
              <a:spcPct val="35000"/>
            </a:spcAft>
          </a:pPr>
          <a:r>
            <a:rPr lang="en-US" sz="2100" kern="1200" dirty="0" smtClean="0">
              <a:solidFill>
                <a:sysClr val="window" lastClr="FFFFFF"/>
              </a:solidFill>
              <a:latin typeface="Calibri"/>
              <a:ea typeface="+mn-ea"/>
              <a:cs typeface="+mn-cs"/>
            </a:rPr>
            <a:t>* Cultural</a:t>
          </a:r>
        </a:p>
      </dsp:txBody>
      <dsp:txXfrm>
        <a:off x="1809056" y="1814049"/>
        <a:ext cx="1607762" cy="1663989"/>
      </dsp:txXfrm>
    </dsp:sp>
    <dsp:sp modelId="{57468C48-DB6F-478D-80D2-E75E574E5268}">
      <dsp:nvSpPr>
        <dsp:cNvPr id="0" name=""/>
        <dsp:cNvSpPr/>
      </dsp:nvSpPr>
      <dsp:spPr>
        <a:xfrm>
          <a:off x="1878660" y="264604"/>
          <a:ext cx="1468554" cy="1468554"/>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C348246A-13E9-40D6-B44E-06CDDEC73D45}">
      <dsp:nvSpPr>
        <dsp:cNvPr id="0" name=""/>
        <dsp:cNvSpPr/>
      </dsp:nvSpPr>
      <dsp:spPr>
        <a:xfrm>
          <a:off x="3518073"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latin typeface="Comic Sans MS" pitchFamily="66" charset="0"/>
              <a:ea typeface="+mn-ea"/>
              <a:cs typeface="+mn-cs"/>
            </a:rPr>
            <a:t>Mobility</a:t>
          </a:r>
        </a:p>
        <a:p>
          <a:pPr lvl="0" algn="l" defTabSz="800100">
            <a:lnSpc>
              <a:spcPct val="90000"/>
            </a:lnSpc>
            <a:spcBef>
              <a:spcPct val="0"/>
            </a:spcBef>
            <a:spcAft>
              <a:spcPct val="35000"/>
            </a:spcAft>
          </a:pPr>
          <a:r>
            <a:rPr lang="en-US" sz="2100" kern="1200" dirty="0" smtClean="0">
              <a:solidFill>
                <a:sysClr val="window" lastClr="FFFFFF"/>
              </a:solidFill>
              <a:latin typeface="Calibri"/>
              <a:ea typeface="+mn-ea"/>
              <a:cs typeface="+mn-cs"/>
            </a:rPr>
            <a:t>   * Service</a:t>
          </a:r>
        </a:p>
        <a:p>
          <a:pPr lvl="0" algn="l" defTabSz="800100">
            <a:lnSpc>
              <a:spcPct val="90000"/>
            </a:lnSpc>
            <a:spcBef>
              <a:spcPct val="0"/>
            </a:spcBef>
            <a:spcAft>
              <a:spcPct val="35000"/>
            </a:spcAft>
          </a:pPr>
          <a:r>
            <a:rPr lang="en-US" sz="2100" kern="1200" dirty="0" smtClean="0">
              <a:solidFill>
                <a:sysClr val="window" lastClr="FFFFFF"/>
              </a:solidFill>
              <a:latin typeface="Calibri"/>
              <a:ea typeface="+mn-ea"/>
              <a:cs typeface="+mn-cs"/>
            </a:rPr>
            <a:t>   * Partners</a:t>
          </a:r>
          <a:endParaRPr lang="en-US" sz="2100" kern="1200" dirty="0">
            <a:solidFill>
              <a:sysClr val="window" lastClr="FFFFFF"/>
            </a:solidFill>
            <a:latin typeface="Calibri"/>
            <a:ea typeface="+mn-ea"/>
            <a:cs typeface="+mn-cs"/>
          </a:endParaRPr>
        </a:p>
      </dsp:txBody>
      <dsp:txXfrm>
        <a:off x="3568093" y="1814049"/>
        <a:ext cx="1607762" cy="1663989"/>
      </dsp:txXfrm>
    </dsp:sp>
    <dsp:sp modelId="{E595549A-90C7-4C33-BF61-9A7CE5007A0F}">
      <dsp:nvSpPr>
        <dsp:cNvPr id="0" name=""/>
        <dsp:cNvSpPr/>
      </dsp:nvSpPr>
      <dsp:spPr>
        <a:xfrm>
          <a:off x="3637697" y="264604"/>
          <a:ext cx="1468554" cy="1468554"/>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609DD177-E8DA-4E48-B897-C2CB94F04B70}">
      <dsp:nvSpPr>
        <dsp:cNvPr id="0" name=""/>
        <dsp:cNvSpPr/>
      </dsp:nvSpPr>
      <dsp:spPr>
        <a:xfrm>
          <a:off x="5277109"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sz="1800" kern="1200" dirty="0" smtClean="0">
            <a:solidFill>
              <a:sysClr val="windowText" lastClr="000000"/>
            </a:solidFill>
            <a:latin typeface="Comic Sans MS" pitchFamily="66" charset="0"/>
            <a:ea typeface="+mn-ea"/>
            <a:cs typeface="+mn-cs"/>
          </a:endParaRPr>
        </a:p>
        <a:p>
          <a:pPr lvl="0" algn="ctr" defTabSz="800100">
            <a:lnSpc>
              <a:spcPct val="90000"/>
            </a:lnSpc>
            <a:spcBef>
              <a:spcPct val="0"/>
            </a:spcBef>
            <a:spcAft>
              <a:spcPct val="35000"/>
            </a:spcAft>
          </a:pPr>
          <a:r>
            <a:rPr lang="en-US" sz="1800" kern="1200" dirty="0" smtClean="0">
              <a:solidFill>
                <a:sysClr val="windowText" lastClr="000000"/>
              </a:solidFill>
              <a:latin typeface="Comic Sans MS" pitchFamily="66" charset="0"/>
              <a:ea typeface="+mn-ea"/>
              <a:cs typeface="+mn-cs"/>
            </a:rPr>
            <a:t>Economy</a:t>
          </a:r>
        </a:p>
        <a:p>
          <a:pPr lvl="0" algn="ctr" defTabSz="800100">
            <a:lnSpc>
              <a:spcPct val="90000"/>
            </a:lnSpc>
            <a:spcBef>
              <a:spcPct val="0"/>
            </a:spcBef>
            <a:spcAft>
              <a:spcPct val="35000"/>
            </a:spcAft>
          </a:pPr>
          <a:r>
            <a:rPr lang="en-US" sz="1600" kern="1200" dirty="0" smtClean="0">
              <a:solidFill>
                <a:sysClr val="window" lastClr="FFFFFF"/>
              </a:solidFill>
              <a:latin typeface="Calibri"/>
              <a:ea typeface="+mn-ea"/>
              <a:cs typeface="+mn-cs"/>
            </a:rPr>
            <a:t>* Job Access</a:t>
          </a:r>
        </a:p>
        <a:p>
          <a:pPr lvl="0" algn="ctr" defTabSz="800100">
            <a:lnSpc>
              <a:spcPct val="90000"/>
            </a:lnSpc>
            <a:spcBef>
              <a:spcPct val="0"/>
            </a:spcBef>
            <a:spcAft>
              <a:spcPct val="35000"/>
            </a:spcAft>
          </a:pPr>
          <a:r>
            <a:rPr lang="en-US" sz="1600" kern="1200" dirty="0" smtClean="0">
              <a:solidFill>
                <a:sysClr val="window" lastClr="FFFFFF"/>
              </a:solidFill>
              <a:latin typeface="Calibri"/>
              <a:ea typeface="+mn-ea"/>
              <a:cs typeface="+mn-cs"/>
            </a:rPr>
            <a:t>* Workforce Development</a:t>
          </a:r>
        </a:p>
        <a:p>
          <a:pPr lvl="0" algn="ctr" defTabSz="800100">
            <a:lnSpc>
              <a:spcPct val="90000"/>
            </a:lnSpc>
            <a:spcBef>
              <a:spcPct val="0"/>
            </a:spcBef>
            <a:spcAft>
              <a:spcPct val="35000"/>
            </a:spcAft>
          </a:pPr>
          <a:r>
            <a:rPr lang="en-US" sz="1600" kern="1200" dirty="0" smtClean="0">
              <a:solidFill>
                <a:sysClr val="window" lastClr="FFFFFF"/>
              </a:solidFill>
              <a:latin typeface="Calibri"/>
              <a:ea typeface="+mn-ea"/>
              <a:cs typeface="+mn-cs"/>
            </a:rPr>
            <a:t>* Tourism</a:t>
          </a:r>
        </a:p>
        <a:p>
          <a:pPr lvl="0" algn="ctr" defTabSz="800100">
            <a:lnSpc>
              <a:spcPct val="90000"/>
            </a:lnSpc>
            <a:spcBef>
              <a:spcPct val="0"/>
            </a:spcBef>
            <a:spcAft>
              <a:spcPct val="35000"/>
            </a:spcAft>
          </a:pPr>
          <a:r>
            <a:rPr lang="en-US" sz="1600" kern="1200" dirty="0" smtClean="0">
              <a:solidFill>
                <a:sysClr val="window" lastClr="FFFFFF"/>
              </a:solidFill>
              <a:latin typeface="Calibri"/>
              <a:ea typeface="+mn-ea"/>
              <a:cs typeface="+mn-cs"/>
            </a:rPr>
            <a:t>* Business Access </a:t>
          </a:r>
          <a:endParaRPr lang="en-US" sz="1600" kern="1200" dirty="0">
            <a:solidFill>
              <a:sysClr val="window" lastClr="FFFFFF"/>
            </a:solidFill>
            <a:latin typeface="Calibri"/>
            <a:ea typeface="+mn-ea"/>
            <a:cs typeface="+mn-cs"/>
          </a:endParaRPr>
        </a:p>
      </dsp:txBody>
      <dsp:txXfrm>
        <a:off x="5327129" y="1814049"/>
        <a:ext cx="1607762" cy="1663989"/>
      </dsp:txXfrm>
    </dsp:sp>
    <dsp:sp modelId="{0B46F78C-0F94-4BC1-8F4A-3EBFF631BC45}">
      <dsp:nvSpPr>
        <dsp:cNvPr id="0" name=""/>
        <dsp:cNvSpPr/>
      </dsp:nvSpPr>
      <dsp:spPr>
        <a:xfrm>
          <a:off x="5396733" y="264604"/>
          <a:ext cx="1468554" cy="1468554"/>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t="-15000" b="-15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C3EA112F-59B8-4D88-97F4-A74E72C0858E}">
      <dsp:nvSpPr>
        <dsp:cNvPr id="0" name=""/>
        <dsp:cNvSpPr/>
      </dsp:nvSpPr>
      <dsp:spPr>
        <a:xfrm>
          <a:off x="7036146" y="0"/>
          <a:ext cx="1707802" cy="441007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smtClean="0">
              <a:solidFill>
                <a:sysClr val="windowText" lastClr="000000"/>
              </a:solidFill>
              <a:latin typeface="Comic Sans MS" pitchFamily="66" charset="0"/>
              <a:ea typeface="+mn-ea"/>
              <a:cs typeface="+mn-cs"/>
            </a:rPr>
            <a:t>   Education</a:t>
          </a:r>
        </a:p>
        <a:p>
          <a:pPr lvl="0" algn="l" defTabSz="800100">
            <a:lnSpc>
              <a:spcPct val="90000"/>
            </a:lnSpc>
            <a:spcBef>
              <a:spcPct val="0"/>
            </a:spcBef>
            <a:spcAft>
              <a:spcPct val="35000"/>
            </a:spcAft>
          </a:pPr>
          <a:r>
            <a:rPr lang="en-US" sz="2000" kern="1200" dirty="0" smtClean="0">
              <a:solidFill>
                <a:sysClr val="window" lastClr="FFFFFF"/>
              </a:solidFill>
              <a:latin typeface="Calibri"/>
              <a:ea typeface="+mn-ea"/>
              <a:cs typeface="+mn-cs"/>
            </a:rPr>
            <a:t>* Access</a:t>
          </a:r>
        </a:p>
        <a:p>
          <a:pPr lvl="0" algn="l" defTabSz="800100">
            <a:lnSpc>
              <a:spcPct val="90000"/>
            </a:lnSpc>
            <a:spcBef>
              <a:spcPct val="0"/>
            </a:spcBef>
            <a:spcAft>
              <a:spcPct val="35000"/>
            </a:spcAft>
          </a:pPr>
          <a:r>
            <a:rPr lang="en-US" sz="2000" kern="1200" dirty="0" smtClean="0">
              <a:solidFill>
                <a:sysClr val="window" lastClr="FFFFFF"/>
              </a:solidFill>
              <a:latin typeface="Calibri"/>
              <a:ea typeface="+mn-ea"/>
              <a:cs typeface="+mn-cs"/>
            </a:rPr>
            <a:t>* Skills</a:t>
          </a:r>
        </a:p>
        <a:p>
          <a:pPr lvl="0" algn="l" defTabSz="800100">
            <a:lnSpc>
              <a:spcPct val="90000"/>
            </a:lnSpc>
            <a:spcBef>
              <a:spcPct val="0"/>
            </a:spcBef>
            <a:spcAft>
              <a:spcPct val="35000"/>
            </a:spcAft>
          </a:pPr>
          <a:r>
            <a:rPr lang="en-US" sz="2000" kern="1200" dirty="0" smtClean="0">
              <a:solidFill>
                <a:sysClr val="window" lastClr="FFFFFF"/>
              </a:solidFill>
              <a:latin typeface="Calibri"/>
              <a:ea typeface="+mn-ea"/>
              <a:cs typeface="+mn-cs"/>
            </a:rPr>
            <a:t>* Knowledge</a:t>
          </a:r>
        </a:p>
        <a:p>
          <a:pPr lvl="0" algn="l" defTabSz="800100">
            <a:lnSpc>
              <a:spcPct val="90000"/>
            </a:lnSpc>
            <a:spcBef>
              <a:spcPct val="0"/>
            </a:spcBef>
            <a:spcAft>
              <a:spcPct val="35000"/>
            </a:spcAft>
          </a:pPr>
          <a:endParaRPr lang="en-US" sz="2000" kern="1200" dirty="0">
            <a:solidFill>
              <a:sysClr val="window" lastClr="FFFFFF"/>
            </a:solidFill>
            <a:latin typeface="Calibri"/>
            <a:ea typeface="+mn-ea"/>
            <a:cs typeface="+mn-cs"/>
          </a:endParaRPr>
        </a:p>
      </dsp:txBody>
      <dsp:txXfrm>
        <a:off x="7086166" y="1814049"/>
        <a:ext cx="1607762" cy="1663989"/>
      </dsp:txXfrm>
    </dsp:sp>
    <dsp:sp modelId="{1CA6F44D-5F88-47C0-9BC8-6C5170CC3906}">
      <dsp:nvSpPr>
        <dsp:cNvPr id="0" name=""/>
        <dsp:cNvSpPr/>
      </dsp:nvSpPr>
      <dsp:spPr>
        <a:xfrm>
          <a:off x="7155770" y="264604"/>
          <a:ext cx="1468554" cy="1468554"/>
        </a:xfrm>
        <a:prstGeom prst="ellipse">
          <a:avLst/>
        </a:prstGeom>
        <a:blipFill rotWithShape="1">
          <a:blip xmlns:r="http://schemas.openxmlformats.org/officeDocument/2006/relationships" r:embed="rId5"/>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4C8281C2-C377-4573-B2B6-076C68C2826F}">
      <dsp:nvSpPr>
        <dsp:cNvPr id="0" name=""/>
        <dsp:cNvSpPr/>
      </dsp:nvSpPr>
      <dsp:spPr>
        <a:xfrm>
          <a:off x="349757" y="3528059"/>
          <a:ext cx="8044433" cy="661511"/>
        </a:xfrm>
        <a:prstGeom prst="leftRight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90D81-934D-4BEC-BD80-5731EB20C559}">
      <dsp:nvSpPr>
        <dsp:cNvPr id="0" name=""/>
        <dsp:cNvSpPr/>
      </dsp:nvSpPr>
      <dsp:spPr>
        <a:xfrm>
          <a:off x="1093788" y="2266536"/>
          <a:ext cx="1271518" cy="1091449"/>
        </a:xfrm>
        <a:prstGeom prst="hexagon">
          <a:avLst>
            <a:gd name="adj" fmla="val 25000"/>
            <a:gd name="vf" fmla="val 115470"/>
          </a:avLst>
        </a:prstGeom>
        <a:solidFill>
          <a:schemeClr val="accent3">
            <a:shade val="80000"/>
            <a:hueOff val="0"/>
            <a:satOff val="0"/>
            <a:lumOff val="0"/>
            <a:alphaOff val="0"/>
          </a:schemeClr>
        </a:solidFill>
        <a:ln w="11429" cap="flat" cmpd="sng" algn="ctr">
          <a:solidFill>
            <a:schemeClr val="accent3">
              <a:shade val="80000"/>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Service Design</a:t>
          </a:r>
          <a:endParaRPr lang="en-US" sz="1100" kern="1200" dirty="0"/>
        </a:p>
      </dsp:txBody>
      <dsp:txXfrm>
        <a:off x="1290702" y="2435563"/>
        <a:ext cx="877690" cy="753395"/>
      </dsp:txXfrm>
    </dsp:sp>
    <dsp:sp modelId="{C1BC8B8C-1941-4AFA-B56B-F84B8EA236B1}">
      <dsp:nvSpPr>
        <dsp:cNvPr id="0" name=""/>
        <dsp:cNvSpPr/>
      </dsp:nvSpPr>
      <dsp:spPr>
        <a:xfrm>
          <a:off x="1124323" y="2754696"/>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22E1776F-C261-4863-B321-B953A91D624F}">
      <dsp:nvSpPr>
        <dsp:cNvPr id="0" name=""/>
        <dsp:cNvSpPr/>
      </dsp:nvSpPr>
      <dsp:spPr>
        <a:xfrm>
          <a:off x="0" y="1663247"/>
          <a:ext cx="1271518" cy="1091449"/>
        </a:xfrm>
        <a:prstGeom prst="hexagon">
          <a:avLst>
            <a:gd name="adj" fmla="val 25000"/>
            <a:gd name="vf" fmla="val 115470"/>
          </a:avLst>
        </a:prstGeom>
        <a:blipFill rotWithShape="1">
          <a:blip xmlns:r="http://schemas.openxmlformats.org/officeDocument/2006/relationships" r:embed="rId1"/>
          <a:stretch>
            <a:fillRect/>
          </a:stretch>
        </a:blipFill>
        <a:ln w="11429" cap="flat" cmpd="sng" algn="ctr">
          <a:solidFill>
            <a:schemeClr val="accent3">
              <a:shade val="8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F56DAFB6-0CCF-4912-BCDF-0089D2CE27C0}">
      <dsp:nvSpPr>
        <dsp:cNvPr id="0" name=""/>
        <dsp:cNvSpPr/>
      </dsp:nvSpPr>
      <dsp:spPr>
        <a:xfrm>
          <a:off x="870645" y="2609857"/>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176D773A-7580-494C-AE80-98723CCEB621}">
      <dsp:nvSpPr>
        <dsp:cNvPr id="0" name=""/>
        <dsp:cNvSpPr/>
      </dsp:nvSpPr>
      <dsp:spPr>
        <a:xfrm>
          <a:off x="2187576" y="1659946"/>
          <a:ext cx="1271518" cy="1091449"/>
        </a:xfrm>
        <a:prstGeom prst="hexagon">
          <a:avLst>
            <a:gd name="adj" fmla="val 25000"/>
            <a:gd name="vf" fmla="val 115470"/>
          </a:avLst>
        </a:prstGeom>
        <a:solidFill>
          <a:srgbClr val="FF0000"/>
        </a:solidFill>
        <a:ln w="11429" cap="flat" cmpd="sng" algn="ctr">
          <a:solidFill>
            <a:schemeClr val="accent3">
              <a:shade val="80000"/>
              <a:hueOff val="1098"/>
              <a:satOff val="161"/>
              <a:lumOff val="2912"/>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Customer Service</a:t>
          </a:r>
          <a:endParaRPr lang="en-US" sz="1100" kern="1200" dirty="0"/>
        </a:p>
      </dsp:txBody>
      <dsp:txXfrm>
        <a:off x="2384490" y="1828973"/>
        <a:ext cx="877690" cy="753395"/>
      </dsp:txXfrm>
    </dsp:sp>
    <dsp:sp modelId="{1E8D1396-F621-4B89-A450-37F43D6E8686}">
      <dsp:nvSpPr>
        <dsp:cNvPr id="0" name=""/>
        <dsp:cNvSpPr/>
      </dsp:nvSpPr>
      <dsp:spPr>
        <a:xfrm>
          <a:off x="3062919" y="2604080"/>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A05F2008-CA07-4AB3-B5D5-6CA6C18AADCE}">
      <dsp:nvSpPr>
        <dsp:cNvPr id="0" name=""/>
        <dsp:cNvSpPr/>
      </dsp:nvSpPr>
      <dsp:spPr>
        <a:xfrm>
          <a:off x="3282147" y="2264472"/>
          <a:ext cx="1271518" cy="1091449"/>
        </a:xfrm>
        <a:prstGeom prst="hexagon">
          <a:avLst>
            <a:gd name="adj" fmla="val 25000"/>
            <a:gd name="vf" fmla="val 11547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t="-3000" b="-3000"/>
          </a:stretch>
        </a:blipFill>
        <a:ln w="11429" cap="flat" cmpd="sng" algn="ctr">
          <a:solidFill>
            <a:schemeClr val="accent3">
              <a:shade val="80000"/>
              <a:hueOff val="1098"/>
              <a:satOff val="161"/>
              <a:lumOff val="2912"/>
              <a:alphaOff val="0"/>
            </a:schemeClr>
          </a:solidFill>
          <a:prstDash val="sysDash"/>
        </a:ln>
        <a:effectLst/>
      </dsp:spPr>
      <dsp:style>
        <a:lnRef idx="2">
          <a:scrgbClr r="0" g="0" b="0"/>
        </a:lnRef>
        <a:fillRef idx="1">
          <a:scrgbClr r="0" g="0" b="0"/>
        </a:fillRef>
        <a:effectRef idx="0">
          <a:scrgbClr r="0" g="0" b="0"/>
        </a:effectRef>
        <a:fontRef idx="minor"/>
      </dsp:style>
    </dsp:sp>
    <dsp:sp modelId="{4687F634-D26D-425B-B49B-C5C052E4543F}">
      <dsp:nvSpPr>
        <dsp:cNvPr id="0" name=""/>
        <dsp:cNvSpPr/>
      </dsp:nvSpPr>
      <dsp:spPr>
        <a:xfrm>
          <a:off x="3312682" y="2750157"/>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7D182C0C-51FD-4174-B619-AEADA3916645}">
      <dsp:nvSpPr>
        <dsp:cNvPr id="0" name=""/>
        <dsp:cNvSpPr/>
      </dsp:nvSpPr>
      <dsp:spPr>
        <a:xfrm>
          <a:off x="1093788" y="1059958"/>
          <a:ext cx="1271518" cy="1091449"/>
        </a:xfrm>
        <a:prstGeom prst="hexagon">
          <a:avLst>
            <a:gd name="adj" fmla="val 25000"/>
            <a:gd name="vf" fmla="val 115470"/>
          </a:avLst>
        </a:prstGeom>
        <a:solidFill>
          <a:schemeClr val="accent3">
            <a:shade val="80000"/>
            <a:hueOff val="2195"/>
            <a:satOff val="321"/>
            <a:lumOff val="5824"/>
            <a:alphaOff val="0"/>
          </a:schemeClr>
        </a:solidFill>
        <a:ln w="11429" cap="flat" cmpd="sng" algn="ctr">
          <a:solidFill>
            <a:schemeClr val="accent3">
              <a:shade val="80000"/>
              <a:hueOff val="2195"/>
              <a:satOff val="321"/>
              <a:lumOff val="5824"/>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Market Needs &amp; Opportunities</a:t>
          </a:r>
          <a:endParaRPr lang="en-US" sz="1100" kern="1200" dirty="0"/>
        </a:p>
      </dsp:txBody>
      <dsp:txXfrm>
        <a:off x="1290702" y="1228985"/>
        <a:ext cx="877690" cy="753395"/>
      </dsp:txXfrm>
    </dsp:sp>
    <dsp:sp modelId="{CD555F59-F207-48A8-9FBE-8156FE473BB2}">
      <dsp:nvSpPr>
        <dsp:cNvPr id="0" name=""/>
        <dsp:cNvSpPr/>
      </dsp:nvSpPr>
      <dsp:spPr>
        <a:xfrm>
          <a:off x="1958953" y="1074813"/>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D6FFE803-2C9E-42C8-A6C1-09120E66909F}">
      <dsp:nvSpPr>
        <dsp:cNvPr id="0" name=""/>
        <dsp:cNvSpPr/>
      </dsp:nvSpPr>
      <dsp:spPr>
        <a:xfrm>
          <a:off x="2187576" y="452955"/>
          <a:ext cx="1271518" cy="1091449"/>
        </a:xfrm>
        <a:prstGeom prst="hexagon">
          <a:avLst>
            <a:gd name="adj" fmla="val 25000"/>
            <a:gd name="vf" fmla="val 11547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t="-8000" b="-8000"/>
          </a:stretch>
        </a:blipFill>
        <a:ln w="11429" cap="flat" cmpd="sng" algn="ctr">
          <a:solidFill>
            <a:schemeClr val="accent3">
              <a:shade val="80000"/>
              <a:hueOff val="2195"/>
              <a:satOff val="321"/>
              <a:lumOff val="5824"/>
              <a:alphaOff val="0"/>
            </a:schemeClr>
          </a:solidFill>
          <a:prstDash val="sysDash"/>
        </a:ln>
        <a:effectLst/>
      </dsp:spPr>
      <dsp:style>
        <a:lnRef idx="2">
          <a:scrgbClr r="0" g="0" b="0"/>
        </a:lnRef>
        <a:fillRef idx="1">
          <a:scrgbClr r="0" g="0" b="0"/>
        </a:fillRef>
        <a:effectRef idx="0">
          <a:scrgbClr r="0" g="0" b="0"/>
        </a:effectRef>
        <a:fontRef idx="minor"/>
      </dsp:style>
    </dsp:sp>
    <dsp:sp modelId="{C374075E-89A7-40AA-8B8A-61EB6D40FB6B}">
      <dsp:nvSpPr>
        <dsp:cNvPr id="0" name=""/>
        <dsp:cNvSpPr/>
      </dsp:nvSpPr>
      <dsp:spPr>
        <a:xfrm>
          <a:off x="2224375" y="936577"/>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8EF57A9D-DD75-40B1-B5D8-AA4587D79E0A}">
      <dsp:nvSpPr>
        <dsp:cNvPr id="0" name=""/>
        <dsp:cNvSpPr/>
      </dsp:nvSpPr>
      <dsp:spPr>
        <a:xfrm>
          <a:off x="3282147" y="1057482"/>
          <a:ext cx="1271518" cy="1091449"/>
        </a:xfrm>
        <a:prstGeom prst="hexagon">
          <a:avLst>
            <a:gd name="adj" fmla="val 25000"/>
            <a:gd name="vf" fmla="val 115470"/>
          </a:avLst>
        </a:prstGeom>
        <a:solidFill>
          <a:srgbClr val="FFFF00"/>
        </a:solidFill>
        <a:ln w="11429" cap="flat" cmpd="sng" algn="ctr">
          <a:solidFill>
            <a:schemeClr val="accent3">
              <a:shade val="80000"/>
              <a:hueOff val="3293"/>
              <a:satOff val="482"/>
              <a:lumOff val="8736"/>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Community Relevance</a:t>
          </a:r>
          <a:endParaRPr lang="en-US" sz="1100" kern="1200" dirty="0">
            <a:solidFill>
              <a:schemeClr val="tx1"/>
            </a:solidFill>
          </a:endParaRPr>
        </a:p>
      </dsp:txBody>
      <dsp:txXfrm>
        <a:off x="3479061" y="1226509"/>
        <a:ext cx="877690" cy="753395"/>
      </dsp:txXfrm>
    </dsp:sp>
    <dsp:sp modelId="{B461801A-0934-4124-B78D-04D7E3B56C9E}">
      <dsp:nvSpPr>
        <dsp:cNvPr id="0" name=""/>
        <dsp:cNvSpPr/>
      </dsp:nvSpPr>
      <dsp:spPr>
        <a:xfrm>
          <a:off x="4381416" y="1541103"/>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D9ED994B-8351-4CB5-886C-43079BD6387E}">
      <dsp:nvSpPr>
        <dsp:cNvPr id="0" name=""/>
        <dsp:cNvSpPr/>
      </dsp:nvSpPr>
      <dsp:spPr>
        <a:xfrm>
          <a:off x="4375935" y="1671087"/>
          <a:ext cx="1271518" cy="1091449"/>
        </a:xfrm>
        <a:prstGeom prst="hexagon">
          <a:avLst>
            <a:gd name="adj" fmla="val 25000"/>
            <a:gd name="vf" fmla="val 115470"/>
          </a:avLst>
        </a:prstGeom>
        <a:blipFill rotWithShape="1">
          <a:blip xmlns:r="http://schemas.openxmlformats.org/officeDocument/2006/relationships" r:embed="rId4"/>
          <a:stretch>
            <a:fillRect/>
          </a:stretch>
        </a:blipFill>
        <a:ln w="11429" cap="flat" cmpd="sng" algn="ctr">
          <a:solidFill>
            <a:schemeClr val="accent3">
              <a:shade val="80000"/>
              <a:hueOff val="3293"/>
              <a:satOff val="482"/>
              <a:lumOff val="8736"/>
              <a:alphaOff val="0"/>
            </a:schemeClr>
          </a:solidFill>
          <a:prstDash val="sysDash"/>
        </a:ln>
        <a:effectLst/>
      </dsp:spPr>
      <dsp:style>
        <a:lnRef idx="2">
          <a:scrgbClr r="0" g="0" b="0"/>
        </a:lnRef>
        <a:fillRef idx="1">
          <a:scrgbClr r="0" g="0" b="0"/>
        </a:fillRef>
        <a:effectRef idx="0">
          <a:scrgbClr r="0" g="0" b="0"/>
        </a:effectRef>
        <a:fontRef idx="minor"/>
      </dsp:style>
    </dsp:sp>
    <dsp:sp modelId="{EE755484-A2D7-43C5-BA76-8375E7F79288}">
      <dsp:nvSpPr>
        <dsp:cNvPr id="0" name=""/>
        <dsp:cNvSpPr/>
      </dsp:nvSpPr>
      <dsp:spPr>
        <a:xfrm>
          <a:off x="4623349" y="1690894"/>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28A45E0F-3918-4718-B6BD-D1819CCCD5C9}">
      <dsp:nvSpPr>
        <dsp:cNvPr id="0" name=""/>
        <dsp:cNvSpPr/>
      </dsp:nvSpPr>
      <dsp:spPr>
        <a:xfrm>
          <a:off x="4375935" y="464509"/>
          <a:ext cx="1271518" cy="1091449"/>
        </a:xfrm>
        <a:prstGeom prst="hexagon">
          <a:avLst>
            <a:gd name="adj" fmla="val 25000"/>
            <a:gd name="vf" fmla="val 115470"/>
          </a:avLst>
        </a:prstGeom>
        <a:solidFill>
          <a:schemeClr val="accent3">
            <a:shade val="80000"/>
            <a:hueOff val="4390"/>
            <a:satOff val="643"/>
            <a:lumOff val="11649"/>
            <a:alphaOff val="0"/>
          </a:schemeClr>
        </a:solidFill>
        <a:ln w="11429" cap="flat" cmpd="sng" algn="ctr">
          <a:solidFill>
            <a:schemeClr val="accent3">
              <a:shade val="80000"/>
              <a:hueOff val="4390"/>
              <a:satOff val="643"/>
              <a:lumOff val="11649"/>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Teamwork</a:t>
          </a:r>
          <a:endParaRPr lang="en-US" sz="1100" kern="1200" dirty="0"/>
        </a:p>
      </dsp:txBody>
      <dsp:txXfrm>
        <a:off x="4572849" y="633536"/>
        <a:ext cx="877690" cy="753395"/>
      </dsp:txXfrm>
    </dsp:sp>
    <dsp:sp modelId="{CC0E4070-D4CB-4E80-AAF9-28577A7B3E7A}">
      <dsp:nvSpPr>
        <dsp:cNvPr id="0" name=""/>
        <dsp:cNvSpPr/>
      </dsp:nvSpPr>
      <dsp:spPr>
        <a:xfrm>
          <a:off x="5475204" y="953908"/>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0A0358F2-9FA1-456C-BE99-B47BED926E27}">
      <dsp:nvSpPr>
        <dsp:cNvPr id="0" name=""/>
        <dsp:cNvSpPr/>
      </dsp:nvSpPr>
      <dsp:spPr>
        <a:xfrm>
          <a:off x="5469723" y="1073575"/>
          <a:ext cx="1271518" cy="1091449"/>
        </a:xfrm>
        <a:prstGeom prst="hexagon">
          <a:avLst>
            <a:gd name="adj" fmla="val 25000"/>
            <a:gd name="vf" fmla="val 115470"/>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l="-7000" r="-7000"/>
          </a:stretch>
        </a:blipFill>
        <a:ln w="11429" cap="flat" cmpd="sng" algn="ctr">
          <a:solidFill>
            <a:schemeClr val="accent3">
              <a:shade val="80000"/>
              <a:hueOff val="4390"/>
              <a:satOff val="643"/>
              <a:lumOff val="11649"/>
              <a:alphaOff val="0"/>
            </a:schemeClr>
          </a:solidFill>
          <a:prstDash val="sysDash"/>
        </a:ln>
        <a:effectLst/>
      </dsp:spPr>
      <dsp:style>
        <a:lnRef idx="2">
          <a:scrgbClr r="0" g="0" b="0"/>
        </a:lnRef>
        <a:fillRef idx="1">
          <a:scrgbClr r="0" g="0" b="0"/>
        </a:fillRef>
        <a:effectRef idx="0">
          <a:scrgbClr r="0" g="0" b="0"/>
        </a:effectRef>
        <a:fontRef idx="minor"/>
      </dsp:style>
    </dsp:sp>
    <dsp:sp modelId="{AF833CE5-BB63-49A5-ABFA-ED729FB1F90C}">
      <dsp:nvSpPr>
        <dsp:cNvPr id="0" name=""/>
        <dsp:cNvSpPr/>
      </dsp:nvSpPr>
      <dsp:spPr>
        <a:xfrm>
          <a:off x="5723401" y="1097921"/>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E3CE2C98-E3B9-4E4F-8CD1-3BBB56113C40}">
      <dsp:nvSpPr>
        <dsp:cNvPr id="0" name=""/>
        <dsp:cNvSpPr/>
      </dsp:nvSpPr>
      <dsp:spPr>
        <a:xfrm>
          <a:off x="5469723" y="2278502"/>
          <a:ext cx="1271518" cy="1091449"/>
        </a:xfrm>
        <a:prstGeom prst="hexagon">
          <a:avLst>
            <a:gd name="adj" fmla="val 25000"/>
            <a:gd name="vf" fmla="val 115470"/>
          </a:avLst>
        </a:prstGeom>
        <a:solidFill>
          <a:schemeClr val="accent4"/>
        </a:solidFill>
        <a:ln w="11429" cap="flat" cmpd="sng" algn="ctr">
          <a:solidFill>
            <a:schemeClr val="accent3">
              <a:shade val="80000"/>
              <a:hueOff val="5488"/>
              <a:satOff val="804"/>
              <a:lumOff val="14561"/>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Partnerships</a:t>
          </a:r>
          <a:endParaRPr lang="en-US" sz="1100" kern="1200" dirty="0"/>
        </a:p>
      </dsp:txBody>
      <dsp:txXfrm>
        <a:off x="5666637" y="2447529"/>
        <a:ext cx="877690" cy="753395"/>
      </dsp:txXfrm>
    </dsp:sp>
    <dsp:sp modelId="{984CEDC1-B583-4D70-8B17-95C415602F36}">
      <dsp:nvSpPr>
        <dsp:cNvPr id="0" name=""/>
        <dsp:cNvSpPr/>
      </dsp:nvSpPr>
      <dsp:spPr>
        <a:xfrm>
          <a:off x="5721835" y="3234604"/>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42216B25-2291-4B3D-BB5A-5C91B9EF25D6}">
      <dsp:nvSpPr>
        <dsp:cNvPr id="0" name=""/>
        <dsp:cNvSpPr/>
      </dsp:nvSpPr>
      <dsp:spPr>
        <a:xfrm>
          <a:off x="4375935" y="2876014"/>
          <a:ext cx="1271518" cy="1091449"/>
        </a:xfrm>
        <a:prstGeom prst="hexagon">
          <a:avLst>
            <a:gd name="adj" fmla="val 25000"/>
            <a:gd name="vf" fmla="val 115470"/>
          </a:avLst>
        </a:prstGeom>
        <a:blipFill>
          <a:blip xmlns:r="http://schemas.openxmlformats.org/officeDocument/2006/relationships" r:embed="rId6" cstate="email">
            <a:extLst>
              <a:ext uri="{28A0092B-C50C-407E-A947-70E740481C1C}">
                <a14:useLocalDpi xmlns:a14="http://schemas.microsoft.com/office/drawing/2010/main" val="0"/>
              </a:ext>
            </a:extLst>
          </a:blip>
          <a:srcRect/>
          <a:stretch>
            <a:fillRect t="-7000" b="-7000"/>
          </a:stretch>
        </a:blipFill>
        <a:ln w="11429" cap="flat" cmpd="sng" algn="ctr">
          <a:solidFill>
            <a:schemeClr val="accent3">
              <a:shade val="80000"/>
              <a:hueOff val="5488"/>
              <a:satOff val="804"/>
              <a:lumOff val="14561"/>
              <a:alphaOff val="0"/>
            </a:schemeClr>
          </a:solidFill>
          <a:prstDash val="sysDash"/>
        </a:ln>
        <a:effectLst/>
      </dsp:spPr>
      <dsp:style>
        <a:lnRef idx="2">
          <a:scrgbClr r="0" g="0" b="0"/>
        </a:lnRef>
        <a:fillRef idx="1">
          <a:scrgbClr r="0" g="0" b="0"/>
        </a:fillRef>
        <a:effectRef idx="0">
          <a:scrgbClr r="0" g="0" b="0"/>
        </a:effectRef>
        <a:fontRef idx="minor"/>
      </dsp:style>
    </dsp:sp>
    <dsp:sp modelId="{D75BEBEE-2E05-4DC7-8929-65A7D40A1D00}">
      <dsp:nvSpPr>
        <dsp:cNvPr id="0" name=""/>
        <dsp:cNvSpPr/>
      </dsp:nvSpPr>
      <dsp:spPr>
        <a:xfrm>
          <a:off x="5486165" y="3355096"/>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F9B4EE5D-AC82-4777-9004-154155E9B837}">
      <dsp:nvSpPr>
        <dsp:cNvPr id="0" name=""/>
        <dsp:cNvSpPr/>
      </dsp:nvSpPr>
      <dsp:spPr>
        <a:xfrm>
          <a:off x="2186793" y="2869412"/>
          <a:ext cx="1271518" cy="1091449"/>
        </a:xfrm>
        <a:prstGeom prst="hexagon">
          <a:avLst>
            <a:gd name="adj" fmla="val 25000"/>
            <a:gd name="vf" fmla="val 115470"/>
          </a:avLst>
        </a:prstGeom>
        <a:solidFill>
          <a:srgbClr val="FF0000"/>
        </a:solidFill>
        <a:ln w="11429" cap="flat" cmpd="sng" algn="ctr">
          <a:solidFill>
            <a:schemeClr val="accent3">
              <a:shade val="80000"/>
              <a:hueOff val="6586"/>
              <a:satOff val="964"/>
              <a:lumOff val="17473"/>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Excellent Service Delivery</a:t>
          </a:r>
          <a:endParaRPr lang="en-US" sz="1100" kern="1200" dirty="0"/>
        </a:p>
      </dsp:txBody>
      <dsp:txXfrm>
        <a:off x="2383707" y="3038439"/>
        <a:ext cx="877690" cy="753395"/>
      </dsp:txXfrm>
    </dsp:sp>
    <dsp:sp modelId="{FDD2D673-B996-4503-9E60-AB213F60AC69}">
      <dsp:nvSpPr>
        <dsp:cNvPr id="0" name=""/>
        <dsp:cNvSpPr/>
      </dsp:nvSpPr>
      <dsp:spPr>
        <a:xfrm>
          <a:off x="2223592" y="3353033"/>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C022481E-93B0-4077-BF18-C82EC55EE0B9}">
      <dsp:nvSpPr>
        <dsp:cNvPr id="0" name=""/>
        <dsp:cNvSpPr/>
      </dsp:nvSpPr>
      <dsp:spPr>
        <a:xfrm>
          <a:off x="1093005" y="3476002"/>
          <a:ext cx="1271518" cy="1091449"/>
        </a:xfrm>
        <a:prstGeom prst="hexagon">
          <a:avLst>
            <a:gd name="adj" fmla="val 25000"/>
            <a:gd name="vf" fmla="val 115470"/>
          </a:avLst>
        </a:prstGeom>
        <a:blipFill rotWithShape="1">
          <a:blip xmlns:r="http://schemas.openxmlformats.org/officeDocument/2006/relationships" r:embed="rId7"/>
          <a:stretch>
            <a:fillRect/>
          </a:stretch>
        </a:blipFill>
        <a:ln w="11429" cap="flat" cmpd="sng" algn="ctr">
          <a:solidFill>
            <a:schemeClr val="accent3">
              <a:shade val="80000"/>
              <a:hueOff val="6586"/>
              <a:satOff val="964"/>
              <a:lumOff val="17473"/>
              <a:alphaOff val="0"/>
            </a:schemeClr>
          </a:solidFill>
          <a:prstDash val="sysDash"/>
        </a:ln>
        <a:effectLst/>
      </dsp:spPr>
      <dsp:style>
        <a:lnRef idx="2">
          <a:scrgbClr r="0" g="0" b="0"/>
        </a:lnRef>
        <a:fillRef idx="1">
          <a:scrgbClr r="0" g="0" b="0"/>
        </a:fillRef>
        <a:effectRef idx="0">
          <a:scrgbClr r="0" g="0" b="0"/>
        </a:effectRef>
        <a:fontRef idx="minor"/>
      </dsp:style>
    </dsp:sp>
    <dsp:sp modelId="{49AC21AB-1976-4CD0-B1C0-AA4507EE889E}">
      <dsp:nvSpPr>
        <dsp:cNvPr id="0" name=""/>
        <dsp:cNvSpPr/>
      </dsp:nvSpPr>
      <dsp:spPr>
        <a:xfrm>
          <a:off x="1958170" y="3491270"/>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E2A55AE3-CA01-47A1-8DEF-2FE7A898ED1F}">
      <dsp:nvSpPr>
        <dsp:cNvPr id="0" name=""/>
        <dsp:cNvSpPr/>
      </dsp:nvSpPr>
      <dsp:spPr>
        <a:xfrm>
          <a:off x="6558031" y="2890044"/>
          <a:ext cx="1271518" cy="1091449"/>
        </a:xfrm>
        <a:prstGeom prst="hexagon">
          <a:avLst>
            <a:gd name="adj" fmla="val 25000"/>
            <a:gd name="vf" fmla="val 115470"/>
          </a:avLst>
        </a:prstGeom>
        <a:solidFill>
          <a:schemeClr val="accent1">
            <a:lumMod val="75000"/>
          </a:schemeClr>
        </a:solidFill>
        <a:ln w="11429" cap="flat" cmpd="sng" algn="ctr">
          <a:solidFill>
            <a:schemeClr val="accent3">
              <a:shade val="80000"/>
              <a:hueOff val="7683"/>
              <a:satOff val="1125"/>
              <a:lumOff val="20385"/>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US" sz="1100" kern="1200" dirty="0" smtClean="0"/>
            <a:t>Investments</a:t>
          </a:r>
          <a:endParaRPr lang="en-US" sz="1100" kern="1200" dirty="0"/>
        </a:p>
      </dsp:txBody>
      <dsp:txXfrm>
        <a:off x="6754945" y="3059071"/>
        <a:ext cx="877690" cy="753395"/>
      </dsp:txXfrm>
    </dsp:sp>
    <dsp:sp modelId="{A6ED8C9B-A524-4D06-9137-C508C79A278E}">
      <dsp:nvSpPr>
        <dsp:cNvPr id="0" name=""/>
        <dsp:cNvSpPr/>
      </dsp:nvSpPr>
      <dsp:spPr>
        <a:xfrm>
          <a:off x="6810142" y="3846145"/>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41899F1B-C986-4A30-92CB-77D99DBE93E2}">
      <dsp:nvSpPr>
        <dsp:cNvPr id="0" name=""/>
        <dsp:cNvSpPr/>
      </dsp:nvSpPr>
      <dsp:spPr>
        <a:xfrm>
          <a:off x="5464242" y="3487968"/>
          <a:ext cx="1271518" cy="1091449"/>
        </a:xfrm>
        <a:prstGeom prst="hexagon">
          <a:avLst>
            <a:gd name="adj" fmla="val 25000"/>
            <a:gd name="vf" fmla="val 115470"/>
          </a:avLst>
        </a:prstGeom>
        <a:blipFill rotWithShape="1">
          <a:blip xmlns:r="http://schemas.openxmlformats.org/officeDocument/2006/relationships" r:embed="rId8"/>
          <a:stretch>
            <a:fillRect/>
          </a:stretch>
        </a:blipFill>
        <a:ln w="11429" cap="flat" cmpd="sng" algn="ctr">
          <a:solidFill>
            <a:schemeClr val="accent3">
              <a:shade val="80000"/>
              <a:hueOff val="7683"/>
              <a:satOff val="1125"/>
              <a:lumOff val="20385"/>
              <a:alphaOff val="0"/>
            </a:schemeClr>
          </a:solidFill>
          <a:prstDash val="sysDash"/>
        </a:ln>
        <a:effectLst/>
      </dsp:spPr>
      <dsp:style>
        <a:lnRef idx="2">
          <a:scrgbClr r="0" g="0" b="0"/>
        </a:lnRef>
        <a:fillRef idx="1">
          <a:scrgbClr r="0" g="0" b="0"/>
        </a:fillRef>
        <a:effectRef idx="0">
          <a:scrgbClr r="0" g="0" b="0"/>
        </a:effectRef>
        <a:fontRef idx="minor"/>
      </dsp:style>
    </dsp:sp>
    <dsp:sp modelId="{D24BDF67-53CB-41FE-9523-EA82ED60119D}">
      <dsp:nvSpPr>
        <dsp:cNvPr id="0" name=""/>
        <dsp:cNvSpPr/>
      </dsp:nvSpPr>
      <dsp:spPr>
        <a:xfrm>
          <a:off x="6574473" y="3967051"/>
          <a:ext cx="147978" cy="127920"/>
        </a:xfrm>
        <a:prstGeom prst="hexagon">
          <a:avLst>
            <a:gd name="adj" fmla="val 25000"/>
            <a:gd name="vf" fmla="val 115470"/>
          </a:avLst>
        </a:prstGeom>
        <a:solidFill>
          <a:schemeClr val="lt1">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2D3F5E-A8C5-4DF8-AFEB-73030C842E2B}" type="datetimeFigureOut">
              <a:rPr lang="en-US" smtClean="0"/>
              <a:t>8/17/2015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46F4A9-52BA-480F-9C1C-C14A7393E3AE}" type="slidenum">
              <a:rPr lang="en-US" smtClean="0"/>
              <a:t>‹#›</a:t>
            </a:fld>
            <a:endParaRPr lang="en-US"/>
          </a:p>
        </p:txBody>
      </p:sp>
    </p:spTree>
    <p:extLst>
      <p:ext uri="{BB962C8B-B14F-4D97-AF65-F5344CB8AC3E}">
        <p14:creationId xmlns:p14="http://schemas.microsoft.com/office/powerpoint/2010/main" val="403009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C6B1FF6-39B9-40F5-8B67-33C6354A3D4F}" type="slidenum">
              <a:rPr kumimoji="0" lang="en-US" smtClean="0"/>
              <a:pPr eaLnBrk="1" latinLnBrk="0" hangingPunct="1"/>
              <a:t>‹#›</a:t>
            </a:fld>
            <a:endParaRPr kumimoji="0"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61688" y="1026372"/>
            <a:ext cx="457200" cy="441325"/>
          </a:xfrm>
        </p:spPr>
        <p:txBody>
          <a:bodyPr/>
          <a:lstStyle/>
          <a:p>
            <a:fld id="{2C6B1FF6-39B9-40F5-8B67-33C6354A3D4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eaLnBrk="1" latinLnBrk="0" hangingPunct="1"/>
            <a:fld id="{9D21D778-B565-4D7E-94D7-64010A445B68}" type="datetimeFigureOut">
              <a:rPr lang="en-US" smtClean="0"/>
              <a:pPr eaLnBrk="1" latinLnBrk="0" hangingPunct="1"/>
              <a:t>8/17/2015</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kumimoji="0"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a:xfrm>
            <a:off x="4343400" y="1036020"/>
            <a:ext cx="457200" cy="441325"/>
          </a:xfrm>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C6B1FF6-39B9-40F5-8B67-33C6354A3D4F}"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8/17/2015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C6B1FF6-39B9-40F5-8B67-33C6354A3D4F}" type="slidenum">
              <a:rPr kumimoji="0" lang="en-US" smtClean="0"/>
              <a:pPr eaLnBrk="1" latinLnBrk="0" hangingPunct="1"/>
              <a:t>‹#›</a:t>
            </a:fld>
            <a:endParaRPr kumimoji="0"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eaLnBrk="1" latinLnBrk="0" hangingPunct="1"/>
            <a:fld id="{9D21D778-B565-4D7E-94D7-64010A445B68}" type="datetimeFigureOut">
              <a:rPr lang="en-US" smtClean="0"/>
              <a:pPr eaLnBrk="1" latinLnBrk="0" hangingPunct="1"/>
              <a:t>8/17/2015</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8/17/2015</a:t>
            </a:fld>
            <a:endParaRPr lang="en-US" sz="1400" dirty="0">
              <a:solidFill>
                <a:srgbClr val="FFFFFF"/>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gif"/><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838200" y="304800"/>
            <a:ext cx="5486400" cy="566738"/>
          </a:xfrm>
          <a:prstGeom prst="rect">
            <a:avLst/>
          </a:prstGeom>
        </p:spPr>
        <p:txBody>
          <a:bodyPr>
            <a:noAutofit/>
          </a:bodyPr>
          <a:lstStyle>
            <a:lvl1pPr algn="l" defTabSz="457200" rtl="0" eaLnBrk="1" latinLnBrk="0" hangingPunct="1">
              <a:spcBef>
                <a:spcPct val="0"/>
              </a:spcBef>
              <a:buNone/>
              <a:defRPr sz="3000" b="1" i="0" kern="1200">
                <a:solidFill>
                  <a:srgbClr val="0D5B48"/>
                </a:solidFill>
                <a:effectLst>
                  <a:outerShdw blurRad="50800" dist="38100" dir="2700000">
                    <a:srgbClr val="000000">
                      <a:alpha val="43000"/>
                    </a:srgbClr>
                  </a:outerShdw>
                </a:effectLst>
                <a:latin typeface="Verdana"/>
                <a:ea typeface="+mj-ea"/>
                <a:cs typeface="Verdana"/>
              </a:defRPr>
            </a:lvl1pPr>
          </a:lstStyle>
          <a:p>
            <a:r>
              <a:rPr lang="en-US" sz="4400" dirty="0" smtClean="0"/>
              <a:t>T</a:t>
            </a:r>
            <a:r>
              <a:rPr lang="en-US" sz="3200" dirty="0" smtClean="0"/>
              <a:t>ransit</a:t>
            </a:r>
          </a:p>
          <a:p>
            <a:r>
              <a:rPr lang="en-US" sz="4400" dirty="0" smtClean="0"/>
              <a:t>D</a:t>
            </a:r>
            <a:r>
              <a:rPr lang="en-US" sz="3200" dirty="0" smtClean="0"/>
              <a:t>evelopment</a:t>
            </a:r>
          </a:p>
          <a:p>
            <a:r>
              <a:rPr lang="en-US" sz="4800" dirty="0" smtClean="0"/>
              <a:t>P</a:t>
            </a:r>
            <a:r>
              <a:rPr lang="en-US" sz="3200" dirty="0" smtClean="0"/>
              <a:t>lan</a:t>
            </a:r>
            <a:endParaRPr lang="en-US" sz="3200" dirty="0"/>
          </a:p>
        </p:txBody>
      </p:sp>
      <p:sp>
        <p:nvSpPr>
          <p:cNvPr id="3" name="Text Placeholder 7"/>
          <p:cNvSpPr txBox="1">
            <a:spLocks/>
          </p:cNvSpPr>
          <p:nvPr/>
        </p:nvSpPr>
        <p:spPr>
          <a:xfrm>
            <a:off x="257175" y="3190875"/>
            <a:ext cx="5486400" cy="260032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smtClean="0">
                <a:solidFill>
                  <a:srgbClr val="006600"/>
                </a:solidFill>
              </a:rPr>
              <a:t>“If you don't know where you are going, you will probably end up somewhere else”</a:t>
            </a:r>
            <a:endParaRPr lang="en-US" sz="3600" b="1" dirty="0">
              <a:solidFill>
                <a:srgbClr val="006600"/>
              </a:solidFill>
            </a:endParaRPr>
          </a:p>
        </p:txBody>
      </p:sp>
      <p:sp>
        <p:nvSpPr>
          <p:cNvPr id="4" name="TextBox 3"/>
          <p:cNvSpPr txBox="1"/>
          <p:nvPr/>
        </p:nvSpPr>
        <p:spPr>
          <a:xfrm>
            <a:off x="5172075" y="5200650"/>
            <a:ext cx="2148730" cy="369332"/>
          </a:xfrm>
          <a:prstGeom prst="rect">
            <a:avLst/>
          </a:prstGeom>
          <a:noFill/>
        </p:spPr>
        <p:txBody>
          <a:bodyPr wrap="none" rtlCol="0">
            <a:spAutoFit/>
          </a:bodyPr>
          <a:lstStyle/>
          <a:p>
            <a:r>
              <a:rPr lang="en-US" dirty="0" smtClean="0"/>
              <a:t>-Lawrence J. Peter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007" y="177800"/>
            <a:ext cx="3566418" cy="3260725"/>
          </a:xfrm>
          <a:prstGeom prst="rect">
            <a:avLst/>
          </a:prstGeom>
        </p:spPr>
      </p:pic>
    </p:spTree>
    <p:extLst>
      <p:ext uri="{BB962C8B-B14F-4D97-AF65-F5344CB8AC3E}">
        <p14:creationId xmlns:p14="http://schemas.microsoft.com/office/powerpoint/2010/main" val="315440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20729899"/>
              </p:ext>
            </p:extLst>
          </p:nvPr>
        </p:nvGraphicFramePr>
        <p:xfrm>
          <a:off x="114300" y="1123951"/>
          <a:ext cx="8743949" cy="4410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852265" y="4835009"/>
            <a:ext cx="1241045" cy="369332"/>
          </a:xfrm>
          <a:prstGeom prst="rect">
            <a:avLst/>
          </a:prstGeom>
          <a:noFill/>
        </p:spPr>
        <p:txBody>
          <a:bodyPr wrap="none" rtlCol="0">
            <a:spAutoFit/>
          </a:bodyPr>
          <a:lstStyle/>
          <a:p>
            <a:pPr defTabSz="457200"/>
            <a:r>
              <a:rPr lang="en-US" dirty="0" smtClean="0">
                <a:solidFill>
                  <a:prstClr val="black"/>
                </a:solidFill>
                <a:latin typeface="Comic Sans MS" pitchFamily="66" charset="0"/>
              </a:rPr>
              <a:t>Relevance</a:t>
            </a:r>
            <a:endParaRPr lang="en-US" dirty="0">
              <a:solidFill>
                <a:prstClr val="black"/>
              </a:solidFill>
              <a:latin typeface="Comic Sans MS" pitchFamily="66" charset="0"/>
            </a:endParaRPr>
          </a:p>
        </p:txBody>
      </p:sp>
    </p:spTree>
    <p:extLst>
      <p:ext uri="{BB962C8B-B14F-4D97-AF65-F5344CB8AC3E}">
        <p14:creationId xmlns:p14="http://schemas.microsoft.com/office/powerpoint/2010/main" val="339401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bwMode="auto">
          <a:xfrm>
            <a:off x="677333" y="2362201"/>
            <a:ext cx="2030703" cy="755650"/>
          </a:xfrm>
          <a:custGeom>
            <a:avLst/>
            <a:gdLst>
              <a:gd name="connsiteX0" fmla="*/ 0 w 1889521"/>
              <a:gd name="connsiteY0" fmla="*/ 0 h 755808"/>
              <a:gd name="connsiteX1" fmla="*/ 1511617 w 1889521"/>
              <a:gd name="connsiteY1" fmla="*/ 0 h 755808"/>
              <a:gd name="connsiteX2" fmla="*/ 1889521 w 1889521"/>
              <a:gd name="connsiteY2" fmla="*/ 377904 h 755808"/>
              <a:gd name="connsiteX3" fmla="*/ 1511617 w 1889521"/>
              <a:gd name="connsiteY3" fmla="*/ 755808 h 755808"/>
              <a:gd name="connsiteX4" fmla="*/ 0 w 1889521"/>
              <a:gd name="connsiteY4" fmla="*/ 755808 h 755808"/>
              <a:gd name="connsiteX5" fmla="*/ 377904 w 1889521"/>
              <a:gd name="connsiteY5" fmla="*/ 377904 h 755808"/>
              <a:gd name="connsiteX6" fmla="*/ 0 w 1889521"/>
              <a:gd name="connsiteY6" fmla="*/ 0 h 7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521" h="755808">
                <a:moveTo>
                  <a:pt x="0" y="0"/>
                </a:moveTo>
                <a:lnTo>
                  <a:pt x="1511617" y="0"/>
                </a:lnTo>
                <a:lnTo>
                  <a:pt x="1889521" y="377904"/>
                </a:lnTo>
                <a:lnTo>
                  <a:pt x="1511617" y="755808"/>
                </a:lnTo>
                <a:lnTo>
                  <a:pt x="0" y="755808"/>
                </a:lnTo>
                <a:lnTo>
                  <a:pt x="377904" y="377904"/>
                </a:lnTo>
                <a:lnTo>
                  <a:pt x="0" y="0"/>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94414" tIns="8255" rIns="377904" bIns="8255" spcCol="1270" anchor="ctr"/>
          <a:lstStyle/>
          <a:p>
            <a:pPr algn="ctr" defTabSz="577850">
              <a:lnSpc>
                <a:spcPct val="90000"/>
              </a:lnSpc>
              <a:spcAft>
                <a:spcPct val="35000"/>
              </a:spcAft>
              <a:defRPr/>
            </a:pPr>
            <a:r>
              <a:rPr lang="en-US" sz="1300" b="1" dirty="0" smtClean="0">
                <a:solidFill>
                  <a:schemeClr val="accent6">
                    <a:lumMod val="75000"/>
                  </a:schemeClr>
                </a:solidFill>
              </a:rPr>
              <a:t>Demographics Analysis</a:t>
            </a:r>
            <a:endParaRPr lang="en-US" sz="1300" b="1" dirty="0">
              <a:solidFill>
                <a:schemeClr val="accent6">
                  <a:lumMod val="75000"/>
                </a:schemeClr>
              </a:solidFill>
            </a:endParaRPr>
          </a:p>
        </p:txBody>
      </p:sp>
      <p:sp>
        <p:nvSpPr>
          <p:cNvPr id="4" name="Freeform 3"/>
          <p:cNvSpPr/>
          <p:nvPr/>
        </p:nvSpPr>
        <p:spPr bwMode="auto">
          <a:xfrm>
            <a:off x="2959876" y="3191933"/>
            <a:ext cx="1947671" cy="764117"/>
          </a:xfrm>
          <a:custGeom>
            <a:avLst/>
            <a:gdLst>
              <a:gd name="connsiteX0" fmla="*/ 0 w 1889521"/>
              <a:gd name="connsiteY0" fmla="*/ 0 h 755808"/>
              <a:gd name="connsiteX1" fmla="*/ 1511617 w 1889521"/>
              <a:gd name="connsiteY1" fmla="*/ 0 h 755808"/>
              <a:gd name="connsiteX2" fmla="*/ 1889521 w 1889521"/>
              <a:gd name="connsiteY2" fmla="*/ 377904 h 755808"/>
              <a:gd name="connsiteX3" fmla="*/ 1511617 w 1889521"/>
              <a:gd name="connsiteY3" fmla="*/ 755808 h 755808"/>
              <a:gd name="connsiteX4" fmla="*/ 0 w 1889521"/>
              <a:gd name="connsiteY4" fmla="*/ 755808 h 755808"/>
              <a:gd name="connsiteX5" fmla="*/ 377904 w 1889521"/>
              <a:gd name="connsiteY5" fmla="*/ 377904 h 755808"/>
              <a:gd name="connsiteX6" fmla="*/ 0 w 1889521"/>
              <a:gd name="connsiteY6" fmla="*/ 0 h 7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521" h="755808">
                <a:moveTo>
                  <a:pt x="0" y="0"/>
                </a:moveTo>
                <a:lnTo>
                  <a:pt x="1511617" y="0"/>
                </a:lnTo>
                <a:lnTo>
                  <a:pt x="1889521" y="377904"/>
                </a:lnTo>
                <a:lnTo>
                  <a:pt x="1511617" y="755808"/>
                </a:lnTo>
                <a:lnTo>
                  <a:pt x="0" y="755808"/>
                </a:lnTo>
                <a:lnTo>
                  <a:pt x="377904" y="377904"/>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94414" tIns="8255" rIns="377904" bIns="8255" spcCol="1270" anchor="ctr"/>
          <a:lstStyle/>
          <a:p>
            <a:r>
              <a:rPr lang="en-US" sz="1200" b="1" dirty="0" smtClean="0">
                <a:solidFill>
                  <a:srgbClr val="7030A0"/>
                </a:solidFill>
              </a:rPr>
              <a:t>Conceptual Service Network</a:t>
            </a:r>
            <a:endParaRPr lang="en-US" sz="1200" dirty="0" smtClean="0">
              <a:solidFill>
                <a:srgbClr val="7030A0"/>
              </a:solidFill>
            </a:endParaRPr>
          </a:p>
          <a:p>
            <a:r>
              <a:rPr lang="en-US" sz="1200" b="1" dirty="0" smtClean="0">
                <a:solidFill>
                  <a:srgbClr val="7030A0"/>
                </a:solidFill>
              </a:rPr>
              <a:t>Flagler County</a:t>
            </a:r>
            <a:endParaRPr lang="en-US" sz="1200" dirty="0">
              <a:solidFill>
                <a:srgbClr val="7030A0"/>
              </a:solidFill>
            </a:endParaRPr>
          </a:p>
        </p:txBody>
      </p:sp>
      <p:sp>
        <p:nvSpPr>
          <p:cNvPr id="5" name="Freeform 4"/>
          <p:cNvSpPr/>
          <p:nvPr/>
        </p:nvSpPr>
        <p:spPr bwMode="auto">
          <a:xfrm>
            <a:off x="2853267" y="5029200"/>
            <a:ext cx="2196025" cy="729374"/>
          </a:xfrm>
          <a:custGeom>
            <a:avLst/>
            <a:gdLst>
              <a:gd name="connsiteX0" fmla="*/ 0 w 1568303"/>
              <a:gd name="connsiteY0" fmla="*/ 0 h 627321"/>
              <a:gd name="connsiteX1" fmla="*/ 1254643 w 1568303"/>
              <a:gd name="connsiteY1" fmla="*/ 0 h 627321"/>
              <a:gd name="connsiteX2" fmla="*/ 1568303 w 1568303"/>
              <a:gd name="connsiteY2" fmla="*/ 313661 h 627321"/>
              <a:gd name="connsiteX3" fmla="*/ 1254643 w 1568303"/>
              <a:gd name="connsiteY3" fmla="*/ 627321 h 627321"/>
              <a:gd name="connsiteX4" fmla="*/ 0 w 1568303"/>
              <a:gd name="connsiteY4" fmla="*/ 627321 h 627321"/>
              <a:gd name="connsiteX5" fmla="*/ 313661 w 1568303"/>
              <a:gd name="connsiteY5" fmla="*/ 313661 h 627321"/>
              <a:gd name="connsiteX6" fmla="*/ 0 w 1568303"/>
              <a:gd name="connsiteY6" fmla="*/ 0 h 6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8303" h="627321">
                <a:moveTo>
                  <a:pt x="0" y="0"/>
                </a:moveTo>
                <a:lnTo>
                  <a:pt x="1254643" y="0"/>
                </a:lnTo>
                <a:lnTo>
                  <a:pt x="1568303" y="313661"/>
                </a:lnTo>
                <a:lnTo>
                  <a:pt x="1254643" y="627321"/>
                </a:lnTo>
                <a:lnTo>
                  <a:pt x="0" y="627321"/>
                </a:lnTo>
                <a:lnTo>
                  <a:pt x="313661" y="313661"/>
                </a:lnTo>
                <a:lnTo>
                  <a:pt x="0" y="0"/>
                </a:lnTo>
                <a:close/>
              </a:path>
            </a:pathLst>
          </a:custGeom>
          <a:solidFill>
            <a:schemeClr val="accent2">
              <a:lumMod val="40000"/>
              <a:lumOff val="6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28901" tIns="7620" rIns="313660" bIns="7620" spcCol="1270" anchor="ctr"/>
          <a:lstStyle/>
          <a:p>
            <a:pPr algn="ctr" defTabSz="533400">
              <a:lnSpc>
                <a:spcPct val="90000"/>
              </a:lnSpc>
              <a:spcAft>
                <a:spcPct val="35000"/>
              </a:spcAft>
              <a:defRPr/>
            </a:pPr>
            <a:r>
              <a:rPr lang="en-US" sz="1200" b="1" dirty="0" smtClean="0">
                <a:solidFill>
                  <a:srgbClr val="FF0000"/>
                </a:solidFill>
              </a:rPr>
              <a:t>Intergovernmental Coordination</a:t>
            </a:r>
            <a:endParaRPr lang="en-US" sz="1200" b="1" dirty="0">
              <a:solidFill>
                <a:srgbClr val="FF0000"/>
              </a:solidFill>
            </a:endParaRPr>
          </a:p>
        </p:txBody>
      </p:sp>
      <p:sp>
        <p:nvSpPr>
          <p:cNvPr id="8" name="Freeform 7"/>
          <p:cNvSpPr/>
          <p:nvPr/>
        </p:nvSpPr>
        <p:spPr bwMode="auto">
          <a:xfrm>
            <a:off x="4003211" y="4104401"/>
            <a:ext cx="1615700" cy="772400"/>
          </a:xfrm>
          <a:custGeom>
            <a:avLst/>
            <a:gdLst>
              <a:gd name="connsiteX0" fmla="*/ 0 w 1568303"/>
              <a:gd name="connsiteY0" fmla="*/ 0 h 627321"/>
              <a:gd name="connsiteX1" fmla="*/ 1254643 w 1568303"/>
              <a:gd name="connsiteY1" fmla="*/ 0 h 627321"/>
              <a:gd name="connsiteX2" fmla="*/ 1568303 w 1568303"/>
              <a:gd name="connsiteY2" fmla="*/ 313661 h 627321"/>
              <a:gd name="connsiteX3" fmla="*/ 1254643 w 1568303"/>
              <a:gd name="connsiteY3" fmla="*/ 627321 h 627321"/>
              <a:gd name="connsiteX4" fmla="*/ 0 w 1568303"/>
              <a:gd name="connsiteY4" fmla="*/ 627321 h 627321"/>
              <a:gd name="connsiteX5" fmla="*/ 313661 w 1568303"/>
              <a:gd name="connsiteY5" fmla="*/ 313661 h 627321"/>
              <a:gd name="connsiteX6" fmla="*/ 0 w 1568303"/>
              <a:gd name="connsiteY6" fmla="*/ 0 h 6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8303" h="627321">
                <a:moveTo>
                  <a:pt x="0" y="0"/>
                </a:moveTo>
                <a:lnTo>
                  <a:pt x="1254643" y="0"/>
                </a:lnTo>
                <a:lnTo>
                  <a:pt x="1568303" y="313661"/>
                </a:lnTo>
                <a:lnTo>
                  <a:pt x="1254643" y="627321"/>
                </a:lnTo>
                <a:lnTo>
                  <a:pt x="0" y="627321"/>
                </a:lnTo>
                <a:lnTo>
                  <a:pt x="313661" y="313661"/>
                </a:lnTo>
                <a:lnTo>
                  <a:pt x="0" y="0"/>
                </a:lnTo>
                <a:close/>
              </a:path>
            </a:pathLst>
          </a:custGeom>
          <a:solidFill>
            <a:schemeClr val="accent2">
              <a:lumMod val="40000"/>
              <a:lumOff val="6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28901" tIns="7620" rIns="313660" bIns="7620" spcCol="1270" anchor="ctr"/>
          <a:lstStyle/>
          <a:p>
            <a:pPr algn="ctr" defTabSz="533400">
              <a:lnSpc>
                <a:spcPct val="90000"/>
              </a:lnSpc>
              <a:spcAft>
                <a:spcPct val="35000"/>
              </a:spcAft>
              <a:defRPr/>
            </a:pPr>
            <a:r>
              <a:rPr lang="en-US" sz="1200" dirty="0" smtClean="0"/>
              <a:t>Situation Appraisal</a:t>
            </a:r>
            <a:endParaRPr lang="en-US" sz="1200" dirty="0"/>
          </a:p>
        </p:txBody>
      </p:sp>
      <p:sp>
        <p:nvSpPr>
          <p:cNvPr id="9" name="Freeform 8"/>
          <p:cNvSpPr/>
          <p:nvPr/>
        </p:nvSpPr>
        <p:spPr bwMode="auto">
          <a:xfrm>
            <a:off x="5471733" y="4114801"/>
            <a:ext cx="1615700" cy="762001"/>
          </a:xfrm>
          <a:custGeom>
            <a:avLst/>
            <a:gdLst>
              <a:gd name="connsiteX0" fmla="*/ 0 w 1568303"/>
              <a:gd name="connsiteY0" fmla="*/ 0 h 627321"/>
              <a:gd name="connsiteX1" fmla="*/ 1254643 w 1568303"/>
              <a:gd name="connsiteY1" fmla="*/ 0 h 627321"/>
              <a:gd name="connsiteX2" fmla="*/ 1568303 w 1568303"/>
              <a:gd name="connsiteY2" fmla="*/ 313661 h 627321"/>
              <a:gd name="connsiteX3" fmla="*/ 1254643 w 1568303"/>
              <a:gd name="connsiteY3" fmla="*/ 627321 h 627321"/>
              <a:gd name="connsiteX4" fmla="*/ 0 w 1568303"/>
              <a:gd name="connsiteY4" fmla="*/ 627321 h 627321"/>
              <a:gd name="connsiteX5" fmla="*/ 313661 w 1568303"/>
              <a:gd name="connsiteY5" fmla="*/ 313661 h 627321"/>
              <a:gd name="connsiteX6" fmla="*/ 0 w 1568303"/>
              <a:gd name="connsiteY6" fmla="*/ 0 h 6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8303" h="627321">
                <a:moveTo>
                  <a:pt x="0" y="0"/>
                </a:moveTo>
                <a:lnTo>
                  <a:pt x="1254643" y="0"/>
                </a:lnTo>
                <a:lnTo>
                  <a:pt x="1568303" y="313661"/>
                </a:lnTo>
                <a:lnTo>
                  <a:pt x="1254643" y="627321"/>
                </a:lnTo>
                <a:lnTo>
                  <a:pt x="0" y="627321"/>
                </a:lnTo>
                <a:lnTo>
                  <a:pt x="313661" y="313661"/>
                </a:lnTo>
                <a:lnTo>
                  <a:pt x="0" y="0"/>
                </a:lnTo>
                <a:close/>
              </a:path>
            </a:pathLst>
          </a:custGeom>
          <a:solidFill>
            <a:srgbClr val="92D05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28901" tIns="7620" rIns="313660" bIns="7620" spcCol="1270" anchor="ctr"/>
          <a:lstStyle/>
          <a:p>
            <a:pPr algn="ctr" defTabSz="533400">
              <a:lnSpc>
                <a:spcPct val="90000"/>
              </a:lnSpc>
              <a:spcAft>
                <a:spcPct val="35000"/>
              </a:spcAft>
              <a:defRPr/>
            </a:pPr>
            <a:r>
              <a:rPr lang="en-US" sz="1200" dirty="0" smtClean="0"/>
              <a:t>Goals Objectives, Strategies</a:t>
            </a:r>
            <a:endParaRPr lang="en-US" sz="1200" dirty="0"/>
          </a:p>
        </p:txBody>
      </p:sp>
      <p:sp>
        <p:nvSpPr>
          <p:cNvPr id="10" name="Title 13"/>
          <p:cNvSpPr txBox="1">
            <a:spLocks/>
          </p:cNvSpPr>
          <p:nvPr/>
        </p:nvSpPr>
        <p:spPr>
          <a:xfrm>
            <a:off x="914400" y="723731"/>
            <a:ext cx="7772400" cy="914400"/>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defRPr/>
            </a:pPr>
            <a:r>
              <a:rPr lang="en-US" dirty="0" smtClean="0"/>
              <a:t>Transit Development Planning</a:t>
            </a:r>
          </a:p>
        </p:txBody>
      </p:sp>
      <p:sp>
        <p:nvSpPr>
          <p:cNvPr id="11" name="Freeform 10"/>
          <p:cNvSpPr/>
          <p:nvPr/>
        </p:nvSpPr>
        <p:spPr>
          <a:xfrm>
            <a:off x="7087433" y="5029200"/>
            <a:ext cx="1905000" cy="762000"/>
          </a:xfrm>
          <a:custGeom>
            <a:avLst/>
            <a:gdLst>
              <a:gd name="connsiteX0" fmla="*/ 0 w 1889521"/>
              <a:gd name="connsiteY0" fmla="*/ 0 h 755808"/>
              <a:gd name="connsiteX1" fmla="*/ 1511617 w 1889521"/>
              <a:gd name="connsiteY1" fmla="*/ 0 h 755808"/>
              <a:gd name="connsiteX2" fmla="*/ 1889521 w 1889521"/>
              <a:gd name="connsiteY2" fmla="*/ 377904 h 755808"/>
              <a:gd name="connsiteX3" fmla="*/ 1511617 w 1889521"/>
              <a:gd name="connsiteY3" fmla="*/ 755808 h 755808"/>
              <a:gd name="connsiteX4" fmla="*/ 0 w 1889521"/>
              <a:gd name="connsiteY4" fmla="*/ 755808 h 755808"/>
              <a:gd name="connsiteX5" fmla="*/ 377904 w 1889521"/>
              <a:gd name="connsiteY5" fmla="*/ 377904 h 755808"/>
              <a:gd name="connsiteX6" fmla="*/ 0 w 1889521"/>
              <a:gd name="connsiteY6" fmla="*/ 0 h 7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521" h="755808">
                <a:moveTo>
                  <a:pt x="0" y="0"/>
                </a:moveTo>
                <a:lnTo>
                  <a:pt x="1511617" y="0"/>
                </a:lnTo>
                <a:lnTo>
                  <a:pt x="1889521" y="377904"/>
                </a:lnTo>
                <a:lnTo>
                  <a:pt x="1511617" y="755808"/>
                </a:lnTo>
                <a:lnTo>
                  <a:pt x="0" y="755808"/>
                </a:lnTo>
                <a:lnTo>
                  <a:pt x="377904" y="377904"/>
                </a:lnTo>
                <a:lnTo>
                  <a:pt x="0" y="0"/>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94414" tIns="8255" rIns="377904" bIns="8255" spcCol="1270" anchor="ctr"/>
          <a:lstStyle/>
          <a:p>
            <a:pPr algn="ctr" defTabSz="577850">
              <a:lnSpc>
                <a:spcPct val="90000"/>
              </a:lnSpc>
              <a:spcAft>
                <a:spcPct val="35000"/>
              </a:spcAft>
              <a:defRPr/>
            </a:pPr>
            <a:r>
              <a:rPr lang="en-US" sz="1100" b="1" dirty="0">
                <a:solidFill>
                  <a:srgbClr val="C00000"/>
                </a:solidFill>
              </a:rPr>
              <a:t>Service Improvements</a:t>
            </a:r>
          </a:p>
          <a:p>
            <a:pPr algn="ctr" defTabSz="577850">
              <a:lnSpc>
                <a:spcPct val="90000"/>
              </a:lnSpc>
              <a:spcAft>
                <a:spcPct val="35000"/>
              </a:spcAft>
              <a:defRPr/>
            </a:pPr>
            <a:r>
              <a:rPr lang="en-US" sz="1100" b="1" dirty="0" smtClean="0">
                <a:solidFill>
                  <a:srgbClr val="C00000"/>
                </a:solidFill>
              </a:rPr>
              <a:t>2015-2025</a:t>
            </a:r>
            <a:endParaRPr lang="en-US" sz="1100" b="1" dirty="0">
              <a:solidFill>
                <a:srgbClr val="C00000"/>
              </a:solidFill>
            </a:endParaRPr>
          </a:p>
        </p:txBody>
      </p:sp>
      <p:sp>
        <p:nvSpPr>
          <p:cNvPr id="12" name="Freeform 11"/>
          <p:cNvSpPr/>
          <p:nvPr/>
        </p:nvSpPr>
        <p:spPr bwMode="auto">
          <a:xfrm rot="2404629">
            <a:off x="6440179" y="2659062"/>
            <a:ext cx="1981728" cy="845131"/>
          </a:xfrm>
          <a:custGeom>
            <a:avLst/>
            <a:gdLst>
              <a:gd name="connsiteX0" fmla="*/ 0 w 1568303"/>
              <a:gd name="connsiteY0" fmla="*/ 0 h 627321"/>
              <a:gd name="connsiteX1" fmla="*/ 1254643 w 1568303"/>
              <a:gd name="connsiteY1" fmla="*/ 0 h 627321"/>
              <a:gd name="connsiteX2" fmla="*/ 1568303 w 1568303"/>
              <a:gd name="connsiteY2" fmla="*/ 313661 h 627321"/>
              <a:gd name="connsiteX3" fmla="*/ 1254643 w 1568303"/>
              <a:gd name="connsiteY3" fmla="*/ 627321 h 627321"/>
              <a:gd name="connsiteX4" fmla="*/ 0 w 1568303"/>
              <a:gd name="connsiteY4" fmla="*/ 627321 h 627321"/>
              <a:gd name="connsiteX5" fmla="*/ 313661 w 1568303"/>
              <a:gd name="connsiteY5" fmla="*/ 313661 h 627321"/>
              <a:gd name="connsiteX6" fmla="*/ 0 w 1568303"/>
              <a:gd name="connsiteY6" fmla="*/ 0 h 6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8303" h="627321">
                <a:moveTo>
                  <a:pt x="0" y="0"/>
                </a:moveTo>
                <a:lnTo>
                  <a:pt x="1254643" y="0"/>
                </a:lnTo>
                <a:lnTo>
                  <a:pt x="1568303" y="313661"/>
                </a:lnTo>
                <a:lnTo>
                  <a:pt x="1254643" y="627321"/>
                </a:lnTo>
                <a:lnTo>
                  <a:pt x="0" y="627321"/>
                </a:lnTo>
                <a:lnTo>
                  <a:pt x="313661" y="313661"/>
                </a:lnTo>
                <a:lnTo>
                  <a:pt x="0" y="0"/>
                </a:lnTo>
                <a:close/>
              </a:path>
            </a:pathLst>
          </a:custGeom>
          <a:solidFill>
            <a:srgbClr val="FFFF0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28901" tIns="7620" rIns="313660" bIns="7620" spcCol="1270" anchor="ctr"/>
          <a:lstStyle/>
          <a:p>
            <a:pPr algn="ctr" defTabSz="533400">
              <a:lnSpc>
                <a:spcPct val="90000"/>
              </a:lnSpc>
              <a:spcAft>
                <a:spcPct val="35000"/>
              </a:spcAft>
              <a:defRPr/>
            </a:pPr>
            <a:r>
              <a:rPr lang="en-US" sz="1200" dirty="0" smtClean="0"/>
              <a:t>FTA / FDOT</a:t>
            </a:r>
          </a:p>
          <a:p>
            <a:pPr algn="ctr" defTabSz="533400">
              <a:lnSpc>
                <a:spcPct val="90000"/>
              </a:lnSpc>
              <a:spcAft>
                <a:spcPct val="35000"/>
              </a:spcAft>
              <a:defRPr/>
            </a:pPr>
            <a:r>
              <a:rPr lang="en-US" sz="1200" dirty="0" smtClean="0"/>
              <a:t>Funding Opportunities</a:t>
            </a:r>
            <a:endParaRPr lang="en-US" sz="1200" dirty="0"/>
          </a:p>
        </p:txBody>
      </p:sp>
      <p:sp>
        <p:nvSpPr>
          <p:cNvPr id="13" name="Freeform 12"/>
          <p:cNvSpPr/>
          <p:nvPr/>
        </p:nvSpPr>
        <p:spPr bwMode="auto">
          <a:xfrm>
            <a:off x="1371600" y="3191933"/>
            <a:ext cx="1890713" cy="764117"/>
          </a:xfrm>
          <a:custGeom>
            <a:avLst/>
            <a:gdLst>
              <a:gd name="connsiteX0" fmla="*/ 0 w 1889521"/>
              <a:gd name="connsiteY0" fmla="*/ 0 h 755808"/>
              <a:gd name="connsiteX1" fmla="*/ 1511617 w 1889521"/>
              <a:gd name="connsiteY1" fmla="*/ 0 h 755808"/>
              <a:gd name="connsiteX2" fmla="*/ 1889521 w 1889521"/>
              <a:gd name="connsiteY2" fmla="*/ 377904 h 755808"/>
              <a:gd name="connsiteX3" fmla="*/ 1511617 w 1889521"/>
              <a:gd name="connsiteY3" fmla="*/ 755808 h 755808"/>
              <a:gd name="connsiteX4" fmla="*/ 0 w 1889521"/>
              <a:gd name="connsiteY4" fmla="*/ 755808 h 755808"/>
              <a:gd name="connsiteX5" fmla="*/ 377904 w 1889521"/>
              <a:gd name="connsiteY5" fmla="*/ 377904 h 755808"/>
              <a:gd name="connsiteX6" fmla="*/ 0 w 1889521"/>
              <a:gd name="connsiteY6" fmla="*/ 0 h 7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521" h="755808">
                <a:moveTo>
                  <a:pt x="0" y="0"/>
                </a:moveTo>
                <a:lnTo>
                  <a:pt x="1511617" y="0"/>
                </a:lnTo>
                <a:lnTo>
                  <a:pt x="1889521" y="377904"/>
                </a:lnTo>
                <a:lnTo>
                  <a:pt x="1511617" y="755808"/>
                </a:lnTo>
                <a:lnTo>
                  <a:pt x="0" y="755808"/>
                </a:lnTo>
                <a:lnTo>
                  <a:pt x="377904" y="377904"/>
                </a:lnTo>
                <a:lnTo>
                  <a:pt x="0" y="0"/>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94414" tIns="8255" rIns="377904" bIns="8255" spcCol="1270" anchor="ctr"/>
          <a:lstStyle/>
          <a:p>
            <a:r>
              <a:rPr lang="en-US" sz="1200" b="1" dirty="0" smtClean="0">
                <a:solidFill>
                  <a:srgbClr val="7030A0"/>
                </a:solidFill>
              </a:rPr>
              <a:t>Performance Evaluation</a:t>
            </a:r>
            <a:endParaRPr lang="en-US" sz="1200" dirty="0">
              <a:solidFill>
                <a:srgbClr val="7030A0"/>
              </a:solidFill>
            </a:endParaRPr>
          </a:p>
        </p:txBody>
      </p:sp>
      <p:sp>
        <p:nvSpPr>
          <p:cNvPr id="14" name="Freeform 13"/>
          <p:cNvSpPr/>
          <p:nvPr/>
        </p:nvSpPr>
        <p:spPr bwMode="auto">
          <a:xfrm>
            <a:off x="2514600" y="2362200"/>
            <a:ext cx="1889125" cy="755650"/>
          </a:xfrm>
          <a:custGeom>
            <a:avLst/>
            <a:gdLst>
              <a:gd name="connsiteX0" fmla="*/ 0 w 1889521"/>
              <a:gd name="connsiteY0" fmla="*/ 0 h 755808"/>
              <a:gd name="connsiteX1" fmla="*/ 1511617 w 1889521"/>
              <a:gd name="connsiteY1" fmla="*/ 0 h 755808"/>
              <a:gd name="connsiteX2" fmla="*/ 1889521 w 1889521"/>
              <a:gd name="connsiteY2" fmla="*/ 377904 h 755808"/>
              <a:gd name="connsiteX3" fmla="*/ 1511617 w 1889521"/>
              <a:gd name="connsiteY3" fmla="*/ 755808 h 755808"/>
              <a:gd name="connsiteX4" fmla="*/ 0 w 1889521"/>
              <a:gd name="connsiteY4" fmla="*/ 755808 h 755808"/>
              <a:gd name="connsiteX5" fmla="*/ 377904 w 1889521"/>
              <a:gd name="connsiteY5" fmla="*/ 377904 h 755808"/>
              <a:gd name="connsiteX6" fmla="*/ 0 w 1889521"/>
              <a:gd name="connsiteY6" fmla="*/ 0 h 7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521" h="755808">
                <a:moveTo>
                  <a:pt x="0" y="0"/>
                </a:moveTo>
                <a:lnTo>
                  <a:pt x="1511617" y="0"/>
                </a:lnTo>
                <a:lnTo>
                  <a:pt x="1889521" y="377904"/>
                </a:lnTo>
                <a:lnTo>
                  <a:pt x="1511617" y="755808"/>
                </a:lnTo>
                <a:lnTo>
                  <a:pt x="0" y="755808"/>
                </a:lnTo>
                <a:lnTo>
                  <a:pt x="377904" y="377904"/>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94414" tIns="8255" rIns="377904" bIns="8255" spcCol="1270" anchor="ctr"/>
          <a:lstStyle/>
          <a:p>
            <a:pPr algn="ctr" defTabSz="577850">
              <a:lnSpc>
                <a:spcPct val="90000"/>
              </a:lnSpc>
              <a:spcAft>
                <a:spcPct val="35000"/>
              </a:spcAft>
              <a:defRPr/>
            </a:pPr>
            <a:r>
              <a:rPr lang="en-US" sz="1300" b="1" dirty="0" smtClean="0">
                <a:solidFill>
                  <a:schemeClr val="accent6">
                    <a:lumMod val="75000"/>
                  </a:schemeClr>
                </a:solidFill>
              </a:rPr>
              <a:t>Existing System Peer / Trend</a:t>
            </a:r>
            <a:endParaRPr lang="en-US" sz="1300" b="1" dirty="0">
              <a:solidFill>
                <a:schemeClr val="accent6">
                  <a:lumMod val="75000"/>
                </a:schemeClr>
              </a:solidFill>
            </a:endParaRPr>
          </a:p>
        </p:txBody>
      </p:sp>
      <p:sp>
        <p:nvSpPr>
          <p:cNvPr id="15" name="Freeform 14"/>
          <p:cNvSpPr/>
          <p:nvPr/>
        </p:nvSpPr>
        <p:spPr bwMode="auto">
          <a:xfrm>
            <a:off x="4800600" y="5029200"/>
            <a:ext cx="2590800" cy="729374"/>
          </a:xfrm>
          <a:custGeom>
            <a:avLst/>
            <a:gdLst>
              <a:gd name="connsiteX0" fmla="*/ 0 w 1568303"/>
              <a:gd name="connsiteY0" fmla="*/ 0 h 627321"/>
              <a:gd name="connsiteX1" fmla="*/ 1254643 w 1568303"/>
              <a:gd name="connsiteY1" fmla="*/ 0 h 627321"/>
              <a:gd name="connsiteX2" fmla="*/ 1568303 w 1568303"/>
              <a:gd name="connsiteY2" fmla="*/ 313661 h 627321"/>
              <a:gd name="connsiteX3" fmla="*/ 1254643 w 1568303"/>
              <a:gd name="connsiteY3" fmla="*/ 627321 h 627321"/>
              <a:gd name="connsiteX4" fmla="*/ 0 w 1568303"/>
              <a:gd name="connsiteY4" fmla="*/ 627321 h 627321"/>
              <a:gd name="connsiteX5" fmla="*/ 313661 w 1568303"/>
              <a:gd name="connsiteY5" fmla="*/ 313661 h 627321"/>
              <a:gd name="connsiteX6" fmla="*/ 0 w 1568303"/>
              <a:gd name="connsiteY6" fmla="*/ 0 h 6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8303" h="627321">
                <a:moveTo>
                  <a:pt x="0" y="0"/>
                </a:moveTo>
                <a:lnTo>
                  <a:pt x="1254643" y="0"/>
                </a:lnTo>
                <a:lnTo>
                  <a:pt x="1568303" y="313661"/>
                </a:lnTo>
                <a:lnTo>
                  <a:pt x="1254643" y="627321"/>
                </a:lnTo>
                <a:lnTo>
                  <a:pt x="0" y="627321"/>
                </a:lnTo>
                <a:lnTo>
                  <a:pt x="313661" y="313661"/>
                </a:lnTo>
                <a:lnTo>
                  <a:pt x="0" y="0"/>
                </a:lnTo>
                <a:close/>
              </a:path>
            </a:pathLst>
          </a:custGeom>
          <a:solidFill>
            <a:srgbClr val="92D05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28901" tIns="7620" rIns="313660" bIns="7620" spcCol="1270" anchor="ctr"/>
          <a:lstStyle/>
          <a:p>
            <a:pPr algn="ctr" defTabSz="533400">
              <a:lnSpc>
                <a:spcPct val="90000"/>
              </a:lnSpc>
              <a:spcAft>
                <a:spcPct val="35000"/>
              </a:spcAft>
              <a:defRPr/>
            </a:pPr>
            <a:r>
              <a:rPr lang="en-US" sz="1200" b="1" dirty="0" smtClean="0">
                <a:solidFill>
                  <a:srgbClr val="FF0000"/>
                </a:solidFill>
              </a:rPr>
              <a:t>Public </a:t>
            </a:r>
          </a:p>
          <a:p>
            <a:pPr algn="ctr" defTabSz="533400">
              <a:lnSpc>
                <a:spcPct val="90000"/>
              </a:lnSpc>
              <a:spcAft>
                <a:spcPct val="35000"/>
              </a:spcAft>
              <a:defRPr/>
            </a:pPr>
            <a:r>
              <a:rPr lang="en-US" sz="1200" b="1" dirty="0" smtClean="0">
                <a:solidFill>
                  <a:srgbClr val="FF0000"/>
                </a:solidFill>
              </a:rPr>
              <a:t>Involvement</a:t>
            </a:r>
            <a:endParaRPr lang="en-US" sz="1200" b="1" dirty="0">
              <a:solidFill>
                <a:srgbClr val="FF0000"/>
              </a:solidFill>
            </a:endParaRPr>
          </a:p>
        </p:txBody>
      </p:sp>
      <p:sp>
        <p:nvSpPr>
          <p:cNvPr id="16" name="Pentagon 15"/>
          <p:cNvSpPr/>
          <p:nvPr/>
        </p:nvSpPr>
        <p:spPr>
          <a:xfrm>
            <a:off x="762000" y="5985933"/>
            <a:ext cx="8229600" cy="381000"/>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Aft>
                <a:spcPct val="35000"/>
              </a:spcAft>
              <a:defRPr/>
            </a:pPr>
            <a:r>
              <a:rPr lang="en-US" i="1" dirty="0" smtClean="0">
                <a:solidFill>
                  <a:schemeClr val="bg1"/>
                </a:solidFill>
              </a:rPr>
              <a:t>Comply with FDOT TDP Requirements</a:t>
            </a:r>
            <a:endParaRPr lang="en-US" i="1" dirty="0">
              <a:solidFill>
                <a:schemeClr val="bg1"/>
              </a:solidFill>
            </a:endParaRPr>
          </a:p>
        </p:txBody>
      </p:sp>
    </p:spTree>
    <p:extLst>
      <p:ext uri="{BB962C8B-B14F-4D97-AF65-F5344CB8AC3E}">
        <p14:creationId xmlns:p14="http://schemas.microsoft.com/office/powerpoint/2010/main" val="305481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Scale>
                                      <p:cBhvr>
                                        <p:cTn id="1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3"/>
                                        </p:tgtEl>
                                        <p:attrNameLst>
                                          <p:attrName>ppt_x</p:attrName>
                                          <p:attrName>ppt_y</p:attrName>
                                        </p:attrNameLst>
                                      </p:cBhvr>
                                    </p:animMotion>
                                    <p:animEffect transition="in" filter="fade">
                                      <p:cBhvr>
                                        <p:cTn id="19" dur="1000"/>
                                        <p:tgtEl>
                                          <p:spTgt spid="13"/>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Scale>
                                      <p:cBhvr>
                                        <p:cTn id="2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4"/>
                                        </p:tgtEl>
                                        <p:attrNameLst>
                                          <p:attrName>ppt_x</p:attrName>
                                          <p:attrName>ppt_y</p:attrName>
                                        </p:attrNameLst>
                                      </p:cBhvr>
                                    </p:animMotion>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8" presetClass="entr" presetSubtype="0" accel="5000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0"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31" dur="1000" fill="hold"/>
                                        <p:tgtEl>
                                          <p:spTgt spid="5"/>
                                        </p:tgtEl>
                                        <p:attrNameLst>
                                          <p:attrName>ppt_y</p:attrName>
                                        </p:attrNameLst>
                                      </p:cBhvr>
                                      <p:tavLst>
                                        <p:tav tm="0">
                                          <p:val>
                                            <p:strVal val="#ppt_y"/>
                                          </p:val>
                                        </p:tav>
                                        <p:tav tm="100000">
                                          <p:val>
                                            <p:strVal val="#ppt_y"/>
                                          </p:val>
                                        </p:tav>
                                      </p:tavLst>
                                    </p:anim>
                                    <p:animEffect transition="in" filter="fade">
                                      <p:cBhvr>
                                        <p:cTn id="32" dur="1000"/>
                                        <p:tgtEl>
                                          <p:spTgt spid="5"/>
                                        </p:tgtEl>
                                      </p:cBhvr>
                                    </p:animEffect>
                                  </p:childTnLst>
                                </p:cTn>
                              </p:par>
                              <p:par>
                                <p:cTn id="33" presetID="48" presetClass="entr" presetSubtype="0" accel="5000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6"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37" dur="1000" fill="hold"/>
                                        <p:tgtEl>
                                          <p:spTgt spid="8"/>
                                        </p:tgtEl>
                                        <p:attrNameLst>
                                          <p:attrName>ppt_y</p:attrName>
                                        </p:attrNameLst>
                                      </p:cBhvr>
                                      <p:tavLst>
                                        <p:tav tm="0">
                                          <p:val>
                                            <p:strVal val="#ppt_y"/>
                                          </p:val>
                                        </p:tav>
                                        <p:tav tm="100000">
                                          <p:val>
                                            <p:strVal val="#ppt_y"/>
                                          </p:val>
                                        </p:tav>
                                      </p:tavLst>
                                    </p:anim>
                                    <p:animEffect transition="in" filter="fade">
                                      <p:cBhvr>
                                        <p:cTn id="38" dur="1000"/>
                                        <p:tgtEl>
                                          <p:spTgt spid="8"/>
                                        </p:tgtEl>
                                      </p:cBhvr>
                                    </p:animEffect>
                                  </p:childTnLst>
                                </p:cTn>
                              </p:par>
                              <p:par>
                                <p:cTn id="39" presetID="48" presetClass="entr" presetSubtype="0" accel="5000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43" dur="1000" fill="hold"/>
                                        <p:tgtEl>
                                          <p:spTgt spid="9"/>
                                        </p:tgtEl>
                                        <p:attrNameLst>
                                          <p:attrName>ppt_y</p:attrName>
                                        </p:attrNameLst>
                                      </p:cBhvr>
                                      <p:tavLst>
                                        <p:tav tm="0">
                                          <p:val>
                                            <p:strVal val="#ppt_y"/>
                                          </p:val>
                                        </p:tav>
                                        <p:tav tm="100000">
                                          <p:val>
                                            <p:strVal val="#ppt_y"/>
                                          </p:val>
                                        </p:tav>
                                      </p:tavLst>
                                    </p:anim>
                                    <p:animEffect transition="in" filter="fade">
                                      <p:cBhvr>
                                        <p:cTn id="44" dur="1000"/>
                                        <p:tgtEl>
                                          <p:spTgt spid="9"/>
                                        </p:tgtEl>
                                      </p:cBhvr>
                                    </p:animEffect>
                                  </p:childTnLst>
                                </p:cTn>
                              </p:par>
                              <p:par>
                                <p:cTn id="45" presetID="48" presetClass="entr" presetSubtype="0" accel="5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15"/>
                                        </p:tgtEl>
                                        <p:attrNameLst>
                                          <p:attrName>ppt_y</p:attrName>
                                        </p:attrNameLst>
                                      </p:cBhvr>
                                      <p:tavLst>
                                        <p:tav tm="0">
                                          <p:val>
                                            <p:strVal val="#ppt_y"/>
                                          </p:val>
                                        </p:tav>
                                        <p:tav tm="100000">
                                          <p:val>
                                            <p:strVal val="#ppt_y"/>
                                          </p:val>
                                        </p:tav>
                                      </p:tavLst>
                                    </p:anim>
                                    <p:animEffect transition="in" filter="fade">
                                      <p:cBhvr>
                                        <p:cTn id="50" dur="1000"/>
                                        <p:tgtEl>
                                          <p:spTgt spid="15"/>
                                        </p:tgtEl>
                                      </p:cBhvr>
                                    </p:animEffect>
                                  </p:childTnLst>
                                </p:cTn>
                              </p:par>
                              <p:par>
                                <p:cTn id="51" presetID="23" presetClass="entr" presetSubtype="16"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900" decel="100000" fill="hold"/>
                                        <p:tgtEl>
                                          <p:spTgt spid="16"/>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80">
                                          <p:stCondLst>
                                            <p:cond delay="0"/>
                                          </p:stCondLst>
                                        </p:cTn>
                                        <p:tgtEl>
                                          <p:spTgt spid="11"/>
                                        </p:tgtEl>
                                      </p:cBhvr>
                                    </p:animEffect>
                                    <p:anim calcmode="lin" valueType="num">
                                      <p:cBhvr>
                                        <p:cTn id="6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3" dur="26">
                                          <p:stCondLst>
                                            <p:cond delay="650"/>
                                          </p:stCondLst>
                                        </p:cTn>
                                        <p:tgtEl>
                                          <p:spTgt spid="11"/>
                                        </p:tgtEl>
                                      </p:cBhvr>
                                      <p:to x="100000" y="60000"/>
                                    </p:animScale>
                                    <p:animScale>
                                      <p:cBhvr>
                                        <p:cTn id="74" dur="166" decel="50000">
                                          <p:stCondLst>
                                            <p:cond delay="676"/>
                                          </p:stCondLst>
                                        </p:cTn>
                                        <p:tgtEl>
                                          <p:spTgt spid="11"/>
                                        </p:tgtEl>
                                      </p:cBhvr>
                                      <p:to x="100000" y="100000"/>
                                    </p:animScale>
                                    <p:animScale>
                                      <p:cBhvr>
                                        <p:cTn id="75" dur="26">
                                          <p:stCondLst>
                                            <p:cond delay="1312"/>
                                          </p:stCondLst>
                                        </p:cTn>
                                        <p:tgtEl>
                                          <p:spTgt spid="11"/>
                                        </p:tgtEl>
                                      </p:cBhvr>
                                      <p:to x="100000" y="80000"/>
                                    </p:animScale>
                                    <p:animScale>
                                      <p:cBhvr>
                                        <p:cTn id="76" dur="166" decel="50000">
                                          <p:stCondLst>
                                            <p:cond delay="1338"/>
                                          </p:stCondLst>
                                        </p:cTn>
                                        <p:tgtEl>
                                          <p:spTgt spid="11"/>
                                        </p:tgtEl>
                                      </p:cBhvr>
                                      <p:to x="100000" y="100000"/>
                                    </p:animScale>
                                    <p:animScale>
                                      <p:cBhvr>
                                        <p:cTn id="77" dur="26">
                                          <p:stCondLst>
                                            <p:cond delay="1642"/>
                                          </p:stCondLst>
                                        </p:cTn>
                                        <p:tgtEl>
                                          <p:spTgt spid="11"/>
                                        </p:tgtEl>
                                      </p:cBhvr>
                                      <p:to x="100000" y="90000"/>
                                    </p:animScale>
                                    <p:animScale>
                                      <p:cBhvr>
                                        <p:cTn id="78" dur="166" decel="50000">
                                          <p:stCondLst>
                                            <p:cond delay="1668"/>
                                          </p:stCondLst>
                                        </p:cTn>
                                        <p:tgtEl>
                                          <p:spTgt spid="11"/>
                                        </p:tgtEl>
                                      </p:cBhvr>
                                      <p:to x="100000" y="100000"/>
                                    </p:animScale>
                                    <p:animScale>
                                      <p:cBhvr>
                                        <p:cTn id="79" dur="26">
                                          <p:stCondLst>
                                            <p:cond delay="1808"/>
                                          </p:stCondLst>
                                        </p:cTn>
                                        <p:tgtEl>
                                          <p:spTgt spid="11"/>
                                        </p:tgtEl>
                                      </p:cBhvr>
                                      <p:to x="100000" y="95000"/>
                                    </p:animScale>
                                    <p:animScale>
                                      <p:cBhvr>
                                        <p:cTn id="8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Coordination</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35551" y="2183500"/>
            <a:ext cx="3135421" cy="1585195"/>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09616" y="1735543"/>
            <a:ext cx="2423160" cy="121158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2966" y="1626799"/>
            <a:ext cx="1316448" cy="132032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610278" y="3862165"/>
            <a:ext cx="1850768" cy="1850768"/>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05656" y="3517760"/>
            <a:ext cx="2796540" cy="104394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2550" y="4396224"/>
            <a:ext cx="1097280" cy="666750"/>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1184" y="5073211"/>
            <a:ext cx="1078230" cy="678180"/>
          </a:xfrm>
          <a:prstGeom prst="rect">
            <a:avLst/>
          </a:prstGeom>
        </p:spPr>
      </p:pic>
      <p:pic>
        <p:nvPicPr>
          <p:cNvPr id="1026"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610278" y="5709312"/>
            <a:ext cx="654358" cy="63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l="17576" t="35566" r="59392" b="34928"/>
          <a:stretch/>
        </p:blipFill>
        <p:spPr bwMode="auto">
          <a:xfrm>
            <a:off x="6716243" y="4665276"/>
            <a:ext cx="2073237" cy="1494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287198"/>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667" y="455304"/>
            <a:ext cx="5581742" cy="1143000"/>
          </a:xfrm>
        </p:spPr>
        <p:txBody>
          <a:bodyPr>
            <a:normAutofit/>
          </a:bodyPr>
          <a:lstStyle/>
          <a:p>
            <a:pPr algn="ctr"/>
            <a:r>
              <a:rPr lang="en-US" sz="4000" dirty="0" smtClean="0">
                <a:solidFill>
                  <a:schemeClr val="tx1"/>
                </a:solidFill>
              </a:rPr>
              <a:t>Public Involvement</a:t>
            </a:r>
            <a:endParaRPr lang="en-US" sz="4000" dirty="0">
              <a:solidFill>
                <a:schemeClr val="tx1"/>
              </a:solidFill>
            </a:endParaRPr>
          </a:p>
        </p:txBody>
      </p:sp>
      <p:pic>
        <p:nvPicPr>
          <p:cNvPr id="5" name="Content Placeholder 4" descr="focus.jpg"/>
          <p:cNvPicPr>
            <a:picLocks noGrp="1" noChangeAspect="1"/>
          </p:cNvPicPr>
          <p:nvPr>
            <p:ph idx="1"/>
          </p:nvPr>
        </p:nvPicPr>
        <p:blipFill>
          <a:blip r:embed="rId2" cstate="email"/>
          <a:stretch>
            <a:fillRect/>
          </a:stretch>
        </p:blipFill>
        <p:spPr>
          <a:xfrm>
            <a:off x="3293534" y="2060769"/>
            <a:ext cx="5410200" cy="3557727"/>
          </a:xfrm>
        </p:spPr>
      </p:pic>
      <p:sp>
        <p:nvSpPr>
          <p:cNvPr id="4" name="Text Placeholder 3"/>
          <p:cNvSpPr>
            <a:spLocks noGrp="1"/>
          </p:cNvSpPr>
          <p:nvPr>
            <p:ph type="body" sz="half" idx="2"/>
          </p:nvPr>
        </p:nvSpPr>
        <p:spPr>
          <a:xfrm>
            <a:off x="203200" y="1413934"/>
            <a:ext cx="2633133" cy="4758266"/>
          </a:xfrm>
        </p:spPr>
        <p:txBody>
          <a:bodyPr>
            <a:normAutofit fontScale="92500" lnSpcReduction="20000"/>
          </a:bodyPr>
          <a:lstStyle/>
          <a:p>
            <a:pPr marL="285750" lvl="0" indent="-285750">
              <a:buClr>
                <a:schemeClr val="accent2">
                  <a:lumMod val="60000"/>
                  <a:lumOff val="40000"/>
                </a:schemeClr>
              </a:buClr>
              <a:buSzPct val="120000"/>
              <a:buFont typeface="Wingdings" panose="05000000000000000000" pitchFamily="2" charset="2"/>
              <a:buChar char="Ø"/>
              <a:defRPr/>
            </a:pPr>
            <a:r>
              <a:rPr lang="en-US" dirty="0"/>
              <a:t>Advisory Review Committee (ARC)</a:t>
            </a:r>
          </a:p>
          <a:p>
            <a:pPr marL="285750" lvl="0" indent="-285750">
              <a:buClr>
                <a:schemeClr val="accent2">
                  <a:lumMod val="60000"/>
                  <a:lumOff val="40000"/>
                </a:schemeClr>
              </a:buClr>
              <a:buSzPct val="120000"/>
              <a:buFont typeface="Wingdings" panose="05000000000000000000" pitchFamily="2" charset="2"/>
              <a:buChar char="Ø"/>
              <a:defRPr/>
            </a:pPr>
            <a:r>
              <a:rPr lang="en-US" dirty="0" smtClean="0"/>
              <a:t>Outreach </a:t>
            </a:r>
            <a:r>
              <a:rPr lang="en-US" dirty="0"/>
              <a:t>Community Associations</a:t>
            </a:r>
          </a:p>
          <a:p>
            <a:pPr marL="285750" lvl="0" indent="-285750">
              <a:buClr>
                <a:schemeClr val="accent2">
                  <a:lumMod val="60000"/>
                  <a:lumOff val="40000"/>
                </a:schemeClr>
              </a:buClr>
              <a:buSzPct val="120000"/>
              <a:buFont typeface="Wingdings" panose="05000000000000000000" pitchFamily="2" charset="2"/>
              <a:buChar char="Ø"/>
              <a:defRPr/>
            </a:pPr>
            <a:r>
              <a:rPr lang="en-US" dirty="0"/>
              <a:t>Community Leader Interviews</a:t>
            </a:r>
          </a:p>
          <a:p>
            <a:pPr marL="285750" lvl="0" indent="-285750">
              <a:buClr>
                <a:schemeClr val="accent2">
                  <a:lumMod val="60000"/>
                  <a:lumOff val="40000"/>
                </a:schemeClr>
              </a:buClr>
              <a:buSzPct val="120000"/>
              <a:buFont typeface="Wingdings" panose="05000000000000000000" pitchFamily="2" charset="2"/>
              <a:buChar char="Ø"/>
              <a:defRPr/>
            </a:pPr>
            <a:r>
              <a:rPr lang="en-US" dirty="0"/>
              <a:t>Customer Surveys </a:t>
            </a:r>
          </a:p>
          <a:p>
            <a:pPr marL="285750" lvl="0" indent="-285750">
              <a:buClr>
                <a:schemeClr val="accent2">
                  <a:lumMod val="60000"/>
                  <a:lumOff val="40000"/>
                </a:schemeClr>
              </a:buClr>
              <a:buSzPct val="120000"/>
              <a:buFont typeface="Wingdings" panose="05000000000000000000" pitchFamily="2" charset="2"/>
              <a:buChar char="Ø"/>
              <a:defRPr/>
            </a:pPr>
            <a:r>
              <a:rPr lang="en-US" dirty="0" smtClean="0"/>
              <a:t>Intergovernmental </a:t>
            </a:r>
            <a:r>
              <a:rPr lang="en-US" dirty="0"/>
              <a:t>Coordination Committee</a:t>
            </a:r>
          </a:p>
          <a:p>
            <a:pPr marL="285750" lvl="0" indent="-285750">
              <a:buClr>
                <a:schemeClr val="accent2">
                  <a:lumMod val="60000"/>
                  <a:lumOff val="40000"/>
                </a:schemeClr>
              </a:buClr>
              <a:buSzPct val="120000"/>
              <a:buFont typeface="Wingdings" panose="05000000000000000000" pitchFamily="2" charset="2"/>
              <a:buChar char="Ø"/>
              <a:defRPr/>
            </a:pPr>
            <a:r>
              <a:rPr lang="en-US" dirty="0"/>
              <a:t>On-Line Access / Outreach</a:t>
            </a:r>
          </a:p>
          <a:p>
            <a:pPr marL="285750" lvl="0" indent="-285750">
              <a:buClr>
                <a:schemeClr val="accent2">
                  <a:lumMod val="60000"/>
                  <a:lumOff val="40000"/>
                </a:schemeClr>
              </a:buClr>
              <a:buSzPct val="120000"/>
              <a:buFont typeface="Wingdings" panose="05000000000000000000" pitchFamily="2" charset="2"/>
              <a:buChar char="Ø"/>
              <a:defRPr/>
            </a:pPr>
            <a:r>
              <a:rPr lang="en-US" dirty="0" smtClean="0"/>
              <a:t>Public </a:t>
            </a:r>
            <a:r>
              <a:rPr lang="en-US" dirty="0"/>
              <a:t>Workshops</a:t>
            </a:r>
          </a:p>
          <a:p>
            <a:pPr marL="285750" lvl="0" indent="-285750">
              <a:buClr>
                <a:schemeClr val="accent2">
                  <a:lumMod val="60000"/>
                  <a:lumOff val="40000"/>
                </a:schemeClr>
              </a:buClr>
              <a:buSzPct val="120000"/>
              <a:buFont typeface="Wingdings" panose="05000000000000000000" pitchFamily="2" charset="2"/>
              <a:buChar char="Ø"/>
              <a:defRPr/>
            </a:pPr>
            <a:r>
              <a:rPr lang="en-US" dirty="0" smtClean="0"/>
              <a:t>TPO / NEFRC </a:t>
            </a:r>
          </a:p>
          <a:p>
            <a:pPr marL="285750" lvl="0" indent="-285750">
              <a:buClr>
                <a:schemeClr val="accent2">
                  <a:lumMod val="60000"/>
                  <a:lumOff val="40000"/>
                </a:schemeClr>
              </a:buClr>
              <a:buSzPct val="120000"/>
              <a:buFont typeface="Wingdings" panose="05000000000000000000" pitchFamily="2" charset="2"/>
              <a:buChar char="Ø"/>
              <a:defRPr/>
            </a:pPr>
            <a:r>
              <a:rPr lang="en-US" dirty="0" smtClean="0"/>
              <a:t>TPO </a:t>
            </a:r>
            <a:r>
              <a:rPr lang="en-US" dirty="0"/>
              <a:t>Process Coordination</a:t>
            </a:r>
          </a:p>
          <a:p>
            <a:pPr marL="285750" lvl="0" indent="-285750">
              <a:buClr>
                <a:schemeClr val="accent2">
                  <a:lumMod val="60000"/>
                  <a:lumOff val="40000"/>
                </a:schemeClr>
              </a:buClr>
              <a:buSzPct val="120000"/>
              <a:buFont typeface="Wingdings" panose="05000000000000000000" pitchFamily="2" charset="2"/>
              <a:buChar char="Ø"/>
              <a:defRPr/>
            </a:pPr>
            <a:r>
              <a:rPr lang="en-US" dirty="0"/>
              <a:t> Public Hearing and Adoption</a:t>
            </a:r>
          </a:p>
        </p:txBody>
      </p:sp>
      <p:sp>
        <p:nvSpPr>
          <p:cNvPr id="3" name="Rectangle 2"/>
          <p:cNvSpPr/>
          <p:nvPr/>
        </p:nvSpPr>
        <p:spPr>
          <a:xfrm>
            <a:off x="381452" y="951973"/>
            <a:ext cx="1132041" cy="369332"/>
          </a:xfrm>
          <a:prstGeom prst="rect">
            <a:avLst/>
          </a:prstGeom>
        </p:spPr>
        <p:txBody>
          <a:bodyPr wrap="none">
            <a:spAutoFit/>
          </a:bodyPr>
          <a:lstStyle/>
          <a:p>
            <a:r>
              <a:rPr lang="en-US" dirty="0" smtClean="0">
                <a:solidFill>
                  <a:schemeClr val="accent2">
                    <a:lumMod val="60000"/>
                    <a:lumOff val="40000"/>
                  </a:schemeClr>
                </a:solidFill>
              </a:rPr>
              <a:t>Outreach</a:t>
            </a:r>
            <a:endParaRPr lang="en-US" dirty="0">
              <a:solidFill>
                <a:schemeClr val="accent2">
                  <a:lumMod val="60000"/>
                  <a:lumOff val="40000"/>
                </a:schemeClr>
              </a:solidFill>
            </a:endParaRPr>
          </a:p>
        </p:txBody>
      </p:sp>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78834973"/>
              </p:ext>
            </p:extLst>
          </p:nvPr>
        </p:nvGraphicFramePr>
        <p:xfrm>
          <a:off x="914400" y="276225"/>
          <a:ext cx="7829550" cy="5032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txBox="1">
            <a:spLocks noChangeArrowheads="1"/>
          </p:cNvSpPr>
          <p:nvPr/>
        </p:nvSpPr>
        <p:spPr>
          <a:xfrm>
            <a:off x="0" y="0"/>
            <a:ext cx="8458200" cy="1143000"/>
          </a:xfrm>
          <a:prstGeom prst="rect">
            <a:avLst/>
          </a:prstGeom>
        </p:spPr>
        <p:txBody>
          <a:bodyPr/>
          <a:lstStyle>
            <a:lvl1pPr algn="l" defTabSz="457200" rtl="0" eaLnBrk="1" latinLnBrk="0" hangingPunct="1">
              <a:spcBef>
                <a:spcPct val="0"/>
              </a:spcBef>
              <a:buNone/>
              <a:defRPr sz="3000" b="1" i="0" kern="1200">
                <a:solidFill>
                  <a:srgbClr val="0D5B48"/>
                </a:solidFill>
                <a:effectLst>
                  <a:outerShdw blurRad="50800" dist="38100" dir="2700000">
                    <a:srgbClr val="000000">
                      <a:alpha val="43000"/>
                    </a:srgbClr>
                  </a:outerShdw>
                </a:effectLst>
                <a:latin typeface="Verdana"/>
                <a:ea typeface="+mj-ea"/>
                <a:cs typeface="Verdana"/>
              </a:defRPr>
            </a:lvl1pPr>
          </a:lstStyle>
          <a:p>
            <a:pPr>
              <a:defRPr/>
            </a:pPr>
            <a:r>
              <a:rPr lang="en-US" sz="3200" dirty="0" smtClean="0"/>
              <a:t>What Makes A Great Public Transit System?</a:t>
            </a:r>
            <a:endParaRPr lang="en-US" dirty="0" smtClean="0">
              <a:solidFill>
                <a:srgbClr val="FFFF00"/>
              </a:solidFill>
            </a:endParaRPr>
          </a:p>
        </p:txBody>
      </p:sp>
      <p:sp>
        <p:nvSpPr>
          <p:cNvPr id="6" name="TextBox 5"/>
          <p:cNvSpPr txBox="1"/>
          <p:nvPr/>
        </p:nvSpPr>
        <p:spPr>
          <a:xfrm rot="20896067">
            <a:off x="7074006" y="4650824"/>
            <a:ext cx="1715534" cy="523220"/>
          </a:xfrm>
          <a:prstGeom prst="rect">
            <a:avLst/>
          </a:prstGeom>
          <a:noFill/>
        </p:spPr>
        <p:txBody>
          <a:bodyPr wrap="none" rtlCol="0">
            <a:spAutoFit/>
          </a:bodyPr>
          <a:lstStyle/>
          <a:p>
            <a:r>
              <a:rPr lang="en-US" sz="2800" dirty="0" smtClean="0">
                <a:solidFill>
                  <a:srgbClr val="FF0000"/>
                </a:solidFill>
                <a:latin typeface="Comic Sans MS" pitchFamily="66" charset="0"/>
              </a:rPr>
              <a:t>Efficient</a:t>
            </a:r>
            <a:endParaRPr lang="en-US" sz="2800" dirty="0">
              <a:solidFill>
                <a:srgbClr val="FF0000"/>
              </a:solidFill>
              <a:latin typeface="Comic Sans MS" pitchFamily="66" charset="0"/>
            </a:endParaRPr>
          </a:p>
        </p:txBody>
      </p:sp>
      <p:sp>
        <p:nvSpPr>
          <p:cNvPr id="7" name="TextBox 6"/>
          <p:cNvSpPr txBox="1"/>
          <p:nvPr/>
        </p:nvSpPr>
        <p:spPr>
          <a:xfrm rot="161439">
            <a:off x="4158393" y="4590272"/>
            <a:ext cx="2279791" cy="954107"/>
          </a:xfrm>
          <a:prstGeom prst="rect">
            <a:avLst/>
          </a:prstGeom>
          <a:noFill/>
        </p:spPr>
        <p:txBody>
          <a:bodyPr wrap="none" rtlCol="0">
            <a:spAutoFit/>
          </a:bodyPr>
          <a:lstStyle/>
          <a:p>
            <a:r>
              <a:rPr lang="en-US" sz="2800" dirty="0" smtClean="0">
                <a:solidFill>
                  <a:srgbClr val="FF0000"/>
                </a:solidFill>
                <a:latin typeface="Comic Sans MS" pitchFamily="66" charset="0"/>
              </a:rPr>
              <a:t>Mobility</a:t>
            </a:r>
          </a:p>
          <a:p>
            <a:r>
              <a:rPr lang="en-US" sz="2800" dirty="0" smtClean="0">
                <a:solidFill>
                  <a:srgbClr val="FF0000"/>
                </a:solidFill>
                <a:latin typeface="Comic Sans MS" pitchFamily="66" charset="0"/>
              </a:rPr>
              <a:t>Management</a:t>
            </a:r>
            <a:endParaRPr lang="en-US" sz="2800" dirty="0">
              <a:solidFill>
                <a:srgbClr val="FF0000"/>
              </a:solidFill>
              <a:latin typeface="Comic Sans MS" pitchFamily="66" charset="0"/>
            </a:endParaRPr>
          </a:p>
        </p:txBody>
      </p:sp>
      <p:sp>
        <p:nvSpPr>
          <p:cNvPr id="8" name="TextBox 7"/>
          <p:cNvSpPr txBox="1"/>
          <p:nvPr/>
        </p:nvSpPr>
        <p:spPr>
          <a:xfrm rot="239788">
            <a:off x="540725" y="3407972"/>
            <a:ext cx="1231427" cy="523220"/>
          </a:xfrm>
          <a:prstGeom prst="rect">
            <a:avLst/>
          </a:prstGeom>
          <a:noFill/>
        </p:spPr>
        <p:txBody>
          <a:bodyPr wrap="none" rtlCol="0">
            <a:spAutoFit/>
          </a:bodyPr>
          <a:lstStyle/>
          <a:p>
            <a:r>
              <a:rPr lang="en-US" sz="2800" dirty="0" smtClean="0">
                <a:solidFill>
                  <a:srgbClr val="FF0000"/>
                </a:solidFill>
                <a:latin typeface="Comic Sans MS" pitchFamily="66" charset="0"/>
              </a:rPr>
              <a:t>Image</a:t>
            </a:r>
            <a:endParaRPr lang="en-US" sz="2800" dirty="0">
              <a:solidFill>
                <a:srgbClr val="FF0000"/>
              </a:solidFill>
              <a:latin typeface="Comic Sans MS" pitchFamily="66" charset="0"/>
            </a:endParaRPr>
          </a:p>
        </p:txBody>
      </p:sp>
      <p:sp>
        <p:nvSpPr>
          <p:cNvPr id="9" name="TextBox 8"/>
          <p:cNvSpPr txBox="1"/>
          <p:nvPr/>
        </p:nvSpPr>
        <p:spPr>
          <a:xfrm rot="318239">
            <a:off x="4516582" y="4018340"/>
            <a:ext cx="1499128" cy="523220"/>
          </a:xfrm>
          <a:prstGeom prst="rect">
            <a:avLst/>
          </a:prstGeom>
          <a:noFill/>
        </p:spPr>
        <p:txBody>
          <a:bodyPr wrap="none" rtlCol="0">
            <a:spAutoFit/>
          </a:bodyPr>
          <a:lstStyle/>
          <a:p>
            <a:r>
              <a:rPr lang="en-US" sz="2800" dirty="0" smtClean="0">
                <a:solidFill>
                  <a:srgbClr val="FF0000"/>
                </a:solidFill>
                <a:latin typeface="Comic Sans MS" pitchFamily="66" charset="0"/>
              </a:rPr>
              <a:t>Reliable</a:t>
            </a:r>
            <a:endParaRPr lang="en-US" sz="2800" dirty="0">
              <a:solidFill>
                <a:srgbClr val="FF0000"/>
              </a:solidFill>
              <a:latin typeface="Comic Sans MS" pitchFamily="66" charset="0"/>
            </a:endParaRPr>
          </a:p>
        </p:txBody>
      </p:sp>
      <p:sp>
        <p:nvSpPr>
          <p:cNvPr id="10" name="TextBox 9"/>
          <p:cNvSpPr txBox="1"/>
          <p:nvPr/>
        </p:nvSpPr>
        <p:spPr>
          <a:xfrm rot="20671580">
            <a:off x="233538" y="1116079"/>
            <a:ext cx="1362874" cy="954107"/>
          </a:xfrm>
          <a:prstGeom prst="rect">
            <a:avLst/>
          </a:prstGeom>
          <a:noFill/>
        </p:spPr>
        <p:txBody>
          <a:bodyPr wrap="none" rtlCol="0">
            <a:spAutoFit/>
          </a:bodyPr>
          <a:lstStyle/>
          <a:p>
            <a:r>
              <a:rPr lang="en-US" sz="2800" dirty="0" smtClean="0">
                <a:solidFill>
                  <a:srgbClr val="FF0000"/>
                </a:solidFill>
                <a:latin typeface="Comic Sans MS" pitchFamily="66" charset="0"/>
              </a:rPr>
              <a:t>Job</a:t>
            </a:r>
          </a:p>
          <a:p>
            <a:r>
              <a:rPr lang="en-US" sz="2800" dirty="0" smtClean="0">
                <a:solidFill>
                  <a:srgbClr val="FF0000"/>
                </a:solidFill>
                <a:latin typeface="Comic Sans MS" pitchFamily="66" charset="0"/>
              </a:rPr>
              <a:t>Access</a:t>
            </a:r>
            <a:endParaRPr lang="en-US" sz="2800" dirty="0">
              <a:solidFill>
                <a:srgbClr val="FF0000"/>
              </a:solidFill>
              <a:latin typeface="Comic Sans MS" pitchFamily="66" charset="0"/>
            </a:endParaRPr>
          </a:p>
        </p:txBody>
      </p:sp>
      <p:sp>
        <p:nvSpPr>
          <p:cNvPr id="11" name="TextBox 10"/>
          <p:cNvSpPr txBox="1"/>
          <p:nvPr/>
        </p:nvSpPr>
        <p:spPr>
          <a:xfrm rot="239788">
            <a:off x="6841348" y="816332"/>
            <a:ext cx="2250937" cy="523220"/>
          </a:xfrm>
          <a:prstGeom prst="rect">
            <a:avLst/>
          </a:prstGeom>
          <a:noFill/>
        </p:spPr>
        <p:txBody>
          <a:bodyPr wrap="none" rtlCol="0">
            <a:spAutoFit/>
          </a:bodyPr>
          <a:lstStyle/>
          <a:p>
            <a:r>
              <a:rPr lang="en-US" sz="2800" dirty="0" smtClean="0">
                <a:solidFill>
                  <a:srgbClr val="FF0000"/>
                </a:solidFill>
                <a:latin typeface="Comic Sans MS" pitchFamily="66" charset="0"/>
              </a:rPr>
              <a:t>Connectivity</a:t>
            </a:r>
            <a:endParaRPr lang="en-US" sz="2800" dirty="0">
              <a:solidFill>
                <a:srgbClr val="FF0000"/>
              </a:solidFill>
              <a:latin typeface="Comic Sans MS" pitchFamily="66" charset="0"/>
            </a:endParaRPr>
          </a:p>
        </p:txBody>
      </p:sp>
      <p:sp>
        <p:nvSpPr>
          <p:cNvPr id="13" name="TextBox 12"/>
          <p:cNvSpPr txBox="1"/>
          <p:nvPr/>
        </p:nvSpPr>
        <p:spPr>
          <a:xfrm rot="21171634">
            <a:off x="15810" y="4179497"/>
            <a:ext cx="1992853" cy="523220"/>
          </a:xfrm>
          <a:prstGeom prst="rect">
            <a:avLst/>
          </a:prstGeom>
          <a:noFill/>
        </p:spPr>
        <p:txBody>
          <a:bodyPr wrap="none" rtlCol="0">
            <a:spAutoFit/>
          </a:bodyPr>
          <a:lstStyle/>
          <a:p>
            <a:r>
              <a:rPr lang="en-US" sz="2800" dirty="0" smtClean="0">
                <a:solidFill>
                  <a:srgbClr val="FF0000"/>
                </a:solidFill>
                <a:latin typeface="Comic Sans MS" pitchFamily="66" charset="0"/>
              </a:rPr>
              <a:t>Convenient</a:t>
            </a:r>
            <a:endParaRPr lang="en-US" sz="2800" dirty="0">
              <a:solidFill>
                <a:srgbClr val="FF0000"/>
              </a:solidFill>
              <a:latin typeface="Comic Sans MS" pitchFamily="66" charset="0"/>
            </a:endParaRPr>
          </a:p>
        </p:txBody>
      </p:sp>
      <p:sp>
        <p:nvSpPr>
          <p:cNvPr id="14" name="TextBox 13"/>
          <p:cNvSpPr txBox="1"/>
          <p:nvPr/>
        </p:nvSpPr>
        <p:spPr>
          <a:xfrm>
            <a:off x="4083563" y="632526"/>
            <a:ext cx="1713931" cy="523220"/>
          </a:xfrm>
          <a:prstGeom prst="rect">
            <a:avLst/>
          </a:prstGeom>
          <a:noFill/>
        </p:spPr>
        <p:txBody>
          <a:bodyPr wrap="none" rtlCol="0">
            <a:spAutoFit/>
          </a:bodyPr>
          <a:lstStyle/>
          <a:p>
            <a:r>
              <a:rPr lang="en-US" sz="2800" dirty="0" smtClean="0">
                <a:solidFill>
                  <a:srgbClr val="FF0000"/>
                </a:solidFill>
                <a:latin typeface="Comic Sans MS" pitchFamily="66" charset="0"/>
              </a:rPr>
              <a:t>Facilities</a:t>
            </a:r>
            <a:endParaRPr lang="en-US" sz="2800" dirty="0">
              <a:solidFill>
                <a:srgbClr val="FF0000"/>
              </a:solidFill>
              <a:latin typeface="Comic Sans MS" pitchFamily="66" charset="0"/>
            </a:endParaRPr>
          </a:p>
        </p:txBody>
      </p:sp>
      <p:sp>
        <p:nvSpPr>
          <p:cNvPr id="15" name="TextBox 14"/>
          <p:cNvSpPr txBox="1"/>
          <p:nvPr/>
        </p:nvSpPr>
        <p:spPr>
          <a:xfrm rot="21171634">
            <a:off x="2358133" y="5046988"/>
            <a:ext cx="1699504" cy="523220"/>
          </a:xfrm>
          <a:prstGeom prst="rect">
            <a:avLst/>
          </a:prstGeom>
          <a:noFill/>
        </p:spPr>
        <p:txBody>
          <a:bodyPr wrap="none" rtlCol="0">
            <a:spAutoFit/>
          </a:bodyPr>
          <a:lstStyle/>
          <a:p>
            <a:r>
              <a:rPr lang="en-US" sz="2800" dirty="0" smtClean="0">
                <a:solidFill>
                  <a:srgbClr val="FF0000"/>
                </a:solidFill>
                <a:latin typeface="Comic Sans MS" pitchFamily="66" charset="0"/>
              </a:rPr>
              <a:t>Frequent</a:t>
            </a:r>
            <a:endParaRPr lang="en-US" sz="2800" dirty="0">
              <a:solidFill>
                <a:srgbClr val="FF0000"/>
              </a:solidFill>
              <a:latin typeface="Comic Sans MS" pitchFamily="66" charset="0"/>
            </a:endParaRPr>
          </a:p>
        </p:txBody>
      </p:sp>
      <p:pic>
        <p:nvPicPr>
          <p:cNvPr id="1027"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56117" y="4767263"/>
            <a:ext cx="2218033" cy="156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rot="20896067">
            <a:off x="5181641" y="5603389"/>
            <a:ext cx="1822935" cy="523220"/>
          </a:xfrm>
          <a:prstGeom prst="rect">
            <a:avLst/>
          </a:prstGeom>
          <a:noFill/>
        </p:spPr>
        <p:txBody>
          <a:bodyPr wrap="none" rtlCol="0">
            <a:spAutoFit/>
          </a:bodyPr>
          <a:lstStyle/>
          <a:p>
            <a:r>
              <a:rPr lang="en-US" sz="2800" dirty="0" smtClean="0">
                <a:solidFill>
                  <a:srgbClr val="FF0000"/>
                </a:solidFill>
                <a:latin typeface="Comic Sans MS" pitchFamily="66" charset="0"/>
              </a:rPr>
              <a:t>Education</a:t>
            </a:r>
            <a:endParaRPr lang="en-US" sz="2800" dirty="0">
              <a:solidFill>
                <a:srgbClr val="FF0000"/>
              </a:solidFill>
              <a:latin typeface="Comic Sans MS" pitchFamily="66" charset="0"/>
            </a:endParaRPr>
          </a:p>
        </p:txBody>
      </p:sp>
      <p:sp>
        <p:nvSpPr>
          <p:cNvPr id="18" name="TextBox 17"/>
          <p:cNvSpPr txBox="1"/>
          <p:nvPr/>
        </p:nvSpPr>
        <p:spPr>
          <a:xfrm>
            <a:off x="2403369" y="5984583"/>
            <a:ext cx="2839239" cy="523220"/>
          </a:xfrm>
          <a:prstGeom prst="rect">
            <a:avLst/>
          </a:prstGeom>
          <a:noFill/>
        </p:spPr>
        <p:txBody>
          <a:bodyPr wrap="none" rtlCol="0">
            <a:spAutoFit/>
          </a:bodyPr>
          <a:lstStyle/>
          <a:p>
            <a:r>
              <a:rPr lang="en-US" sz="2800" dirty="0" smtClean="0">
                <a:solidFill>
                  <a:srgbClr val="FF0000"/>
                </a:solidFill>
                <a:latin typeface="Comic Sans MS" pitchFamily="66" charset="0"/>
              </a:rPr>
              <a:t>Senior Services</a:t>
            </a:r>
            <a:endParaRPr lang="en-US" sz="2800" dirty="0">
              <a:solidFill>
                <a:srgbClr val="FF0000"/>
              </a:solidFill>
              <a:latin typeface="Comic Sans MS" pitchFamily="66" charset="0"/>
            </a:endParaRPr>
          </a:p>
        </p:txBody>
      </p:sp>
      <p:sp>
        <p:nvSpPr>
          <p:cNvPr id="19" name="TextBox 18"/>
          <p:cNvSpPr txBox="1"/>
          <p:nvPr/>
        </p:nvSpPr>
        <p:spPr>
          <a:xfrm rot="942976">
            <a:off x="7020319" y="5338579"/>
            <a:ext cx="2169184" cy="954107"/>
          </a:xfrm>
          <a:prstGeom prst="rect">
            <a:avLst/>
          </a:prstGeom>
          <a:noFill/>
        </p:spPr>
        <p:txBody>
          <a:bodyPr wrap="none" rtlCol="0">
            <a:spAutoFit/>
          </a:bodyPr>
          <a:lstStyle/>
          <a:p>
            <a:r>
              <a:rPr lang="en-US" sz="2800" dirty="0" smtClean="0">
                <a:solidFill>
                  <a:srgbClr val="FF0000"/>
                </a:solidFill>
                <a:latin typeface="Comic Sans MS" pitchFamily="66" charset="0"/>
              </a:rPr>
              <a:t>Regional </a:t>
            </a:r>
          </a:p>
          <a:p>
            <a:r>
              <a:rPr lang="en-US" sz="2800" dirty="0" smtClean="0">
                <a:solidFill>
                  <a:srgbClr val="FF0000"/>
                </a:solidFill>
                <a:latin typeface="Comic Sans MS" pitchFamily="66" charset="0"/>
              </a:rPr>
              <a:t>Connections</a:t>
            </a:r>
            <a:endParaRPr lang="en-US" sz="2800" dirty="0">
              <a:solidFill>
                <a:srgbClr val="FF0000"/>
              </a:solidFill>
              <a:latin typeface="Comic Sans MS" pitchFamily="66" charset="0"/>
            </a:endParaRPr>
          </a:p>
        </p:txBody>
      </p:sp>
      <p:sp>
        <p:nvSpPr>
          <p:cNvPr id="20" name="TextBox 19"/>
          <p:cNvSpPr txBox="1"/>
          <p:nvPr/>
        </p:nvSpPr>
        <p:spPr>
          <a:xfrm rot="20671580">
            <a:off x="6860315" y="2279789"/>
            <a:ext cx="2334293" cy="523220"/>
          </a:xfrm>
          <a:prstGeom prst="rect">
            <a:avLst/>
          </a:prstGeom>
          <a:noFill/>
        </p:spPr>
        <p:txBody>
          <a:bodyPr wrap="none" rtlCol="0">
            <a:spAutoFit/>
          </a:bodyPr>
          <a:lstStyle/>
          <a:p>
            <a:r>
              <a:rPr lang="en-US" sz="2800" dirty="0" smtClean="0">
                <a:solidFill>
                  <a:srgbClr val="FF0000"/>
                </a:solidFill>
                <a:latin typeface="Comic Sans MS" pitchFamily="66" charset="0"/>
              </a:rPr>
              <a:t>Accessibility</a:t>
            </a:r>
            <a:endParaRPr lang="en-US" sz="2800" dirty="0">
              <a:solidFill>
                <a:srgbClr val="FF0000"/>
              </a:solidFill>
              <a:latin typeface="Comic Sans MS" pitchFamily="66" charset="0"/>
            </a:endParaRPr>
          </a:p>
        </p:txBody>
      </p:sp>
      <p:sp>
        <p:nvSpPr>
          <p:cNvPr id="21" name="TextBox 20"/>
          <p:cNvSpPr txBox="1"/>
          <p:nvPr/>
        </p:nvSpPr>
        <p:spPr>
          <a:xfrm rot="700092">
            <a:off x="7577251" y="1321030"/>
            <a:ext cx="1183337" cy="954107"/>
          </a:xfrm>
          <a:prstGeom prst="rect">
            <a:avLst/>
          </a:prstGeom>
          <a:noFill/>
        </p:spPr>
        <p:txBody>
          <a:bodyPr wrap="none" rtlCol="0">
            <a:spAutoFit/>
          </a:bodyPr>
          <a:lstStyle/>
          <a:p>
            <a:r>
              <a:rPr lang="en-US" sz="2800" dirty="0" smtClean="0">
                <a:solidFill>
                  <a:srgbClr val="FF0000"/>
                </a:solidFill>
                <a:latin typeface="Comic Sans MS" pitchFamily="66" charset="0"/>
              </a:rPr>
              <a:t>Go </a:t>
            </a:r>
          </a:p>
          <a:p>
            <a:r>
              <a:rPr lang="en-US" sz="2800" dirty="0" smtClean="0">
                <a:solidFill>
                  <a:srgbClr val="FF0000"/>
                </a:solidFill>
                <a:latin typeface="Comic Sans MS" pitchFamily="66" charset="0"/>
              </a:rPr>
              <a:t>Green</a:t>
            </a:r>
            <a:endParaRPr lang="en-US" sz="2800" dirty="0">
              <a:solidFill>
                <a:srgbClr val="FF0000"/>
              </a:solidFill>
              <a:latin typeface="Comic Sans MS" pitchFamily="66" charset="0"/>
            </a:endParaRPr>
          </a:p>
        </p:txBody>
      </p:sp>
      <p:sp>
        <p:nvSpPr>
          <p:cNvPr id="22" name="TextBox 21"/>
          <p:cNvSpPr txBox="1"/>
          <p:nvPr/>
        </p:nvSpPr>
        <p:spPr>
          <a:xfrm rot="644950">
            <a:off x="27254" y="2644802"/>
            <a:ext cx="1146468" cy="400110"/>
          </a:xfrm>
          <a:prstGeom prst="rect">
            <a:avLst/>
          </a:prstGeom>
          <a:noFill/>
        </p:spPr>
        <p:txBody>
          <a:bodyPr wrap="none" rtlCol="0">
            <a:spAutoFit/>
          </a:bodyPr>
          <a:lstStyle/>
          <a:p>
            <a:r>
              <a:rPr lang="en-US" sz="2000" dirty="0" smtClean="0">
                <a:solidFill>
                  <a:srgbClr val="FF0000"/>
                </a:solidFill>
                <a:latin typeface="Comic Sans MS" pitchFamily="66" charset="0"/>
              </a:rPr>
              <a:t>Tourism</a:t>
            </a:r>
            <a:endParaRPr lang="en-US" sz="2000" dirty="0">
              <a:solidFill>
                <a:srgbClr val="FF0000"/>
              </a:solidFill>
              <a:latin typeface="Comic Sans MS" pitchFamily="66" charset="0"/>
            </a:endParaRPr>
          </a:p>
        </p:txBody>
      </p:sp>
    </p:spTree>
    <p:extLst>
      <p:ext uri="{BB962C8B-B14F-4D97-AF65-F5344CB8AC3E}">
        <p14:creationId xmlns:p14="http://schemas.microsoft.com/office/powerpoint/2010/main" val="1310341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TDP Public Workshops</a:t>
            </a:r>
            <a:endParaRPr lang="en-US" dirty="0"/>
          </a:p>
        </p:txBody>
      </p:sp>
      <p:sp>
        <p:nvSpPr>
          <p:cNvPr id="3" name="Rectangle 2"/>
          <p:cNvSpPr/>
          <p:nvPr/>
        </p:nvSpPr>
        <p:spPr>
          <a:xfrm>
            <a:off x="1143000" y="1643377"/>
            <a:ext cx="7052733" cy="4524315"/>
          </a:xfrm>
          <a:prstGeom prst="rect">
            <a:avLst/>
          </a:prstGeom>
        </p:spPr>
        <p:txBody>
          <a:bodyPr wrap="square">
            <a:spAutoFit/>
          </a:bodyPr>
          <a:lstStyle/>
          <a:p>
            <a:r>
              <a:rPr lang="en-US" sz="2400" dirty="0"/>
              <a:t>Tuesday, August 11</a:t>
            </a:r>
            <a:r>
              <a:rPr lang="en-US" sz="2400" baseline="30000" dirty="0"/>
              <a:t>th</a:t>
            </a:r>
            <a:r>
              <a:rPr lang="en-US" sz="2400" dirty="0"/>
              <a:t>, 2015</a:t>
            </a:r>
          </a:p>
          <a:p>
            <a:r>
              <a:rPr lang="en-US" sz="2400" dirty="0"/>
              <a:t>4:00 pm – 6:00 pm</a:t>
            </a:r>
          </a:p>
          <a:p>
            <a:r>
              <a:rPr lang="en-US" sz="2400" dirty="0"/>
              <a:t>Flagler County Emergency Operations Center Training Room A</a:t>
            </a:r>
          </a:p>
          <a:p>
            <a:r>
              <a:rPr lang="en-US" sz="2400" dirty="0"/>
              <a:t>Flagler County Emergency Services</a:t>
            </a:r>
          </a:p>
          <a:p>
            <a:r>
              <a:rPr lang="en-US" sz="2400" dirty="0"/>
              <a:t>1769 E Moody Blvd # 3, Bunnell, FL 32110</a:t>
            </a:r>
          </a:p>
          <a:p>
            <a:endParaRPr lang="en-US" sz="2400" dirty="0"/>
          </a:p>
          <a:p>
            <a:r>
              <a:rPr lang="en-US" sz="2400" dirty="0"/>
              <a:t> </a:t>
            </a:r>
          </a:p>
          <a:p>
            <a:r>
              <a:rPr lang="en-US" sz="2400" dirty="0"/>
              <a:t>Wednesday, August 12</a:t>
            </a:r>
            <a:r>
              <a:rPr lang="en-US" sz="2400" baseline="30000" dirty="0"/>
              <a:t>th</a:t>
            </a:r>
            <a:r>
              <a:rPr lang="en-US" sz="2400" dirty="0"/>
              <a:t>, 2015</a:t>
            </a:r>
          </a:p>
          <a:p>
            <a:r>
              <a:rPr lang="en-US" sz="2400" dirty="0"/>
              <a:t>4:00 pm – 6:00 pm</a:t>
            </a:r>
          </a:p>
          <a:p>
            <a:r>
              <a:rPr lang="en-US" sz="2400" dirty="0"/>
              <a:t>Palm Coast Community Center</a:t>
            </a:r>
          </a:p>
          <a:p>
            <a:r>
              <a:rPr lang="en-US" sz="2400" dirty="0"/>
              <a:t>305 Palm Coast Pkwy NE, Palm Coast, FL </a:t>
            </a:r>
            <a:r>
              <a:rPr lang="en-US" sz="2400" dirty="0" smtClean="0"/>
              <a:t>32137</a:t>
            </a:r>
            <a:endParaRPr lang="en-US" sz="2400" dirty="0"/>
          </a:p>
        </p:txBody>
      </p:sp>
    </p:spTree>
    <p:extLst>
      <p:ext uri="{BB962C8B-B14F-4D97-AF65-F5344CB8AC3E}">
        <p14:creationId xmlns:p14="http://schemas.microsoft.com/office/powerpoint/2010/main" val="1688708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lvl="2" indent="0">
              <a:buClr>
                <a:schemeClr val="accent1"/>
              </a:buClr>
              <a:buSzPct val="85000"/>
            </a:pPr>
            <a:r>
              <a:rPr lang="en-US" i="1" dirty="0">
                <a:latin typeface="Verdana"/>
                <a:ea typeface="Times New Roman"/>
                <a:cs typeface="Times New Roman"/>
              </a:rPr>
              <a:t>Public Transit Vision</a:t>
            </a:r>
          </a:p>
          <a:p>
            <a:endParaRPr lang="en-US" dirty="0"/>
          </a:p>
        </p:txBody>
      </p:sp>
      <p:sp>
        <p:nvSpPr>
          <p:cNvPr id="3" name="Text Placeholder 2"/>
          <p:cNvSpPr>
            <a:spLocks noGrp="1"/>
          </p:cNvSpPr>
          <p:nvPr>
            <p:ph type="body" sz="half" idx="3"/>
          </p:nvPr>
        </p:nvSpPr>
        <p:spPr/>
        <p:txBody>
          <a:bodyPr/>
          <a:lstStyle/>
          <a:p>
            <a:pPr marL="0" lvl="2" indent="0">
              <a:buClr>
                <a:schemeClr val="accent1"/>
              </a:buClr>
              <a:buSzPct val="85000"/>
            </a:pPr>
            <a:r>
              <a:rPr lang="en-US" i="1" dirty="0">
                <a:latin typeface="Verdana"/>
                <a:ea typeface="Times New Roman"/>
                <a:cs typeface="Times New Roman"/>
              </a:rPr>
              <a:t>Public Transit Mission</a:t>
            </a:r>
          </a:p>
          <a:p>
            <a:endParaRPr lang="en-US" dirty="0"/>
          </a:p>
        </p:txBody>
      </p:sp>
      <p:sp>
        <p:nvSpPr>
          <p:cNvPr id="4" name="Content Placeholder 3"/>
          <p:cNvSpPr>
            <a:spLocks noGrp="1"/>
          </p:cNvSpPr>
          <p:nvPr>
            <p:ph sz="quarter" idx="2"/>
          </p:nvPr>
        </p:nvSpPr>
        <p:spPr/>
        <p:txBody>
          <a:bodyPr>
            <a:normAutofit fontScale="77500" lnSpcReduction="20000"/>
          </a:bodyPr>
          <a:lstStyle/>
          <a:p>
            <a:pPr marL="0" marR="0" indent="0">
              <a:lnSpc>
                <a:spcPct val="115000"/>
              </a:lnSpc>
              <a:spcBef>
                <a:spcPts val="600"/>
              </a:spcBef>
              <a:spcAft>
                <a:spcPts val="600"/>
              </a:spcAft>
              <a:buNone/>
            </a:pPr>
            <a:r>
              <a:rPr lang="en-US" sz="2800" dirty="0" smtClean="0">
                <a:solidFill>
                  <a:srgbClr val="000000"/>
                </a:solidFill>
                <a:latin typeface="Verdana"/>
                <a:ea typeface="Calibri"/>
                <a:cs typeface="Times New Roman"/>
              </a:rPr>
              <a:t>Flagler </a:t>
            </a:r>
            <a:r>
              <a:rPr lang="en-US" sz="2800" dirty="0">
                <a:solidFill>
                  <a:srgbClr val="000000"/>
                </a:solidFill>
                <a:latin typeface="Verdana"/>
                <a:ea typeface="Calibri"/>
                <a:cs typeface="Times New Roman"/>
              </a:rPr>
              <a:t>County exceeds expectations in delivering a well-balanced multi-modal transportation system that promotes economic development, community accessibility, sustainability, and environmental sensitivity. </a:t>
            </a:r>
            <a:endParaRPr lang="en-US" sz="2800" dirty="0">
              <a:latin typeface="Verdana"/>
              <a:ea typeface="Calibri"/>
              <a:cs typeface="Times New Roman"/>
            </a:endParaRPr>
          </a:p>
          <a:p>
            <a:endParaRPr lang="en-US" dirty="0"/>
          </a:p>
        </p:txBody>
      </p:sp>
      <p:sp>
        <p:nvSpPr>
          <p:cNvPr id="5" name="Content Placeholder 4"/>
          <p:cNvSpPr>
            <a:spLocks noGrp="1"/>
          </p:cNvSpPr>
          <p:nvPr>
            <p:ph sz="quarter" idx="4"/>
          </p:nvPr>
        </p:nvSpPr>
        <p:spPr/>
        <p:txBody>
          <a:bodyPr>
            <a:normAutofit fontScale="77500" lnSpcReduction="20000"/>
          </a:bodyPr>
          <a:lstStyle/>
          <a:p>
            <a:pPr marL="0" marR="0" indent="0">
              <a:lnSpc>
                <a:spcPct val="115000"/>
              </a:lnSpc>
              <a:spcBef>
                <a:spcPts val="600"/>
              </a:spcBef>
              <a:spcAft>
                <a:spcPts val="600"/>
              </a:spcAft>
              <a:buNone/>
            </a:pPr>
            <a:r>
              <a:rPr lang="en-US" sz="2800" dirty="0" smtClean="0">
                <a:solidFill>
                  <a:srgbClr val="000000"/>
                </a:solidFill>
                <a:latin typeface="Verdana"/>
                <a:ea typeface="Calibri"/>
                <a:cs typeface="Times New Roman"/>
              </a:rPr>
              <a:t>Flagler </a:t>
            </a:r>
            <a:r>
              <a:rPr lang="en-US" sz="2800" dirty="0">
                <a:solidFill>
                  <a:srgbClr val="000000"/>
                </a:solidFill>
                <a:latin typeface="Verdana"/>
                <a:ea typeface="Calibri"/>
                <a:cs typeface="Times New Roman"/>
              </a:rPr>
              <a:t>County will operate and coordinate a multi-modal public transportation system that effectively and efficiently meets the existing and future mobility needs as identified through on-going outreach to Flagler County’s residents, visitors and businesses. </a:t>
            </a:r>
            <a:endParaRPr lang="en-US" sz="2800" dirty="0">
              <a:latin typeface="Verdana"/>
              <a:ea typeface="Calibri"/>
              <a:cs typeface="Times New Roman"/>
            </a:endParaRPr>
          </a:p>
          <a:p>
            <a:endParaRPr lang="en-US" dirty="0"/>
          </a:p>
        </p:txBody>
      </p:sp>
      <p:sp>
        <p:nvSpPr>
          <p:cNvPr id="6" name="Title 5"/>
          <p:cNvSpPr>
            <a:spLocks noGrp="1"/>
          </p:cNvSpPr>
          <p:nvPr>
            <p:ph type="title"/>
          </p:nvPr>
        </p:nvSpPr>
        <p:spPr/>
        <p:txBody>
          <a:bodyPr/>
          <a:lstStyle/>
          <a:p>
            <a:r>
              <a:rPr lang="en-US" dirty="0" smtClean="0"/>
              <a:t>Goals, Objectives and Strategies </a:t>
            </a:r>
            <a:endParaRPr lang="en-US" dirty="0"/>
          </a:p>
        </p:txBody>
      </p:sp>
    </p:spTree>
    <p:extLst>
      <p:ext uri="{BB962C8B-B14F-4D97-AF65-F5344CB8AC3E}">
        <p14:creationId xmlns:p14="http://schemas.microsoft.com/office/powerpoint/2010/main" val="1286531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1752" y="372533"/>
            <a:ext cx="8534400" cy="758952"/>
          </a:xfrm>
        </p:spPr>
        <p:txBody>
          <a:bodyPr>
            <a:noAutofit/>
          </a:bodyPr>
          <a:lstStyle/>
          <a:p>
            <a:r>
              <a:rPr lang="en-US" sz="3600" b="1" dirty="0" smtClean="0"/>
              <a:t>Goal 1</a:t>
            </a:r>
            <a:r>
              <a:rPr lang="en-US" sz="3200" dirty="0" smtClean="0"/>
              <a:t>: Smart Growth Development</a:t>
            </a:r>
            <a:endParaRPr lang="en-US" sz="3200" dirty="0"/>
          </a:p>
        </p:txBody>
      </p:sp>
      <p:sp>
        <p:nvSpPr>
          <p:cNvPr id="8" name="Content Placeholder 7"/>
          <p:cNvSpPr>
            <a:spLocks noGrp="1"/>
          </p:cNvSpPr>
          <p:nvPr>
            <p:ph sz="half" idx="1"/>
          </p:nvPr>
        </p:nvSpPr>
        <p:spPr/>
        <p:txBody>
          <a:bodyPr>
            <a:normAutofit lnSpcReduction="10000"/>
          </a:bodyPr>
          <a:lstStyle/>
          <a:p>
            <a:pPr marL="0" indent="0">
              <a:buNone/>
            </a:pPr>
            <a:r>
              <a:rPr lang="en-US" sz="2800" dirty="0"/>
              <a:t>Support future development that is smart-growth oriented, low impact and environmentally friendly that reduces urban sprawl and incorporates transit oriented development and bicycle/pedestrian access. </a:t>
            </a:r>
            <a:endParaRPr lang="en-US" dirty="0"/>
          </a:p>
        </p:txBody>
      </p:sp>
      <p:sp>
        <p:nvSpPr>
          <p:cNvPr id="9" name="Content Placeholder 8"/>
          <p:cNvSpPr>
            <a:spLocks noGrp="1"/>
          </p:cNvSpPr>
          <p:nvPr>
            <p:ph sz="half" idx="2"/>
          </p:nvPr>
        </p:nvSpPr>
        <p:spPr/>
        <p:txBody>
          <a:bodyPr>
            <a:normAutofit lnSpcReduction="10000"/>
          </a:bodyPr>
          <a:lstStyle/>
          <a:p>
            <a:pPr marL="0" indent="0">
              <a:buNone/>
            </a:pPr>
            <a:r>
              <a:rPr lang="en-US" sz="2400" b="1" dirty="0">
                <a:solidFill>
                  <a:srgbClr val="000000"/>
                </a:solidFill>
                <a:latin typeface="Verdana"/>
                <a:ea typeface="Calibri"/>
                <a:cs typeface="Times New Roman"/>
              </a:rPr>
              <a:t>Objective: </a:t>
            </a:r>
            <a:r>
              <a:rPr lang="en-US" sz="2400" dirty="0">
                <a:solidFill>
                  <a:srgbClr val="000000"/>
                </a:solidFill>
                <a:latin typeface="Verdana"/>
                <a:ea typeface="Calibri"/>
                <a:cs typeface="Times New Roman"/>
              </a:rPr>
              <a:t>Evaluate and participate in the development of and updates to regional plans, advocating policies that support transit use.</a:t>
            </a:r>
            <a:endParaRPr lang="en-US" sz="2400" dirty="0">
              <a:latin typeface="Verdana"/>
              <a:ea typeface="Calibri"/>
              <a:cs typeface="Times New Roman"/>
            </a:endParaRPr>
          </a:p>
          <a:p>
            <a:pPr marL="0" indent="0">
              <a:buNone/>
            </a:pPr>
            <a:endParaRPr lang="en-US" dirty="0"/>
          </a:p>
        </p:txBody>
      </p:sp>
    </p:spTree>
    <p:extLst>
      <p:ext uri="{BB962C8B-B14F-4D97-AF65-F5344CB8AC3E}">
        <p14:creationId xmlns:p14="http://schemas.microsoft.com/office/powerpoint/2010/main" val="1868348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Goal 1</a:t>
            </a:r>
            <a:r>
              <a:rPr lang="en-US" sz="3600" dirty="0"/>
              <a:t>: Smart Growth Development</a:t>
            </a:r>
            <a:endParaRPr lang="en-US" dirty="0"/>
          </a:p>
        </p:txBody>
      </p:sp>
      <p:sp>
        <p:nvSpPr>
          <p:cNvPr id="3" name="Content Placeholder 2"/>
          <p:cNvSpPr>
            <a:spLocks noGrp="1"/>
          </p:cNvSpPr>
          <p:nvPr>
            <p:ph sz="quarter" idx="1"/>
          </p:nvPr>
        </p:nvSpPr>
        <p:spPr/>
        <p:txBody>
          <a:bodyPr>
            <a:normAutofit fontScale="55000" lnSpcReduction="20000"/>
          </a:bodyPr>
          <a:lstStyle/>
          <a:p>
            <a:r>
              <a:rPr lang="en-US" b="1" dirty="0" smtClean="0"/>
              <a:t>Strategy1.1:  </a:t>
            </a:r>
            <a:r>
              <a:rPr lang="en-US" dirty="0"/>
              <a:t>Conduct an</a:t>
            </a:r>
            <a:r>
              <a:rPr lang="en-US" b="1" dirty="0"/>
              <a:t> </a:t>
            </a:r>
            <a:r>
              <a:rPr lang="en-US" dirty="0"/>
              <a:t>ongoing Comprehensive Plan evaluation to define </a:t>
            </a:r>
            <a:r>
              <a:rPr lang="en-US" b="1" dirty="0"/>
              <a:t>	   </a:t>
            </a:r>
            <a:r>
              <a:rPr lang="en-US" dirty="0"/>
              <a:t>appropriate</a:t>
            </a:r>
            <a:r>
              <a:rPr lang="en-US" b="1" dirty="0"/>
              <a:t> </a:t>
            </a:r>
            <a:r>
              <a:rPr lang="en-US" dirty="0"/>
              <a:t>modifications to support smart growth</a:t>
            </a:r>
            <a:r>
              <a:rPr lang="en-US" dirty="0" smtClean="0"/>
              <a:t>.</a:t>
            </a:r>
          </a:p>
          <a:p>
            <a:endParaRPr lang="en-US" dirty="0"/>
          </a:p>
          <a:p>
            <a:r>
              <a:rPr lang="en-US" b="1" dirty="0" smtClean="0"/>
              <a:t>Strategy1.2:  </a:t>
            </a:r>
            <a:r>
              <a:rPr lang="en-US" dirty="0"/>
              <a:t>Support revisions to land development codes to reflect those</a:t>
            </a:r>
            <a:r>
              <a:rPr lang="en-US" b="1" dirty="0"/>
              <a:t> </a:t>
            </a:r>
            <a:r>
              <a:rPr lang="en-US" dirty="0"/>
              <a:t> Comprehensive Plan changes that support smart growth</a:t>
            </a:r>
            <a:r>
              <a:rPr lang="en-US" dirty="0" smtClean="0"/>
              <a:t>.</a:t>
            </a:r>
          </a:p>
          <a:p>
            <a:endParaRPr lang="en-US" dirty="0"/>
          </a:p>
          <a:p>
            <a:r>
              <a:rPr lang="en-US" b="1" dirty="0" smtClean="0"/>
              <a:t>Strategy1.3:  </a:t>
            </a:r>
            <a:r>
              <a:rPr lang="en-US" dirty="0"/>
              <a:t>Create local public transportation design standards and include them in a resource to provide to local governments, development agencies and the business development community</a:t>
            </a:r>
            <a:r>
              <a:rPr lang="en-US" dirty="0" smtClean="0"/>
              <a:t>.</a:t>
            </a:r>
          </a:p>
          <a:p>
            <a:endParaRPr lang="en-US" dirty="0"/>
          </a:p>
          <a:p>
            <a:r>
              <a:rPr lang="en-US" b="1" dirty="0" smtClean="0"/>
              <a:t>Strategy1.4:  </a:t>
            </a:r>
            <a:r>
              <a:rPr lang="en-US" dirty="0"/>
              <a:t>Perform education and outreach activities to developers to facilitate the  incorporation of public transit amenities and transit supportive design elements in new developments</a:t>
            </a:r>
            <a:r>
              <a:rPr lang="en-US" dirty="0" smtClean="0"/>
              <a:t>.</a:t>
            </a:r>
          </a:p>
          <a:p>
            <a:endParaRPr lang="en-US" dirty="0"/>
          </a:p>
          <a:p>
            <a:r>
              <a:rPr lang="en-US" b="1" dirty="0" smtClean="0"/>
              <a:t>Strategy 1.5:  </a:t>
            </a:r>
            <a:r>
              <a:rPr lang="en-US" dirty="0"/>
              <a:t>Develop a demonstration public transportation project that highlights the local eco-tourism industry through seasonal services and/or public-private partnerships.  </a:t>
            </a:r>
            <a:endParaRPr lang="en-US" dirty="0" smtClean="0"/>
          </a:p>
          <a:p>
            <a:endParaRPr lang="en-US" dirty="0"/>
          </a:p>
          <a:p>
            <a:r>
              <a:rPr lang="en-US" b="1" dirty="0" smtClean="0"/>
              <a:t>Strategy1.6 :  </a:t>
            </a:r>
            <a:r>
              <a:rPr lang="en-US" dirty="0"/>
              <a:t>Flagler County shall monitor its transportation system and the  Concurrency Management Program to ensure adequate transportation system capacity prior to issuance of development orders to include potential transit, pedestrian and bikeway enhancements.</a:t>
            </a:r>
          </a:p>
        </p:txBody>
      </p:sp>
    </p:spTree>
    <p:extLst>
      <p:ext uri="{BB962C8B-B14F-4D97-AF65-F5344CB8AC3E}">
        <p14:creationId xmlns:p14="http://schemas.microsoft.com/office/powerpoint/2010/main" val="2346598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2485" y="135467"/>
            <a:ext cx="8534400" cy="1029885"/>
          </a:xfrm>
        </p:spPr>
        <p:txBody>
          <a:bodyPr anchor="ctr">
            <a:noAutofit/>
          </a:bodyPr>
          <a:lstStyle/>
          <a:p>
            <a:r>
              <a:rPr lang="en-US" sz="3200" b="1" dirty="0" smtClean="0"/>
              <a:t>Goal 2</a:t>
            </a:r>
            <a:r>
              <a:rPr lang="en-US" sz="2800" dirty="0" smtClean="0"/>
              <a:t>: </a:t>
            </a:r>
            <a:r>
              <a:rPr lang="en-US" sz="2800" b="1" dirty="0"/>
              <a:t>Goal</a:t>
            </a:r>
            <a:r>
              <a:rPr lang="en-US" sz="2800" b="1" dirty="0" smtClean="0"/>
              <a:t>:</a:t>
            </a:r>
            <a:r>
              <a:rPr lang="en-US" sz="2800" b="1" dirty="0"/>
              <a:t> </a:t>
            </a:r>
            <a:r>
              <a:rPr lang="en-US" sz="2800" b="1" dirty="0" smtClean="0"/>
              <a:t>Multi-jurisdictional </a:t>
            </a:r>
            <a:r>
              <a:rPr lang="en-US" sz="2800" b="1" dirty="0"/>
              <a:t>planning 	</a:t>
            </a:r>
            <a:endParaRPr lang="en-US" sz="2800" dirty="0"/>
          </a:p>
        </p:txBody>
      </p:sp>
      <p:sp>
        <p:nvSpPr>
          <p:cNvPr id="8" name="Content Placeholder 7"/>
          <p:cNvSpPr>
            <a:spLocks noGrp="1"/>
          </p:cNvSpPr>
          <p:nvPr>
            <p:ph sz="half" idx="1"/>
          </p:nvPr>
        </p:nvSpPr>
        <p:spPr/>
        <p:txBody>
          <a:bodyPr>
            <a:normAutofit/>
          </a:bodyPr>
          <a:lstStyle/>
          <a:p>
            <a:pPr marL="0" indent="0">
              <a:buNone/>
            </a:pPr>
            <a:r>
              <a:rPr lang="en-US" sz="2800" dirty="0"/>
              <a:t>Develop an efficient, effective, and convenient process to address multi-jurisdictional planning within Flagler County and throughout the region.</a:t>
            </a:r>
            <a:endParaRPr lang="en-US" dirty="0"/>
          </a:p>
        </p:txBody>
      </p:sp>
      <p:sp>
        <p:nvSpPr>
          <p:cNvPr id="9" name="Content Placeholder 8"/>
          <p:cNvSpPr>
            <a:spLocks noGrp="1"/>
          </p:cNvSpPr>
          <p:nvPr>
            <p:ph sz="half" idx="2"/>
          </p:nvPr>
        </p:nvSpPr>
        <p:spPr/>
        <p:txBody>
          <a:bodyPr>
            <a:normAutofit/>
          </a:bodyPr>
          <a:lstStyle/>
          <a:p>
            <a:pPr marL="0" indent="0">
              <a:buNone/>
            </a:pPr>
            <a:r>
              <a:rPr lang="en-US" sz="2400" b="1" dirty="0"/>
              <a:t>Objective:  </a:t>
            </a:r>
            <a:r>
              <a:rPr lang="en-US" sz="2400" dirty="0"/>
              <a:t>Advocate Flagler County’s transportation interests through participation in regional transportation decision making.</a:t>
            </a:r>
          </a:p>
          <a:p>
            <a:pPr marL="0" indent="0">
              <a:buNone/>
            </a:pPr>
            <a:endParaRPr lang="en-US" dirty="0"/>
          </a:p>
        </p:txBody>
      </p:sp>
    </p:spTree>
    <p:extLst>
      <p:ext uri="{BB962C8B-B14F-4D97-AF65-F5344CB8AC3E}">
        <p14:creationId xmlns:p14="http://schemas.microsoft.com/office/powerpoint/2010/main" val="2023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324740"/>
            <a:ext cx="7772400" cy="1778412"/>
          </a:xfrm>
        </p:spPr>
        <p:txBody>
          <a:bodyPr anchor="t">
            <a:normAutofit fontScale="90000"/>
          </a:bodyPr>
          <a:lstStyle/>
          <a:p>
            <a:pPr lvl="0"/>
            <a:r>
              <a:rPr lang="en-US" b="1" dirty="0" smtClean="0">
                <a:solidFill>
                  <a:srgbClr val="0070C0"/>
                </a:solidFill>
              </a:rPr>
              <a:t>Flagler </a:t>
            </a:r>
            <a:r>
              <a:rPr lang="en-US" b="1" dirty="0" smtClean="0">
                <a:solidFill>
                  <a:srgbClr val="0070C0"/>
                </a:solidFill>
              </a:rPr>
              <a:t>County Transit </a:t>
            </a:r>
            <a:r>
              <a:rPr lang="en-US" b="1" dirty="0">
                <a:solidFill>
                  <a:srgbClr val="0070C0"/>
                </a:solidFill>
              </a:rPr>
              <a:t>Development </a:t>
            </a:r>
            <a:r>
              <a:rPr lang="en-US" b="1" dirty="0" smtClean="0">
                <a:solidFill>
                  <a:srgbClr val="0070C0"/>
                </a:solidFill>
              </a:rPr>
              <a:t>Plan</a:t>
            </a:r>
            <a:br>
              <a:rPr lang="en-US" b="1" dirty="0" smtClean="0">
                <a:solidFill>
                  <a:srgbClr val="0070C0"/>
                </a:solidFill>
              </a:rPr>
            </a:br>
            <a:r>
              <a:rPr lang="en-US" b="1" dirty="0" smtClean="0">
                <a:solidFill>
                  <a:srgbClr val="0070C0"/>
                </a:solidFill>
              </a:rPr>
              <a:t>2015-2025</a:t>
            </a:r>
            <a:endParaRPr lang="en-US" dirty="0">
              <a:solidFill>
                <a:srgbClr val="0070C0"/>
              </a:solidFill>
            </a:endParaRPr>
          </a:p>
        </p:txBody>
      </p:sp>
      <p:pic>
        <p:nvPicPr>
          <p:cNvPr id="4" name="Picture 3"/>
          <p:cNvPicPr>
            <a:picLocks noChangeAspect="1"/>
          </p:cNvPicPr>
          <p:nvPr/>
        </p:nvPicPr>
        <p:blipFill>
          <a:blip r:embed="rId2"/>
          <a:stretch>
            <a:fillRect/>
          </a:stretch>
        </p:blipFill>
        <p:spPr>
          <a:xfrm>
            <a:off x="863150" y="3346454"/>
            <a:ext cx="3672218" cy="2598800"/>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r="51643"/>
          <a:stretch/>
        </p:blipFill>
        <p:spPr>
          <a:xfrm>
            <a:off x="5003123" y="5156580"/>
            <a:ext cx="3369619" cy="788674"/>
          </a:xfrm>
          <a:prstGeom prst="rect">
            <a:avLst/>
          </a:prstGeom>
        </p:spPr>
      </p:pic>
      <p:sp>
        <p:nvSpPr>
          <p:cNvPr id="6" name="TextBox 5"/>
          <p:cNvSpPr txBox="1"/>
          <p:nvPr/>
        </p:nvSpPr>
        <p:spPr>
          <a:xfrm>
            <a:off x="4825974" y="3717421"/>
            <a:ext cx="3698449" cy="954107"/>
          </a:xfrm>
          <a:prstGeom prst="rect">
            <a:avLst/>
          </a:prstGeom>
          <a:noFill/>
        </p:spPr>
        <p:txBody>
          <a:bodyPr wrap="none" rtlCol="0">
            <a:spAutoFit/>
          </a:bodyPr>
          <a:lstStyle/>
          <a:p>
            <a:pPr algn="ctr"/>
            <a:r>
              <a:rPr lang="en-US" sz="2800" dirty="0" smtClean="0">
                <a:solidFill>
                  <a:srgbClr val="0070C0"/>
                </a:solidFill>
                <a:latin typeface="Adobe Fan Heiti Std B" pitchFamily="34" charset="-128"/>
                <a:ea typeface="Adobe Fan Heiti Std B" pitchFamily="34" charset="-128"/>
              </a:rPr>
              <a:t>Flagler County </a:t>
            </a:r>
          </a:p>
          <a:p>
            <a:pPr algn="ctr"/>
            <a:r>
              <a:rPr lang="en-US" sz="2800" dirty="0" smtClean="0">
                <a:solidFill>
                  <a:srgbClr val="0070C0"/>
                </a:solidFill>
                <a:latin typeface="Adobe Fan Heiti Std B" pitchFamily="34" charset="-128"/>
                <a:ea typeface="Adobe Fan Heiti Std B" pitchFamily="34" charset="-128"/>
              </a:rPr>
              <a:t>Public Transportation</a:t>
            </a:r>
            <a:endParaRPr lang="en-US" sz="2800" dirty="0">
              <a:solidFill>
                <a:srgbClr val="0070C0"/>
              </a:solidFill>
              <a:latin typeface="Adobe Fan Heiti Std B" pitchFamily="34" charset="-128"/>
              <a:ea typeface="Adobe Fan Heiti Std B" pitchFamily="34" charset="-128"/>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94195" y="5984993"/>
            <a:ext cx="728010" cy="769540"/>
          </a:xfrm>
          <a:prstGeom prst="rect">
            <a:avLst/>
          </a:prstGeom>
        </p:spPr>
      </p:pic>
      <p:sp>
        <p:nvSpPr>
          <p:cNvPr id="8" name="TextBox 7"/>
          <p:cNvSpPr txBox="1"/>
          <p:nvPr/>
        </p:nvSpPr>
        <p:spPr>
          <a:xfrm>
            <a:off x="1683521" y="6369763"/>
            <a:ext cx="6410674" cy="369332"/>
          </a:xfrm>
          <a:prstGeom prst="rect">
            <a:avLst/>
          </a:prstGeom>
          <a:noFill/>
        </p:spPr>
        <p:txBody>
          <a:bodyPr wrap="square" rtlCol="0">
            <a:spAutoFit/>
          </a:bodyPr>
          <a:lstStyle/>
          <a:p>
            <a:pPr algn="ctr"/>
            <a:r>
              <a:rPr lang="en-US" dirty="0" smtClean="0"/>
              <a:t>R2C TPO: CAC/TCC</a:t>
            </a:r>
            <a:r>
              <a:rPr lang="en-US" dirty="0" smtClean="0"/>
              <a:t> </a:t>
            </a:r>
            <a:r>
              <a:rPr lang="en-US" dirty="0" smtClean="0"/>
              <a:t>August </a:t>
            </a:r>
            <a:r>
              <a:rPr lang="en-US" dirty="0" smtClean="0"/>
              <a:t>19, </a:t>
            </a:r>
            <a:r>
              <a:rPr lang="en-US" dirty="0" smtClean="0"/>
              <a:t>2015</a:t>
            </a:r>
            <a:endParaRPr lang="en-US" dirty="0"/>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8972" y="5971278"/>
            <a:ext cx="1544549" cy="76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758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8CADAE">
                    <a:shade val="75000"/>
                  </a:srgbClr>
                </a:solidFill>
              </a:rPr>
              <a:t>Goal </a:t>
            </a:r>
            <a:r>
              <a:rPr lang="en-US" sz="3200" b="1" dirty="0" smtClean="0">
                <a:solidFill>
                  <a:srgbClr val="8CADAE">
                    <a:shade val="75000"/>
                  </a:srgbClr>
                </a:solidFill>
              </a:rPr>
              <a:t>2</a:t>
            </a:r>
            <a:r>
              <a:rPr lang="en-US" sz="2800" dirty="0" smtClean="0">
                <a:solidFill>
                  <a:srgbClr val="8CADAE">
                    <a:shade val="75000"/>
                  </a:srgbClr>
                </a:solidFill>
              </a:rPr>
              <a:t>: </a:t>
            </a:r>
            <a:r>
              <a:rPr lang="en-US" sz="2800" b="1" dirty="0" smtClean="0">
                <a:solidFill>
                  <a:srgbClr val="8CADAE">
                    <a:shade val="75000"/>
                  </a:srgbClr>
                </a:solidFill>
              </a:rPr>
              <a:t>Multi-jurisdictional Planning</a:t>
            </a:r>
            <a:endParaRPr lang="en-US" dirty="0"/>
          </a:p>
        </p:txBody>
      </p:sp>
      <p:sp>
        <p:nvSpPr>
          <p:cNvPr id="3" name="Content Placeholder 2"/>
          <p:cNvSpPr>
            <a:spLocks noGrp="1"/>
          </p:cNvSpPr>
          <p:nvPr>
            <p:ph sz="quarter" idx="1"/>
          </p:nvPr>
        </p:nvSpPr>
        <p:spPr/>
        <p:txBody>
          <a:bodyPr>
            <a:normAutofit fontScale="92500" lnSpcReduction="10000"/>
          </a:bodyPr>
          <a:lstStyle/>
          <a:p>
            <a:r>
              <a:rPr lang="en-US" b="1" dirty="0"/>
              <a:t>Strategy: </a:t>
            </a:r>
            <a:r>
              <a:rPr lang="en-US" dirty="0"/>
              <a:t> Coordinate with all municipalities within Flagler County, FDOT, Volusia TPO, St. Johns and Duval County through active participation in planning events, committees, and boards</a:t>
            </a:r>
            <a:r>
              <a:rPr lang="en-US" dirty="0" smtClean="0"/>
              <a:t>.</a:t>
            </a:r>
          </a:p>
          <a:p>
            <a:endParaRPr lang="en-US" dirty="0"/>
          </a:p>
          <a:p>
            <a:r>
              <a:rPr lang="en-US" b="1" dirty="0"/>
              <a:t>Strategy:  </a:t>
            </a:r>
            <a:r>
              <a:rPr lang="en-US" dirty="0"/>
              <a:t>Use the regional transportation planning process as a means to incorporate local transit projects into funding programs</a:t>
            </a:r>
            <a:r>
              <a:rPr lang="en-US" dirty="0" smtClean="0"/>
              <a:t>.</a:t>
            </a:r>
          </a:p>
          <a:p>
            <a:endParaRPr lang="en-US" dirty="0"/>
          </a:p>
          <a:p>
            <a:r>
              <a:rPr lang="en-US" b="1" dirty="0"/>
              <a:t>Strategy:</a:t>
            </a:r>
            <a:r>
              <a:rPr lang="en-US" dirty="0"/>
              <a:t>  Maximize TPO involvement; receive transportation/transit funds and program projects into a Transportation Improvement Program for the County.	</a:t>
            </a:r>
          </a:p>
        </p:txBody>
      </p:sp>
    </p:spTree>
    <p:extLst>
      <p:ext uri="{BB962C8B-B14F-4D97-AF65-F5344CB8AC3E}">
        <p14:creationId xmlns:p14="http://schemas.microsoft.com/office/powerpoint/2010/main" val="3718453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2485" y="0"/>
            <a:ext cx="8534400" cy="1371599"/>
          </a:xfrm>
        </p:spPr>
        <p:txBody>
          <a:bodyPr anchor="ctr">
            <a:noAutofit/>
          </a:bodyPr>
          <a:lstStyle/>
          <a:p>
            <a:r>
              <a:rPr lang="en-US" sz="3200" b="1" dirty="0" smtClean="0"/>
              <a:t>Goal 3</a:t>
            </a:r>
            <a:r>
              <a:rPr lang="en-US" sz="2800" dirty="0" smtClean="0"/>
              <a:t>: </a:t>
            </a:r>
            <a:r>
              <a:rPr lang="en-US" sz="2800" b="1" dirty="0" smtClean="0"/>
              <a:t>Integrated </a:t>
            </a:r>
            <a:r>
              <a:rPr lang="en-US" sz="2800" b="1" dirty="0"/>
              <a:t>T</a:t>
            </a:r>
            <a:r>
              <a:rPr lang="en-US" sz="2800" b="1" dirty="0" smtClean="0"/>
              <a:t>ransportation </a:t>
            </a:r>
            <a:r>
              <a:rPr lang="en-US" sz="2800" b="1" dirty="0"/>
              <a:t>S</a:t>
            </a:r>
            <a:r>
              <a:rPr lang="en-US" sz="2800" b="1" dirty="0" smtClean="0"/>
              <a:t>ystem</a:t>
            </a:r>
            <a:r>
              <a:rPr lang="en-US" sz="2800" dirty="0"/>
              <a:t/>
            </a:r>
            <a:br>
              <a:rPr lang="en-US" sz="2800" dirty="0"/>
            </a:br>
            <a:r>
              <a:rPr lang="en-US" sz="2800" b="1" dirty="0"/>
              <a:t>	</a:t>
            </a:r>
            <a:endParaRPr lang="en-US" sz="2800" dirty="0"/>
          </a:p>
        </p:txBody>
      </p:sp>
      <p:sp>
        <p:nvSpPr>
          <p:cNvPr id="8" name="Content Placeholder 7"/>
          <p:cNvSpPr>
            <a:spLocks noGrp="1"/>
          </p:cNvSpPr>
          <p:nvPr>
            <p:ph sz="half" idx="1"/>
          </p:nvPr>
        </p:nvSpPr>
        <p:spPr/>
        <p:txBody>
          <a:bodyPr>
            <a:normAutofit/>
          </a:bodyPr>
          <a:lstStyle/>
          <a:p>
            <a:pPr marL="0" indent="0">
              <a:buNone/>
            </a:pPr>
            <a:r>
              <a:rPr lang="en-US" sz="2800" dirty="0"/>
              <a:t>Implement an integrated transportation system that addresses the needs of a variety of traveler markets and trip purposes</a:t>
            </a:r>
            <a:endParaRPr lang="en-US" dirty="0"/>
          </a:p>
        </p:txBody>
      </p:sp>
      <p:sp>
        <p:nvSpPr>
          <p:cNvPr id="9" name="Content Placeholder 8"/>
          <p:cNvSpPr>
            <a:spLocks noGrp="1"/>
          </p:cNvSpPr>
          <p:nvPr>
            <p:ph sz="half" idx="2"/>
          </p:nvPr>
        </p:nvSpPr>
        <p:spPr/>
        <p:txBody>
          <a:bodyPr>
            <a:normAutofit/>
          </a:bodyPr>
          <a:lstStyle/>
          <a:p>
            <a:pPr marL="0" indent="0">
              <a:buNone/>
            </a:pPr>
            <a:r>
              <a:rPr lang="en-US" sz="2400" b="1" dirty="0"/>
              <a:t>Objective:</a:t>
            </a:r>
            <a:r>
              <a:rPr lang="en-US" sz="2400" dirty="0"/>
              <a:t> Expand the transportation system to promote a greater range of transportation options. </a:t>
            </a:r>
          </a:p>
          <a:p>
            <a:pPr marL="0" indent="0">
              <a:buNone/>
            </a:pPr>
            <a:endParaRPr lang="en-US" dirty="0"/>
          </a:p>
        </p:txBody>
      </p:sp>
    </p:spTree>
    <p:extLst>
      <p:ext uri="{BB962C8B-B14F-4D97-AF65-F5344CB8AC3E}">
        <p14:creationId xmlns:p14="http://schemas.microsoft.com/office/powerpoint/2010/main" val="2129625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8CADAE">
                    <a:shade val="75000"/>
                  </a:srgbClr>
                </a:solidFill>
              </a:rPr>
              <a:t>Goal </a:t>
            </a:r>
            <a:r>
              <a:rPr lang="en-US" sz="3200" b="1" dirty="0" smtClean="0">
                <a:solidFill>
                  <a:srgbClr val="8CADAE">
                    <a:shade val="75000"/>
                  </a:srgbClr>
                </a:solidFill>
              </a:rPr>
              <a:t>3</a:t>
            </a:r>
            <a:r>
              <a:rPr lang="en-US" sz="2800" dirty="0" smtClean="0">
                <a:solidFill>
                  <a:srgbClr val="8CADAE">
                    <a:shade val="75000"/>
                  </a:srgbClr>
                </a:solidFill>
              </a:rPr>
              <a:t>: </a:t>
            </a:r>
            <a:r>
              <a:rPr lang="en-US" sz="2800" b="1" dirty="0"/>
              <a:t>Integrated Transportation System</a:t>
            </a:r>
            <a:endParaRPr lang="en-US" dirty="0"/>
          </a:p>
        </p:txBody>
      </p:sp>
      <p:sp>
        <p:nvSpPr>
          <p:cNvPr id="3" name="Content Placeholder 2"/>
          <p:cNvSpPr>
            <a:spLocks noGrp="1"/>
          </p:cNvSpPr>
          <p:nvPr>
            <p:ph sz="quarter" idx="1"/>
          </p:nvPr>
        </p:nvSpPr>
        <p:spPr/>
        <p:txBody>
          <a:bodyPr>
            <a:normAutofit fontScale="62500" lnSpcReduction="20000"/>
          </a:bodyPr>
          <a:lstStyle/>
          <a:p>
            <a:r>
              <a:rPr lang="en-US" b="1" dirty="0"/>
              <a:t>Strategy:  </a:t>
            </a:r>
            <a:r>
              <a:rPr lang="en-US" dirty="0"/>
              <a:t>Improvements to the County’s transportation system should be planned to protect the environment, providing alternatives to single occupancy vehicles such as shared ride services, fixed route and demand response transit and providing park-and-ride facilities for express services to regional urban centers</a:t>
            </a:r>
            <a:r>
              <a:rPr lang="en-US" dirty="0" smtClean="0"/>
              <a:t>.</a:t>
            </a:r>
          </a:p>
          <a:p>
            <a:endParaRPr lang="en-US" dirty="0"/>
          </a:p>
          <a:p>
            <a:r>
              <a:rPr lang="en-US" b="1" dirty="0"/>
              <a:t>Strategy:  </a:t>
            </a:r>
            <a:r>
              <a:rPr lang="en-US" dirty="0"/>
              <a:t>Implement</a:t>
            </a:r>
            <a:r>
              <a:rPr lang="en-US" b="1" dirty="0"/>
              <a:t> </a:t>
            </a:r>
            <a:r>
              <a:rPr lang="en-US" dirty="0"/>
              <a:t>transit alternatives (fixed route/deviated route bus   services, paratransit services, ride share and vanpooling) as demand requires, that are consistent with needs and alternatives identified in this plan to reduce the rate of growth in traffic congestion</a:t>
            </a:r>
            <a:r>
              <a:rPr lang="en-US" dirty="0" smtClean="0"/>
              <a:t>.</a:t>
            </a:r>
          </a:p>
          <a:p>
            <a:endParaRPr lang="en-US" dirty="0"/>
          </a:p>
          <a:p>
            <a:r>
              <a:rPr lang="en-US" b="1" dirty="0"/>
              <a:t>Strategy:</a:t>
            </a:r>
            <a:r>
              <a:rPr lang="en-US" dirty="0"/>
              <a:t>  Promote public transportation alternatives that lower the overall cost per trip burden generally experienced through demand response transit service</a:t>
            </a:r>
            <a:r>
              <a:rPr lang="en-US" dirty="0" smtClean="0"/>
              <a:t>.</a:t>
            </a:r>
          </a:p>
          <a:p>
            <a:endParaRPr lang="en-US" dirty="0"/>
          </a:p>
          <a:p>
            <a:r>
              <a:rPr lang="en-US" b="1" dirty="0"/>
              <a:t>Strategy:  </a:t>
            </a:r>
            <a:r>
              <a:rPr lang="en-US" dirty="0"/>
              <a:t>Continue development of a robust system of sidewalks, trails, bike lanes and pathways that interconnect activity centers and neighborhoods to provide access to alternative transportation options</a:t>
            </a:r>
            <a:r>
              <a:rPr lang="en-US" dirty="0" smtClean="0"/>
              <a:t>.</a:t>
            </a:r>
            <a:endParaRPr lang="en-US" dirty="0"/>
          </a:p>
        </p:txBody>
      </p:sp>
    </p:spTree>
    <p:extLst>
      <p:ext uri="{BB962C8B-B14F-4D97-AF65-F5344CB8AC3E}">
        <p14:creationId xmlns:p14="http://schemas.microsoft.com/office/powerpoint/2010/main" val="3547526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solidFill>
                  <a:srgbClr val="8CADAE">
                    <a:shade val="75000"/>
                  </a:srgbClr>
                </a:solidFill>
              </a:rPr>
              <a:t>Goal </a:t>
            </a:r>
            <a:r>
              <a:rPr lang="en-US" sz="3200" b="1" dirty="0" smtClean="0">
                <a:solidFill>
                  <a:srgbClr val="8CADAE">
                    <a:shade val="75000"/>
                  </a:srgbClr>
                </a:solidFill>
              </a:rPr>
              <a:t>3</a:t>
            </a:r>
            <a:r>
              <a:rPr lang="en-US" sz="2800" dirty="0" smtClean="0">
                <a:solidFill>
                  <a:srgbClr val="8CADAE">
                    <a:shade val="75000"/>
                  </a:srgbClr>
                </a:solidFill>
              </a:rPr>
              <a:t>: </a:t>
            </a:r>
            <a:r>
              <a:rPr lang="en-US" sz="2800" b="1" dirty="0"/>
              <a:t>Integrated Transportation </a:t>
            </a:r>
            <a:r>
              <a:rPr lang="en-US" sz="2800" b="1" dirty="0" smtClean="0"/>
              <a:t>System</a:t>
            </a:r>
            <a:br>
              <a:rPr lang="en-US" sz="2800" b="1" dirty="0" smtClean="0"/>
            </a:br>
            <a:r>
              <a:rPr lang="en-US" sz="2800" b="1" dirty="0" smtClean="0"/>
              <a:t>(continued)</a:t>
            </a:r>
            <a:endParaRPr lang="en-US" dirty="0"/>
          </a:p>
        </p:txBody>
      </p:sp>
      <p:sp>
        <p:nvSpPr>
          <p:cNvPr id="3" name="Content Placeholder 2"/>
          <p:cNvSpPr>
            <a:spLocks noGrp="1"/>
          </p:cNvSpPr>
          <p:nvPr>
            <p:ph sz="quarter" idx="1"/>
          </p:nvPr>
        </p:nvSpPr>
        <p:spPr/>
        <p:txBody>
          <a:bodyPr>
            <a:normAutofit fontScale="77500" lnSpcReduction="20000"/>
          </a:bodyPr>
          <a:lstStyle/>
          <a:p>
            <a:r>
              <a:rPr lang="en-US" b="1" dirty="0"/>
              <a:t>Strategy:</a:t>
            </a:r>
            <a:r>
              <a:rPr lang="en-US" dirty="0"/>
              <a:t>  Work cooperatively with neighboring communities to implement services that improve the connectivity between public transportation modes and services throughout the region. </a:t>
            </a:r>
            <a:endParaRPr lang="en-US" dirty="0" smtClean="0"/>
          </a:p>
          <a:p>
            <a:endParaRPr lang="en-US" dirty="0"/>
          </a:p>
          <a:p>
            <a:r>
              <a:rPr lang="en-US" b="1" dirty="0"/>
              <a:t>Strategy:  </a:t>
            </a:r>
            <a:r>
              <a:rPr lang="en-US" dirty="0"/>
              <a:t>Assess changing demographic and socio-economic characteristics every 12 to 24 months (e.g. number of 55+ residents, increasing number of zero vehicle households, net in-migration etc.) and tailor transit services to adapt to those trends</a:t>
            </a:r>
            <a:r>
              <a:rPr lang="en-US" dirty="0" smtClean="0"/>
              <a:t>.</a:t>
            </a:r>
          </a:p>
          <a:p>
            <a:endParaRPr lang="en-US" dirty="0"/>
          </a:p>
          <a:p>
            <a:r>
              <a:rPr lang="en-US" b="1" dirty="0"/>
              <a:t>Strategy:</a:t>
            </a:r>
            <a:r>
              <a:rPr lang="en-US" dirty="0"/>
              <a:t>  Create opportunities for public involvement through actively soliciting input from citizens, community and interest groups in the planning and implementation of public transportation services. </a:t>
            </a:r>
          </a:p>
        </p:txBody>
      </p:sp>
    </p:spTree>
    <p:extLst>
      <p:ext uri="{BB962C8B-B14F-4D97-AF65-F5344CB8AC3E}">
        <p14:creationId xmlns:p14="http://schemas.microsoft.com/office/powerpoint/2010/main" val="403455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2485" y="0"/>
            <a:ext cx="8534400" cy="1371599"/>
          </a:xfrm>
        </p:spPr>
        <p:txBody>
          <a:bodyPr anchor="ctr">
            <a:noAutofit/>
          </a:bodyPr>
          <a:lstStyle/>
          <a:p>
            <a:r>
              <a:rPr lang="en-US" sz="2800" b="1" dirty="0" smtClean="0"/>
              <a:t/>
            </a:r>
            <a:br>
              <a:rPr lang="en-US" sz="2800" b="1" dirty="0" smtClean="0"/>
            </a:br>
            <a:r>
              <a:rPr lang="en-US" sz="2800" b="1" dirty="0" smtClean="0"/>
              <a:t>Goal 4</a:t>
            </a:r>
            <a:r>
              <a:rPr lang="en-US" sz="2400" dirty="0" smtClean="0"/>
              <a:t>: </a:t>
            </a:r>
            <a:r>
              <a:rPr lang="en-US" sz="2400" b="1" dirty="0"/>
              <a:t>P</a:t>
            </a:r>
            <a:r>
              <a:rPr lang="en-US" sz="2400" b="1" dirty="0" smtClean="0"/>
              <a:t>ublic </a:t>
            </a:r>
            <a:r>
              <a:rPr lang="en-US" sz="2400" b="1" dirty="0"/>
              <a:t>S</a:t>
            </a:r>
            <a:r>
              <a:rPr lang="en-US" sz="2400" b="1" dirty="0" smtClean="0"/>
              <a:t>tewardship </a:t>
            </a:r>
            <a:r>
              <a:rPr lang="en-US" sz="2400" b="1" dirty="0"/>
              <a:t>of </a:t>
            </a:r>
            <a:r>
              <a:rPr lang="en-US" sz="2400" b="1" dirty="0" smtClean="0"/>
              <a:t>Financial </a:t>
            </a:r>
            <a:r>
              <a:rPr lang="en-US" sz="2400" b="1" dirty="0"/>
              <a:t>R</a:t>
            </a:r>
            <a:r>
              <a:rPr lang="en-US" sz="2400" b="1" dirty="0" smtClean="0"/>
              <a:t>esources</a:t>
            </a:r>
            <a:r>
              <a:rPr lang="en-US" sz="2400" dirty="0"/>
              <a:t/>
            </a:r>
            <a:br>
              <a:rPr lang="en-US" sz="2400" dirty="0"/>
            </a:br>
            <a:r>
              <a:rPr lang="en-US" sz="2400" dirty="0"/>
              <a:t/>
            </a:r>
            <a:br>
              <a:rPr lang="en-US" sz="2400" dirty="0"/>
            </a:br>
            <a:r>
              <a:rPr lang="en-US" sz="2400" b="1" dirty="0"/>
              <a:t>	</a:t>
            </a:r>
            <a:endParaRPr lang="en-US" sz="2400" dirty="0"/>
          </a:p>
        </p:txBody>
      </p:sp>
      <p:sp>
        <p:nvSpPr>
          <p:cNvPr id="8" name="Content Placeholder 7"/>
          <p:cNvSpPr>
            <a:spLocks noGrp="1"/>
          </p:cNvSpPr>
          <p:nvPr>
            <p:ph sz="half" idx="1"/>
          </p:nvPr>
        </p:nvSpPr>
        <p:spPr/>
        <p:txBody>
          <a:bodyPr>
            <a:normAutofit/>
          </a:bodyPr>
          <a:lstStyle/>
          <a:p>
            <a:pPr marL="0" indent="0">
              <a:buNone/>
            </a:pPr>
            <a:r>
              <a:rPr lang="en-US" sz="2800" dirty="0"/>
              <a:t>Ensure prudent public stewardship of financial resources and secure funding for a program of system maintenance and improvements.</a:t>
            </a:r>
            <a:br>
              <a:rPr lang="en-US" sz="2800" dirty="0"/>
            </a:br>
            <a:endParaRPr lang="en-US" dirty="0"/>
          </a:p>
        </p:txBody>
      </p:sp>
      <p:sp>
        <p:nvSpPr>
          <p:cNvPr id="9" name="Content Placeholder 8"/>
          <p:cNvSpPr>
            <a:spLocks noGrp="1"/>
          </p:cNvSpPr>
          <p:nvPr>
            <p:ph sz="half" idx="2"/>
          </p:nvPr>
        </p:nvSpPr>
        <p:spPr/>
        <p:txBody>
          <a:bodyPr>
            <a:normAutofit/>
          </a:bodyPr>
          <a:lstStyle/>
          <a:p>
            <a:pPr marL="0" indent="0">
              <a:buNone/>
            </a:pPr>
            <a:r>
              <a:rPr lang="en-US" sz="2400" b="1" dirty="0" smtClean="0"/>
              <a:t>Objective 4.1:</a:t>
            </a:r>
            <a:r>
              <a:rPr lang="en-US" sz="2400" dirty="0" smtClean="0"/>
              <a:t> </a:t>
            </a:r>
            <a:r>
              <a:rPr lang="en-US" sz="2400" dirty="0"/>
              <a:t>Maintain an equitable fare strategy and establish farebox </a:t>
            </a:r>
            <a:r>
              <a:rPr lang="en-US" sz="2400" dirty="0" smtClean="0"/>
              <a:t>recovery </a:t>
            </a:r>
            <a:r>
              <a:rPr lang="en-US" sz="2400" dirty="0"/>
              <a:t>standards</a:t>
            </a:r>
            <a:r>
              <a:rPr lang="en-US" sz="2400" dirty="0" smtClean="0"/>
              <a:t>.</a:t>
            </a:r>
          </a:p>
          <a:p>
            <a:pPr marL="0" indent="0">
              <a:buNone/>
            </a:pPr>
            <a:r>
              <a:rPr lang="en-US" sz="2400" b="1" dirty="0" smtClean="0">
                <a:solidFill>
                  <a:prstClr val="black"/>
                </a:solidFill>
              </a:rPr>
              <a:t>Objective 4.2:</a:t>
            </a:r>
            <a:r>
              <a:rPr lang="en-US" sz="2400" dirty="0" smtClean="0"/>
              <a:t> </a:t>
            </a:r>
            <a:r>
              <a:rPr lang="en-US" sz="2400" dirty="0"/>
              <a:t>Seek to obtain additional local funding and maximize leveraging of                             state and federal funding partnerships.</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1462691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35467"/>
            <a:ext cx="8534400" cy="987552"/>
          </a:xfrm>
        </p:spPr>
        <p:txBody>
          <a:bodyPr>
            <a:normAutofit fontScale="90000"/>
          </a:bodyPr>
          <a:lstStyle/>
          <a:p>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3600" b="1" dirty="0" smtClean="0"/>
              <a:t>Goal </a:t>
            </a:r>
            <a:r>
              <a:rPr lang="en-US" sz="3600" b="1" dirty="0"/>
              <a:t>4</a:t>
            </a:r>
            <a:r>
              <a:rPr lang="en-US" sz="3200" dirty="0"/>
              <a:t>: </a:t>
            </a:r>
            <a:r>
              <a:rPr lang="en-US" sz="3200" b="1" dirty="0"/>
              <a:t>Public Stewardship of Financial Resources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b="1" dirty="0" smtClean="0"/>
              <a:t>Strategy 4.1.1:  </a:t>
            </a:r>
            <a:r>
              <a:rPr lang="en-US" dirty="0"/>
              <a:t>Conduct a fare analysis and establish target revenue income.</a:t>
            </a:r>
          </a:p>
          <a:p>
            <a:r>
              <a:rPr lang="en-US" b="1" dirty="0" smtClean="0"/>
              <a:t>Strategy 4.1.2:  </a:t>
            </a:r>
            <a:r>
              <a:rPr lang="en-US" dirty="0"/>
              <a:t>Provide preventive maintenance and efficient operations of vehicles</a:t>
            </a:r>
            <a:r>
              <a:rPr lang="en-US" dirty="0" smtClean="0"/>
              <a:t>.</a:t>
            </a:r>
            <a:r>
              <a:rPr lang="en-US" b="1" dirty="0"/>
              <a:t> </a:t>
            </a:r>
            <a:endParaRPr lang="en-US" b="1" dirty="0" smtClean="0"/>
          </a:p>
          <a:p>
            <a:r>
              <a:rPr lang="en-US" b="1" dirty="0" smtClean="0"/>
              <a:t>Strategy 4.2.1:  </a:t>
            </a:r>
            <a:r>
              <a:rPr lang="en-US" dirty="0"/>
              <a:t>Develop and explicit service and capital improvement program </a:t>
            </a:r>
            <a:r>
              <a:rPr lang="en-US" dirty="0" smtClean="0"/>
              <a:t>defining </a:t>
            </a:r>
            <a:r>
              <a:rPr lang="en-US" dirty="0"/>
              <a:t>use of local funding sources and financing techniques.</a:t>
            </a:r>
          </a:p>
          <a:p>
            <a:r>
              <a:rPr lang="en-US" b="1" dirty="0" smtClean="0"/>
              <a:t>Strategy 4.2.2:</a:t>
            </a:r>
            <a:r>
              <a:rPr lang="en-US" dirty="0" smtClean="0"/>
              <a:t>  </a:t>
            </a:r>
            <a:r>
              <a:rPr lang="en-US" dirty="0"/>
              <a:t>Establish a legislative funding priority program to seek state and </a:t>
            </a:r>
            <a:r>
              <a:rPr lang="en-US" dirty="0" smtClean="0"/>
              <a:t>federal </a:t>
            </a:r>
            <a:r>
              <a:rPr lang="en-US" dirty="0"/>
              <a:t>funding partnerships.</a:t>
            </a:r>
          </a:p>
          <a:p>
            <a:r>
              <a:rPr lang="en-US" b="1" dirty="0" smtClean="0"/>
              <a:t>Strategy 4.2.3:</a:t>
            </a:r>
            <a:r>
              <a:rPr lang="en-US" dirty="0" smtClean="0"/>
              <a:t>  </a:t>
            </a:r>
            <a:r>
              <a:rPr lang="en-US" dirty="0"/>
              <a:t>Establish and monitor annual financial performance measures.</a:t>
            </a:r>
            <a:r>
              <a:rPr lang="en-US" b="1" dirty="0"/>
              <a:t>	</a:t>
            </a:r>
            <a:endParaRPr lang="en-US" dirty="0"/>
          </a:p>
          <a:p>
            <a:endParaRPr lang="en-US" dirty="0" smtClean="0"/>
          </a:p>
          <a:p>
            <a:endParaRPr lang="en-US" dirty="0"/>
          </a:p>
        </p:txBody>
      </p:sp>
    </p:spTree>
    <p:extLst>
      <p:ext uri="{BB962C8B-B14F-4D97-AF65-F5344CB8AC3E}">
        <p14:creationId xmlns:p14="http://schemas.microsoft.com/office/powerpoint/2010/main" val="2911793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2485" y="0"/>
            <a:ext cx="8534400" cy="1371599"/>
          </a:xfrm>
        </p:spPr>
        <p:txBody>
          <a:bodyPr anchor="ctr">
            <a:noAutofit/>
          </a:bodyPr>
          <a:lstStyle/>
          <a:p>
            <a:r>
              <a:rPr lang="en-US" sz="2800" b="1" dirty="0" smtClean="0"/>
              <a:t/>
            </a:r>
            <a:br>
              <a:rPr lang="en-US" sz="2800" b="1" dirty="0" smtClean="0"/>
            </a:br>
            <a:r>
              <a:rPr lang="en-US" sz="2800" b="1" dirty="0" smtClean="0"/>
              <a:t/>
            </a:r>
            <a:br>
              <a:rPr lang="en-US" sz="2800" b="1" dirty="0" smtClean="0"/>
            </a:br>
            <a:r>
              <a:rPr lang="en-US" sz="2800" b="1" dirty="0" smtClean="0"/>
              <a:t>Goal 5</a:t>
            </a:r>
            <a:r>
              <a:rPr lang="en-US" sz="2400" dirty="0" smtClean="0"/>
              <a:t>: </a:t>
            </a:r>
            <a:r>
              <a:rPr lang="en-US" sz="2400" b="1" dirty="0"/>
              <a:t>Implement </a:t>
            </a:r>
            <a:r>
              <a:rPr lang="en-US" sz="2400" b="1" dirty="0" smtClean="0"/>
              <a:t>Appropriate </a:t>
            </a:r>
            <a:r>
              <a:rPr lang="en-US" sz="2400" b="1" dirty="0"/>
              <a:t>L</a:t>
            </a:r>
            <a:r>
              <a:rPr lang="en-US" sz="2400" b="1" dirty="0" smtClean="0"/>
              <a:t>evels </a:t>
            </a:r>
            <a:r>
              <a:rPr lang="en-US" sz="2400" b="1" dirty="0"/>
              <a:t>of T</a:t>
            </a:r>
            <a:r>
              <a:rPr lang="en-US" sz="2400" b="1" dirty="0" smtClean="0"/>
              <a:t>ransit</a:t>
            </a:r>
            <a:r>
              <a:rPr lang="en-US" sz="2400" dirty="0"/>
              <a:t/>
            </a:r>
            <a:br>
              <a:rPr lang="en-US" sz="2400" dirty="0"/>
            </a:br>
            <a:r>
              <a:rPr lang="en-US" sz="2400" dirty="0"/>
              <a:t/>
            </a:r>
            <a:br>
              <a:rPr lang="en-US" sz="2400" dirty="0"/>
            </a:br>
            <a:r>
              <a:rPr lang="en-US" sz="2400" dirty="0"/>
              <a:t/>
            </a:r>
            <a:br>
              <a:rPr lang="en-US" sz="2400" dirty="0"/>
            </a:br>
            <a:r>
              <a:rPr lang="en-US" sz="2400" b="1" dirty="0"/>
              <a:t>	</a:t>
            </a:r>
            <a:endParaRPr lang="en-US" sz="2400" dirty="0"/>
          </a:p>
        </p:txBody>
      </p:sp>
      <p:sp>
        <p:nvSpPr>
          <p:cNvPr id="8" name="Content Placeholder 7"/>
          <p:cNvSpPr>
            <a:spLocks noGrp="1"/>
          </p:cNvSpPr>
          <p:nvPr>
            <p:ph sz="half" idx="1"/>
          </p:nvPr>
        </p:nvSpPr>
        <p:spPr/>
        <p:txBody>
          <a:bodyPr>
            <a:normAutofit/>
          </a:bodyPr>
          <a:lstStyle/>
          <a:p>
            <a:pPr marL="0" indent="0">
              <a:buNone/>
            </a:pPr>
            <a:r>
              <a:rPr lang="en-US" sz="3200" dirty="0"/>
              <a:t>Implement appropriate levels of transit </a:t>
            </a:r>
            <a:r>
              <a:rPr lang="en-US" sz="3200" dirty="0" smtClean="0"/>
              <a:t>throughout </a:t>
            </a:r>
            <a:r>
              <a:rPr lang="en-US" sz="3200" dirty="0"/>
              <a:t>the County.</a:t>
            </a:r>
            <a:endParaRPr lang="en-US" sz="2800" dirty="0"/>
          </a:p>
        </p:txBody>
      </p:sp>
      <p:sp>
        <p:nvSpPr>
          <p:cNvPr id="9" name="Content Placeholder 8"/>
          <p:cNvSpPr>
            <a:spLocks noGrp="1"/>
          </p:cNvSpPr>
          <p:nvPr>
            <p:ph sz="half" idx="2"/>
          </p:nvPr>
        </p:nvSpPr>
        <p:spPr/>
        <p:txBody>
          <a:bodyPr>
            <a:normAutofit/>
          </a:bodyPr>
          <a:lstStyle/>
          <a:p>
            <a:r>
              <a:rPr lang="en-US" sz="2400" b="1" dirty="0" smtClean="0"/>
              <a:t>Objective:</a:t>
            </a:r>
            <a:r>
              <a:rPr lang="en-US" sz="2400" dirty="0" smtClean="0"/>
              <a:t> </a:t>
            </a:r>
            <a:r>
              <a:rPr lang="en-US" sz="2400" dirty="0"/>
              <a:t>Consider a cost-effective expansion of public transportation services through the most effective mix of options as travel demand forecasts warrant. </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540288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35467"/>
            <a:ext cx="8534400" cy="987552"/>
          </a:xfrm>
        </p:spPr>
        <p:txBody>
          <a:bodyPr>
            <a:normAutofit fontScale="90000"/>
          </a:bodyPr>
          <a:lstStyle/>
          <a:p>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4000" b="1" dirty="0"/>
              <a:t/>
            </a:r>
            <a:br>
              <a:rPr lang="en-US" sz="4000" b="1" dirty="0"/>
            </a:br>
            <a:r>
              <a:rPr lang="en-US" sz="4000" b="1" dirty="0"/>
              <a:t>Goal 5</a:t>
            </a:r>
            <a:r>
              <a:rPr lang="en-US" sz="3600" dirty="0"/>
              <a:t>: </a:t>
            </a:r>
            <a:r>
              <a:rPr lang="en-US" sz="3600" b="1" dirty="0"/>
              <a:t>Implement Appropriate Levels of Transit</a:t>
            </a:r>
            <a:endParaRPr lang="en-US" dirty="0"/>
          </a:p>
        </p:txBody>
      </p:sp>
      <p:sp>
        <p:nvSpPr>
          <p:cNvPr id="3" name="Content Placeholder 2"/>
          <p:cNvSpPr>
            <a:spLocks noGrp="1"/>
          </p:cNvSpPr>
          <p:nvPr>
            <p:ph sz="quarter" idx="1"/>
          </p:nvPr>
        </p:nvSpPr>
        <p:spPr>
          <a:xfrm>
            <a:off x="211667" y="1380067"/>
            <a:ext cx="8594005" cy="5283200"/>
          </a:xfrm>
        </p:spPr>
        <p:txBody>
          <a:bodyPr>
            <a:normAutofit fontScale="70000" lnSpcReduction="20000"/>
          </a:bodyPr>
          <a:lstStyle/>
          <a:p>
            <a:r>
              <a:rPr lang="en-US" b="1" dirty="0" smtClean="0"/>
              <a:t>Strategy 5.1.1:</a:t>
            </a:r>
            <a:r>
              <a:rPr lang="en-US" dirty="0" smtClean="0"/>
              <a:t>  </a:t>
            </a:r>
            <a:r>
              <a:rPr lang="en-US" dirty="0"/>
              <a:t>Select the optimum administrative and operating structure for </a:t>
            </a:r>
            <a:r>
              <a:rPr lang="en-US" dirty="0" smtClean="0"/>
              <a:t>new/expanded </a:t>
            </a:r>
            <a:r>
              <a:rPr lang="en-US" dirty="0"/>
              <a:t>service delivery options in the future</a:t>
            </a:r>
            <a:r>
              <a:rPr lang="en-US" dirty="0" smtClean="0"/>
              <a:t>.</a:t>
            </a:r>
          </a:p>
          <a:p>
            <a:endParaRPr lang="en-US" dirty="0"/>
          </a:p>
          <a:p>
            <a:r>
              <a:rPr lang="en-US" b="1" dirty="0" smtClean="0"/>
              <a:t>Strategy 5.1.2:</a:t>
            </a:r>
            <a:r>
              <a:rPr lang="en-US" dirty="0" smtClean="0"/>
              <a:t>  </a:t>
            </a:r>
            <a:r>
              <a:rPr lang="en-US" dirty="0"/>
              <a:t>Make use of resources such as the Florida statewide transit vehicle procurement contract to select the options and detailed specifications to purchase service vehicles at a pre-negotiated cost</a:t>
            </a:r>
            <a:r>
              <a:rPr lang="en-US" dirty="0" smtClean="0"/>
              <a:t>.</a:t>
            </a:r>
          </a:p>
          <a:p>
            <a:endParaRPr lang="en-US" dirty="0"/>
          </a:p>
          <a:p>
            <a:r>
              <a:rPr lang="en-US" b="1" dirty="0" smtClean="0"/>
              <a:t>Strategy 5.1.3: </a:t>
            </a:r>
            <a:r>
              <a:rPr lang="en-US" dirty="0" smtClean="0"/>
              <a:t> </a:t>
            </a:r>
            <a:r>
              <a:rPr lang="en-US" dirty="0"/>
              <a:t>Identify, secure and maximize federal (such as 5307 &amp; 5311) and state (Block Grant &amp; Service Development) funding, and seek public/private partnership opportunities to provide service where it may be otherwise be difficult to do so</a:t>
            </a:r>
            <a:r>
              <a:rPr lang="en-US" dirty="0" smtClean="0"/>
              <a:t>.</a:t>
            </a:r>
          </a:p>
          <a:p>
            <a:endParaRPr lang="en-US" dirty="0"/>
          </a:p>
          <a:p>
            <a:r>
              <a:rPr lang="en-US" b="1" dirty="0" smtClean="0"/>
              <a:t>Strategym5.1.4:  </a:t>
            </a:r>
            <a:r>
              <a:rPr lang="en-US" dirty="0"/>
              <a:t>Develop new mobility services with an emphasis on serving </a:t>
            </a:r>
            <a:r>
              <a:rPr lang="en-US" dirty="0" smtClean="0"/>
              <a:t> </a:t>
            </a:r>
            <a:r>
              <a:rPr lang="en-US" dirty="0"/>
              <a:t>the top education, training, and job access destinations of residents</a:t>
            </a:r>
            <a:r>
              <a:rPr lang="en-US" dirty="0" smtClean="0"/>
              <a:t>.</a:t>
            </a:r>
          </a:p>
          <a:p>
            <a:endParaRPr lang="en-US" dirty="0"/>
          </a:p>
          <a:p>
            <a:r>
              <a:rPr lang="en-US" b="1" dirty="0" smtClean="0"/>
              <a:t>Strategy 5.1.5:  </a:t>
            </a:r>
            <a:r>
              <a:rPr lang="en-US" dirty="0"/>
              <a:t>In the future, Flagler County will participate in the Florida Department of Transportation District 5 Commuter Assistance Program to improve highway congestion and air quality</a:t>
            </a:r>
            <a:r>
              <a:rPr lang="en-US" dirty="0" smtClean="0"/>
              <a:t>.</a:t>
            </a:r>
            <a:r>
              <a:rPr lang="en-US" b="1" dirty="0"/>
              <a:t>	</a:t>
            </a:r>
            <a:endParaRPr lang="en-US" dirty="0"/>
          </a:p>
          <a:p>
            <a:endParaRPr lang="en-US" dirty="0" smtClean="0"/>
          </a:p>
          <a:p>
            <a:endParaRPr lang="en-US" dirty="0"/>
          </a:p>
        </p:txBody>
      </p:sp>
    </p:spTree>
    <p:extLst>
      <p:ext uri="{BB962C8B-B14F-4D97-AF65-F5344CB8AC3E}">
        <p14:creationId xmlns:p14="http://schemas.microsoft.com/office/powerpoint/2010/main" val="2588094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2485" y="0"/>
            <a:ext cx="8534400" cy="1371599"/>
          </a:xfrm>
        </p:spPr>
        <p:txBody>
          <a:bodyPr anchor="ctr">
            <a:noAutofit/>
          </a:bodyPr>
          <a:lstStyle/>
          <a:p>
            <a:r>
              <a:rPr lang="en-US" sz="2800" b="1" dirty="0" smtClean="0"/>
              <a:t/>
            </a:r>
            <a:br>
              <a:rPr lang="en-US" sz="2800" b="1" dirty="0" smtClean="0"/>
            </a:br>
            <a:r>
              <a:rPr lang="en-US" sz="2800" b="1" dirty="0" smtClean="0"/>
              <a:t/>
            </a:r>
            <a:br>
              <a:rPr lang="en-US" sz="2800" b="1" dirty="0" smtClean="0"/>
            </a:br>
            <a:r>
              <a:rPr lang="en-US" sz="2800" b="1" dirty="0" smtClean="0"/>
              <a:t>Goal 6</a:t>
            </a:r>
            <a:r>
              <a:rPr lang="en-US" sz="2400" dirty="0" smtClean="0"/>
              <a:t>: </a:t>
            </a:r>
            <a:r>
              <a:rPr lang="en-US" sz="2400" b="1" dirty="0"/>
              <a:t>Provide </a:t>
            </a:r>
            <a:r>
              <a:rPr lang="en-US" sz="2400" b="1" dirty="0" smtClean="0"/>
              <a:t>for </a:t>
            </a:r>
            <a:r>
              <a:rPr lang="en-US" sz="2400" b="1" dirty="0"/>
              <a:t>C</a:t>
            </a:r>
            <a:r>
              <a:rPr lang="en-US" sz="2400" b="1" dirty="0" smtClean="0"/>
              <a:t>apital Infrastructure</a:t>
            </a: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b="1" dirty="0"/>
              <a:t>	</a:t>
            </a:r>
            <a:endParaRPr lang="en-US" sz="2400" dirty="0"/>
          </a:p>
        </p:txBody>
      </p:sp>
      <p:sp>
        <p:nvSpPr>
          <p:cNvPr id="8" name="Content Placeholder 7"/>
          <p:cNvSpPr>
            <a:spLocks noGrp="1"/>
          </p:cNvSpPr>
          <p:nvPr>
            <p:ph sz="half" idx="1"/>
          </p:nvPr>
        </p:nvSpPr>
        <p:spPr/>
        <p:txBody>
          <a:bodyPr>
            <a:normAutofit/>
          </a:bodyPr>
          <a:lstStyle/>
          <a:p>
            <a:pPr marL="0" indent="0">
              <a:buNone/>
            </a:pPr>
            <a:r>
              <a:rPr lang="en-US" sz="3200" dirty="0"/>
              <a:t>Provide associated capital vehicles, inventory, infrastructure, amenities and  equipment for mobility services.</a:t>
            </a:r>
            <a:endParaRPr lang="en-US" sz="2800" dirty="0"/>
          </a:p>
        </p:txBody>
      </p:sp>
      <p:sp>
        <p:nvSpPr>
          <p:cNvPr id="9" name="Content Placeholder 8"/>
          <p:cNvSpPr>
            <a:spLocks noGrp="1"/>
          </p:cNvSpPr>
          <p:nvPr>
            <p:ph sz="half" idx="2"/>
          </p:nvPr>
        </p:nvSpPr>
        <p:spPr/>
        <p:txBody>
          <a:bodyPr>
            <a:normAutofit/>
          </a:bodyPr>
          <a:lstStyle/>
          <a:p>
            <a:r>
              <a:rPr lang="en-US" sz="2400" b="1" dirty="0" smtClean="0"/>
              <a:t>Objective:</a:t>
            </a:r>
            <a:r>
              <a:rPr lang="en-US" sz="2400" dirty="0" smtClean="0"/>
              <a:t> </a:t>
            </a:r>
            <a:r>
              <a:rPr lang="en-US" sz="2400" dirty="0"/>
              <a:t>Develop and maintain a comprehensive capital improvement program.</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347877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35467"/>
            <a:ext cx="8534400" cy="987552"/>
          </a:xfrm>
        </p:spPr>
        <p:txBody>
          <a:bodyPr>
            <a:noAutofit/>
          </a:bodyPr>
          <a:lstStyle/>
          <a:p>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3200" b="1" dirty="0" smtClean="0"/>
              <a:t>Goal </a:t>
            </a:r>
            <a:r>
              <a:rPr lang="en-US" sz="3200" b="1" dirty="0"/>
              <a:t>6</a:t>
            </a:r>
            <a:r>
              <a:rPr lang="en-US" sz="2800" dirty="0"/>
              <a:t>: </a:t>
            </a:r>
            <a:r>
              <a:rPr lang="en-US" sz="2800" b="1" dirty="0"/>
              <a:t>Provide for Capital Infrastructure</a:t>
            </a:r>
            <a:endParaRPr lang="en-US" sz="2800" dirty="0"/>
          </a:p>
        </p:txBody>
      </p:sp>
      <p:sp>
        <p:nvSpPr>
          <p:cNvPr id="3" name="Content Placeholder 2"/>
          <p:cNvSpPr>
            <a:spLocks noGrp="1"/>
          </p:cNvSpPr>
          <p:nvPr>
            <p:ph sz="quarter" idx="1"/>
          </p:nvPr>
        </p:nvSpPr>
        <p:spPr>
          <a:xfrm>
            <a:off x="211667" y="1380067"/>
            <a:ext cx="8594005" cy="5283200"/>
          </a:xfrm>
        </p:spPr>
        <p:txBody>
          <a:bodyPr>
            <a:normAutofit/>
          </a:bodyPr>
          <a:lstStyle/>
          <a:p>
            <a:r>
              <a:rPr lang="en-US" b="1" dirty="0" smtClean="0"/>
              <a:t>Strategy 6.1.1:</a:t>
            </a:r>
            <a:r>
              <a:rPr lang="en-US" dirty="0" smtClean="0"/>
              <a:t>  </a:t>
            </a:r>
            <a:r>
              <a:rPr lang="en-US" dirty="0"/>
              <a:t>Establish a program to itemize and prioritize capital improvement needs that address system maintenance, vehicle replacement and expansion to include costs and  financial strategies</a:t>
            </a:r>
            <a:r>
              <a:rPr lang="en-US" dirty="0" smtClean="0"/>
              <a:t>.</a:t>
            </a:r>
          </a:p>
          <a:p>
            <a:endParaRPr lang="en-US" dirty="0"/>
          </a:p>
          <a:p>
            <a:r>
              <a:rPr lang="en-US" b="1" dirty="0" smtClean="0"/>
              <a:t>Strategy 6.1.2:</a:t>
            </a:r>
            <a:r>
              <a:rPr lang="en-US" dirty="0" smtClean="0"/>
              <a:t>  </a:t>
            </a:r>
            <a:r>
              <a:rPr lang="en-US" dirty="0"/>
              <a:t>Establish a master bus stop and infrastructure program which    meets minimum design standards, criteria for prioritizing stop improvements, meets ADA requirements and promotes convenience</a:t>
            </a:r>
            <a:r>
              <a:rPr lang="en-US" dirty="0" smtClean="0"/>
              <a:t>.</a:t>
            </a:r>
            <a:endParaRPr lang="en-US" dirty="0"/>
          </a:p>
          <a:p>
            <a:endParaRPr lang="en-US" dirty="0" smtClean="0"/>
          </a:p>
          <a:p>
            <a:endParaRPr lang="en-US" dirty="0"/>
          </a:p>
        </p:txBody>
      </p:sp>
    </p:spTree>
    <p:extLst>
      <p:ext uri="{BB962C8B-B14F-4D97-AF65-F5344CB8AC3E}">
        <p14:creationId xmlns:p14="http://schemas.microsoft.com/office/powerpoint/2010/main" val="4150136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6248" y="273050"/>
            <a:ext cx="8171952" cy="1162050"/>
          </a:xfrm>
          <a:prstGeom prst="rect">
            <a:avLst/>
          </a:prstGeom>
        </p:spPr>
        <p:txBody>
          <a:bodyPr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600" dirty="0">
                <a:solidFill>
                  <a:srgbClr val="008000"/>
                </a:solidFill>
                <a:latin typeface="Rockwell Extra Bold" pitchFamily="18" charset="0"/>
              </a:rPr>
              <a:t>Study Purpose &amp; Key Objectives</a:t>
            </a:r>
          </a:p>
        </p:txBody>
      </p:sp>
      <p:sp>
        <p:nvSpPr>
          <p:cNvPr id="4" name="Text Placeholder 3"/>
          <p:cNvSpPr txBox="1">
            <a:spLocks/>
          </p:cNvSpPr>
          <p:nvPr/>
        </p:nvSpPr>
        <p:spPr>
          <a:xfrm>
            <a:off x="193115" y="1468967"/>
            <a:ext cx="3179266" cy="4691063"/>
          </a:xfrm>
          <a:prstGeom prst="rect">
            <a:avLst/>
          </a:prstGeom>
        </p:spPr>
        <p:txBody>
          <a:bodyPr>
            <a:noAutofit/>
          </a:bodyPr>
          <a:lstStyle/>
          <a:p>
            <a:pPr marL="342900" lvl="0" indent="-342900" defTabSz="457200">
              <a:lnSpc>
                <a:spcPct val="150000"/>
              </a:lnSpc>
              <a:spcBef>
                <a:spcPct val="20000"/>
              </a:spcBef>
              <a:buFont typeface="Wingdings" pitchFamily="2" charset="2"/>
              <a:buChar char="ü"/>
              <a:defRPr/>
            </a:pPr>
            <a:r>
              <a:rPr lang="en-US" sz="1600" b="1" dirty="0" smtClean="0">
                <a:solidFill>
                  <a:srgbClr val="FF0000"/>
                </a:solidFill>
                <a:latin typeface="Comic Sans MS" pitchFamily="66" charset="0"/>
              </a:rPr>
              <a:t>Improve Public Transportation</a:t>
            </a:r>
          </a:p>
          <a:p>
            <a:pPr marL="342900" lvl="0" indent="-342900" defTabSz="457200">
              <a:lnSpc>
                <a:spcPct val="150000"/>
              </a:lnSpc>
              <a:spcBef>
                <a:spcPct val="20000"/>
              </a:spcBef>
              <a:buFont typeface="Wingdings" pitchFamily="2" charset="2"/>
              <a:buChar char="ü"/>
              <a:defRPr/>
            </a:pPr>
            <a:r>
              <a:rPr lang="en-US" sz="1600" b="1" dirty="0" smtClean="0">
                <a:solidFill>
                  <a:srgbClr val="0070C0"/>
                </a:solidFill>
                <a:latin typeface="Comic Sans MS" pitchFamily="66" charset="0"/>
              </a:rPr>
              <a:t>Local</a:t>
            </a:r>
            <a:r>
              <a:rPr lang="en-US" sz="1600" b="1" dirty="0">
                <a:solidFill>
                  <a:srgbClr val="0070C0"/>
                </a:solidFill>
                <a:latin typeface="Comic Sans MS" pitchFamily="66" charset="0"/>
              </a:rPr>
              <a:t>, </a:t>
            </a:r>
            <a:r>
              <a:rPr lang="en-US" sz="1600" b="1" dirty="0" smtClean="0">
                <a:solidFill>
                  <a:srgbClr val="0070C0"/>
                </a:solidFill>
                <a:latin typeface="Comic Sans MS" pitchFamily="66" charset="0"/>
              </a:rPr>
              <a:t>Regional, State</a:t>
            </a:r>
            <a:r>
              <a:rPr lang="en-US" sz="1600" b="1" dirty="0">
                <a:solidFill>
                  <a:srgbClr val="0070C0"/>
                </a:solidFill>
                <a:latin typeface="Comic Sans MS" pitchFamily="66" charset="0"/>
              </a:rPr>
              <a:t>, Federal 	Coordination and Funding</a:t>
            </a:r>
          </a:p>
          <a:p>
            <a:pPr marL="342900" indent="-342900" defTabSz="457200">
              <a:lnSpc>
                <a:spcPct val="150000"/>
              </a:lnSpc>
              <a:spcBef>
                <a:spcPct val="20000"/>
              </a:spcBef>
              <a:buFont typeface="Wingdings" pitchFamily="2" charset="2"/>
              <a:buChar char="ü"/>
              <a:defRPr/>
            </a:pPr>
            <a:r>
              <a:rPr lang="en-US" sz="1600" b="1" dirty="0" smtClean="0">
                <a:solidFill>
                  <a:srgbClr val="FF0000"/>
                </a:solidFill>
                <a:latin typeface="Comic Sans MS" pitchFamily="66" charset="0"/>
              </a:rPr>
              <a:t>TDP: Meet Requirements </a:t>
            </a:r>
            <a:r>
              <a:rPr lang="en-US" sz="1600" b="1" dirty="0">
                <a:solidFill>
                  <a:srgbClr val="FF0000"/>
                </a:solidFill>
                <a:latin typeface="Comic Sans MS" pitchFamily="66" charset="0"/>
              </a:rPr>
              <a:t>for urbanized areas (341.052 F.S., </a:t>
            </a:r>
            <a:r>
              <a:rPr lang="en-US" sz="1600" b="1" dirty="0" smtClean="0">
                <a:solidFill>
                  <a:srgbClr val="FF0000"/>
                </a:solidFill>
                <a:latin typeface="Comic Sans MS" pitchFamily="66" charset="0"/>
              </a:rPr>
              <a:t>Rule14-73 </a:t>
            </a:r>
            <a:r>
              <a:rPr lang="en-US" sz="1600" b="1" dirty="0">
                <a:solidFill>
                  <a:srgbClr val="FF0000"/>
                </a:solidFill>
                <a:latin typeface="Comic Sans MS" pitchFamily="66" charset="0"/>
              </a:rPr>
              <a:t>F.A.C</a:t>
            </a:r>
            <a:r>
              <a:rPr lang="en-US" sz="1600" b="1" dirty="0" smtClean="0">
                <a:solidFill>
                  <a:srgbClr val="FF0000"/>
                </a:solidFill>
                <a:latin typeface="Comic Sans MS" pitchFamily="66" charset="0"/>
              </a:rPr>
              <a:t>)</a:t>
            </a:r>
          </a:p>
          <a:p>
            <a:pPr marL="342900" indent="-342900" defTabSz="457200">
              <a:lnSpc>
                <a:spcPct val="150000"/>
              </a:lnSpc>
              <a:spcBef>
                <a:spcPct val="20000"/>
              </a:spcBef>
              <a:buFont typeface="Wingdings" pitchFamily="2" charset="2"/>
              <a:buChar char="ü"/>
              <a:defRPr/>
            </a:pPr>
            <a:r>
              <a:rPr kumimoji="0" lang="en-US" sz="1600" b="1" i="0" u="none" strike="noStrike" kern="1200" cap="none" spc="0" normalizeH="0" baseline="0" noProof="0" dirty="0" smtClean="0">
                <a:ln>
                  <a:noFill/>
                </a:ln>
                <a:solidFill>
                  <a:srgbClr val="0070C0"/>
                </a:solidFill>
                <a:effectLst/>
                <a:uLnTx/>
                <a:uFillTx/>
                <a:latin typeface="Comic Sans MS" pitchFamily="66" charset="0"/>
              </a:rPr>
              <a:t>Public Involvement</a:t>
            </a:r>
            <a:r>
              <a:rPr kumimoji="0" lang="en-US" sz="1600" b="1" i="0" u="none" strike="noStrike" kern="1200" cap="none" spc="0" normalizeH="0" noProof="0" dirty="0" smtClean="0">
                <a:ln>
                  <a:noFill/>
                </a:ln>
                <a:solidFill>
                  <a:srgbClr val="0070C0"/>
                </a:solidFill>
                <a:effectLst/>
                <a:uLnTx/>
                <a:uFillTx/>
                <a:latin typeface="Comic Sans MS" pitchFamily="66" charset="0"/>
              </a:rPr>
              <a:t> </a:t>
            </a:r>
          </a:p>
          <a:p>
            <a:pPr marL="342900" lvl="0" indent="-342900" defTabSz="457200">
              <a:lnSpc>
                <a:spcPct val="150000"/>
              </a:lnSpc>
              <a:spcBef>
                <a:spcPct val="20000"/>
              </a:spcBef>
              <a:buFont typeface="Wingdings" pitchFamily="2" charset="2"/>
              <a:buChar char="ü"/>
              <a:defRPr/>
            </a:pPr>
            <a:r>
              <a:rPr lang="en-US" sz="1600" b="1" baseline="0" dirty="0" smtClean="0">
                <a:solidFill>
                  <a:srgbClr val="FF0000"/>
                </a:solidFill>
                <a:latin typeface="Comic Sans MS" pitchFamily="66" charset="0"/>
              </a:rPr>
              <a:t>Complete TDP Adoption and Approval </a:t>
            </a:r>
          </a:p>
          <a:p>
            <a:pPr marL="342900" indent="-342900" defTabSz="457200">
              <a:lnSpc>
                <a:spcPct val="150000"/>
              </a:lnSpc>
              <a:spcBef>
                <a:spcPct val="20000"/>
              </a:spcBef>
              <a:buFont typeface="Wingdings" pitchFamily="2" charset="2"/>
              <a:buChar char="ü"/>
              <a:defRPr/>
            </a:pPr>
            <a:endParaRPr kumimoji="0" lang="en-US" sz="1600" b="0" i="0" u="none" strike="noStrike" kern="1200" cap="none" spc="0" normalizeH="0" baseline="0" noProof="0" dirty="0" smtClean="0">
              <a:ln>
                <a:noFill/>
              </a:ln>
              <a:solidFill>
                <a:srgbClr val="0070C0"/>
              </a:solidFill>
              <a:effectLst/>
              <a:uLnTx/>
              <a:uFillTx/>
              <a:latin typeface="Comic Sans MS" pitchFamily="66"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50251" y="1654387"/>
            <a:ext cx="3840480" cy="143256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09533" y="3170765"/>
            <a:ext cx="1930399" cy="16546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648" y="4270587"/>
            <a:ext cx="3528552" cy="1982598"/>
          </a:xfrm>
          <a:prstGeom prst="rect">
            <a:avLst/>
          </a:prstGeom>
        </p:spPr>
      </p:pic>
    </p:spTree>
    <p:extLst>
      <p:ext uri="{BB962C8B-B14F-4D97-AF65-F5344CB8AC3E}">
        <p14:creationId xmlns:p14="http://schemas.microsoft.com/office/powerpoint/2010/main" val="2996185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1"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2485" y="220133"/>
            <a:ext cx="8534400" cy="1151466"/>
          </a:xfrm>
        </p:spPr>
        <p:txBody>
          <a:bodyPr anchor="ctr">
            <a:noAutofit/>
          </a:bodyPr>
          <a:lstStyle/>
          <a:p>
            <a:r>
              <a:rPr lang="en-US" sz="2800" b="1" dirty="0" smtClean="0"/>
              <a:t/>
            </a:r>
            <a:br>
              <a:rPr lang="en-US" sz="2800" b="1" dirty="0" smtClean="0"/>
            </a:br>
            <a:r>
              <a:rPr lang="en-US" sz="2800" b="1" dirty="0" smtClean="0"/>
              <a:t/>
            </a:r>
            <a:br>
              <a:rPr lang="en-US" sz="2800" b="1" dirty="0" smtClean="0"/>
            </a:br>
            <a:r>
              <a:rPr lang="en-US" sz="2800" b="1" dirty="0" smtClean="0"/>
              <a:t>Goal 7</a:t>
            </a:r>
            <a:r>
              <a:rPr lang="en-US" sz="2400" dirty="0" smtClean="0"/>
              <a:t>: </a:t>
            </a:r>
            <a:r>
              <a:rPr lang="en-US" sz="2400" b="1" dirty="0"/>
              <a:t>Create a safe and accessible transit </a:t>
            </a:r>
            <a:r>
              <a:rPr lang="en-US" sz="2400" b="1" dirty="0" smtClean="0"/>
              <a:t>environment</a:t>
            </a:r>
            <a:r>
              <a:rPr lang="en-US" sz="2400" dirty="0"/>
              <a:t/>
            </a:r>
            <a:br>
              <a:rPr lang="en-US" sz="2400" dirty="0"/>
            </a:br>
            <a:r>
              <a:rPr lang="en-US" sz="2400" dirty="0"/>
              <a:t/>
            </a:r>
            <a:br>
              <a:rPr lang="en-US" sz="2400" dirty="0"/>
            </a:br>
            <a:r>
              <a:rPr lang="en-US" sz="2400" dirty="0"/>
              <a:t/>
            </a:r>
            <a:br>
              <a:rPr lang="en-US" sz="2400" dirty="0"/>
            </a:br>
            <a:r>
              <a:rPr lang="en-US" sz="2400" b="1" dirty="0"/>
              <a:t>	</a:t>
            </a:r>
            <a:endParaRPr lang="en-US" sz="2400" dirty="0"/>
          </a:p>
        </p:txBody>
      </p:sp>
      <p:sp>
        <p:nvSpPr>
          <p:cNvPr id="8" name="Content Placeholder 7"/>
          <p:cNvSpPr>
            <a:spLocks noGrp="1"/>
          </p:cNvSpPr>
          <p:nvPr>
            <p:ph sz="half" idx="1"/>
          </p:nvPr>
        </p:nvSpPr>
        <p:spPr/>
        <p:txBody>
          <a:bodyPr>
            <a:normAutofit fontScale="70000" lnSpcReduction="20000"/>
          </a:bodyPr>
          <a:lstStyle/>
          <a:p>
            <a:pPr marL="0" indent="0">
              <a:buNone/>
            </a:pPr>
            <a:r>
              <a:rPr lang="en-US" sz="2800" b="1" dirty="0"/>
              <a:t>Objective:  </a:t>
            </a:r>
            <a:endParaRPr lang="en-US" sz="2800" b="1" dirty="0" smtClean="0"/>
          </a:p>
          <a:p>
            <a:pPr marL="0" indent="0">
              <a:buNone/>
            </a:pPr>
            <a:r>
              <a:rPr lang="en-US" sz="2800" dirty="0" smtClean="0"/>
              <a:t>Provide transit amenities/infrastructure </a:t>
            </a:r>
            <a:r>
              <a:rPr lang="en-US" sz="2800" dirty="0"/>
              <a:t>to enhance the appeal </a:t>
            </a:r>
            <a:r>
              <a:rPr lang="en-US" sz="2800" dirty="0" smtClean="0"/>
              <a:t>of transit </a:t>
            </a:r>
            <a:r>
              <a:rPr lang="en-US" sz="2800" dirty="0"/>
              <a:t>for both existing and potential customers.</a:t>
            </a:r>
          </a:p>
        </p:txBody>
      </p:sp>
      <p:sp>
        <p:nvSpPr>
          <p:cNvPr id="9" name="Content Placeholder 8"/>
          <p:cNvSpPr>
            <a:spLocks noGrp="1"/>
          </p:cNvSpPr>
          <p:nvPr>
            <p:ph sz="half" idx="2"/>
          </p:nvPr>
        </p:nvSpPr>
        <p:spPr>
          <a:xfrm>
            <a:off x="4614333" y="1371600"/>
            <a:ext cx="4224867" cy="4851400"/>
          </a:xfrm>
        </p:spPr>
        <p:txBody>
          <a:bodyPr>
            <a:normAutofit fontScale="70000" lnSpcReduction="20000"/>
          </a:bodyPr>
          <a:lstStyle/>
          <a:p>
            <a:pPr marL="0" indent="0">
              <a:buNone/>
            </a:pPr>
            <a:r>
              <a:rPr lang="en-US" sz="2400" b="1" dirty="0"/>
              <a:t>Strategy:  </a:t>
            </a:r>
            <a:r>
              <a:rPr lang="en-US" sz="2400" dirty="0"/>
              <a:t>Pursue agreements with property owners for placement of bus stops and transfer opportunities at high demand locations</a:t>
            </a:r>
            <a:r>
              <a:rPr lang="en-US" sz="2400" dirty="0" smtClean="0"/>
              <a:t>.</a:t>
            </a:r>
          </a:p>
          <a:p>
            <a:pPr marL="0" indent="0">
              <a:buNone/>
            </a:pPr>
            <a:endParaRPr lang="en-US" sz="2400" dirty="0"/>
          </a:p>
          <a:p>
            <a:pPr marL="0" indent="0">
              <a:buNone/>
            </a:pPr>
            <a:r>
              <a:rPr lang="en-US" sz="2400" b="1" dirty="0"/>
              <a:t>Strategy:  </a:t>
            </a:r>
            <a:r>
              <a:rPr lang="en-US" sz="2400" dirty="0"/>
              <a:t>Create safety criteria for placement of fixed bus stops to include adequate lighting and pedestrian access</a:t>
            </a:r>
            <a:r>
              <a:rPr lang="en-US" sz="2400" dirty="0" smtClean="0"/>
              <a:t>.</a:t>
            </a:r>
          </a:p>
          <a:p>
            <a:pPr marL="0" indent="0">
              <a:buNone/>
            </a:pPr>
            <a:endParaRPr lang="en-US" sz="2400" dirty="0"/>
          </a:p>
          <a:p>
            <a:pPr marL="0" indent="0">
              <a:buNone/>
            </a:pPr>
            <a:r>
              <a:rPr lang="en-US" sz="2400" b="1" dirty="0"/>
              <a:t>Strategy:  </a:t>
            </a:r>
            <a:r>
              <a:rPr lang="en-US" sz="2400" dirty="0"/>
              <a:t>Measure boardings and alightings at individual stops and develop a hierarchy of amenity requirements</a:t>
            </a:r>
            <a:r>
              <a:rPr lang="en-US" sz="2400" dirty="0" smtClean="0"/>
              <a:t>.</a:t>
            </a:r>
          </a:p>
          <a:p>
            <a:pPr marL="0" indent="0">
              <a:buNone/>
            </a:pPr>
            <a:endParaRPr lang="en-US" sz="2400" dirty="0"/>
          </a:p>
          <a:p>
            <a:pPr marL="0" indent="0">
              <a:buNone/>
            </a:pPr>
            <a:r>
              <a:rPr lang="en-US" sz="2400" b="1" dirty="0" smtClean="0"/>
              <a:t>Strategy</a:t>
            </a:r>
            <a:r>
              <a:rPr lang="en-US" sz="2400" b="1" dirty="0"/>
              <a:t>:</a:t>
            </a:r>
            <a:r>
              <a:rPr lang="en-US" sz="2400" dirty="0"/>
              <a:t>  Consider contracts with private companies that provide transit </a:t>
            </a:r>
            <a:r>
              <a:rPr lang="en-US" sz="2400" dirty="0" smtClean="0"/>
              <a:t>benches </a:t>
            </a:r>
            <a:r>
              <a:rPr lang="en-US" sz="2400" dirty="0"/>
              <a:t>and shelters at no cost to the County in exchange for </a:t>
            </a:r>
            <a:r>
              <a:rPr lang="en-US" sz="2400" dirty="0" smtClean="0"/>
              <a:t>advertising </a:t>
            </a:r>
            <a:r>
              <a:rPr lang="en-US" sz="2400" dirty="0"/>
              <a:t>rights.</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3321993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2485" y="0"/>
            <a:ext cx="8534400" cy="1371599"/>
          </a:xfrm>
        </p:spPr>
        <p:txBody>
          <a:bodyPr anchor="ctr">
            <a:noAutofit/>
          </a:bodyPr>
          <a:lstStyle/>
          <a:p>
            <a:r>
              <a:rPr lang="en-US" sz="2800" b="1" dirty="0" smtClean="0"/>
              <a:t/>
            </a:r>
            <a:br>
              <a:rPr lang="en-US" sz="2800" b="1" dirty="0" smtClean="0"/>
            </a:br>
            <a:r>
              <a:rPr lang="en-US" sz="2800" b="1" dirty="0" smtClean="0"/>
              <a:t/>
            </a:r>
            <a:br>
              <a:rPr lang="en-US" sz="2800" b="1" dirty="0" smtClean="0"/>
            </a:br>
            <a:r>
              <a:rPr lang="en-US" sz="2800" b="1" dirty="0" smtClean="0"/>
              <a:t>Goal 8</a:t>
            </a:r>
            <a:r>
              <a:rPr lang="en-US" sz="2400" dirty="0" smtClean="0"/>
              <a:t>: </a:t>
            </a:r>
            <a:r>
              <a:rPr lang="en-US" sz="2400" b="1" dirty="0" smtClean="0"/>
              <a:t>Education and Awareness</a:t>
            </a:r>
            <a:r>
              <a:rPr lang="en-US" sz="2400" dirty="0"/>
              <a:t/>
            </a:r>
            <a:br>
              <a:rPr lang="en-US" sz="2400" dirty="0"/>
            </a:br>
            <a:r>
              <a:rPr lang="en-US" sz="2400" dirty="0"/>
              <a:t/>
            </a:r>
            <a:br>
              <a:rPr lang="en-US" sz="2400" dirty="0"/>
            </a:br>
            <a:r>
              <a:rPr lang="en-US" sz="2400" dirty="0"/>
              <a:t/>
            </a:r>
            <a:br>
              <a:rPr lang="en-US" sz="2400" dirty="0"/>
            </a:br>
            <a:r>
              <a:rPr lang="en-US" sz="2400" b="1" dirty="0"/>
              <a:t>	</a:t>
            </a:r>
            <a:endParaRPr lang="en-US" sz="2400" dirty="0"/>
          </a:p>
        </p:txBody>
      </p:sp>
      <p:sp>
        <p:nvSpPr>
          <p:cNvPr id="8" name="Content Placeholder 7"/>
          <p:cNvSpPr>
            <a:spLocks noGrp="1"/>
          </p:cNvSpPr>
          <p:nvPr>
            <p:ph sz="half" idx="1"/>
          </p:nvPr>
        </p:nvSpPr>
        <p:spPr/>
        <p:txBody>
          <a:bodyPr anchor="ctr">
            <a:normAutofit/>
          </a:bodyPr>
          <a:lstStyle/>
          <a:p>
            <a:pPr marL="0" indent="0">
              <a:buNone/>
            </a:pPr>
            <a:r>
              <a:rPr lang="en-US" sz="2800" dirty="0"/>
              <a:t>Educate the community on the benefits of public transportation and solicit support for mass transit initiatives through outreach.</a:t>
            </a:r>
            <a:endParaRPr lang="en-US" sz="2400" dirty="0"/>
          </a:p>
        </p:txBody>
      </p:sp>
      <p:sp>
        <p:nvSpPr>
          <p:cNvPr id="9" name="Content Placeholder 8"/>
          <p:cNvSpPr>
            <a:spLocks noGrp="1"/>
          </p:cNvSpPr>
          <p:nvPr>
            <p:ph sz="half" idx="2"/>
          </p:nvPr>
        </p:nvSpPr>
        <p:spPr/>
        <p:txBody>
          <a:bodyPr anchor="ctr">
            <a:normAutofit/>
          </a:bodyPr>
          <a:lstStyle/>
          <a:p>
            <a:pPr marL="0" indent="0">
              <a:buNone/>
            </a:pPr>
            <a:r>
              <a:rPr lang="en-US" sz="2400" b="1" dirty="0" smtClean="0"/>
              <a:t>Objective </a:t>
            </a:r>
            <a:r>
              <a:rPr lang="en-US" sz="2400" b="1" dirty="0" smtClean="0"/>
              <a:t>8.1</a:t>
            </a:r>
            <a:r>
              <a:rPr lang="en-US" sz="2400" b="1" dirty="0" smtClean="0"/>
              <a:t>:</a:t>
            </a:r>
            <a:r>
              <a:rPr lang="en-US" sz="2400" dirty="0" smtClean="0"/>
              <a:t> </a:t>
            </a:r>
            <a:r>
              <a:rPr lang="en-US" sz="2400" dirty="0"/>
              <a:t>Communicate the role of transit in Flagler County</a:t>
            </a:r>
            <a:r>
              <a:rPr lang="en-US" sz="2400" dirty="0" smtClean="0"/>
              <a:t>.</a:t>
            </a:r>
          </a:p>
          <a:p>
            <a:endParaRPr lang="en-US" sz="2400" dirty="0"/>
          </a:p>
          <a:p>
            <a:pPr marL="0" indent="0">
              <a:buNone/>
            </a:pPr>
            <a:r>
              <a:rPr lang="en-US" b="1" dirty="0" smtClean="0"/>
              <a:t>Objective </a:t>
            </a:r>
            <a:r>
              <a:rPr lang="en-US" b="1" dirty="0" smtClean="0"/>
              <a:t>8.2</a:t>
            </a:r>
            <a:r>
              <a:rPr lang="en-US" b="1" dirty="0" smtClean="0"/>
              <a:t>:  </a:t>
            </a:r>
            <a:r>
              <a:rPr lang="en-US" dirty="0"/>
              <a:t>Provide customer focused outreach activities to educate and facilitate utilization of services.</a:t>
            </a:r>
          </a:p>
        </p:txBody>
      </p:sp>
    </p:spTree>
    <p:extLst>
      <p:ext uri="{BB962C8B-B14F-4D97-AF65-F5344CB8AC3E}">
        <p14:creationId xmlns:p14="http://schemas.microsoft.com/office/powerpoint/2010/main" val="3419608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64068"/>
            <a:ext cx="8534400" cy="651933"/>
          </a:xfrm>
        </p:spPr>
        <p:txBody>
          <a:bodyPr>
            <a:noAutofit/>
          </a:bodyPr>
          <a:lstStyle/>
          <a:p>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3200" b="1" dirty="0"/>
              <a:t>Goal 8</a:t>
            </a:r>
            <a:r>
              <a:rPr lang="en-US" sz="2800" dirty="0"/>
              <a:t>: </a:t>
            </a:r>
            <a:r>
              <a:rPr lang="en-US" sz="2800" b="1" dirty="0"/>
              <a:t>Education and Awareness</a:t>
            </a:r>
            <a:endParaRPr lang="en-US" sz="2800" dirty="0"/>
          </a:p>
        </p:txBody>
      </p:sp>
      <p:sp>
        <p:nvSpPr>
          <p:cNvPr id="3" name="Content Placeholder 2"/>
          <p:cNvSpPr>
            <a:spLocks noGrp="1"/>
          </p:cNvSpPr>
          <p:nvPr>
            <p:ph sz="quarter" idx="1"/>
          </p:nvPr>
        </p:nvSpPr>
        <p:spPr>
          <a:xfrm>
            <a:off x="211667" y="1380067"/>
            <a:ext cx="8594005" cy="5283200"/>
          </a:xfrm>
        </p:spPr>
        <p:txBody>
          <a:bodyPr>
            <a:normAutofit fontScale="92500"/>
          </a:bodyPr>
          <a:lstStyle/>
          <a:p>
            <a:r>
              <a:rPr lang="en-US" b="1" dirty="0" smtClean="0"/>
              <a:t>Strategy </a:t>
            </a:r>
            <a:r>
              <a:rPr lang="en-US" b="1" dirty="0" smtClean="0"/>
              <a:t>8.1.1</a:t>
            </a:r>
            <a:r>
              <a:rPr lang="en-US" b="1" dirty="0" smtClean="0"/>
              <a:t>:   </a:t>
            </a:r>
            <a:r>
              <a:rPr lang="en-US" dirty="0"/>
              <a:t>Create a communications program that includes a stock </a:t>
            </a:r>
            <a:r>
              <a:rPr lang="en-US" dirty="0" err="1"/>
              <a:t>powerpoint</a:t>
            </a:r>
            <a:r>
              <a:rPr lang="en-US" dirty="0"/>
              <a:t> presentation and educational materials to inform existing </a:t>
            </a:r>
            <a:r>
              <a:rPr lang="en-US" dirty="0" smtClean="0"/>
              <a:t>and potential </a:t>
            </a:r>
            <a:r>
              <a:rPr lang="en-US" dirty="0"/>
              <a:t>customers on the benefits of transit.</a:t>
            </a:r>
          </a:p>
          <a:p>
            <a:r>
              <a:rPr lang="en-US" b="1" dirty="0" smtClean="0"/>
              <a:t>Strategy </a:t>
            </a:r>
            <a:r>
              <a:rPr lang="en-US" b="1" dirty="0" smtClean="0"/>
              <a:t>8.1.2</a:t>
            </a:r>
            <a:r>
              <a:rPr lang="en-US" b="1" dirty="0" smtClean="0"/>
              <a:t>:   </a:t>
            </a:r>
            <a:r>
              <a:rPr lang="en-US" dirty="0"/>
              <a:t>Engage the business community’s support in communicating </a:t>
            </a:r>
            <a:r>
              <a:rPr lang="en-US" dirty="0" smtClean="0"/>
              <a:t>with </a:t>
            </a:r>
            <a:r>
              <a:rPr lang="en-US" dirty="0"/>
              <a:t>employees and offering travel planning assistance and fare discounts.</a:t>
            </a:r>
          </a:p>
          <a:p>
            <a:r>
              <a:rPr lang="en-US" b="1" dirty="0" smtClean="0"/>
              <a:t>Strategy </a:t>
            </a:r>
            <a:r>
              <a:rPr lang="en-US" b="1" dirty="0" smtClean="0"/>
              <a:t>8.1.3</a:t>
            </a:r>
            <a:r>
              <a:rPr lang="en-US" b="1" dirty="0" smtClean="0"/>
              <a:t>:  </a:t>
            </a:r>
            <a:r>
              <a:rPr lang="en-US" dirty="0"/>
              <a:t>Utilize proven strategies to reach out to transit’s most high use markets; senior citizens, youth, and low</a:t>
            </a:r>
            <a:r>
              <a:rPr lang="en-US" b="1" dirty="0"/>
              <a:t> </a:t>
            </a:r>
            <a:r>
              <a:rPr lang="en-US" dirty="0"/>
              <a:t>income residents.</a:t>
            </a:r>
          </a:p>
          <a:p>
            <a:r>
              <a:rPr lang="en-US" b="1" dirty="0" smtClean="0"/>
              <a:t>Strategy </a:t>
            </a:r>
            <a:r>
              <a:rPr lang="en-US" b="1" dirty="0" smtClean="0"/>
              <a:t>8.1.4</a:t>
            </a:r>
            <a:r>
              <a:rPr lang="en-US" b="1" dirty="0" smtClean="0"/>
              <a:t>:  </a:t>
            </a:r>
            <a:r>
              <a:rPr lang="en-US" dirty="0"/>
              <a:t>Convey the environmental </a:t>
            </a:r>
            <a:r>
              <a:rPr lang="en-US" dirty="0" smtClean="0"/>
              <a:t>and economic </a:t>
            </a:r>
            <a:r>
              <a:rPr lang="en-US" dirty="0"/>
              <a:t>benefits of transit related to energy conservation and sustainability.</a:t>
            </a:r>
          </a:p>
          <a:p>
            <a:endParaRPr lang="en-US" dirty="0" smtClean="0"/>
          </a:p>
          <a:p>
            <a:endParaRPr lang="en-US" dirty="0"/>
          </a:p>
        </p:txBody>
      </p:sp>
    </p:spTree>
    <p:extLst>
      <p:ext uri="{BB962C8B-B14F-4D97-AF65-F5344CB8AC3E}">
        <p14:creationId xmlns:p14="http://schemas.microsoft.com/office/powerpoint/2010/main" val="2046877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64068"/>
            <a:ext cx="8534400" cy="651933"/>
          </a:xfrm>
        </p:spPr>
        <p:txBody>
          <a:bodyPr>
            <a:noAutofit/>
          </a:bodyPr>
          <a:lstStyle/>
          <a:p>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smtClean="0"/>
              <a:t/>
            </a:r>
            <a:br>
              <a:rPr lang="en-US" sz="2800" b="1" smtClean="0"/>
            </a:br>
            <a:r>
              <a:rPr lang="en-US" sz="3200" b="1"/>
              <a:t>Goal 8</a:t>
            </a:r>
            <a:r>
              <a:rPr lang="en-US" sz="2800"/>
              <a:t>: </a:t>
            </a:r>
            <a:r>
              <a:rPr lang="en-US" sz="2800" b="1"/>
              <a:t>Education and Awareness</a:t>
            </a:r>
            <a:endParaRPr lang="en-US" sz="2800" dirty="0"/>
          </a:p>
        </p:txBody>
      </p:sp>
      <p:sp>
        <p:nvSpPr>
          <p:cNvPr id="3" name="Content Placeholder 2"/>
          <p:cNvSpPr>
            <a:spLocks noGrp="1"/>
          </p:cNvSpPr>
          <p:nvPr>
            <p:ph sz="quarter" idx="1"/>
          </p:nvPr>
        </p:nvSpPr>
        <p:spPr>
          <a:xfrm>
            <a:off x="211667" y="1380067"/>
            <a:ext cx="8594005" cy="5283200"/>
          </a:xfrm>
        </p:spPr>
        <p:txBody>
          <a:bodyPr>
            <a:normAutofit/>
          </a:bodyPr>
          <a:lstStyle/>
          <a:p>
            <a:r>
              <a:rPr lang="en-US" b="1" dirty="0" smtClean="0"/>
              <a:t>Strategy </a:t>
            </a:r>
            <a:r>
              <a:rPr lang="en-US" b="1" dirty="0" smtClean="0"/>
              <a:t>8.2.1</a:t>
            </a:r>
            <a:r>
              <a:rPr lang="en-US" b="1" dirty="0" smtClean="0"/>
              <a:t>:</a:t>
            </a:r>
            <a:r>
              <a:rPr lang="en-US" dirty="0" smtClean="0"/>
              <a:t>   </a:t>
            </a:r>
            <a:r>
              <a:rPr lang="en-US" dirty="0"/>
              <a:t>Develop and maintain a travel training program with an emphasis on moving paratransit customers to fixed route services</a:t>
            </a:r>
            <a:r>
              <a:rPr lang="en-US" dirty="0" smtClean="0"/>
              <a:t>.</a:t>
            </a:r>
          </a:p>
          <a:p>
            <a:endParaRPr lang="en-US" dirty="0"/>
          </a:p>
          <a:p>
            <a:r>
              <a:rPr lang="en-US" b="1" dirty="0" smtClean="0"/>
              <a:t>Strategy </a:t>
            </a:r>
            <a:r>
              <a:rPr lang="en-US" b="1" dirty="0" smtClean="0"/>
              <a:t>8.2.2</a:t>
            </a:r>
            <a:r>
              <a:rPr lang="en-US" b="1" dirty="0" smtClean="0"/>
              <a:t>:</a:t>
            </a:r>
            <a:r>
              <a:rPr lang="en-US" dirty="0" smtClean="0"/>
              <a:t>   </a:t>
            </a:r>
            <a:r>
              <a:rPr lang="en-US" dirty="0"/>
              <a:t>Develop travel training programs specific to target markets including senior citizens, disabled customers and youths.     </a:t>
            </a:r>
            <a:endParaRPr lang="en-US" dirty="0" smtClean="0"/>
          </a:p>
          <a:p>
            <a:endParaRPr lang="en-US" dirty="0"/>
          </a:p>
          <a:p>
            <a:r>
              <a:rPr lang="en-US" b="1" dirty="0" smtClean="0"/>
              <a:t>Strategy </a:t>
            </a:r>
            <a:r>
              <a:rPr lang="en-US" b="1" dirty="0" smtClean="0"/>
              <a:t>8.2.3</a:t>
            </a:r>
            <a:r>
              <a:rPr lang="en-US" b="1" dirty="0" smtClean="0"/>
              <a:t>:</a:t>
            </a:r>
            <a:r>
              <a:rPr lang="en-US" dirty="0" smtClean="0"/>
              <a:t>  </a:t>
            </a:r>
            <a:r>
              <a:rPr lang="en-US" dirty="0"/>
              <a:t>With the launch of any new service types, conduct an outreach program that includes public opportunity to brand and theme services.</a:t>
            </a:r>
          </a:p>
          <a:p>
            <a:endParaRPr lang="en-US" dirty="0" smtClean="0"/>
          </a:p>
          <a:p>
            <a:endParaRPr lang="en-US" dirty="0"/>
          </a:p>
        </p:txBody>
      </p:sp>
    </p:spTree>
    <p:extLst>
      <p:ext uri="{BB962C8B-B14F-4D97-AF65-F5344CB8AC3E}">
        <p14:creationId xmlns:p14="http://schemas.microsoft.com/office/powerpoint/2010/main" val="939424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2">
                    <a:lumMod val="60000"/>
                    <a:lumOff val="40000"/>
                  </a:schemeClr>
                </a:solidFill>
              </a:rPr>
              <a:t>Fixed Route Development Criteria</a:t>
            </a:r>
            <a:endParaRPr lang="en-US" dirty="0">
              <a:solidFill>
                <a:schemeClr val="accent2">
                  <a:lumMod val="60000"/>
                  <a:lumOff val="40000"/>
                </a:schemeClr>
              </a:solidFill>
            </a:endParaRPr>
          </a:p>
        </p:txBody>
      </p:sp>
      <p:sp>
        <p:nvSpPr>
          <p:cNvPr id="5" name="Text Placeholder 4"/>
          <p:cNvSpPr>
            <a:spLocks noGrp="1"/>
          </p:cNvSpPr>
          <p:nvPr>
            <p:ph type="body" idx="2"/>
          </p:nvPr>
        </p:nvSpPr>
        <p:spPr>
          <a:xfrm>
            <a:off x="290557" y="1981200"/>
            <a:ext cx="2452643" cy="4144963"/>
          </a:xfrm>
        </p:spPr>
        <p:txBody>
          <a:bodyPr>
            <a:normAutofit/>
          </a:bodyPr>
          <a:lstStyle/>
          <a:p>
            <a:pPr marL="285750" indent="-285750">
              <a:buClr>
                <a:schemeClr val="accent2">
                  <a:lumMod val="60000"/>
                  <a:lumOff val="40000"/>
                </a:schemeClr>
              </a:buClr>
              <a:buFont typeface="Wingdings" panose="05000000000000000000" pitchFamily="2" charset="2"/>
              <a:buChar char="Ø"/>
            </a:pPr>
            <a:r>
              <a:rPr lang="en-US" sz="1800" b="1" dirty="0" smtClean="0"/>
              <a:t>FCPTS Users</a:t>
            </a:r>
          </a:p>
          <a:p>
            <a:pPr marL="285750" indent="-285750">
              <a:buClr>
                <a:schemeClr val="accent2">
                  <a:lumMod val="60000"/>
                  <a:lumOff val="40000"/>
                </a:schemeClr>
              </a:buClr>
              <a:buFont typeface="Wingdings" panose="05000000000000000000" pitchFamily="2" charset="2"/>
              <a:buChar char="Ø"/>
            </a:pPr>
            <a:r>
              <a:rPr lang="en-US" sz="1800" b="1" dirty="0" smtClean="0"/>
              <a:t>Rider Survey</a:t>
            </a:r>
          </a:p>
          <a:p>
            <a:pPr marL="285750" indent="-285750">
              <a:buClr>
                <a:schemeClr val="accent2">
                  <a:lumMod val="60000"/>
                  <a:lumOff val="40000"/>
                </a:schemeClr>
              </a:buClr>
              <a:buFont typeface="Wingdings" panose="05000000000000000000" pitchFamily="2" charset="2"/>
              <a:buChar char="Ø"/>
            </a:pPr>
            <a:r>
              <a:rPr lang="en-US" sz="1800" b="1" dirty="0" smtClean="0"/>
              <a:t>Trip Generators</a:t>
            </a:r>
          </a:p>
          <a:p>
            <a:pPr marL="285750" indent="-285750">
              <a:buClr>
                <a:schemeClr val="accent2">
                  <a:lumMod val="60000"/>
                  <a:lumOff val="40000"/>
                </a:schemeClr>
              </a:buClr>
              <a:buFont typeface="Wingdings" panose="05000000000000000000" pitchFamily="2" charset="2"/>
              <a:buChar char="Ø"/>
            </a:pPr>
            <a:r>
              <a:rPr lang="en-US" sz="1800" b="1" dirty="0" smtClean="0"/>
              <a:t>Transit Preference</a:t>
            </a:r>
          </a:p>
          <a:p>
            <a:pPr marL="285750" indent="-285750">
              <a:buClr>
                <a:schemeClr val="accent2">
                  <a:lumMod val="60000"/>
                  <a:lumOff val="40000"/>
                </a:schemeClr>
              </a:buClr>
              <a:buFont typeface="Wingdings" panose="05000000000000000000" pitchFamily="2" charset="2"/>
              <a:buChar char="Ø"/>
            </a:pPr>
            <a:r>
              <a:rPr lang="en-US" sz="1800" b="1" dirty="0" smtClean="0"/>
              <a:t>Connectivity</a:t>
            </a:r>
          </a:p>
          <a:p>
            <a:pPr marL="285750" indent="-285750">
              <a:buClr>
                <a:schemeClr val="accent2">
                  <a:lumMod val="60000"/>
                  <a:lumOff val="40000"/>
                </a:schemeClr>
              </a:buClr>
              <a:buFont typeface="Wingdings" panose="05000000000000000000" pitchFamily="2" charset="2"/>
              <a:buChar char="Ø"/>
            </a:pPr>
            <a:r>
              <a:rPr lang="en-US" sz="1800" b="1" dirty="0" smtClean="0"/>
              <a:t>Field Observations</a:t>
            </a:r>
            <a:endParaRPr lang="en-US" sz="1800" b="1" dirty="0"/>
          </a:p>
        </p:txBody>
      </p:sp>
      <p:pic>
        <p:nvPicPr>
          <p:cNvPr id="3075" name="Picture 3"/>
          <p:cNvPicPr>
            <a:picLocks noGrp="1" noChangeAspect="1" noChangeArrowheads="1"/>
          </p:cNvPicPr>
          <p:nvPr>
            <p:ph sz="quarter" idx="1"/>
          </p:nvPr>
        </p:nvPicPr>
        <p:blipFill rotWithShape="1">
          <a:blip r:embed="rId2" cstate="email">
            <a:extLst>
              <a:ext uri="{28A0092B-C50C-407E-A947-70E740481C1C}">
                <a14:useLocalDpi xmlns:a14="http://schemas.microsoft.com/office/drawing/2010/main" val="0"/>
              </a:ext>
            </a:extLst>
          </a:blip>
          <a:srcRect l="29768" t="18264" r="25373" b="11685"/>
          <a:stretch/>
        </p:blipFill>
        <p:spPr bwMode="auto">
          <a:xfrm>
            <a:off x="3050848" y="4038579"/>
            <a:ext cx="2601737" cy="228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82481" y="820111"/>
            <a:ext cx="5700045" cy="2862322"/>
          </a:xfrm>
          <a:prstGeom prst="rect">
            <a:avLst/>
          </a:prstGeom>
        </p:spPr>
        <p:txBody>
          <a:bodyPr wrap="square">
            <a:spAutoFit/>
          </a:bodyPr>
          <a:lstStyle/>
          <a:p>
            <a:pPr marL="342900" marR="0" lvl="0" indent="-342900">
              <a:lnSpc>
                <a:spcPct val="150000"/>
              </a:lnSpc>
              <a:spcBef>
                <a:spcPts val="600"/>
              </a:spcBef>
              <a:spcAft>
                <a:spcPts val="0"/>
              </a:spcAft>
              <a:buFont typeface="Symbol"/>
              <a:buChar char=""/>
            </a:pPr>
            <a:r>
              <a:rPr lang="en-US" sz="2000" dirty="0">
                <a:latin typeface="Verdana"/>
                <a:ea typeface="Times New Roman"/>
                <a:cs typeface="Times New Roman"/>
              </a:rPr>
              <a:t>FCPT High Use = 25% </a:t>
            </a:r>
          </a:p>
          <a:p>
            <a:pPr marL="342900" marR="0" lvl="0" indent="-342900">
              <a:lnSpc>
                <a:spcPct val="150000"/>
              </a:lnSpc>
              <a:spcBef>
                <a:spcPts val="0"/>
              </a:spcBef>
              <a:spcAft>
                <a:spcPts val="0"/>
              </a:spcAft>
              <a:buFont typeface="Symbol"/>
              <a:buChar char=""/>
            </a:pPr>
            <a:r>
              <a:rPr lang="en-US" sz="2000" dirty="0">
                <a:latin typeface="Verdana"/>
                <a:ea typeface="Times New Roman"/>
                <a:cs typeface="Times New Roman"/>
              </a:rPr>
              <a:t>Rider Survey Trip Generators = 25%</a:t>
            </a:r>
          </a:p>
          <a:p>
            <a:pPr marL="342900" marR="0" lvl="0" indent="-342900">
              <a:lnSpc>
                <a:spcPct val="150000"/>
              </a:lnSpc>
              <a:spcBef>
                <a:spcPts val="0"/>
              </a:spcBef>
              <a:spcAft>
                <a:spcPts val="0"/>
              </a:spcAft>
              <a:buFont typeface="Symbol"/>
              <a:buChar char=""/>
            </a:pPr>
            <a:r>
              <a:rPr lang="en-US" sz="2000" dirty="0">
                <a:latin typeface="Verdana"/>
                <a:ea typeface="Times New Roman"/>
                <a:cs typeface="Times New Roman"/>
              </a:rPr>
              <a:t>Transit Dependency = 15% </a:t>
            </a:r>
          </a:p>
          <a:p>
            <a:pPr marL="342900" marR="0" lvl="0" indent="-342900">
              <a:lnSpc>
                <a:spcPct val="150000"/>
              </a:lnSpc>
              <a:spcBef>
                <a:spcPts val="0"/>
              </a:spcBef>
              <a:spcAft>
                <a:spcPts val="0"/>
              </a:spcAft>
              <a:buFont typeface="Symbol"/>
              <a:buChar char=""/>
            </a:pPr>
            <a:r>
              <a:rPr lang="en-US" sz="2000" dirty="0">
                <a:latin typeface="Verdana"/>
                <a:ea typeface="Times New Roman"/>
                <a:cs typeface="Times New Roman"/>
              </a:rPr>
              <a:t>Connecting Communities = 10% </a:t>
            </a:r>
          </a:p>
          <a:p>
            <a:pPr marL="342900" marR="0" lvl="0" indent="-342900">
              <a:lnSpc>
                <a:spcPct val="150000"/>
              </a:lnSpc>
              <a:spcBef>
                <a:spcPts val="0"/>
              </a:spcBef>
              <a:spcAft>
                <a:spcPts val="600"/>
              </a:spcAft>
              <a:buFont typeface="Symbol"/>
              <a:buChar char=""/>
            </a:pPr>
            <a:r>
              <a:rPr lang="en-US" sz="2000" dirty="0">
                <a:latin typeface="Verdana"/>
                <a:ea typeface="Times New Roman"/>
                <a:cs typeface="Times New Roman"/>
              </a:rPr>
              <a:t>T-BEST Model Ridership and Productivity Forecasting = 25% </a:t>
            </a:r>
            <a:endParaRPr lang="en-US" sz="2000" dirty="0">
              <a:effectLst/>
              <a:latin typeface="Verdana"/>
              <a:ea typeface="Times New Roman"/>
              <a:cs typeface="Times New Roman"/>
            </a:endParaRPr>
          </a:p>
        </p:txBody>
      </p:sp>
      <p:sp>
        <p:nvSpPr>
          <p:cNvPr id="6" name="Rectangle 5"/>
          <p:cNvSpPr/>
          <p:nvPr/>
        </p:nvSpPr>
        <p:spPr>
          <a:xfrm rot="20648058">
            <a:off x="4437993" y="4567535"/>
            <a:ext cx="453521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Alternatives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515881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8889" t="9754" r="13889" b="1357"/>
          <a:stretch/>
        </p:blipFill>
        <p:spPr bwMode="auto">
          <a:xfrm>
            <a:off x="186265" y="186265"/>
            <a:ext cx="8754535" cy="651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867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9028" t="10493" r="14652" b="1481"/>
          <a:stretch/>
        </p:blipFill>
        <p:spPr bwMode="auto">
          <a:xfrm>
            <a:off x="237066" y="194732"/>
            <a:ext cx="8576734" cy="6403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876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463" t="57049" r="14652" b="1480"/>
          <a:stretch/>
        </p:blipFill>
        <p:spPr bwMode="auto">
          <a:xfrm>
            <a:off x="4614331" y="855134"/>
            <a:ext cx="4404129" cy="491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6520"/>
          <a:stretch/>
        </p:blipFill>
        <p:spPr bwMode="auto">
          <a:xfrm>
            <a:off x="-13069" y="458788"/>
            <a:ext cx="4903579" cy="531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535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9305" t="10370" r="13889" b="988"/>
          <a:stretch/>
        </p:blipFill>
        <p:spPr bwMode="auto">
          <a:xfrm>
            <a:off x="347132" y="135465"/>
            <a:ext cx="8144935" cy="6079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6271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05" t="70000" r="44514" b="988"/>
          <a:stretch/>
        </p:blipFill>
        <p:spPr bwMode="auto">
          <a:xfrm>
            <a:off x="126999" y="1202267"/>
            <a:ext cx="8578253" cy="3869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87488" y="1285875"/>
            <a:ext cx="6169025"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82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5995" t="24336" r="23252" b="5501"/>
          <a:stretch/>
        </p:blipFill>
        <p:spPr bwMode="auto">
          <a:xfrm>
            <a:off x="526934" y="252520"/>
            <a:ext cx="7967585" cy="619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21932" y="6346660"/>
            <a:ext cx="5355953" cy="369332"/>
          </a:xfrm>
          <a:prstGeom prst="rect">
            <a:avLst/>
          </a:prstGeom>
          <a:noFill/>
        </p:spPr>
        <p:txBody>
          <a:bodyPr wrap="none" rtlCol="0">
            <a:spAutoFit/>
          </a:bodyPr>
          <a:lstStyle/>
          <a:p>
            <a:r>
              <a:rPr lang="en-US" dirty="0" smtClean="0"/>
              <a:t>2010 New Urbanized Area Includes Flagler County</a:t>
            </a:r>
            <a:endParaRPr lang="en-US" dirty="0"/>
          </a:p>
        </p:txBody>
      </p:sp>
      <p:sp>
        <p:nvSpPr>
          <p:cNvPr id="3" name="TextBox 2"/>
          <p:cNvSpPr txBox="1"/>
          <p:nvPr/>
        </p:nvSpPr>
        <p:spPr>
          <a:xfrm>
            <a:off x="601133" y="3776133"/>
            <a:ext cx="3557384" cy="1754326"/>
          </a:xfrm>
          <a:prstGeom prst="rect">
            <a:avLst/>
          </a:prstGeom>
          <a:solidFill>
            <a:schemeClr val="accent2">
              <a:lumMod val="40000"/>
              <a:lumOff val="60000"/>
            </a:schemeClr>
          </a:solidFill>
        </p:spPr>
        <p:txBody>
          <a:bodyPr wrap="none" rtlCol="0">
            <a:spAutoFit/>
          </a:bodyPr>
          <a:lstStyle/>
          <a:p>
            <a:r>
              <a:rPr lang="en-US" dirty="0" smtClean="0"/>
              <a:t>2010 Census Impact:</a:t>
            </a:r>
          </a:p>
          <a:p>
            <a:pPr marL="285750" indent="-285750">
              <a:buFont typeface="Wingdings" panose="05000000000000000000" pitchFamily="2" charset="2"/>
              <a:buChar char="Ø"/>
            </a:pPr>
            <a:r>
              <a:rPr lang="en-US" dirty="0" smtClean="0"/>
              <a:t>Rural to Urban</a:t>
            </a:r>
          </a:p>
          <a:p>
            <a:pPr marL="285750" indent="-285750">
              <a:buFont typeface="Wingdings" panose="05000000000000000000" pitchFamily="2" charset="2"/>
              <a:buChar char="Ø"/>
            </a:pPr>
            <a:r>
              <a:rPr lang="en-US" dirty="0" smtClean="0"/>
              <a:t>Eligible for S5307 FTA</a:t>
            </a:r>
          </a:p>
          <a:p>
            <a:pPr marL="285750" indent="-285750">
              <a:buFont typeface="Wingdings" panose="05000000000000000000" pitchFamily="2" charset="2"/>
              <a:buChar char="Ø"/>
            </a:pPr>
            <a:r>
              <a:rPr lang="en-US" dirty="0" smtClean="0"/>
              <a:t>Eligible for FDOT Block Grant</a:t>
            </a:r>
          </a:p>
          <a:p>
            <a:pPr marL="285750" indent="-285750">
              <a:buFont typeface="Wingdings" panose="05000000000000000000" pitchFamily="2" charset="2"/>
              <a:buChar char="Ø"/>
            </a:pPr>
            <a:r>
              <a:rPr lang="en-US" dirty="0" smtClean="0"/>
              <a:t>Multi-Year Planning of TDP</a:t>
            </a:r>
          </a:p>
          <a:p>
            <a:pPr marL="285750" indent="-285750">
              <a:buFont typeface="Wingdings" panose="05000000000000000000" pitchFamily="2" charset="2"/>
              <a:buChar char="Ø"/>
            </a:pPr>
            <a:endParaRPr lang="en-US" dirty="0"/>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6666" r="19722" b="69998"/>
          <a:stretch/>
        </p:blipFill>
        <p:spPr bwMode="auto">
          <a:xfrm>
            <a:off x="4158517" y="475164"/>
            <a:ext cx="2047750" cy="13028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0958673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Palm Coast Pkwy / Cypress Point Pkwy</a:t>
            </a:r>
            <a:br>
              <a:rPr lang="en-US" sz="1800" dirty="0" smtClean="0"/>
            </a:br>
            <a:r>
              <a:rPr lang="en-US" sz="1800" dirty="0" smtClean="0"/>
              <a:t>Belle Terre Pkwy</a:t>
            </a:r>
            <a:br>
              <a:rPr lang="en-US" sz="1800" dirty="0" smtClean="0"/>
            </a:br>
            <a:r>
              <a:rPr lang="en-US" sz="1800" dirty="0" smtClean="0"/>
              <a:t>Town Center / Fla Hospital</a:t>
            </a:r>
            <a:br>
              <a:rPr lang="en-US" sz="1800" dirty="0" smtClean="0"/>
            </a:br>
            <a:r>
              <a:rPr lang="en-US" sz="1800" dirty="0" smtClean="0"/>
              <a:t>SR 100 / </a:t>
            </a:r>
            <a:r>
              <a:rPr lang="en-US" sz="1800" dirty="0" err="1" smtClean="0"/>
              <a:t>Bunnell</a:t>
            </a:r>
            <a:endParaRPr lang="en-US" sz="1800" dirty="0"/>
          </a:p>
        </p:txBody>
      </p:sp>
      <p:sp>
        <p:nvSpPr>
          <p:cNvPr id="4" name="Text Placeholder 3"/>
          <p:cNvSpPr>
            <a:spLocks noGrp="1"/>
          </p:cNvSpPr>
          <p:nvPr>
            <p:ph type="body" sz="half" idx="2"/>
          </p:nvPr>
        </p:nvSpPr>
        <p:spPr/>
        <p:txBody>
          <a:bodyPr>
            <a:normAutofit lnSpcReduction="10000"/>
          </a:bodyPr>
          <a:lstStyle/>
          <a:p>
            <a:pPr marL="285750" lvl="0" indent="-285750">
              <a:buClr>
                <a:schemeClr val="accent2">
                  <a:lumMod val="60000"/>
                  <a:lumOff val="40000"/>
                </a:schemeClr>
              </a:buClr>
              <a:buFont typeface="Wingdings" panose="05000000000000000000" pitchFamily="2" charset="2"/>
              <a:buChar char="ü"/>
            </a:pPr>
            <a:r>
              <a:rPr lang="en-US" dirty="0"/>
              <a:t>Highest projected daily ridership of all candidate routes</a:t>
            </a:r>
          </a:p>
          <a:p>
            <a:pPr marL="285750" lvl="0" indent="-285750">
              <a:buClr>
                <a:schemeClr val="accent2">
                  <a:lumMod val="60000"/>
                  <a:lumOff val="40000"/>
                </a:schemeClr>
              </a:buClr>
              <a:buFont typeface="Wingdings" panose="05000000000000000000" pitchFamily="2" charset="2"/>
              <a:buChar char="ü"/>
            </a:pPr>
            <a:r>
              <a:rPr lang="en-US" dirty="0"/>
              <a:t>Highest projected </a:t>
            </a:r>
            <a:r>
              <a:rPr lang="en-US" dirty="0" err="1"/>
              <a:t>boardings</a:t>
            </a:r>
            <a:r>
              <a:rPr lang="en-US" dirty="0"/>
              <a:t> per service trip of all candidate routes</a:t>
            </a:r>
          </a:p>
          <a:p>
            <a:pPr marL="285750" lvl="0" indent="-285750">
              <a:buClr>
                <a:schemeClr val="accent2">
                  <a:lumMod val="60000"/>
                  <a:lumOff val="40000"/>
                </a:schemeClr>
              </a:buClr>
              <a:buFont typeface="Wingdings" panose="05000000000000000000" pitchFamily="2" charset="2"/>
              <a:buChar char="ü"/>
            </a:pPr>
            <a:r>
              <a:rPr lang="en-US" dirty="0"/>
              <a:t>Serves the highest number of trip generators gathered from the FCPT rider survey</a:t>
            </a:r>
          </a:p>
          <a:p>
            <a:pPr marL="285750" lvl="0" indent="-285750">
              <a:buClr>
                <a:schemeClr val="accent2">
                  <a:lumMod val="60000"/>
                  <a:lumOff val="40000"/>
                </a:schemeClr>
              </a:buClr>
              <a:buFont typeface="Wingdings" panose="05000000000000000000" pitchFamily="2" charset="2"/>
              <a:buChar char="ü"/>
            </a:pPr>
            <a:r>
              <a:rPr lang="en-US" dirty="0"/>
              <a:t>Serves 547 of the FCPT service high use addresses within ½ mile</a:t>
            </a:r>
          </a:p>
          <a:p>
            <a:pPr marL="285750" lvl="0" indent="-285750">
              <a:buClr>
                <a:schemeClr val="accent2">
                  <a:lumMod val="60000"/>
                  <a:lumOff val="40000"/>
                </a:schemeClr>
              </a:buClr>
              <a:buFont typeface="Wingdings" panose="05000000000000000000" pitchFamily="2" charset="2"/>
              <a:buChar char="ü"/>
            </a:pPr>
            <a:r>
              <a:rPr lang="en-US" dirty="0"/>
              <a:t>Connects Palm Coast and </a:t>
            </a:r>
            <a:r>
              <a:rPr lang="en-US" dirty="0" err="1"/>
              <a:t>Bunnell</a:t>
            </a:r>
            <a:r>
              <a:rPr lang="en-US" dirty="0"/>
              <a:t> via Town Center</a:t>
            </a:r>
          </a:p>
          <a:p>
            <a:pPr marL="285750" indent="-285750">
              <a:buClr>
                <a:schemeClr val="accent2">
                  <a:lumMod val="60000"/>
                  <a:lumOff val="40000"/>
                </a:schemeClr>
              </a:buClr>
              <a:buFont typeface="Wingdings" panose="05000000000000000000" pitchFamily="2" charset="2"/>
              <a:buChar char="ü"/>
            </a:pPr>
            <a:endParaRPr lang="en-US" dirty="0"/>
          </a:p>
        </p:txBody>
      </p:sp>
      <p:pic>
        <p:nvPicPr>
          <p:cNvPr id="4098" name="Picture 2"/>
          <p:cNvPicPr>
            <a:picLocks noGrp="1" noChangeAspect="1" noChangeArrowheads="1"/>
          </p:cNvPicPr>
          <p:nvPr>
            <p:ph type="pic" idx="1"/>
          </p:nvPr>
        </p:nvPicPr>
        <p:blipFill rotWithShape="1">
          <a:blip r:embed="rId2" cstate="email">
            <a:extLst>
              <a:ext uri="{28A0092B-C50C-407E-A947-70E740481C1C}">
                <a14:useLocalDpi xmlns:a14="http://schemas.microsoft.com/office/drawing/2010/main" val="0"/>
              </a:ext>
            </a:extLst>
          </a:blip>
          <a:srcRect l="32495" t="32978" r="28414" b="14353"/>
          <a:stretch/>
        </p:blipFill>
        <p:spPr bwMode="auto">
          <a:xfrm>
            <a:off x="3123487" y="666571"/>
            <a:ext cx="5601769" cy="424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702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Connect Blue Route </a:t>
            </a:r>
            <a:br>
              <a:rPr lang="en-US" sz="2000" dirty="0" smtClean="0"/>
            </a:br>
            <a:r>
              <a:rPr lang="en-US" sz="2000" dirty="0" smtClean="0"/>
              <a:t>Florida Hospital </a:t>
            </a:r>
            <a:br>
              <a:rPr lang="en-US" sz="2000" dirty="0" smtClean="0"/>
            </a:br>
            <a:r>
              <a:rPr lang="en-US" sz="2000" dirty="0" smtClean="0"/>
              <a:t>Flagler Beach</a:t>
            </a:r>
            <a:endParaRPr lang="en-US" sz="2000" dirty="0"/>
          </a:p>
        </p:txBody>
      </p:sp>
      <p:sp>
        <p:nvSpPr>
          <p:cNvPr id="4" name="Text Placeholder 3"/>
          <p:cNvSpPr>
            <a:spLocks noGrp="1"/>
          </p:cNvSpPr>
          <p:nvPr>
            <p:ph type="body" sz="half" idx="2"/>
          </p:nvPr>
        </p:nvSpPr>
        <p:spPr/>
        <p:txBody>
          <a:bodyPr/>
          <a:lstStyle/>
          <a:p>
            <a:pPr marL="285750" lvl="0" indent="-285750">
              <a:buClr>
                <a:schemeClr val="bg1"/>
              </a:buClr>
              <a:buFont typeface="Wingdings" panose="05000000000000000000" pitchFamily="2" charset="2"/>
              <a:buChar char="ü"/>
            </a:pPr>
            <a:r>
              <a:rPr lang="en-US" dirty="0"/>
              <a:t>Highest projected number of </a:t>
            </a:r>
            <a:r>
              <a:rPr lang="en-US" dirty="0" err="1"/>
              <a:t>boardings</a:t>
            </a:r>
            <a:r>
              <a:rPr lang="en-US" dirty="0"/>
              <a:t> per service hour in operation of all candidate bus routes</a:t>
            </a:r>
          </a:p>
          <a:p>
            <a:pPr marL="285750" lvl="0" indent="-285750">
              <a:buClr>
                <a:schemeClr val="bg1"/>
              </a:buClr>
              <a:buFont typeface="Wingdings" panose="05000000000000000000" pitchFamily="2" charset="2"/>
              <a:buChar char="ü"/>
            </a:pPr>
            <a:r>
              <a:rPr lang="en-US" dirty="0"/>
              <a:t>Can be operated with a 30 minute frequency of service with a single bus</a:t>
            </a:r>
          </a:p>
          <a:p>
            <a:pPr marL="285750" lvl="0" indent="-285750">
              <a:buClr>
                <a:schemeClr val="bg1"/>
              </a:buClr>
              <a:buFont typeface="Wingdings" panose="05000000000000000000" pitchFamily="2" charset="2"/>
              <a:buChar char="ü"/>
            </a:pPr>
            <a:r>
              <a:rPr lang="en-US" dirty="0"/>
              <a:t>Relatively high number of generators served based on route length</a:t>
            </a:r>
          </a:p>
          <a:p>
            <a:pPr marL="285750" lvl="0" indent="-285750">
              <a:buClr>
                <a:schemeClr val="bg1"/>
              </a:buClr>
              <a:buFont typeface="Wingdings" panose="05000000000000000000" pitchFamily="2" charset="2"/>
              <a:buChar char="ü"/>
            </a:pPr>
            <a:r>
              <a:rPr lang="en-US" dirty="0"/>
              <a:t>Connects the City of Palm Coast with Flagler Beach</a:t>
            </a:r>
          </a:p>
          <a:p>
            <a:pPr marL="285750" indent="-285750">
              <a:buClr>
                <a:schemeClr val="bg1"/>
              </a:buClr>
              <a:buFont typeface="Wingdings" panose="05000000000000000000" pitchFamily="2" charset="2"/>
              <a:buChar char="ü"/>
            </a:pPr>
            <a:endParaRPr lang="en-US" dirty="0"/>
          </a:p>
        </p:txBody>
      </p:sp>
      <p:pic>
        <p:nvPicPr>
          <p:cNvPr id="5122" name="Picture 2"/>
          <p:cNvPicPr>
            <a:picLocks noGrp="1" noChangeAspect="1" noChangeArrowheads="1"/>
          </p:cNvPicPr>
          <p:nvPr>
            <p:ph type="pic" idx="1"/>
          </p:nvPr>
        </p:nvPicPr>
        <p:blipFill rotWithShape="1">
          <a:blip r:embed="rId2" cstate="email">
            <a:extLst>
              <a:ext uri="{28A0092B-C50C-407E-A947-70E740481C1C}">
                <a14:useLocalDpi xmlns:a14="http://schemas.microsoft.com/office/drawing/2010/main" val="0"/>
              </a:ext>
            </a:extLst>
          </a:blip>
          <a:srcRect l="32608" t="39386" r="28640" b="9145"/>
          <a:stretch/>
        </p:blipFill>
        <p:spPr bwMode="auto">
          <a:xfrm>
            <a:off x="3144852" y="726393"/>
            <a:ext cx="5563312" cy="4156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3815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Zonal Flex</a:t>
            </a:r>
            <a:br>
              <a:rPr lang="en-US" dirty="0" smtClean="0"/>
            </a:br>
            <a:r>
              <a:rPr lang="en-US" dirty="0" smtClean="0"/>
              <a:t>Service</a:t>
            </a:r>
            <a:endParaRPr lang="en-US" dirty="0"/>
          </a:p>
        </p:txBody>
      </p:sp>
      <p:sp>
        <p:nvSpPr>
          <p:cNvPr id="3" name="Text Placeholder 2"/>
          <p:cNvSpPr>
            <a:spLocks noGrp="1"/>
          </p:cNvSpPr>
          <p:nvPr>
            <p:ph type="body" idx="2"/>
          </p:nvPr>
        </p:nvSpPr>
        <p:spPr/>
        <p:txBody>
          <a:bodyPr>
            <a:normAutofit fontScale="85000" lnSpcReduction="10000"/>
          </a:bodyPr>
          <a:lstStyle/>
          <a:p>
            <a:pPr>
              <a:lnSpc>
                <a:spcPct val="115000"/>
              </a:lnSpc>
              <a:spcBef>
                <a:spcPts val="600"/>
              </a:spcBef>
              <a:spcAft>
                <a:spcPts val="600"/>
              </a:spcAft>
            </a:pPr>
            <a:r>
              <a:rPr lang="en-US" dirty="0">
                <a:latin typeface="Verdana"/>
                <a:ea typeface="Calibri"/>
                <a:cs typeface="Times New Roman"/>
              </a:rPr>
              <a:t>Fixed routes will operate on a constant schedule along the most frequently traveled corridors in the County. Some users of the system will utilize the network of walking trails, bicycle paths and other pedestrian features to access the fixed routes. For others, the fixed routes can only be made accessible by the use of FCPT vehicles operating in zones throughout the County. </a:t>
            </a:r>
            <a:endParaRPr lang="en-US" dirty="0"/>
          </a:p>
        </p:txBody>
      </p:sp>
      <p:pic>
        <p:nvPicPr>
          <p:cNvPr id="6146" name="Picture 2"/>
          <p:cNvPicPr>
            <a:picLocks noGrp="1" noChangeAspect="1" noChangeArrowheads="1"/>
          </p:cNvPicPr>
          <p:nvPr>
            <p:ph sz="quarter" idx="1"/>
          </p:nvPr>
        </p:nvPicPr>
        <p:blipFill rotWithShape="1">
          <a:blip r:embed="rId2" cstate="email">
            <a:extLst>
              <a:ext uri="{28A0092B-C50C-407E-A947-70E740481C1C}">
                <a14:useLocalDpi xmlns:a14="http://schemas.microsoft.com/office/drawing/2010/main" val="0"/>
              </a:ext>
            </a:extLst>
          </a:blip>
          <a:srcRect l="34534" t="18902" r="27928" b="4487"/>
          <a:stretch/>
        </p:blipFill>
        <p:spPr bwMode="auto">
          <a:xfrm>
            <a:off x="3454400" y="690033"/>
            <a:ext cx="4826000" cy="554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605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rcRect/>
          <a:stretch>
            <a:fillRect/>
          </a:stretch>
        </p:blipFill>
        <p:spPr bwMode="auto">
          <a:xfrm>
            <a:off x="3124200" y="771497"/>
            <a:ext cx="5638800" cy="52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Strategic Funding Scenario</a:t>
            </a:r>
            <a:endParaRPr lang="en-US" dirty="0"/>
          </a:p>
        </p:txBody>
      </p:sp>
      <p:sp>
        <p:nvSpPr>
          <p:cNvPr id="4" name="Text Placeholder 3"/>
          <p:cNvSpPr>
            <a:spLocks noGrp="1"/>
          </p:cNvSpPr>
          <p:nvPr>
            <p:ph type="body" idx="2"/>
          </p:nvPr>
        </p:nvSpPr>
        <p:spPr/>
        <p:txBody>
          <a:bodyPr/>
          <a:lstStyle/>
          <a:p>
            <a:pPr marL="285750" indent="-285750">
              <a:buClr>
                <a:schemeClr val="accent2">
                  <a:lumMod val="60000"/>
                  <a:lumOff val="40000"/>
                </a:schemeClr>
              </a:buClr>
              <a:buSzPct val="90000"/>
              <a:buFont typeface="Wingdings" panose="05000000000000000000" pitchFamily="2" charset="2"/>
              <a:buChar char="Ø"/>
            </a:pPr>
            <a:r>
              <a:rPr lang="en-US" dirty="0" smtClean="0"/>
              <a:t>Reduction Rural Funding (5311)</a:t>
            </a:r>
          </a:p>
          <a:p>
            <a:pPr marL="285750" indent="-285750">
              <a:buClr>
                <a:schemeClr val="accent2">
                  <a:lumMod val="60000"/>
                  <a:lumOff val="40000"/>
                </a:schemeClr>
              </a:buClr>
              <a:buSzPct val="90000"/>
              <a:buFont typeface="Wingdings" panose="05000000000000000000" pitchFamily="2" charset="2"/>
              <a:buChar char="Ø"/>
            </a:pPr>
            <a:r>
              <a:rPr lang="en-US" dirty="0" smtClean="0"/>
              <a:t>Enhanced Senior / Disabled (5310) Discretionary Funding</a:t>
            </a:r>
          </a:p>
          <a:p>
            <a:pPr marL="285750" indent="-285750">
              <a:buClr>
                <a:schemeClr val="accent2">
                  <a:lumMod val="60000"/>
                  <a:lumOff val="40000"/>
                </a:schemeClr>
              </a:buClr>
              <a:buSzPct val="90000"/>
              <a:buFont typeface="Wingdings" panose="05000000000000000000" pitchFamily="2" charset="2"/>
              <a:buChar char="Ø"/>
            </a:pPr>
            <a:r>
              <a:rPr lang="en-US" dirty="0" smtClean="0"/>
              <a:t>Access Urban Formula Funding</a:t>
            </a:r>
          </a:p>
          <a:p>
            <a:pPr marL="285750" indent="-285750">
              <a:buClr>
                <a:schemeClr val="accent2">
                  <a:lumMod val="60000"/>
                  <a:lumOff val="40000"/>
                </a:schemeClr>
              </a:buClr>
              <a:buSzPct val="90000"/>
              <a:buFont typeface="Wingdings" panose="05000000000000000000" pitchFamily="2" charset="2"/>
              <a:buChar char="Ø"/>
            </a:pPr>
            <a:r>
              <a:rPr lang="en-US" dirty="0" smtClean="0"/>
              <a:t>Access FDOT Block Grant Funding</a:t>
            </a:r>
          </a:p>
          <a:p>
            <a:pPr marL="285750" indent="-285750">
              <a:buClr>
                <a:schemeClr val="accent2">
                  <a:lumMod val="60000"/>
                  <a:lumOff val="40000"/>
                </a:schemeClr>
              </a:buClr>
              <a:buSzPct val="90000"/>
              <a:buFont typeface="Wingdings" panose="05000000000000000000" pitchFamily="2" charset="2"/>
              <a:buChar char="Ø"/>
            </a:pPr>
            <a:r>
              <a:rPr lang="en-US" dirty="0" smtClean="0"/>
              <a:t>Compete for Service Development Funding</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02312" y="3687758"/>
            <a:ext cx="2707155" cy="2713940"/>
          </a:xfrm>
          <a:prstGeom prst="rect">
            <a:avLst/>
          </a:prstGeom>
        </p:spPr>
      </p:pic>
      <p:sp>
        <p:nvSpPr>
          <p:cNvPr id="3" name="Rectangle 2"/>
          <p:cNvSpPr/>
          <p:nvPr/>
        </p:nvSpPr>
        <p:spPr>
          <a:xfrm rot="1746321">
            <a:off x="3019643" y="2112202"/>
            <a:ext cx="595387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effectLst>
                  <a:reflection blurRad="12700" stA="50000" endPos="50000" dist="5000" dir="5400000" sy="-100000" rotWithShape="0"/>
                </a:effectLst>
              </a:rPr>
              <a:t>Illustration</a:t>
            </a:r>
            <a:endParaRPr lang="en-US" sz="5400" b="1" cap="all" spc="0" dirty="0">
              <a:ln w="0"/>
              <a:effectLst>
                <a:reflection blurRad="12700" stA="50000" endPos="50000" dist="5000" dir="5400000" sy="-100000" rotWithShape="0"/>
              </a:effectLst>
            </a:endParaRPr>
          </a:p>
        </p:txBody>
      </p:sp>
    </p:spTree>
    <p:extLst>
      <p:ext uri="{BB962C8B-B14F-4D97-AF65-F5344CB8AC3E}">
        <p14:creationId xmlns:p14="http://schemas.microsoft.com/office/powerpoint/2010/main" val="32258493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3004023970"/>
              </p:ext>
            </p:extLst>
          </p:nvPr>
        </p:nvGraphicFramePr>
        <p:xfrm>
          <a:off x="461913" y="1461152"/>
          <a:ext cx="8531254" cy="5175111"/>
        </p:xfrm>
        <a:graphic>
          <a:graphicData uri="http://schemas.openxmlformats.org/drawingml/2006/table">
            <a:tbl>
              <a:tblPr firstRow="1" bandRow="1">
                <a:tableStyleId>{5C22544A-7EE6-4342-B048-85BDC9FD1C3A}</a:tableStyleId>
              </a:tblPr>
              <a:tblGrid>
                <a:gridCol w="538115"/>
                <a:gridCol w="726649"/>
                <a:gridCol w="726649"/>
                <a:gridCol w="726649"/>
                <a:gridCol w="726649"/>
                <a:gridCol w="726649"/>
                <a:gridCol w="726649"/>
                <a:gridCol w="726649"/>
                <a:gridCol w="726649"/>
                <a:gridCol w="726649"/>
                <a:gridCol w="726649"/>
                <a:gridCol w="726649"/>
              </a:tblGrid>
              <a:tr h="452823">
                <a:tc>
                  <a:txBody>
                    <a:bodyPr/>
                    <a:lstStyle/>
                    <a:p>
                      <a:pPr algn="ctr"/>
                      <a:r>
                        <a:rPr lang="en-US" sz="1100" dirty="0" smtClean="0"/>
                        <a:t>ID</a:t>
                      </a:r>
                      <a:endParaRPr lang="en-US" sz="1100" dirty="0"/>
                    </a:p>
                  </a:txBody>
                  <a:tcPr/>
                </a:tc>
                <a:tc>
                  <a:txBody>
                    <a:bodyPr/>
                    <a:lstStyle/>
                    <a:p>
                      <a:r>
                        <a:rPr lang="en-US" sz="1100" dirty="0" smtClean="0"/>
                        <a:t>Feb</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Mar</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Apr</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May</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Jun</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Jul</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Aug</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Sep</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Oct</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Nov</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Dec</a:t>
                      </a:r>
                    </a:p>
                    <a:p>
                      <a:endParaRPr lang="en-US" sz="1100" dirty="0"/>
                    </a:p>
                  </a:txBody>
                  <a:tcPr/>
                </a:tc>
              </a:tr>
              <a:tr h="393524">
                <a:tc>
                  <a:txBody>
                    <a:bodyPr/>
                    <a:lstStyle/>
                    <a:p>
                      <a:pPr algn="ctr"/>
                      <a:r>
                        <a:rPr lang="en-US" sz="1100" dirty="0" smtClean="0"/>
                        <a:t>1</a:t>
                      </a:r>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r>
              <a:tr h="393524">
                <a:tc>
                  <a:txBody>
                    <a:bodyPr/>
                    <a:lstStyle/>
                    <a:p>
                      <a:pPr algn="ctr"/>
                      <a:r>
                        <a:rPr lang="en-US" sz="1100" dirty="0" smtClean="0"/>
                        <a:t>2</a:t>
                      </a:r>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r>
              <a:tr h="393524">
                <a:tc>
                  <a:txBody>
                    <a:bodyPr/>
                    <a:lstStyle/>
                    <a:p>
                      <a:pPr algn="ctr"/>
                      <a:r>
                        <a:rPr lang="en-US" sz="1100" dirty="0" smtClean="0"/>
                        <a:t>3</a:t>
                      </a:r>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r>
              <a:tr h="393524">
                <a:tc>
                  <a:txBody>
                    <a:bodyPr/>
                    <a:lstStyle/>
                    <a:p>
                      <a:pPr algn="ctr"/>
                      <a:r>
                        <a:rPr lang="en-US" sz="1100" dirty="0" smtClean="0"/>
                        <a:t>4</a:t>
                      </a:r>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r>
              <a:tr h="393524">
                <a:tc>
                  <a:txBody>
                    <a:bodyPr/>
                    <a:lstStyle/>
                    <a:p>
                      <a:pPr algn="ctr"/>
                      <a:r>
                        <a:rPr lang="en-US" sz="1100" dirty="0" smtClean="0"/>
                        <a:t>5</a:t>
                      </a:r>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r>
              <a:tr h="393524">
                <a:tc>
                  <a:txBody>
                    <a:bodyPr/>
                    <a:lstStyle/>
                    <a:p>
                      <a:pPr algn="ctr"/>
                      <a:r>
                        <a:rPr lang="en-US" sz="1100" dirty="0" smtClean="0"/>
                        <a:t>6</a:t>
                      </a:r>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r>
              <a:tr h="393524">
                <a:tc>
                  <a:txBody>
                    <a:bodyPr/>
                    <a:lstStyle/>
                    <a:p>
                      <a:pPr algn="ctr"/>
                      <a:r>
                        <a:rPr lang="en-US" sz="1100" dirty="0" smtClean="0"/>
                        <a:t>7</a:t>
                      </a:r>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r>
              <a:tr h="393524">
                <a:tc>
                  <a:txBody>
                    <a:bodyPr/>
                    <a:lstStyle/>
                    <a:p>
                      <a:pPr algn="ctr"/>
                      <a:r>
                        <a:rPr lang="en-US" sz="1100" dirty="0" smtClean="0"/>
                        <a:t>8</a:t>
                      </a:r>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a:p>
                  </a:txBody>
                  <a:tcPr/>
                </a:tc>
              </a:tr>
              <a:tr h="393524">
                <a:tc>
                  <a:txBody>
                    <a:bodyPr/>
                    <a:lstStyle/>
                    <a:p>
                      <a:pPr algn="ctr"/>
                      <a:r>
                        <a:rPr lang="en-US" sz="1100" dirty="0" smtClean="0"/>
                        <a:t>9</a:t>
                      </a:r>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r>
              <a:tr h="393524">
                <a:tc>
                  <a:txBody>
                    <a:bodyPr/>
                    <a:lstStyle/>
                    <a:p>
                      <a:pPr algn="ctr"/>
                      <a:r>
                        <a:rPr lang="en-US" sz="1100" dirty="0" smtClean="0"/>
                        <a:t>10</a:t>
                      </a:r>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r>
              <a:tr h="393524">
                <a:tc>
                  <a:txBody>
                    <a:bodyPr/>
                    <a:lstStyle/>
                    <a:p>
                      <a:pPr algn="ctr"/>
                      <a:r>
                        <a:rPr lang="en-US" sz="1100" dirty="0" smtClean="0"/>
                        <a:t>11</a:t>
                      </a:r>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r>
              <a:tr h="393524">
                <a:tc>
                  <a:txBody>
                    <a:bodyPr/>
                    <a:lstStyle/>
                    <a:p>
                      <a:pPr algn="ctr"/>
                      <a:r>
                        <a:rPr lang="en-US" sz="1100" dirty="0" smtClean="0"/>
                        <a:t>12</a:t>
                      </a:r>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r>
            </a:tbl>
          </a:graphicData>
        </a:graphic>
      </p:graphicFrame>
      <p:sp>
        <p:nvSpPr>
          <p:cNvPr id="3" name="Title 1"/>
          <p:cNvSpPr txBox="1">
            <a:spLocks/>
          </p:cNvSpPr>
          <p:nvPr/>
        </p:nvSpPr>
        <p:spPr>
          <a:xfrm>
            <a:off x="301658" y="352042"/>
            <a:ext cx="8738647" cy="1054250"/>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smtClean="0">
                <a:solidFill>
                  <a:srgbClr val="0070C0"/>
                </a:solidFill>
              </a:rPr>
              <a:t>TDP Project Schedule</a:t>
            </a:r>
            <a:endParaRPr lang="en-US" b="1" dirty="0">
              <a:solidFill>
                <a:srgbClr val="0070C0"/>
              </a:solidFill>
            </a:endParaRPr>
          </a:p>
        </p:txBody>
      </p:sp>
      <p:sp>
        <p:nvSpPr>
          <p:cNvPr id="4" name="TextBox 3"/>
          <p:cNvSpPr txBox="1"/>
          <p:nvPr/>
        </p:nvSpPr>
        <p:spPr>
          <a:xfrm>
            <a:off x="999241" y="1979620"/>
            <a:ext cx="7975077"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b="1" dirty="0" smtClean="0"/>
              <a:t>Flagler Formal TDP </a:t>
            </a:r>
            <a:endParaRPr lang="en-US" sz="1200" b="1" dirty="0"/>
          </a:p>
        </p:txBody>
      </p:sp>
      <p:sp>
        <p:nvSpPr>
          <p:cNvPr id="5" name="TextBox 4"/>
          <p:cNvSpPr txBox="1"/>
          <p:nvPr/>
        </p:nvSpPr>
        <p:spPr>
          <a:xfrm>
            <a:off x="3942827" y="2260745"/>
            <a:ext cx="2910152" cy="276999"/>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l"/>
            <a:r>
              <a:rPr lang="en-US" sz="1200" b="1" dirty="0" smtClean="0"/>
              <a:t>Intergovernmental Coordination</a:t>
            </a:r>
            <a:endParaRPr lang="en-US" sz="1200" b="1" dirty="0"/>
          </a:p>
        </p:txBody>
      </p:sp>
      <p:sp>
        <p:nvSpPr>
          <p:cNvPr id="6" name="TextBox 5"/>
          <p:cNvSpPr txBox="1"/>
          <p:nvPr/>
        </p:nvSpPr>
        <p:spPr>
          <a:xfrm>
            <a:off x="3640508" y="2648310"/>
            <a:ext cx="3179035" cy="276999"/>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l"/>
            <a:r>
              <a:rPr lang="en-US" sz="1200" b="1" dirty="0" smtClean="0"/>
              <a:t>Advisory Review Committee (ARC)</a:t>
            </a:r>
            <a:endParaRPr lang="en-US" sz="1200" b="1" dirty="0"/>
          </a:p>
        </p:txBody>
      </p:sp>
      <p:sp>
        <p:nvSpPr>
          <p:cNvPr id="9" name="TextBox 8"/>
          <p:cNvSpPr txBox="1"/>
          <p:nvPr/>
        </p:nvSpPr>
        <p:spPr>
          <a:xfrm>
            <a:off x="2486826" y="3521618"/>
            <a:ext cx="3600893" cy="276999"/>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l"/>
            <a:r>
              <a:rPr lang="en-US" sz="1200" b="1" dirty="0" smtClean="0">
                <a:solidFill>
                  <a:srgbClr val="002060"/>
                </a:solidFill>
              </a:rPr>
              <a:t>Public Involvement Plan </a:t>
            </a:r>
            <a:endParaRPr lang="en-US" sz="1200" b="1" dirty="0">
              <a:solidFill>
                <a:srgbClr val="002060"/>
              </a:solidFill>
            </a:endParaRPr>
          </a:p>
        </p:txBody>
      </p:sp>
      <p:sp>
        <p:nvSpPr>
          <p:cNvPr id="11" name="5-Point Star 10"/>
          <p:cNvSpPr/>
          <p:nvPr/>
        </p:nvSpPr>
        <p:spPr>
          <a:xfrm>
            <a:off x="5441977" y="3540965"/>
            <a:ext cx="188536" cy="226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5761564" y="3546994"/>
            <a:ext cx="188536" cy="226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486826" y="3150441"/>
            <a:ext cx="4370015" cy="27699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l"/>
            <a:r>
              <a:rPr lang="en-US" sz="1200" b="1" dirty="0" smtClean="0"/>
              <a:t>Assemble and Document Plan</a:t>
            </a:r>
            <a:endParaRPr lang="en-US" sz="1200" b="1" dirty="0"/>
          </a:p>
        </p:txBody>
      </p:sp>
      <p:sp>
        <p:nvSpPr>
          <p:cNvPr id="27" name="TextBox 26"/>
          <p:cNvSpPr txBox="1"/>
          <p:nvPr/>
        </p:nvSpPr>
        <p:spPr>
          <a:xfrm>
            <a:off x="3884348" y="3963954"/>
            <a:ext cx="5089970" cy="27699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l"/>
            <a:r>
              <a:rPr lang="en-US" sz="1200" b="1" dirty="0" smtClean="0"/>
              <a:t>Final Plan</a:t>
            </a:r>
            <a:endParaRPr lang="en-US" sz="1200" b="1" dirty="0"/>
          </a:p>
        </p:txBody>
      </p:sp>
      <p:sp>
        <p:nvSpPr>
          <p:cNvPr id="28" name="Hexagon 27"/>
          <p:cNvSpPr/>
          <p:nvPr/>
        </p:nvSpPr>
        <p:spPr>
          <a:xfrm>
            <a:off x="5630513" y="4001063"/>
            <a:ext cx="182880" cy="182880"/>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986779" y="4257758"/>
            <a:ext cx="1106863" cy="400110"/>
          </a:xfrm>
          <a:prstGeom prst="rect">
            <a:avLst/>
          </a:prstGeom>
          <a:noFill/>
        </p:spPr>
        <p:txBody>
          <a:bodyPr wrap="square" rtlCol="0">
            <a:spAutoFit/>
          </a:bodyPr>
          <a:lstStyle/>
          <a:p>
            <a:r>
              <a:rPr lang="en-US" sz="1000" b="1" dirty="0" smtClean="0"/>
              <a:t>MPO Endorsement</a:t>
            </a:r>
            <a:endParaRPr lang="en-US" sz="1000" b="1" dirty="0"/>
          </a:p>
        </p:txBody>
      </p:sp>
      <p:sp>
        <p:nvSpPr>
          <p:cNvPr id="30" name="Hexagon 29"/>
          <p:cNvSpPr/>
          <p:nvPr/>
        </p:nvSpPr>
        <p:spPr>
          <a:xfrm>
            <a:off x="6228957" y="4001063"/>
            <a:ext cx="182880" cy="182880"/>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982056" y="4257758"/>
            <a:ext cx="837487" cy="400110"/>
          </a:xfrm>
          <a:prstGeom prst="rect">
            <a:avLst/>
          </a:prstGeom>
          <a:noFill/>
        </p:spPr>
        <p:txBody>
          <a:bodyPr wrap="square" rtlCol="0">
            <a:spAutoFit/>
          </a:bodyPr>
          <a:lstStyle/>
          <a:p>
            <a:r>
              <a:rPr lang="en-US" sz="1000" b="1" dirty="0" err="1" smtClean="0"/>
              <a:t>BoCC</a:t>
            </a:r>
            <a:r>
              <a:rPr lang="en-US" sz="1000" b="1" dirty="0" smtClean="0"/>
              <a:t> Adoption</a:t>
            </a:r>
            <a:endParaRPr lang="en-US" sz="1000" b="1" dirty="0"/>
          </a:p>
        </p:txBody>
      </p:sp>
      <p:sp>
        <p:nvSpPr>
          <p:cNvPr id="32" name="Hexagon 31"/>
          <p:cNvSpPr/>
          <p:nvPr/>
        </p:nvSpPr>
        <p:spPr>
          <a:xfrm>
            <a:off x="7043551" y="4001063"/>
            <a:ext cx="182880" cy="182880"/>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852979" y="4240953"/>
            <a:ext cx="969390" cy="400110"/>
          </a:xfrm>
          <a:prstGeom prst="rect">
            <a:avLst/>
          </a:prstGeom>
          <a:noFill/>
        </p:spPr>
        <p:txBody>
          <a:bodyPr wrap="square" rtlCol="0">
            <a:spAutoFit/>
          </a:bodyPr>
          <a:lstStyle/>
          <a:p>
            <a:r>
              <a:rPr lang="en-US" sz="1000" b="1" dirty="0" smtClean="0"/>
              <a:t>FDOT Review</a:t>
            </a:r>
            <a:endParaRPr lang="en-US" sz="1000" b="1" dirty="0"/>
          </a:p>
        </p:txBody>
      </p:sp>
      <p:sp>
        <p:nvSpPr>
          <p:cNvPr id="34" name="TextBox 33"/>
          <p:cNvSpPr txBox="1"/>
          <p:nvPr/>
        </p:nvSpPr>
        <p:spPr>
          <a:xfrm>
            <a:off x="7682669" y="4240953"/>
            <a:ext cx="1196411" cy="400110"/>
          </a:xfrm>
          <a:prstGeom prst="rect">
            <a:avLst/>
          </a:prstGeom>
          <a:noFill/>
        </p:spPr>
        <p:txBody>
          <a:bodyPr wrap="square" rtlCol="0">
            <a:spAutoFit/>
          </a:bodyPr>
          <a:lstStyle/>
          <a:p>
            <a:r>
              <a:rPr lang="en-US" sz="1000" b="1" dirty="0" smtClean="0"/>
              <a:t>FDOT Approval</a:t>
            </a:r>
            <a:endParaRPr lang="en-US" sz="1000" b="1" dirty="0"/>
          </a:p>
        </p:txBody>
      </p:sp>
      <p:sp>
        <p:nvSpPr>
          <p:cNvPr id="36" name="Hexagon 35"/>
          <p:cNvSpPr/>
          <p:nvPr/>
        </p:nvSpPr>
        <p:spPr>
          <a:xfrm>
            <a:off x="7822369" y="4011013"/>
            <a:ext cx="182880" cy="182880"/>
          </a:xfrm>
          <a:prstGeom prst="hex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4193004" y="2924198"/>
            <a:ext cx="188536" cy="226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4885718" y="2925309"/>
            <a:ext cx="188536" cy="226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5619113" y="2903279"/>
            <a:ext cx="188536" cy="226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793233"/>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Endorsement &amp; Adoption Meetings</a:t>
            </a:r>
            <a:endParaRPr lang="en-US" dirty="0"/>
          </a:p>
        </p:txBody>
      </p:sp>
      <p:sp>
        <p:nvSpPr>
          <p:cNvPr id="3" name="Rectangle 2"/>
          <p:cNvSpPr/>
          <p:nvPr/>
        </p:nvSpPr>
        <p:spPr>
          <a:xfrm>
            <a:off x="431799" y="1550245"/>
            <a:ext cx="8404351" cy="4524315"/>
          </a:xfrm>
          <a:prstGeom prst="rect">
            <a:avLst/>
          </a:prstGeom>
        </p:spPr>
        <p:txBody>
          <a:bodyPr wrap="square">
            <a:spAutoFit/>
          </a:bodyPr>
          <a:lstStyle/>
          <a:p>
            <a:r>
              <a:rPr lang="en-US" sz="2400" b="1" dirty="0">
                <a:solidFill>
                  <a:srgbClr val="0070C0"/>
                </a:solidFill>
              </a:rPr>
              <a:t>Endorsement: </a:t>
            </a:r>
            <a:r>
              <a:rPr lang="en-US" sz="2400" b="1" dirty="0"/>
              <a:t>River to Sea TPO</a:t>
            </a:r>
          </a:p>
          <a:p>
            <a:r>
              <a:rPr lang="en-US" sz="2400" dirty="0" smtClean="0"/>
              <a:t>August 26, 2015 @ 9:00 AM</a:t>
            </a:r>
          </a:p>
          <a:p>
            <a:r>
              <a:rPr lang="en-US" sz="2400" dirty="0" smtClean="0"/>
              <a:t>River </a:t>
            </a:r>
            <a:r>
              <a:rPr lang="en-US" sz="2400" dirty="0"/>
              <a:t>to Sea TPO Conference Room</a:t>
            </a:r>
          </a:p>
          <a:p>
            <a:r>
              <a:rPr lang="en-US" sz="2400" dirty="0"/>
              <a:t>2570 W. International Speedway Blvd., Suite 100</a:t>
            </a:r>
          </a:p>
          <a:p>
            <a:r>
              <a:rPr lang="en-US" sz="2400" dirty="0"/>
              <a:t>Daytona Beach, FL </a:t>
            </a:r>
            <a:r>
              <a:rPr lang="en-US" sz="2400" dirty="0" smtClean="0"/>
              <a:t>32114</a:t>
            </a:r>
          </a:p>
          <a:p>
            <a:endParaRPr lang="en-US" sz="2400" dirty="0"/>
          </a:p>
          <a:p>
            <a:r>
              <a:rPr lang="en-US" sz="2400" b="1" dirty="0" smtClean="0">
                <a:solidFill>
                  <a:srgbClr val="0070C0"/>
                </a:solidFill>
              </a:rPr>
              <a:t>Adoption: </a:t>
            </a:r>
            <a:r>
              <a:rPr lang="en-US" sz="2400" b="1" dirty="0"/>
              <a:t>Flagler Board of County Commissioners</a:t>
            </a:r>
          </a:p>
          <a:p>
            <a:r>
              <a:rPr lang="en-US" sz="2400" dirty="0" smtClean="0"/>
              <a:t>September 9, 2015 @ 9:00 AM</a:t>
            </a:r>
          </a:p>
          <a:p>
            <a:r>
              <a:rPr lang="en-US" sz="2400" dirty="0" smtClean="0"/>
              <a:t>Government </a:t>
            </a:r>
            <a:r>
              <a:rPr lang="en-US" sz="2400" dirty="0"/>
              <a:t>Services Building</a:t>
            </a:r>
            <a:br>
              <a:rPr lang="en-US" sz="2400" dirty="0"/>
            </a:br>
            <a:r>
              <a:rPr lang="en-US" sz="2400" dirty="0"/>
              <a:t>Board Chambers</a:t>
            </a:r>
            <a:br>
              <a:rPr lang="en-US" sz="2400" dirty="0"/>
            </a:br>
            <a:r>
              <a:rPr lang="en-US" sz="2400" dirty="0"/>
              <a:t>1769 E. Moody Blvd.</a:t>
            </a:r>
            <a:br>
              <a:rPr lang="en-US" sz="2400" dirty="0"/>
            </a:br>
            <a:r>
              <a:rPr lang="en-US" sz="2400" dirty="0"/>
              <a:t>Bunnell, FL 32110 </a:t>
            </a:r>
          </a:p>
        </p:txBody>
      </p:sp>
    </p:spTree>
    <p:extLst>
      <p:ext uri="{BB962C8B-B14F-4D97-AF65-F5344CB8AC3E}">
        <p14:creationId xmlns:p14="http://schemas.microsoft.com/office/powerpoint/2010/main" val="17915365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8543" y="2819399"/>
            <a:ext cx="6723857" cy="2461901"/>
          </a:xfrm>
        </p:spPr>
        <p:txBody>
          <a:bodyPr>
            <a:normAutofit fontScale="92500" lnSpcReduction="10000"/>
          </a:bodyPr>
          <a:lstStyle/>
          <a:p>
            <a:r>
              <a:rPr lang="en-US" sz="2400" dirty="0" smtClean="0">
                <a:solidFill>
                  <a:schemeClr val="tx1"/>
                </a:solidFill>
              </a:rPr>
              <a:t>Rob Gregg, </a:t>
            </a:r>
            <a:r>
              <a:rPr lang="en-US" dirty="0" smtClean="0">
                <a:solidFill>
                  <a:schemeClr val="tx1"/>
                </a:solidFill>
              </a:rPr>
              <a:t>Director</a:t>
            </a:r>
          </a:p>
          <a:p>
            <a:r>
              <a:rPr lang="en-US" sz="2400" dirty="0" smtClean="0">
                <a:solidFill>
                  <a:schemeClr val="tx1"/>
                </a:solidFill>
              </a:rPr>
              <a:t>Ann Joslin, </a:t>
            </a:r>
            <a:r>
              <a:rPr lang="en-US" dirty="0">
                <a:solidFill>
                  <a:schemeClr val="tx1"/>
                </a:solidFill>
              </a:rPr>
              <a:t>Senior Researcher</a:t>
            </a:r>
          </a:p>
          <a:p>
            <a:r>
              <a:rPr lang="en-US" sz="2400" dirty="0" smtClean="0">
                <a:solidFill>
                  <a:schemeClr val="tx1"/>
                </a:solidFill>
              </a:rPr>
              <a:t>Martin Catala</a:t>
            </a:r>
            <a:r>
              <a:rPr lang="en-US" dirty="0">
                <a:solidFill>
                  <a:schemeClr val="tx1"/>
                </a:solidFill>
              </a:rPr>
              <a:t>,</a:t>
            </a:r>
            <a:r>
              <a:rPr lang="en-US" dirty="0" smtClean="0">
                <a:solidFill>
                  <a:schemeClr val="tx1"/>
                </a:solidFill>
              </a:rPr>
              <a:t> Senior Researcher</a:t>
            </a:r>
          </a:p>
          <a:p>
            <a:r>
              <a:rPr lang="en-US" dirty="0" smtClean="0"/>
              <a:t>Transit Management and Innovation Program</a:t>
            </a:r>
          </a:p>
          <a:p>
            <a:r>
              <a:rPr lang="en-US" dirty="0" smtClean="0"/>
              <a:t>Center for Urban Transportation research</a:t>
            </a:r>
          </a:p>
          <a:p>
            <a:r>
              <a:rPr lang="en-US" dirty="0" smtClean="0"/>
              <a:t>University of South Florida</a:t>
            </a:r>
            <a:endParaRPr lang="en-US" dirty="0"/>
          </a:p>
        </p:txBody>
      </p:sp>
      <p:sp>
        <p:nvSpPr>
          <p:cNvPr id="3" name="Title 2"/>
          <p:cNvSpPr>
            <a:spLocks noGrp="1"/>
          </p:cNvSpPr>
          <p:nvPr>
            <p:ph type="ctrTitle"/>
          </p:nvPr>
        </p:nvSpPr>
        <p:spPr/>
        <p:txBody>
          <a:bodyPr>
            <a:normAutofit fontScale="90000"/>
          </a:bodyPr>
          <a:lstStyle/>
          <a:p>
            <a:r>
              <a:rPr lang="en-US" dirty="0" smtClean="0"/>
              <a:t>Thank</a:t>
            </a:r>
            <a:br>
              <a:rPr lang="en-US" dirty="0" smtClean="0"/>
            </a:br>
            <a:r>
              <a:rPr lang="en-US" smtClean="0"/>
              <a:t>You </a:t>
            </a:r>
            <a:br>
              <a:rPr lang="en-US" smtClean="0"/>
            </a:br>
            <a:r>
              <a:rPr lang="en-US" smtClean="0"/>
              <a:t>Gregg@CUTR.USF.EDU</a:t>
            </a:r>
            <a:endParaRPr lang="en-US" dirty="0"/>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3056" y="5712700"/>
            <a:ext cx="72548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7681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33429181"/>
              </p:ext>
            </p:extLst>
          </p:nvPr>
        </p:nvGraphicFramePr>
        <p:xfrm>
          <a:off x="1145138" y="230738"/>
          <a:ext cx="6990458" cy="4905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47195" y="5343240"/>
            <a:ext cx="8813631" cy="830997"/>
          </a:xfrm>
          <a:prstGeom prst="rect">
            <a:avLst/>
          </a:prstGeom>
          <a:noFill/>
        </p:spPr>
        <p:txBody>
          <a:bodyPr wrap="none" rtlCol="0">
            <a:spAutoFit/>
          </a:bodyPr>
          <a:lstStyle/>
          <a:p>
            <a:pPr algn="ctr"/>
            <a:r>
              <a:rPr lang="en-US" sz="2400" b="1" dirty="0" smtClean="0">
                <a:solidFill>
                  <a:srgbClr val="0070C0"/>
                </a:solidFill>
              </a:rPr>
              <a:t>Studies Conducted FY09 - FY 14</a:t>
            </a:r>
          </a:p>
          <a:p>
            <a:pPr algn="ctr"/>
            <a:r>
              <a:rPr lang="en-US" sz="2400" b="1" dirty="0" smtClean="0">
                <a:solidFill>
                  <a:srgbClr val="0070C0"/>
                </a:solidFill>
              </a:rPr>
              <a:t>1+2+3</a:t>
            </a:r>
            <a:r>
              <a:rPr lang="en-US" sz="2400" b="1" dirty="0" smtClean="0">
                <a:solidFill>
                  <a:srgbClr val="0070C0"/>
                </a:solidFill>
              </a:rPr>
              <a:t>+ Public Involvement + Adoption Process = TDP </a:t>
            </a:r>
            <a:endParaRPr lang="en-US" sz="2400" b="1" dirty="0">
              <a:solidFill>
                <a:srgbClr val="0070C0"/>
              </a:solidFill>
            </a:endParaRPr>
          </a:p>
        </p:txBody>
      </p:sp>
    </p:spTree>
    <p:extLst>
      <p:ext uri="{BB962C8B-B14F-4D97-AF65-F5344CB8AC3E}">
        <p14:creationId xmlns:p14="http://schemas.microsoft.com/office/powerpoint/2010/main" val="3131426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idx="1"/>
          </p:nvPr>
        </p:nvPicPr>
        <p:blipFill rotWithShape="1">
          <a:blip r:embed="rId2" cstate="email">
            <a:extLst>
              <a:ext uri="{28A0092B-C50C-407E-A947-70E740481C1C}">
                <a14:useLocalDpi xmlns:a14="http://schemas.microsoft.com/office/drawing/2010/main" val="0"/>
              </a:ext>
            </a:extLst>
          </a:blip>
          <a:srcRect l="27201" t="11862" r="34498" b="3236"/>
          <a:stretch/>
        </p:blipFill>
        <p:spPr bwMode="auto">
          <a:xfrm rot="20888506">
            <a:off x="3181450" y="820279"/>
            <a:ext cx="3082855" cy="384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8"/>
          <p:cNvSpPr>
            <a:spLocks noGrp="1"/>
          </p:cNvSpPr>
          <p:nvPr>
            <p:ph type="body" sz="half" idx="2"/>
          </p:nvPr>
        </p:nvSpPr>
        <p:spPr/>
        <p:txBody>
          <a:bodyPr>
            <a:normAutofit fontScale="92500" lnSpcReduction="20000"/>
          </a:bodyPr>
          <a:lstStyle/>
          <a:p>
            <a:r>
              <a:rPr lang="en-US" dirty="0" smtClean="0"/>
              <a:t>TDP:</a:t>
            </a:r>
          </a:p>
          <a:p>
            <a:pPr marL="285750" indent="-285750">
              <a:lnSpc>
                <a:spcPct val="150000"/>
              </a:lnSpc>
              <a:buClr>
                <a:schemeClr val="bg1"/>
              </a:buClr>
              <a:buSzPct val="105000"/>
              <a:buFont typeface="Wingdings" panose="05000000000000000000" pitchFamily="2" charset="2"/>
              <a:buChar char="§"/>
            </a:pPr>
            <a:r>
              <a:rPr lang="en-US" sz="1800" b="1" dirty="0">
                <a:solidFill>
                  <a:schemeClr val="accent2">
                    <a:lumMod val="60000"/>
                    <a:lumOff val="40000"/>
                  </a:schemeClr>
                </a:solidFill>
              </a:rPr>
              <a:t>E</a:t>
            </a:r>
            <a:r>
              <a:rPr lang="en-US" sz="1800" b="1" dirty="0" smtClean="0">
                <a:solidFill>
                  <a:schemeClr val="accent2">
                    <a:lumMod val="60000"/>
                    <a:lumOff val="40000"/>
                  </a:schemeClr>
                </a:solidFill>
              </a:rPr>
              <a:t>stablishes Eligibility</a:t>
            </a:r>
          </a:p>
          <a:p>
            <a:pPr marL="285750" indent="-285750">
              <a:lnSpc>
                <a:spcPct val="150000"/>
              </a:lnSpc>
              <a:buClr>
                <a:schemeClr val="bg1"/>
              </a:buClr>
              <a:buSzPct val="105000"/>
              <a:buFont typeface="Wingdings" panose="05000000000000000000" pitchFamily="2" charset="2"/>
              <a:buChar char="§"/>
            </a:pPr>
            <a:r>
              <a:rPr lang="en-US" sz="1800" b="1" dirty="0" smtClean="0">
                <a:solidFill>
                  <a:schemeClr val="accent2">
                    <a:lumMod val="60000"/>
                    <a:lumOff val="40000"/>
                  </a:schemeClr>
                </a:solidFill>
              </a:rPr>
              <a:t>Prioritizes Projects</a:t>
            </a:r>
          </a:p>
          <a:p>
            <a:pPr marL="285750" indent="-285750">
              <a:lnSpc>
                <a:spcPct val="150000"/>
              </a:lnSpc>
              <a:buClr>
                <a:schemeClr val="bg1"/>
              </a:buClr>
              <a:buSzPct val="105000"/>
              <a:buFont typeface="Wingdings" panose="05000000000000000000" pitchFamily="2" charset="2"/>
              <a:buChar char="§"/>
            </a:pPr>
            <a:r>
              <a:rPr lang="en-US" sz="1800" b="1" dirty="0" smtClean="0">
                <a:solidFill>
                  <a:schemeClr val="accent2">
                    <a:lumMod val="60000"/>
                    <a:lumOff val="40000"/>
                  </a:schemeClr>
                </a:solidFill>
              </a:rPr>
              <a:t>Input to FDOT TPO TIP / STIP</a:t>
            </a:r>
          </a:p>
          <a:p>
            <a:pPr marL="285750" indent="-285750">
              <a:lnSpc>
                <a:spcPct val="150000"/>
              </a:lnSpc>
              <a:buClr>
                <a:schemeClr val="bg1"/>
              </a:buClr>
              <a:buSzPct val="105000"/>
              <a:buFont typeface="Wingdings" panose="05000000000000000000" pitchFamily="2" charset="2"/>
              <a:buChar char="§"/>
            </a:pPr>
            <a:r>
              <a:rPr lang="en-US" sz="1800" b="1" dirty="0" smtClean="0">
                <a:solidFill>
                  <a:schemeClr val="accent2">
                    <a:lumMod val="60000"/>
                    <a:lumOff val="40000"/>
                  </a:schemeClr>
                </a:solidFill>
              </a:rPr>
              <a:t>Maintains Program of Projects</a:t>
            </a:r>
          </a:p>
          <a:p>
            <a:pPr marL="285750" indent="-285750">
              <a:lnSpc>
                <a:spcPct val="150000"/>
              </a:lnSpc>
              <a:buClr>
                <a:schemeClr val="bg1"/>
              </a:buClr>
              <a:buSzPct val="105000"/>
              <a:buFont typeface="Wingdings" panose="05000000000000000000" pitchFamily="2" charset="2"/>
              <a:buChar char="§"/>
            </a:pPr>
            <a:r>
              <a:rPr lang="en-US" sz="1800" b="1" dirty="0" smtClean="0">
                <a:solidFill>
                  <a:schemeClr val="accent2">
                    <a:lumMod val="60000"/>
                    <a:lumOff val="40000"/>
                  </a:schemeClr>
                </a:solidFill>
              </a:rPr>
              <a:t>Compete for Discretionary Funding</a:t>
            </a:r>
            <a:endParaRPr lang="en-US" sz="1800" b="1" dirty="0">
              <a:solidFill>
                <a:schemeClr val="accent2">
                  <a:lumMod val="60000"/>
                  <a:lumOff val="40000"/>
                </a:schemeClr>
              </a:solidFill>
            </a:endParaRPr>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4005" t="11392" r="28787" b="3042"/>
          <a:stretch/>
        </p:blipFill>
        <p:spPr bwMode="auto">
          <a:xfrm rot="20976026">
            <a:off x="4155321" y="1655170"/>
            <a:ext cx="2972215" cy="3844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3878" t="11090" r="28972" b="2430"/>
          <a:stretch/>
        </p:blipFill>
        <p:spPr bwMode="auto">
          <a:xfrm rot="20983343">
            <a:off x="5285811" y="2469735"/>
            <a:ext cx="2852006" cy="373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4369" t="10965" r="29532" b="4049"/>
          <a:stretch/>
        </p:blipFill>
        <p:spPr bwMode="auto">
          <a:xfrm rot="20943641">
            <a:off x="6113372" y="2980642"/>
            <a:ext cx="2755518" cy="364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038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Federal Transit Administration (FTA)</a:t>
            </a:r>
          </a:p>
          <a:p>
            <a:endParaRPr lang="en-US" dirty="0"/>
          </a:p>
        </p:txBody>
      </p:sp>
      <p:sp>
        <p:nvSpPr>
          <p:cNvPr id="6" name="Text Placeholder 5"/>
          <p:cNvSpPr>
            <a:spLocks noGrp="1"/>
          </p:cNvSpPr>
          <p:nvPr>
            <p:ph type="body" sz="half" idx="3"/>
          </p:nvPr>
        </p:nvSpPr>
        <p:spPr/>
        <p:txBody>
          <a:bodyPr/>
          <a:lstStyle/>
          <a:p>
            <a:r>
              <a:rPr lang="en-US" dirty="0" smtClean="0"/>
              <a:t>State of Florida &amp; Local</a:t>
            </a:r>
            <a:endParaRPr lang="en-US" dirty="0"/>
          </a:p>
        </p:txBody>
      </p:sp>
      <p:sp>
        <p:nvSpPr>
          <p:cNvPr id="3" name="Content Placeholder 2"/>
          <p:cNvSpPr>
            <a:spLocks noGrp="1"/>
          </p:cNvSpPr>
          <p:nvPr>
            <p:ph sz="quarter" idx="2"/>
          </p:nvPr>
        </p:nvSpPr>
        <p:spPr/>
        <p:txBody>
          <a:bodyPr>
            <a:normAutofit fontScale="92500" lnSpcReduction="10000"/>
          </a:bodyPr>
          <a:lstStyle/>
          <a:p>
            <a:r>
              <a:rPr lang="en-US" dirty="0" smtClean="0"/>
              <a:t>Section </a:t>
            </a:r>
            <a:r>
              <a:rPr lang="en-US" dirty="0"/>
              <a:t>5307 (Urbanized Area Formula</a:t>
            </a:r>
            <a:r>
              <a:rPr lang="en-US" dirty="0" smtClean="0"/>
              <a:t>)</a:t>
            </a:r>
          </a:p>
          <a:p>
            <a:r>
              <a:rPr lang="en-US" dirty="0" smtClean="0"/>
              <a:t>Section </a:t>
            </a:r>
            <a:r>
              <a:rPr lang="en-US" dirty="0"/>
              <a:t>5310 (</a:t>
            </a:r>
            <a:r>
              <a:rPr lang="en-US" dirty="0" smtClean="0"/>
              <a:t>Enhanced </a:t>
            </a:r>
            <a:r>
              <a:rPr lang="en-US" dirty="0"/>
              <a:t>Mobility </a:t>
            </a:r>
            <a:r>
              <a:rPr lang="en-US" dirty="0" smtClean="0"/>
              <a:t>for </a:t>
            </a:r>
            <a:r>
              <a:rPr lang="en-US" dirty="0"/>
              <a:t>Senior and Individuals with Disabilities</a:t>
            </a:r>
            <a:r>
              <a:rPr lang="en-US" dirty="0" smtClean="0"/>
              <a:t>)</a:t>
            </a:r>
            <a:endParaRPr lang="en-US" dirty="0"/>
          </a:p>
          <a:p>
            <a:r>
              <a:rPr lang="en-US" dirty="0"/>
              <a:t>Section 5311 (Rural Area Formula Program</a:t>
            </a:r>
            <a:r>
              <a:rPr lang="en-US" dirty="0" smtClean="0"/>
              <a:t>)</a:t>
            </a:r>
            <a:endParaRPr lang="en-US" dirty="0"/>
          </a:p>
          <a:p>
            <a:r>
              <a:rPr lang="en-US" dirty="0"/>
              <a:t>Section 5339 (Bus and Bus Facilities Formula)–</a:t>
            </a:r>
          </a:p>
          <a:p>
            <a:endParaRPr lang="en-US" dirty="0"/>
          </a:p>
          <a:p>
            <a:endParaRPr lang="en-US" dirty="0"/>
          </a:p>
          <a:p>
            <a:endParaRPr lang="en-US" dirty="0"/>
          </a:p>
        </p:txBody>
      </p:sp>
      <p:sp>
        <p:nvSpPr>
          <p:cNvPr id="4" name="Content Placeholder 3"/>
          <p:cNvSpPr>
            <a:spLocks noGrp="1"/>
          </p:cNvSpPr>
          <p:nvPr>
            <p:ph sz="quarter" idx="4"/>
          </p:nvPr>
        </p:nvSpPr>
        <p:spPr/>
        <p:txBody>
          <a:bodyPr>
            <a:normAutofit/>
          </a:bodyPr>
          <a:lstStyle/>
          <a:p>
            <a:r>
              <a:rPr lang="en-US" dirty="0" smtClean="0"/>
              <a:t>Commission for Transportation Disadvantaged</a:t>
            </a:r>
          </a:p>
          <a:p>
            <a:r>
              <a:rPr lang="en-US" dirty="0" smtClean="0"/>
              <a:t>Local Funding</a:t>
            </a:r>
          </a:p>
          <a:p>
            <a:r>
              <a:rPr lang="en-US" dirty="0" smtClean="0"/>
              <a:t>FDOT Service Development Program</a:t>
            </a:r>
          </a:p>
          <a:p>
            <a:r>
              <a:rPr lang="en-US" dirty="0" smtClean="0"/>
              <a:t>FDOT Block Grant Funds</a:t>
            </a:r>
          </a:p>
          <a:p>
            <a:endParaRPr lang="en-US" dirty="0"/>
          </a:p>
        </p:txBody>
      </p:sp>
      <p:sp>
        <p:nvSpPr>
          <p:cNvPr id="2" name="Title 1"/>
          <p:cNvSpPr>
            <a:spLocks noGrp="1"/>
          </p:cNvSpPr>
          <p:nvPr>
            <p:ph type="title"/>
          </p:nvPr>
        </p:nvSpPr>
        <p:spPr/>
        <p:txBody>
          <a:bodyPr/>
          <a:lstStyle/>
          <a:p>
            <a:r>
              <a:rPr lang="en-US" dirty="0" smtClean="0"/>
              <a:t>Public Transportation Funding</a:t>
            </a:r>
            <a:endParaRPr lang="en-US" dirty="0"/>
          </a:p>
        </p:txBody>
      </p:sp>
    </p:spTree>
    <p:extLst>
      <p:ext uri="{BB962C8B-B14F-4D97-AF65-F5344CB8AC3E}">
        <p14:creationId xmlns:p14="http://schemas.microsoft.com/office/powerpoint/2010/main" val="411717357"/>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50" y="785501"/>
            <a:ext cx="2362200" cy="1477710"/>
          </a:xfrm>
        </p:spPr>
        <p:txBody>
          <a:bodyPr/>
          <a:lstStyle/>
          <a:p>
            <a:r>
              <a:rPr lang="en-US" sz="2400" dirty="0" smtClean="0"/>
              <a:t>Flagler: Designated Recipient (DR)</a:t>
            </a:r>
            <a:endParaRPr lang="en-US" sz="2400" dirty="0"/>
          </a:p>
        </p:txBody>
      </p:sp>
      <p:sp>
        <p:nvSpPr>
          <p:cNvPr id="4" name="Text Placeholder 3"/>
          <p:cNvSpPr>
            <a:spLocks noGrp="1"/>
          </p:cNvSpPr>
          <p:nvPr>
            <p:ph type="body" idx="2"/>
          </p:nvPr>
        </p:nvSpPr>
        <p:spPr>
          <a:xfrm>
            <a:off x="381000" y="2392822"/>
            <a:ext cx="2362200" cy="3912802"/>
          </a:xfrm>
        </p:spPr>
        <p:txBody>
          <a:bodyPr>
            <a:normAutofit lnSpcReduction="10000"/>
          </a:bodyPr>
          <a:lstStyle/>
          <a:p>
            <a:pPr marL="285750" indent="-285750">
              <a:buClr>
                <a:schemeClr val="accent2">
                  <a:lumMod val="60000"/>
                  <a:lumOff val="40000"/>
                </a:schemeClr>
              </a:buClr>
              <a:buSzPct val="100000"/>
              <a:buFont typeface="Wingdings" panose="05000000000000000000" pitchFamily="2" charset="2"/>
              <a:buChar char="ü"/>
            </a:pPr>
            <a:r>
              <a:rPr lang="en-US" sz="1800" dirty="0" smtClean="0"/>
              <a:t>“Receive </a:t>
            </a:r>
            <a:r>
              <a:rPr lang="en-US" sz="1800" dirty="0"/>
              <a:t>and apportion” the amounts made available </a:t>
            </a:r>
            <a:r>
              <a:rPr lang="en-US" sz="1800" dirty="0" smtClean="0"/>
              <a:t>to </a:t>
            </a:r>
            <a:r>
              <a:rPr lang="en-US" sz="1800" dirty="0" err="1" smtClean="0"/>
              <a:t>Flager</a:t>
            </a:r>
            <a:r>
              <a:rPr lang="en-US" sz="1800" dirty="0" smtClean="0"/>
              <a:t> Portion of UZA</a:t>
            </a:r>
          </a:p>
          <a:p>
            <a:pPr marL="285750" indent="-285750">
              <a:buClr>
                <a:schemeClr val="accent2">
                  <a:lumMod val="60000"/>
                  <a:lumOff val="40000"/>
                </a:schemeClr>
              </a:buClr>
              <a:buSzPct val="100000"/>
              <a:buFont typeface="Wingdings" panose="05000000000000000000" pitchFamily="2" charset="2"/>
              <a:buChar char="ü"/>
            </a:pPr>
            <a:r>
              <a:rPr lang="en-US" sz="1800" dirty="0" smtClean="0"/>
              <a:t>Prepares </a:t>
            </a:r>
            <a:r>
              <a:rPr lang="en-US" sz="1800" dirty="0"/>
              <a:t>the final program of projects </a:t>
            </a:r>
            <a:endParaRPr lang="en-US" sz="1800" dirty="0" smtClean="0"/>
          </a:p>
          <a:p>
            <a:pPr marL="285750" indent="-285750">
              <a:buClr>
                <a:schemeClr val="accent2">
                  <a:lumMod val="60000"/>
                  <a:lumOff val="40000"/>
                </a:schemeClr>
              </a:buClr>
              <a:buSzPct val="100000"/>
              <a:buFont typeface="Wingdings" panose="05000000000000000000" pitchFamily="2" charset="2"/>
              <a:buChar char="ü"/>
            </a:pPr>
            <a:endParaRPr lang="en-US" sz="1800" dirty="0"/>
          </a:p>
          <a:p>
            <a:pPr marL="285750" indent="-285750">
              <a:buClr>
                <a:schemeClr val="accent2">
                  <a:lumMod val="60000"/>
                  <a:lumOff val="40000"/>
                </a:schemeClr>
              </a:buClr>
              <a:buSzPct val="100000"/>
              <a:buFont typeface="Wingdings" panose="05000000000000000000" pitchFamily="2" charset="2"/>
              <a:buChar char="ü"/>
            </a:pPr>
            <a:r>
              <a:rPr lang="en-US" sz="1800" dirty="0" smtClean="0"/>
              <a:t>Partner with TPO and VOTRAN (other DR)</a:t>
            </a:r>
            <a:endParaRPr lang="en-US" sz="1800" dirty="0"/>
          </a:p>
        </p:txBody>
      </p:sp>
      <p:pic>
        <p:nvPicPr>
          <p:cNvPr id="9218" name="Picture 2"/>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rcRect/>
          <a:stretch>
            <a:fillRect/>
          </a:stretch>
        </p:blipFill>
        <p:spPr bwMode="auto">
          <a:xfrm>
            <a:off x="3714122" y="685800"/>
            <a:ext cx="445895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29095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14400" y="274638"/>
            <a:ext cx="7772400" cy="639762"/>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8000"/>
                </a:solidFill>
                <a:effectLst>
                  <a:outerShdw blurRad="50800" dist="38100" dir="2700000">
                    <a:srgbClr val="000000">
                      <a:alpha val="43000"/>
                    </a:srgbClr>
                  </a:outerShdw>
                </a:effectLst>
                <a:uLnTx/>
                <a:uFillTx/>
                <a:latin typeface="Verdana"/>
                <a:ea typeface="ＭＳ Ｐゴシック" pitchFamily="34" charset="-128"/>
                <a:cs typeface="Verdana"/>
              </a:rPr>
              <a:t>Major Elements of a TDP</a:t>
            </a:r>
          </a:p>
        </p:txBody>
      </p:sp>
      <p:sp>
        <p:nvSpPr>
          <p:cNvPr id="5" name="Rectangle 3"/>
          <p:cNvSpPr>
            <a:spLocks noChangeArrowheads="1"/>
          </p:cNvSpPr>
          <p:nvPr/>
        </p:nvSpPr>
        <p:spPr bwMode="auto">
          <a:xfrm rot="5400000">
            <a:off x="5905500" y="3238500"/>
            <a:ext cx="4648200" cy="609600"/>
          </a:xfrm>
          <a:prstGeom prst="rect">
            <a:avLst/>
          </a:prstGeom>
          <a:solidFill>
            <a:srgbClr val="FFFF00"/>
          </a:solidFill>
          <a:ln w="9525">
            <a:solidFill>
              <a:schemeClr val="tx1"/>
            </a:solidFill>
            <a:miter lim="800000"/>
            <a:headEnd/>
            <a:tailEnd/>
          </a:ln>
        </p:spPr>
        <p:txBody>
          <a:bodyPr wrap="none" lIns="91433" tIns="45717" rIns="91433" bIns="45717" anchor="ctr"/>
          <a:lstStyle/>
          <a:p>
            <a:pPr algn="ctr" defTabSz="912813"/>
            <a:r>
              <a:rPr lang="en-US" b="1" dirty="0">
                <a:solidFill>
                  <a:srgbClr val="000000"/>
                </a:solidFill>
                <a:latin typeface="Calibri" pitchFamily="34" charset="0"/>
              </a:rPr>
              <a:t>Goals, Objectives &amp; Policies</a:t>
            </a:r>
          </a:p>
        </p:txBody>
      </p:sp>
      <p:sp>
        <p:nvSpPr>
          <p:cNvPr id="6" name="Rectangle 4"/>
          <p:cNvSpPr>
            <a:spLocks noChangeArrowheads="1"/>
          </p:cNvSpPr>
          <p:nvPr/>
        </p:nvSpPr>
        <p:spPr bwMode="auto">
          <a:xfrm rot="16200000">
            <a:off x="-1028700" y="3314700"/>
            <a:ext cx="4648200" cy="609600"/>
          </a:xfrm>
          <a:prstGeom prst="rect">
            <a:avLst/>
          </a:prstGeom>
          <a:solidFill>
            <a:srgbClr val="00B0F0"/>
          </a:solidFill>
          <a:ln w="9525">
            <a:solidFill>
              <a:schemeClr val="tx1"/>
            </a:solidFill>
            <a:miter lim="800000"/>
            <a:headEnd/>
            <a:tailEnd/>
          </a:ln>
        </p:spPr>
        <p:txBody>
          <a:bodyPr wrap="none" lIns="91433" tIns="45717" rIns="91433" bIns="45717" anchor="ctr"/>
          <a:lstStyle/>
          <a:p>
            <a:pPr algn="ctr" defTabSz="912813"/>
            <a:r>
              <a:rPr lang="en-US" b="1" dirty="0">
                <a:solidFill>
                  <a:srgbClr val="000000"/>
                </a:solidFill>
                <a:latin typeface="Calibri" pitchFamily="34" charset="0"/>
              </a:rPr>
              <a:t>Public Involvement</a:t>
            </a:r>
          </a:p>
        </p:txBody>
      </p:sp>
      <p:sp>
        <p:nvSpPr>
          <p:cNvPr id="7" name="Rectangle 5"/>
          <p:cNvSpPr>
            <a:spLocks noChangeArrowheads="1"/>
          </p:cNvSpPr>
          <p:nvPr/>
        </p:nvSpPr>
        <p:spPr bwMode="auto">
          <a:xfrm>
            <a:off x="2286000" y="1295400"/>
            <a:ext cx="4648200" cy="609600"/>
          </a:xfrm>
          <a:prstGeom prst="rect">
            <a:avLst/>
          </a:prstGeom>
          <a:solidFill>
            <a:srgbClr val="CCFFCC"/>
          </a:solidFill>
          <a:ln w="9525">
            <a:solidFill>
              <a:schemeClr val="tx1"/>
            </a:solidFill>
            <a:miter lim="800000"/>
            <a:headEnd/>
            <a:tailEnd/>
          </a:ln>
        </p:spPr>
        <p:txBody>
          <a:bodyPr wrap="none" lIns="91433" tIns="45717" rIns="91433" bIns="45717" anchor="ctr"/>
          <a:lstStyle/>
          <a:p>
            <a:pPr algn="ctr" defTabSz="912813"/>
            <a:r>
              <a:rPr lang="en-US" b="1" dirty="0">
                <a:solidFill>
                  <a:srgbClr val="C00000"/>
                </a:solidFill>
                <a:latin typeface="Calibri" pitchFamily="34" charset="0"/>
              </a:rPr>
              <a:t>Community Profile – Vision </a:t>
            </a:r>
          </a:p>
        </p:txBody>
      </p:sp>
      <p:sp>
        <p:nvSpPr>
          <p:cNvPr id="8" name="Rectangle 6"/>
          <p:cNvSpPr>
            <a:spLocks noChangeArrowheads="1"/>
          </p:cNvSpPr>
          <p:nvPr/>
        </p:nvSpPr>
        <p:spPr bwMode="auto">
          <a:xfrm>
            <a:off x="2286000" y="2133600"/>
            <a:ext cx="4648200" cy="609600"/>
          </a:xfrm>
          <a:prstGeom prst="rect">
            <a:avLst/>
          </a:prstGeom>
          <a:solidFill>
            <a:srgbClr val="CCFFCC"/>
          </a:solidFill>
          <a:ln w="9525">
            <a:solidFill>
              <a:schemeClr val="tx1"/>
            </a:solidFill>
            <a:miter lim="800000"/>
            <a:headEnd/>
            <a:tailEnd/>
          </a:ln>
        </p:spPr>
        <p:txBody>
          <a:bodyPr wrap="none" lIns="91433" tIns="45717" rIns="91433" bIns="45717" anchor="ctr"/>
          <a:lstStyle/>
          <a:p>
            <a:pPr algn="ctr" defTabSz="912813"/>
            <a:r>
              <a:rPr lang="en-US" b="1" dirty="0">
                <a:solidFill>
                  <a:srgbClr val="000000"/>
                </a:solidFill>
                <a:latin typeface="Calibri" pitchFamily="34" charset="0"/>
              </a:rPr>
              <a:t>Existing System Analysis</a:t>
            </a:r>
          </a:p>
        </p:txBody>
      </p:sp>
      <p:sp>
        <p:nvSpPr>
          <p:cNvPr id="9" name="Rectangle 7"/>
          <p:cNvSpPr>
            <a:spLocks noChangeArrowheads="1"/>
          </p:cNvSpPr>
          <p:nvPr/>
        </p:nvSpPr>
        <p:spPr bwMode="auto">
          <a:xfrm>
            <a:off x="2286000" y="2971800"/>
            <a:ext cx="4648200" cy="609600"/>
          </a:xfrm>
          <a:prstGeom prst="rect">
            <a:avLst/>
          </a:prstGeom>
          <a:solidFill>
            <a:srgbClr val="CCFFCC"/>
          </a:solidFill>
          <a:ln w="9525">
            <a:solidFill>
              <a:schemeClr val="tx1"/>
            </a:solidFill>
            <a:miter lim="800000"/>
            <a:headEnd/>
            <a:tailEnd/>
          </a:ln>
        </p:spPr>
        <p:txBody>
          <a:bodyPr wrap="none" lIns="91433" tIns="45717" rIns="91433" bIns="45717" anchor="ctr"/>
          <a:lstStyle/>
          <a:p>
            <a:pPr algn="ctr" defTabSz="912813"/>
            <a:r>
              <a:rPr lang="en-US" b="1" dirty="0">
                <a:solidFill>
                  <a:srgbClr val="C00000"/>
                </a:solidFill>
                <a:latin typeface="Calibri" pitchFamily="34" charset="0"/>
              </a:rPr>
              <a:t>Situation Appraisal</a:t>
            </a:r>
          </a:p>
          <a:p>
            <a:pPr algn="ctr" defTabSz="912813"/>
            <a:r>
              <a:rPr lang="en-US" b="1" dirty="0">
                <a:solidFill>
                  <a:srgbClr val="C00000"/>
                </a:solidFill>
                <a:latin typeface="Calibri" pitchFamily="34" charset="0"/>
              </a:rPr>
              <a:t>Needs, Issues, and Opportunities</a:t>
            </a:r>
          </a:p>
        </p:txBody>
      </p:sp>
      <p:sp>
        <p:nvSpPr>
          <p:cNvPr id="10" name="Rectangle 8"/>
          <p:cNvSpPr>
            <a:spLocks noChangeArrowheads="1"/>
          </p:cNvSpPr>
          <p:nvPr/>
        </p:nvSpPr>
        <p:spPr bwMode="auto">
          <a:xfrm>
            <a:off x="2286000" y="3733800"/>
            <a:ext cx="4648200" cy="609600"/>
          </a:xfrm>
          <a:prstGeom prst="rect">
            <a:avLst/>
          </a:prstGeom>
          <a:solidFill>
            <a:srgbClr val="CCFFCC"/>
          </a:solidFill>
          <a:ln w="9525">
            <a:solidFill>
              <a:schemeClr val="tx1"/>
            </a:solidFill>
            <a:miter lim="800000"/>
            <a:headEnd/>
            <a:tailEnd/>
          </a:ln>
        </p:spPr>
        <p:txBody>
          <a:bodyPr wrap="none" lIns="91433" tIns="45717" rIns="91433" bIns="45717" anchor="ctr"/>
          <a:lstStyle/>
          <a:p>
            <a:pPr algn="ctr" defTabSz="912813"/>
            <a:r>
              <a:rPr lang="en-US" b="1" dirty="0">
                <a:solidFill>
                  <a:srgbClr val="000000"/>
                </a:solidFill>
                <a:latin typeface="Calibri" pitchFamily="34" charset="0"/>
              </a:rPr>
              <a:t>Service Alternatives - Priorities</a:t>
            </a:r>
          </a:p>
        </p:txBody>
      </p:sp>
      <p:sp>
        <p:nvSpPr>
          <p:cNvPr id="11" name="Rectangle 9"/>
          <p:cNvSpPr>
            <a:spLocks noChangeArrowheads="1"/>
          </p:cNvSpPr>
          <p:nvPr/>
        </p:nvSpPr>
        <p:spPr bwMode="auto">
          <a:xfrm>
            <a:off x="2286000" y="4495800"/>
            <a:ext cx="4648200" cy="609600"/>
          </a:xfrm>
          <a:prstGeom prst="rect">
            <a:avLst/>
          </a:prstGeom>
          <a:solidFill>
            <a:srgbClr val="CCFFCC"/>
          </a:solidFill>
          <a:ln w="9525">
            <a:solidFill>
              <a:schemeClr val="tx1"/>
            </a:solidFill>
            <a:miter lim="800000"/>
            <a:headEnd/>
            <a:tailEnd/>
          </a:ln>
        </p:spPr>
        <p:txBody>
          <a:bodyPr wrap="none" lIns="91433" tIns="45717" rIns="91433" bIns="45717" anchor="ctr"/>
          <a:lstStyle/>
          <a:p>
            <a:pPr algn="ctr" defTabSz="912813"/>
            <a:r>
              <a:rPr lang="en-US" b="1" dirty="0" smtClean="0">
                <a:solidFill>
                  <a:srgbClr val="C00000"/>
                </a:solidFill>
                <a:latin typeface="Calibri" pitchFamily="34" charset="0"/>
              </a:rPr>
              <a:t>Ten </a:t>
            </a:r>
            <a:r>
              <a:rPr lang="en-US" b="1" dirty="0">
                <a:solidFill>
                  <a:srgbClr val="C00000"/>
                </a:solidFill>
                <a:latin typeface="Calibri" pitchFamily="34" charset="0"/>
              </a:rPr>
              <a:t>Year Planning Estimates</a:t>
            </a:r>
          </a:p>
          <a:p>
            <a:pPr algn="ctr" defTabSz="912813"/>
            <a:r>
              <a:rPr lang="en-US" b="1" dirty="0">
                <a:solidFill>
                  <a:srgbClr val="C00000"/>
                </a:solidFill>
                <a:latin typeface="Calibri" pitchFamily="34" charset="0"/>
              </a:rPr>
              <a:t>Capital / Operating</a:t>
            </a:r>
          </a:p>
        </p:txBody>
      </p:sp>
      <p:sp>
        <p:nvSpPr>
          <p:cNvPr id="12" name="Rectangle 10"/>
          <p:cNvSpPr>
            <a:spLocks noChangeArrowheads="1"/>
          </p:cNvSpPr>
          <p:nvPr/>
        </p:nvSpPr>
        <p:spPr bwMode="auto">
          <a:xfrm>
            <a:off x="2286000" y="5334000"/>
            <a:ext cx="4648200" cy="609600"/>
          </a:xfrm>
          <a:prstGeom prst="rect">
            <a:avLst/>
          </a:prstGeom>
          <a:solidFill>
            <a:srgbClr val="CCFFCC"/>
          </a:solidFill>
          <a:ln w="9525">
            <a:solidFill>
              <a:schemeClr val="tx1"/>
            </a:solidFill>
            <a:miter lim="800000"/>
            <a:headEnd/>
            <a:tailEnd/>
          </a:ln>
        </p:spPr>
        <p:txBody>
          <a:bodyPr wrap="none" lIns="91433" tIns="45717" rIns="91433" bIns="45717" anchor="ctr"/>
          <a:lstStyle/>
          <a:p>
            <a:pPr algn="ctr" defTabSz="912813"/>
            <a:r>
              <a:rPr lang="en-US" b="1" dirty="0" smtClean="0">
                <a:solidFill>
                  <a:srgbClr val="000000"/>
                </a:solidFill>
                <a:latin typeface="Calibri" pitchFamily="34" charset="0"/>
              </a:rPr>
              <a:t>Transit Action </a:t>
            </a:r>
            <a:r>
              <a:rPr lang="en-US" b="1" dirty="0">
                <a:solidFill>
                  <a:srgbClr val="000000"/>
                </a:solidFill>
                <a:latin typeface="Calibri" pitchFamily="34" charset="0"/>
              </a:rPr>
              <a:t>Program</a:t>
            </a:r>
          </a:p>
          <a:p>
            <a:pPr algn="ctr" defTabSz="912813"/>
            <a:r>
              <a:rPr lang="en-US" b="1" dirty="0" smtClean="0">
                <a:solidFill>
                  <a:srgbClr val="000000"/>
                </a:solidFill>
                <a:latin typeface="Calibri" pitchFamily="34" charset="0"/>
              </a:rPr>
              <a:t>“TAP</a:t>
            </a:r>
            <a:r>
              <a:rPr lang="en-US" b="1" dirty="0">
                <a:solidFill>
                  <a:srgbClr val="000000"/>
                </a:solidFill>
                <a:latin typeface="Calibri" pitchFamily="34" charset="0"/>
              </a:rPr>
              <a:t>”</a:t>
            </a:r>
          </a:p>
        </p:txBody>
      </p:sp>
    </p:spTree>
    <p:extLst>
      <p:ext uri="{BB962C8B-B14F-4D97-AF65-F5344CB8AC3E}">
        <p14:creationId xmlns:p14="http://schemas.microsoft.com/office/powerpoint/2010/main" val="266168872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8"/>
                                        </p:tgtEl>
                                      </p:cBhvr>
                                    </p:animEffect>
                                  </p:childTnLst>
                                </p:cTn>
                              </p:par>
                            </p:childTnLst>
                          </p:cTn>
                        </p:par>
                        <p:par>
                          <p:cTn id="26" fill="hold">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gtEl>
                                      </p:cBhvr>
                                    </p:animEffect>
                                  </p:childTnLst>
                                </p:cTn>
                              </p:par>
                            </p:childTnLst>
                          </p:cTn>
                        </p:par>
                        <p:par>
                          <p:cTn id="37" fill="hold">
                            <p:stCondLst>
                              <p:cond delay="3000"/>
                            </p:stCondLst>
                            <p:childTnLst>
                              <p:par>
                                <p:cTn id="38" presetID="25"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0"/>
                                        </p:tgtEl>
                                      </p:cBhvr>
                                    </p:animEffect>
                                  </p:childTnLst>
                                </p:cTn>
                              </p:par>
                            </p:childTnLst>
                          </p:cTn>
                        </p:par>
                        <p:par>
                          <p:cTn id="48" fill="hold">
                            <p:stCondLst>
                              <p:cond delay="4000"/>
                            </p:stCondLst>
                            <p:childTnLst>
                              <p:par>
                                <p:cTn id="49" presetID="25"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1"/>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5" dur="1000" fill="hold"/>
                                        <p:tgtEl>
                                          <p:spTgt spid="12"/>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3698</TotalTime>
  <Words>2157</Words>
  <Application>Microsoft Office PowerPoint</Application>
  <PresentationFormat>On-screen Show (4:3)</PresentationFormat>
  <Paragraphs>353</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Civic</vt:lpstr>
      <vt:lpstr>PowerPoint Presentation</vt:lpstr>
      <vt:lpstr>Flagler County Transit Development Plan 2015-2025</vt:lpstr>
      <vt:lpstr>PowerPoint Presentation</vt:lpstr>
      <vt:lpstr>PowerPoint Presentation</vt:lpstr>
      <vt:lpstr>PowerPoint Presentation</vt:lpstr>
      <vt:lpstr>PowerPoint Presentation</vt:lpstr>
      <vt:lpstr>Public Transportation Funding</vt:lpstr>
      <vt:lpstr>Flagler: Designated Recipient (DR)</vt:lpstr>
      <vt:lpstr>PowerPoint Presentation</vt:lpstr>
      <vt:lpstr>PowerPoint Presentation</vt:lpstr>
      <vt:lpstr>PowerPoint Presentation</vt:lpstr>
      <vt:lpstr>Partner Coordination</vt:lpstr>
      <vt:lpstr>Public Involvement</vt:lpstr>
      <vt:lpstr>PowerPoint Presentation</vt:lpstr>
      <vt:lpstr>TDP Public Workshops</vt:lpstr>
      <vt:lpstr>Goals, Objectives and Strategies </vt:lpstr>
      <vt:lpstr>Goal 1: Smart Growth Development</vt:lpstr>
      <vt:lpstr>Goal 1: Smart Growth Development</vt:lpstr>
      <vt:lpstr>Goal 2: Goal: Multi-jurisdictional planning  </vt:lpstr>
      <vt:lpstr>Goal 2: Multi-jurisdictional Planning</vt:lpstr>
      <vt:lpstr>Goal 3: Integrated Transportation System  </vt:lpstr>
      <vt:lpstr>Goal 3: Integrated Transportation System</vt:lpstr>
      <vt:lpstr>Goal 3: Integrated Transportation System (continued)</vt:lpstr>
      <vt:lpstr> Goal 4: Public Stewardship of Financial Resources   </vt:lpstr>
      <vt:lpstr>       Goal 4: Public Stewardship of Financial Resources</vt:lpstr>
      <vt:lpstr>  Goal 5: Implement Appropriate Levels of Transit    </vt:lpstr>
      <vt:lpstr>        Goal 5: Implement Appropriate Levels of Transit</vt:lpstr>
      <vt:lpstr>  Goal 6: Provide for Capital Infrastructure     </vt:lpstr>
      <vt:lpstr>      Goal 6: Provide for Capital Infrastructure</vt:lpstr>
      <vt:lpstr>  Goal 7: Create a safe and accessible transit environment    </vt:lpstr>
      <vt:lpstr>  Goal 8: Education and Awareness    </vt:lpstr>
      <vt:lpstr>           Goal 8: Education and Awareness</vt:lpstr>
      <vt:lpstr>           Goal 8: Education and Awareness</vt:lpstr>
      <vt:lpstr>Fixed Route Development Criteria</vt:lpstr>
      <vt:lpstr>PowerPoint Presentation</vt:lpstr>
      <vt:lpstr>PowerPoint Presentation</vt:lpstr>
      <vt:lpstr>PowerPoint Presentation</vt:lpstr>
      <vt:lpstr>PowerPoint Presentation</vt:lpstr>
      <vt:lpstr>PowerPoint Presentation</vt:lpstr>
      <vt:lpstr>Palm Coast Pkwy / Cypress Point Pkwy Belle Terre Pkwy Town Center / Fla Hospital SR 100 / Bunnell</vt:lpstr>
      <vt:lpstr>Connect Blue Route  Florida Hospital  Flagler Beach</vt:lpstr>
      <vt:lpstr>Zonal Flex Service</vt:lpstr>
      <vt:lpstr>Strategic Funding Scenario</vt:lpstr>
      <vt:lpstr>PowerPoint Presentation</vt:lpstr>
      <vt:lpstr>Endorsement &amp; Adoption Meetings</vt:lpstr>
      <vt:lpstr>Thank You  Gregg@CUTR.USF.EDU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Flagler County Transit Relationship with the TPO</dc:title>
  <dc:creator>Jennifer Begley</dc:creator>
  <cp:lastModifiedBy>Rob Gregg</cp:lastModifiedBy>
  <cp:revision>142</cp:revision>
  <dcterms:created xsi:type="dcterms:W3CDTF">2014-06-28T16:59:22Z</dcterms:created>
  <dcterms:modified xsi:type="dcterms:W3CDTF">2015-08-17T18:57:35Z</dcterms:modified>
</cp:coreProperties>
</file>