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Lst>
  <p:notesMasterIdLst>
    <p:notesMasterId r:id="rId20"/>
  </p:notesMasterIdLst>
  <p:handoutMasterIdLst>
    <p:handoutMasterId r:id="rId21"/>
  </p:handoutMasterIdLst>
  <p:sldIdLst>
    <p:sldId id="256" r:id="rId2"/>
    <p:sldId id="257" r:id="rId3"/>
    <p:sldId id="260" r:id="rId4"/>
    <p:sldId id="277" r:id="rId5"/>
    <p:sldId id="286" r:id="rId6"/>
    <p:sldId id="288" r:id="rId7"/>
    <p:sldId id="290" r:id="rId8"/>
    <p:sldId id="280" r:id="rId9"/>
    <p:sldId id="291" r:id="rId10"/>
    <p:sldId id="281" r:id="rId11"/>
    <p:sldId id="292" r:id="rId12"/>
    <p:sldId id="293" r:id="rId13"/>
    <p:sldId id="294" r:id="rId14"/>
    <p:sldId id="274" r:id="rId15"/>
    <p:sldId id="275" r:id="rId16"/>
    <p:sldId id="297" r:id="rId17"/>
    <p:sldId id="276" r:id="rId18"/>
    <p:sldId id="289"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31" autoAdjust="0"/>
    <p:restoredTop sz="86907" autoAdjust="0"/>
  </p:normalViewPr>
  <p:slideViewPr>
    <p:cSldViewPr snapToGrid="0">
      <p:cViewPr varScale="1">
        <p:scale>
          <a:sx n="68" d="100"/>
          <a:sy n="68" d="100"/>
        </p:scale>
        <p:origin x="-10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55EE40D-AAF3-4BB2-81B9-F2AC01DDF46E}" type="datetimeFigureOut">
              <a:rPr lang="en-US"/>
              <a:pPr>
                <a:defRPr/>
              </a:pPr>
              <a:t>10/15/2012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7D4F2CB7-3D30-47A1-A8CB-77C5C3482CB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25BD7F55-BB96-4099-8D80-E76027A85C83}" type="datetimeFigureOut">
              <a:rPr lang="en-US"/>
              <a:pPr>
                <a:defRPr/>
              </a:pPr>
              <a:t>10/15/2012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DAA2D6B1-B9CF-4978-BB6A-ACDAA67BAF1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C05CBB-2403-4184-8FCE-E3C9F2944F59}" type="slidenum">
              <a:rPr lang="en-US" smtClean="0"/>
              <a:pPr/>
              <a:t>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DE733C-C727-4D78-B66B-5B1E0D58057A}" type="slidenum">
              <a:rPr lang="en-US" smtClean="0"/>
              <a:pPr/>
              <a:t>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is a County owned and maintained road along very rural development (5 acre lot) or conservation/preserves except right around the high school and low density Conservatory. The TPO could include the City lands and exclude the road.  At the very least from Matanzas northward could be excluded.  None of this roadway was required to be included and if included it will be detrimental to the use of funding available to the County. </a:t>
            </a:r>
          </a:p>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51429-8446-476B-A2C6-789F2367439E}" type="slidenum">
              <a:rPr lang="en-US" smtClean="0"/>
              <a:pPr/>
              <a:t>7</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3281E-0D9B-47FF-A926-24A4AA653AB0}" type="slidenum">
              <a:rPr lang="en-US" smtClean="0"/>
              <a:pPr/>
              <a:t>8</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E0E615-7C7C-4946-90DE-CAF695F64B45}" type="slidenum">
              <a:rPr lang="en-US" smtClean="0"/>
              <a:pPr/>
              <a:t>9</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125980-7CC1-479B-B92E-D298EECAE7A7}" type="slidenum">
              <a:rPr lang="en-US" smtClean="0"/>
              <a:pPr/>
              <a:t>10</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0E8C7E-49FB-4EDE-BEC9-40C0E1C1A6D9}" type="slidenum">
              <a:rPr lang="en-US" smtClean="0"/>
              <a:pPr/>
              <a:t>11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AF68F181-B355-44FF-BA1F-7B534EFADF41}" type="datetime1">
              <a:rPr lang="en-US"/>
              <a:pPr>
                <a:defRPr/>
              </a:pPr>
              <a:t>10/15/2012</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F7C328E-76A9-4159-904C-B05DEBE548D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532A136-68D3-447C-9E34-8499896AADE2}" type="datetime1">
              <a:rPr lang="en-US"/>
              <a:pPr>
                <a:defRPr/>
              </a:pPr>
              <a:t>10/15/2012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23E966BB-0690-40A1-B5A1-83D1AD1ECE7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smtClean="0"/>
            </a:lvl1pPr>
          </a:lstStyle>
          <a:p>
            <a:pPr>
              <a:defRPr/>
            </a:pPr>
            <a:fld id="{56CD5D3E-E7E3-4868-9768-DE8F58537BF4}" type="datetime1">
              <a:rPr lang="en-US"/>
              <a:pPr>
                <a:defRPr/>
              </a:pPr>
              <a:t>10/15/2012</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698F1BBB-8FFA-4084-A7FE-D5039FF66EC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1A5717F-7943-43DA-A63F-A0C8D97256F7}" type="datetime1">
              <a:rPr lang="en-US"/>
              <a:pPr>
                <a:defRPr/>
              </a:pPr>
              <a:t>10/15/2012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4F40C69-8733-4A23-A50F-960A82D3FE4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smtClean="0"/>
            </a:lvl1pPr>
          </a:lstStyle>
          <a:p>
            <a:pPr>
              <a:defRPr/>
            </a:pPr>
            <a:fld id="{6954C2B7-D25D-41F5-B8FF-7F3119425EC7}" type="datetime1">
              <a:rPr lang="en-US"/>
              <a:pPr>
                <a:defRPr/>
              </a:pPr>
              <a:t>10/15/2012</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287794C-2EE2-4C3F-A04C-EB571D12E9CC}"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smtClean="0"/>
            </a:lvl1pPr>
          </a:lstStyle>
          <a:p>
            <a:pPr>
              <a:defRPr/>
            </a:pPr>
            <a:fld id="{F6C086D8-2E34-40DF-B3FC-C26041EC2F50}" type="datetime1">
              <a:rPr lang="en-US"/>
              <a:pPr>
                <a:defRPr/>
              </a:pPr>
              <a:t>10/15/2012</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9E51EBA7-A6A4-45BC-92DF-EB03BB43F9A7}"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smtClean="0"/>
            </a:lvl1pPr>
          </a:lstStyle>
          <a:p>
            <a:pPr>
              <a:defRPr/>
            </a:pPr>
            <a:fld id="{BA3BC33E-FE7A-44C4-91BA-3368031766F2}" type="datetime1">
              <a:rPr lang="en-US"/>
              <a:pPr>
                <a:defRPr/>
              </a:pPr>
              <a:t>10/15/2012</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E7A08CD9-91CD-4907-901D-5F79F0A013F3}"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E991BC0-D9CD-4D14-A8A8-8C0B3FCBFDA5}" type="datetime1">
              <a:rPr lang="en-US"/>
              <a:pPr>
                <a:defRPr/>
              </a:pPr>
              <a:t>10/15/2012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08E4A4E2-775B-4D3E-8FDA-65E49C45DEF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33B90399-CF0F-4F86-87DD-90BB691289DA}" type="datetime1">
              <a:rPr lang="en-US"/>
              <a:pPr>
                <a:defRPr/>
              </a:pPr>
              <a:t>10/15/2012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FFDDD1F-B462-497E-8518-CE0ED5B6028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7F23102-97CA-4363-993B-8D1F9833FF3F}" type="datetime1">
              <a:rPr lang="en-US"/>
              <a:pPr>
                <a:defRPr/>
              </a:pPr>
              <a:t>10/15/2012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9FC39982-7334-4F9D-BF9E-3319EFFCF8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smtClean="0"/>
            </a:lvl1pPr>
          </a:lstStyle>
          <a:p>
            <a:pPr>
              <a:defRPr/>
            </a:pPr>
            <a:fld id="{D334F762-EADF-425E-9A32-DD73353C28B9}" type="datetime1">
              <a:rPr lang="en-US"/>
              <a:pPr>
                <a:defRPr/>
              </a:pPr>
              <a:t>10/15/2012</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748BC08-C553-4B13-807E-4F850980A965}"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defRPr>
            </a:lvl1pPr>
          </a:lstStyle>
          <a:p>
            <a:pPr>
              <a:defRPr/>
            </a:pPr>
            <a:fld id="{5309E918-2900-4389-A96D-D3AC5CFCF14C}" type="datetime1">
              <a:rPr lang="en-US"/>
              <a:pPr>
                <a:defRPr/>
              </a:pPr>
              <a:t>10/15/2012</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4FC55B2F-0E43-44D2-BE45-1E1DBDC615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89" r:id="rId2"/>
    <p:sldLayoutId id="2147484094" r:id="rId3"/>
    <p:sldLayoutId id="2147484095" r:id="rId4"/>
    <p:sldLayoutId id="2147484096" r:id="rId5"/>
    <p:sldLayoutId id="2147484090" r:id="rId6"/>
    <p:sldLayoutId id="2147484097" r:id="rId7"/>
    <p:sldLayoutId id="2147484091" r:id="rId8"/>
    <p:sldLayoutId id="2147484098" r:id="rId9"/>
    <p:sldLayoutId id="2147484092" r:id="rId10"/>
    <p:sldLayoutId id="214748409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3" descr="314998_243878118992159_235879733125331_651554_1819964200_n.jpg"/>
          <p:cNvPicPr>
            <a:picLocks noChangeAspect="1"/>
          </p:cNvPicPr>
          <p:nvPr/>
        </p:nvPicPr>
        <p:blipFill>
          <a:blip r:embed="rId2" cstate="print"/>
          <a:srcRect/>
          <a:stretch>
            <a:fillRect/>
          </a:stretch>
        </p:blipFill>
        <p:spPr bwMode="auto">
          <a:xfrm>
            <a:off x="2836768" y="4267492"/>
            <a:ext cx="3288611" cy="187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641350" y="1749425"/>
            <a:ext cx="7772400" cy="2216150"/>
          </a:xfrm>
        </p:spPr>
        <p:txBody>
          <a:bodyPr>
            <a:noAutofit/>
          </a:bodyPr>
          <a:lstStyle/>
          <a:p>
            <a:pPr algn="ctr" eaLnBrk="1" fontAlgn="auto" hangingPunct="1">
              <a:spcAft>
                <a:spcPts val="0"/>
              </a:spcAft>
              <a:defRPr/>
            </a:pPr>
            <a:r>
              <a:rPr lang="en-US" sz="3600" dirty="0" smtClean="0"/>
              <a:t> </a:t>
            </a:r>
            <a:br>
              <a:rPr lang="en-US" sz="3600" dirty="0" smtClean="0"/>
            </a:br>
            <a:r>
              <a:rPr lang="en-US" sz="3600" dirty="0" smtClean="0"/>
              <a:t>Volusia Transportation Planning Organization (TPO)</a:t>
            </a:r>
            <a:br>
              <a:rPr lang="en-US" sz="3600" dirty="0" smtClean="0"/>
            </a:br>
            <a:r>
              <a:rPr lang="en-US" sz="3600" dirty="0" smtClean="0"/>
              <a:t/>
            </a:r>
            <a:br>
              <a:rPr lang="en-US" sz="3600" dirty="0" smtClean="0"/>
            </a:br>
            <a:r>
              <a:rPr lang="en-US" sz="2400" dirty="0" smtClean="0"/>
              <a:t>October 23, 2012</a:t>
            </a:r>
            <a:endParaRPr lang="en-US" sz="2400" dirty="0"/>
          </a:p>
        </p:txBody>
      </p:sp>
      <p:pic>
        <p:nvPicPr>
          <p:cNvPr id="10244" name="Picture 2"/>
          <p:cNvPicPr>
            <a:picLocks noChangeAspect="1" noChangeArrowheads="1"/>
          </p:cNvPicPr>
          <p:nvPr/>
        </p:nvPicPr>
        <p:blipFill>
          <a:blip r:embed="rId3" cstate="print"/>
          <a:srcRect/>
          <a:stretch>
            <a:fillRect/>
          </a:stretch>
        </p:blipFill>
        <p:spPr bwMode="auto">
          <a:xfrm>
            <a:off x="7437438" y="317500"/>
            <a:ext cx="1395412" cy="1328738"/>
          </a:xfrm>
          <a:prstGeom prst="rect">
            <a:avLst/>
          </a:prstGeom>
          <a:noFill/>
          <a:ln w="9525">
            <a:noFill/>
            <a:miter lim="800000"/>
            <a:headEnd/>
            <a:tailEnd/>
          </a:ln>
        </p:spPr>
      </p:pic>
      <p:sp>
        <p:nvSpPr>
          <p:cNvPr id="7" name="TextBox 6"/>
          <p:cNvSpPr txBox="1"/>
          <p:nvPr/>
        </p:nvSpPr>
        <p:spPr>
          <a:xfrm>
            <a:off x="6191250" y="6135688"/>
            <a:ext cx="2952750" cy="647700"/>
          </a:xfrm>
          <a:prstGeom prst="rect">
            <a:avLst/>
          </a:prstGeom>
          <a:noFill/>
        </p:spPr>
        <p:txBody>
          <a:bodyPr>
            <a:spAutoFit/>
          </a:bodyPr>
          <a:lstStyle/>
          <a:p>
            <a:pPr>
              <a:defRPr/>
            </a:pPr>
            <a:r>
              <a:rPr lang="en-US" dirty="0">
                <a:solidFill>
                  <a:schemeClr val="bg2">
                    <a:lumMod val="50000"/>
                  </a:schemeClr>
                </a:solidFill>
              </a:rPr>
              <a:t>Craig Coffey,  </a:t>
            </a:r>
          </a:p>
          <a:p>
            <a:pPr>
              <a:defRPr/>
            </a:pPr>
            <a:r>
              <a:rPr lang="en-US" dirty="0">
                <a:solidFill>
                  <a:schemeClr val="bg2">
                    <a:lumMod val="50000"/>
                  </a:schemeClr>
                </a:solidFill>
              </a:rPr>
              <a:t>County Administrator</a:t>
            </a:r>
          </a:p>
        </p:txBody>
      </p:sp>
      <p:sp>
        <p:nvSpPr>
          <p:cNvPr id="10246"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fld id="{95BAB8C0-9317-4141-83B4-B6C68CC4127D}"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273050"/>
            <a:ext cx="4056993" cy="869950"/>
          </a:xfrm>
        </p:spPr>
        <p:txBody>
          <a:bodyPr/>
          <a:lstStyle/>
          <a:p>
            <a:pPr eaLnBrk="1" hangingPunct="1"/>
            <a:r>
              <a:rPr lang="en-US" sz="2000" dirty="0" smtClean="0">
                <a:latin typeface="Arial Black" pitchFamily="34" charset="0"/>
              </a:rPr>
              <a:t>Old Kings Road South, </a:t>
            </a:r>
            <a:br>
              <a:rPr lang="en-US" sz="2000" dirty="0" smtClean="0">
                <a:latin typeface="Arial Black" pitchFamily="34" charset="0"/>
              </a:rPr>
            </a:br>
            <a:r>
              <a:rPr lang="en-US" sz="2000" dirty="0" smtClean="0">
                <a:latin typeface="Arial Black" pitchFamily="34" charset="0"/>
              </a:rPr>
              <a:t>John Anderson Hwy &amp; </a:t>
            </a:r>
            <a:br>
              <a:rPr lang="en-US" sz="2000" dirty="0" smtClean="0">
                <a:latin typeface="Arial Black" pitchFamily="34" charset="0"/>
              </a:rPr>
            </a:br>
            <a:r>
              <a:rPr lang="en-US" sz="2000" dirty="0" smtClean="0">
                <a:latin typeface="Arial Black" pitchFamily="34" charset="0"/>
              </a:rPr>
              <a:t>Old Dixie Hwy (US 1 to I-95)</a:t>
            </a:r>
          </a:p>
        </p:txBody>
      </p:sp>
      <p:sp>
        <p:nvSpPr>
          <p:cNvPr id="20484" name="Text Placeholder 5"/>
          <p:cNvSpPr>
            <a:spLocks noGrp="1"/>
          </p:cNvSpPr>
          <p:nvPr>
            <p:ph type="body" idx="2"/>
          </p:nvPr>
        </p:nvSpPr>
        <p:spPr>
          <a:xfrm>
            <a:off x="428625" y="1562100"/>
            <a:ext cx="4257675" cy="5048250"/>
          </a:xfrm>
        </p:spPr>
        <p:txBody>
          <a:bodyPr/>
          <a:lstStyle/>
          <a:p>
            <a:pPr>
              <a:spcAft>
                <a:spcPct val="0"/>
              </a:spcAft>
              <a:buClr>
                <a:schemeClr val="bg1"/>
              </a:buClr>
              <a:buFont typeface="Wingdings" pitchFamily="2" charset="2"/>
              <a:buChar char="§"/>
            </a:pPr>
            <a:r>
              <a:rPr lang="en-US" sz="2000" dirty="0" smtClean="0">
                <a:solidFill>
                  <a:srgbClr val="FFFFFF"/>
                </a:solidFill>
              </a:rPr>
              <a:t>County owned and maintained roads with future growth planned.</a:t>
            </a:r>
          </a:p>
          <a:p>
            <a:pPr>
              <a:spcAft>
                <a:spcPct val="0"/>
              </a:spcAft>
              <a:buClr>
                <a:schemeClr val="bg1"/>
              </a:buClr>
              <a:buFont typeface="Wingdings" pitchFamily="2" charset="2"/>
              <a:buChar char="§"/>
            </a:pPr>
            <a:r>
              <a:rPr lang="en-US" sz="2000" dirty="0" smtClean="0">
                <a:solidFill>
                  <a:srgbClr val="FFFFFF"/>
                </a:solidFill>
              </a:rPr>
              <a:t>Sparsely population today except in the small portion of Flagler Beach.</a:t>
            </a:r>
          </a:p>
          <a:p>
            <a:pPr>
              <a:spcAft>
                <a:spcPct val="0"/>
              </a:spcAft>
              <a:buClr>
                <a:schemeClr val="bg1"/>
              </a:buClr>
              <a:buFont typeface="Wingdings" pitchFamily="2" charset="2"/>
              <a:buChar char="§"/>
            </a:pPr>
            <a:r>
              <a:rPr lang="en-US" sz="2000" dirty="0" smtClean="0">
                <a:solidFill>
                  <a:srgbClr val="FFFFFF"/>
                </a:solidFill>
              </a:rPr>
              <a:t>County project for State/County funding programmed in coming years for shoulders, bike lanes, and trails. </a:t>
            </a:r>
          </a:p>
          <a:p>
            <a:pPr>
              <a:spcAft>
                <a:spcPct val="0"/>
              </a:spcAft>
              <a:buClr>
                <a:schemeClr val="bg1"/>
              </a:buClr>
              <a:buFont typeface="Wingdings" pitchFamily="2" charset="2"/>
              <a:buChar char="§"/>
            </a:pPr>
            <a:r>
              <a:rPr lang="en-US" sz="2000" dirty="0" smtClean="0">
                <a:solidFill>
                  <a:srgbClr val="FFFFFF"/>
                </a:solidFill>
              </a:rPr>
              <a:t>Very northern portion of John Anderson is urbanized  due to nearby population to the east that would not really utilize John Anderson.</a:t>
            </a:r>
          </a:p>
          <a:p>
            <a:endParaRPr lang="en-US" sz="1600" dirty="0" smtClean="0">
              <a:solidFill>
                <a:srgbClr val="FFFFFF"/>
              </a:solidFill>
            </a:endParaRPr>
          </a:p>
          <a:p>
            <a:endParaRPr lang="en-US" sz="2800" dirty="0" smtClean="0">
              <a:solidFill>
                <a:srgbClr val="FFFFFF"/>
              </a:solidFill>
            </a:endParaRPr>
          </a:p>
        </p:txBody>
      </p:sp>
      <p:sp>
        <p:nvSpPr>
          <p:cNvPr id="19" name="Slide Number Placeholder 18"/>
          <p:cNvSpPr>
            <a:spLocks noGrp="1"/>
          </p:cNvSpPr>
          <p:nvPr>
            <p:ph type="sldNum" sz="quarter" idx="12"/>
          </p:nvPr>
        </p:nvSpPr>
        <p:spPr/>
        <p:txBody>
          <a:bodyPr>
            <a:normAutofit fontScale="85000" lnSpcReduction="20000"/>
          </a:bodyPr>
          <a:lstStyle/>
          <a:p>
            <a:pPr>
              <a:defRPr/>
            </a:pPr>
            <a:fld id="{38FD276F-4B87-4C70-84B6-1200AC75D5D4}" type="slidenum">
              <a:rPr lang="en-US" smtClean="0"/>
              <a:pPr>
                <a:defRPr/>
              </a:pPr>
              <a:t>10</a:t>
            </a:fld>
            <a:endParaRPr lang="en-US" dirty="0"/>
          </a:p>
        </p:txBody>
      </p:sp>
      <p:pic>
        <p:nvPicPr>
          <p:cNvPr id="20498" name="Picture 18" descr="S:\Andy Johnson\Current Work\External &amp; Intergovernmental Affairs\Volusia TPO\Maps\Final Maps\Area 3 Aerial - Final.jpg"/>
          <p:cNvPicPr>
            <a:picLocks noChangeAspect="1" noChangeArrowheads="1"/>
          </p:cNvPicPr>
          <p:nvPr/>
        </p:nvPicPr>
        <p:blipFill>
          <a:blip r:embed="rId3" cstate="print"/>
          <a:srcRect/>
          <a:stretch>
            <a:fillRect/>
          </a:stretch>
        </p:blipFill>
        <p:spPr bwMode="auto">
          <a:xfrm>
            <a:off x="4706471" y="0"/>
            <a:ext cx="4437529"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85750" y="171450"/>
            <a:ext cx="4144963" cy="1066800"/>
          </a:xfrm>
        </p:spPr>
        <p:txBody>
          <a:bodyPr/>
          <a:lstStyle/>
          <a:p>
            <a:pPr eaLnBrk="1" hangingPunct="1"/>
            <a:r>
              <a:rPr lang="en-US" sz="2000" dirty="0" smtClean="0">
                <a:latin typeface="Arial Black" pitchFamily="34" charset="0"/>
              </a:rPr>
              <a:t>Old Kings Road South, </a:t>
            </a:r>
            <a:br>
              <a:rPr lang="en-US" sz="2000" dirty="0" smtClean="0">
                <a:latin typeface="Arial Black" pitchFamily="34" charset="0"/>
              </a:rPr>
            </a:br>
            <a:r>
              <a:rPr lang="en-US" sz="2000" dirty="0" smtClean="0">
                <a:latin typeface="Arial Black" pitchFamily="34" charset="0"/>
              </a:rPr>
              <a:t>John Anderson Hwy &amp; </a:t>
            </a:r>
            <a:br>
              <a:rPr lang="en-US" sz="2000" dirty="0" smtClean="0">
                <a:latin typeface="Arial Black" pitchFamily="34" charset="0"/>
              </a:rPr>
            </a:br>
            <a:r>
              <a:rPr lang="en-US" sz="2000" dirty="0" smtClean="0">
                <a:latin typeface="Arial Black" pitchFamily="34" charset="0"/>
              </a:rPr>
              <a:t>Old Dixie Hwy (US 1 to I-95)</a:t>
            </a:r>
          </a:p>
        </p:txBody>
      </p:sp>
      <p:sp>
        <p:nvSpPr>
          <p:cNvPr id="4" name="Slide Number Placeholder 3"/>
          <p:cNvSpPr>
            <a:spLocks noGrp="1"/>
          </p:cNvSpPr>
          <p:nvPr>
            <p:ph type="sldNum" sz="quarter" idx="12"/>
          </p:nvPr>
        </p:nvSpPr>
        <p:spPr/>
        <p:txBody>
          <a:bodyPr>
            <a:normAutofit fontScale="85000" lnSpcReduction="20000"/>
          </a:bodyPr>
          <a:lstStyle/>
          <a:p>
            <a:pPr>
              <a:defRPr/>
            </a:pPr>
            <a:fld id="{9CF0449E-BE90-4E77-9269-6DE028689EE5}" type="slidenum">
              <a:rPr lang="en-US" smtClean="0"/>
              <a:pPr>
                <a:defRPr/>
              </a:pPr>
              <a:t>11</a:t>
            </a:fld>
            <a:endParaRPr lang="en-US" dirty="0"/>
          </a:p>
        </p:txBody>
      </p:sp>
      <p:pic>
        <p:nvPicPr>
          <p:cNvPr id="7171" name="Picture 3" descr="S:\Andy Johnson\Current Work\External &amp; Intergovernmental Affairs\Volusia TPO\Maps\Final Maps\Area 3 Map - Final.jpg"/>
          <p:cNvPicPr>
            <a:picLocks noChangeAspect="1" noChangeArrowheads="1"/>
          </p:cNvPicPr>
          <p:nvPr/>
        </p:nvPicPr>
        <p:blipFill>
          <a:blip r:embed="rId3" cstate="print"/>
          <a:srcRect/>
          <a:stretch>
            <a:fillRect/>
          </a:stretch>
        </p:blipFill>
        <p:spPr bwMode="auto">
          <a:xfrm>
            <a:off x="457200" y="1532965"/>
            <a:ext cx="8229600" cy="532503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ndy Johnson\Current Work\External &amp; Intergovernmental Affairs\Volusia TPO\Powerpoint for Craig - Meeting with Lois\Planning Area - Palm Coast Detail.jpg"/>
          <p:cNvPicPr>
            <a:picLocks noChangeAspect="1" noChangeArrowheads="1"/>
          </p:cNvPicPr>
          <p:nvPr/>
        </p:nvPicPr>
        <p:blipFill>
          <a:blip r:embed="rId2" cstate="print"/>
          <a:srcRect l="26056" t="29762" b="19643"/>
          <a:stretch>
            <a:fillRect/>
          </a:stretch>
        </p:blipFill>
        <p:spPr bwMode="auto">
          <a:xfrm>
            <a:off x="1787525" y="812800"/>
            <a:ext cx="5402263" cy="5865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S:\Andy Johnson\Current Work\External &amp; Intergovernmental Affairs\Volusia TPO\Powerpoint for Craig - Meeting with Lois\Gaps.gif"/>
          <p:cNvPicPr>
            <a:picLocks noChangeAspect="1" noChangeArrowheads="1"/>
          </p:cNvPicPr>
          <p:nvPr/>
        </p:nvPicPr>
        <p:blipFill>
          <a:blip r:embed="rId3" cstate="print"/>
          <a:srcRect/>
          <a:stretch>
            <a:fillRect/>
          </a:stretch>
        </p:blipFill>
        <p:spPr bwMode="auto">
          <a:xfrm>
            <a:off x="2217738" y="852488"/>
            <a:ext cx="5029200" cy="5753100"/>
          </a:xfrm>
          <a:prstGeom prst="rect">
            <a:avLst/>
          </a:prstGeom>
          <a:noFill/>
          <a:ln w="9525">
            <a:noFill/>
            <a:miter lim="800000"/>
            <a:headEnd/>
            <a:tailEnd/>
          </a:ln>
        </p:spPr>
      </p:pic>
      <p:sp>
        <p:nvSpPr>
          <p:cNvPr id="4" name="Title 1"/>
          <p:cNvSpPr txBox="1">
            <a:spLocks/>
          </p:cNvSpPr>
          <p:nvPr/>
        </p:nvSpPr>
        <p:spPr bwMode="auto">
          <a:xfrm>
            <a:off x="293688" y="88900"/>
            <a:ext cx="8615362" cy="622300"/>
          </a:xfrm>
          <a:prstGeom prst="rect">
            <a:avLst/>
          </a:prstGeom>
          <a:noFill/>
          <a:ln w="9525">
            <a:noFill/>
            <a:miter lim="800000"/>
            <a:headEnd/>
            <a:tailEnd/>
          </a:ln>
        </p:spPr>
        <p:txBody>
          <a:bodyPr anchor="b">
            <a:normAutofit fontScale="97500"/>
          </a:bodyPr>
          <a:lstStyle/>
          <a:p>
            <a:pPr algn="ctr" fontAlgn="auto">
              <a:spcAft>
                <a:spcPts val="0"/>
              </a:spcAft>
              <a:defRPr/>
            </a:pPr>
            <a:r>
              <a:rPr lang="en-US" sz="3200" dirty="0">
                <a:solidFill>
                  <a:schemeClr val="bg1"/>
                </a:solidFill>
                <a:latin typeface="+mj-lt"/>
                <a:ea typeface="+mj-ea"/>
                <a:cs typeface="+mj-cs"/>
              </a:rPr>
              <a:t>GAPs to Major Roadways (US 1/I-95/SR100)</a:t>
            </a:r>
          </a:p>
        </p:txBody>
      </p:sp>
      <p:sp>
        <p:nvSpPr>
          <p:cNvPr id="22533" name="Slide Number Placeholder 4"/>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fld id="{8C2DD8DC-0E39-4991-B9A9-77E8DE27F826}" type="slidenum">
              <a:rPr lang="en-US" smtClean="0"/>
              <a:pPr/>
              <a:t>12</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ndy Johnson\Current Work\External &amp; Intergovernmental Affairs\Volusia TPO\Powerpoint for Craig - Meeting with Lois\Planning Area - Palm Coast Detail.jpg"/>
          <p:cNvPicPr>
            <a:picLocks noChangeAspect="1" noChangeArrowheads="1"/>
          </p:cNvPicPr>
          <p:nvPr/>
        </p:nvPicPr>
        <p:blipFill>
          <a:blip r:embed="rId2" cstate="print"/>
          <a:srcRect/>
          <a:stretch>
            <a:fillRect/>
          </a:stretch>
        </p:blipFill>
        <p:spPr bwMode="auto">
          <a:xfrm>
            <a:off x="398463" y="228600"/>
            <a:ext cx="4173537"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S:\Andy Johnson\Current Work\External &amp; Intergovernmental Affairs\Volusia TPO\Powerpoint for Craig - Meeting with Lois\Other County Roads - Adjusted.gif"/>
          <p:cNvPicPr>
            <a:picLocks noChangeAspect="1" noChangeArrowheads="1"/>
          </p:cNvPicPr>
          <p:nvPr/>
        </p:nvPicPr>
        <p:blipFill>
          <a:blip r:embed="rId3" cstate="print"/>
          <a:srcRect/>
          <a:stretch>
            <a:fillRect/>
          </a:stretch>
        </p:blipFill>
        <p:spPr bwMode="auto">
          <a:xfrm>
            <a:off x="381000" y="1508125"/>
            <a:ext cx="2073275" cy="4022725"/>
          </a:xfrm>
          <a:prstGeom prst="rect">
            <a:avLst/>
          </a:prstGeom>
          <a:noFill/>
          <a:ln w="9525">
            <a:noFill/>
            <a:miter lim="800000"/>
            <a:headEnd/>
            <a:tailEnd/>
          </a:ln>
        </p:spPr>
      </p:pic>
      <p:sp>
        <p:nvSpPr>
          <p:cNvPr id="7" name="Line Callout 1 6"/>
          <p:cNvSpPr/>
          <p:nvPr/>
        </p:nvSpPr>
        <p:spPr>
          <a:xfrm>
            <a:off x="4884738" y="1997075"/>
            <a:ext cx="3262312" cy="1187450"/>
          </a:xfrm>
          <a:prstGeom prst="borderCallout1">
            <a:avLst>
              <a:gd name="adj1" fmla="val 99210"/>
              <a:gd name="adj2" fmla="val 35"/>
              <a:gd name="adj3" fmla="val 197652"/>
              <a:gd name="adj4" fmla="val -82560"/>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5103813" y="2189163"/>
            <a:ext cx="2770187" cy="830262"/>
          </a:xfrm>
          <a:prstGeom prst="rect">
            <a:avLst/>
          </a:prstGeom>
          <a:noFill/>
          <a:ln w="9525">
            <a:noFill/>
            <a:miter lim="800000"/>
            <a:headEnd/>
            <a:tailEnd/>
          </a:ln>
        </p:spPr>
        <p:txBody>
          <a:bodyPr>
            <a:spAutoFit/>
          </a:bodyPr>
          <a:lstStyle/>
          <a:p>
            <a:pPr algn="ctr"/>
            <a:r>
              <a:rPr lang="en-US" sz="2400" dirty="0">
                <a:solidFill>
                  <a:schemeClr val="bg1"/>
                </a:solidFill>
                <a:latin typeface="Calibri" pitchFamily="34" charset="0"/>
              </a:rPr>
              <a:t>County Roads </a:t>
            </a:r>
            <a:r>
              <a:rPr lang="en-US" sz="2400" b="1" u="sng" dirty="0">
                <a:solidFill>
                  <a:schemeClr val="bg1"/>
                </a:solidFill>
                <a:latin typeface="Calibri" pitchFamily="34" charset="0"/>
              </a:rPr>
              <a:t>NOT</a:t>
            </a:r>
            <a:r>
              <a:rPr lang="en-US" sz="2400" dirty="0">
                <a:solidFill>
                  <a:schemeClr val="bg1"/>
                </a:solidFill>
                <a:latin typeface="Calibri" pitchFamily="34" charset="0"/>
              </a:rPr>
              <a:t> in the Planning Area</a:t>
            </a:r>
          </a:p>
        </p:txBody>
      </p:sp>
      <p:sp>
        <p:nvSpPr>
          <p:cNvPr id="8" name="Title 1"/>
          <p:cNvSpPr txBox="1">
            <a:spLocks/>
          </p:cNvSpPr>
          <p:nvPr/>
        </p:nvSpPr>
        <p:spPr bwMode="auto">
          <a:xfrm>
            <a:off x="4794250" y="176213"/>
            <a:ext cx="4349750" cy="1362075"/>
          </a:xfrm>
          <a:prstGeom prst="rect">
            <a:avLst/>
          </a:prstGeom>
          <a:noFill/>
          <a:ln w="9525">
            <a:noFill/>
            <a:miter lim="800000"/>
            <a:headEnd/>
            <a:tailEnd/>
          </a:ln>
        </p:spPr>
        <p:txBody>
          <a:bodyPr anchor="b"/>
          <a:lstStyle/>
          <a:p>
            <a:pPr>
              <a:defRPr/>
            </a:pPr>
            <a:r>
              <a:rPr lang="en-US" sz="2800" dirty="0">
                <a:solidFill>
                  <a:schemeClr val="bg1"/>
                </a:solidFill>
                <a:latin typeface="+mj-lt"/>
                <a:ea typeface="+mj-ea"/>
                <a:cs typeface="+mj-cs"/>
              </a:rPr>
              <a:t>Other County Arterial</a:t>
            </a:r>
          </a:p>
          <a:p>
            <a:pPr>
              <a:defRPr/>
            </a:pPr>
            <a:r>
              <a:rPr lang="en-US" sz="2800" dirty="0">
                <a:solidFill>
                  <a:schemeClr val="bg1"/>
                </a:solidFill>
                <a:latin typeface="+mj-lt"/>
                <a:ea typeface="+mj-ea"/>
                <a:cs typeface="+mj-cs"/>
              </a:rPr>
              <a:t>&amp; Collector Roads in </a:t>
            </a:r>
          </a:p>
          <a:p>
            <a:pPr>
              <a:defRPr/>
            </a:pPr>
            <a:r>
              <a:rPr lang="en-US" sz="2800" dirty="0">
                <a:solidFill>
                  <a:schemeClr val="bg1"/>
                </a:solidFill>
                <a:latin typeface="+mj-lt"/>
                <a:ea typeface="+mj-ea"/>
                <a:cs typeface="+mj-cs"/>
              </a:rPr>
              <a:t>Western Flagler County</a:t>
            </a:r>
          </a:p>
        </p:txBody>
      </p:sp>
      <p:sp>
        <p:nvSpPr>
          <p:cNvPr id="23559" name="Slide Number Placeholder 8"/>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fld id="{0A79C5A1-5575-465F-BF6F-83C4D13F7202}" type="slidenum">
              <a:rPr lang="en-US" smtClean="0"/>
              <a:pPr/>
              <a:t>13</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1000"/>
                                        <p:tgtEl>
                                          <p:spTgt spid="10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10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49225"/>
            <a:ext cx="9144000" cy="1152525"/>
          </a:xfrm>
        </p:spPr>
        <p:txBody>
          <a:bodyPr/>
          <a:lstStyle/>
          <a:p>
            <a:pPr algn="ctr" eaLnBrk="1" hangingPunct="1"/>
            <a:r>
              <a:rPr lang="en-US" sz="2800" dirty="0" smtClean="0">
                <a:latin typeface="Arial Black" pitchFamily="34" charset="0"/>
              </a:rPr>
              <a:t>Flagler County proposes to be TPO Member? </a:t>
            </a:r>
          </a:p>
        </p:txBody>
      </p:sp>
      <p:sp>
        <p:nvSpPr>
          <p:cNvPr id="15363" name="Content Placeholder 2"/>
          <p:cNvSpPr>
            <a:spLocks noGrp="1"/>
          </p:cNvSpPr>
          <p:nvPr>
            <p:ph sz="quarter" idx="1"/>
          </p:nvPr>
        </p:nvSpPr>
        <p:spPr>
          <a:xfrm>
            <a:off x="515938" y="1951038"/>
            <a:ext cx="8116887" cy="4103687"/>
          </a:xfrm>
        </p:spPr>
        <p:txBody>
          <a:bodyPr>
            <a:normAutofit fontScale="92500" lnSpcReduction="20000"/>
          </a:bodyPr>
          <a:lstStyle/>
          <a:p>
            <a:pPr marL="320040" indent="-320040" eaLnBrk="1" fontAlgn="auto" hangingPunct="1">
              <a:spcAft>
                <a:spcPts val="0"/>
              </a:spcAft>
              <a:buFont typeface="Wingdings 3" pitchFamily="18" charset="2"/>
              <a:buChar char=""/>
              <a:defRPr/>
            </a:pPr>
            <a:r>
              <a:rPr lang="en-US" dirty="0" smtClean="0"/>
              <a:t>The County has many roads within the Proposed TPO area serving population requiring coordination.</a:t>
            </a:r>
          </a:p>
          <a:p>
            <a:pPr marL="320040" indent="-320040" eaLnBrk="1" fontAlgn="auto" hangingPunct="1">
              <a:spcAft>
                <a:spcPts val="0"/>
              </a:spcAft>
              <a:buFont typeface="Wingdings 3" pitchFamily="18" charset="2"/>
              <a:buChar char=""/>
              <a:defRPr/>
            </a:pPr>
            <a:r>
              <a:rPr lang="en-US" dirty="0" smtClean="0"/>
              <a:t>Coordination will be required with County for area outside Proposed TPO boundaries for roads, trails, solutions.</a:t>
            </a:r>
          </a:p>
          <a:p>
            <a:pPr marL="320040" indent="-320040" eaLnBrk="1" fontAlgn="auto" hangingPunct="1">
              <a:spcAft>
                <a:spcPts val="0"/>
              </a:spcAft>
              <a:buFont typeface="Wingdings 3" pitchFamily="18" charset="2"/>
              <a:buChar char=""/>
              <a:defRPr/>
            </a:pPr>
            <a:r>
              <a:rPr lang="en-US" dirty="0" smtClean="0"/>
              <a:t>Flagler County serves as the Community Transportation Coordinator (CTC) for mass transit and operates  General Aviation Airport, etc.  </a:t>
            </a:r>
          </a:p>
          <a:p>
            <a:pPr marL="320040" indent="-320040" eaLnBrk="1" fontAlgn="auto" hangingPunct="1">
              <a:spcAft>
                <a:spcPts val="0"/>
              </a:spcAft>
              <a:buFont typeface="Wingdings 3" pitchFamily="18" charset="2"/>
              <a:buChar char=""/>
              <a:defRPr/>
            </a:pPr>
            <a:r>
              <a:rPr lang="en-US" dirty="0" smtClean="0"/>
              <a:t>Flagler County makes up 1/6 of population of both Counties and may be able to partner legislatively to support assistance of projects.</a:t>
            </a:r>
          </a:p>
        </p:txBody>
      </p:sp>
      <p:pic>
        <p:nvPicPr>
          <p:cNvPr id="24580" name="Picture 2"/>
          <p:cNvPicPr>
            <a:picLocks noChangeAspect="1" noChangeArrowheads="1"/>
          </p:cNvPicPr>
          <p:nvPr/>
        </p:nvPicPr>
        <p:blipFill>
          <a:blip r:embed="rId2" cstate="print"/>
          <a:srcRect/>
          <a:stretch>
            <a:fillRect/>
          </a:stretch>
        </p:blipFill>
        <p:spPr bwMode="auto">
          <a:xfrm>
            <a:off x="8031163" y="5849938"/>
            <a:ext cx="1112837" cy="8683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B4DCC664-B5F5-45EE-9667-FF13ABFB356D}"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76238" y="182563"/>
            <a:ext cx="8575675" cy="1066800"/>
          </a:xfrm>
        </p:spPr>
        <p:txBody>
          <a:bodyPr/>
          <a:lstStyle/>
          <a:p>
            <a:pPr eaLnBrk="1" hangingPunct="1"/>
            <a:r>
              <a:rPr lang="en-US" sz="2800" dirty="0" smtClean="0">
                <a:latin typeface="Arial Black" pitchFamily="34" charset="0"/>
              </a:rPr>
              <a:t>How Would Flagler County Proposed TPO Membership Work?</a:t>
            </a:r>
          </a:p>
        </p:txBody>
      </p:sp>
      <p:sp>
        <p:nvSpPr>
          <p:cNvPr id="7171" name="Content Placeholder 2"/>
          <p:cNvSpPr>
            <a:spLocks noGrp="1"/>
          </p:cNvSpPr>
          <p:nvPr>
            <p:ph sz="quarter" idx="1"/>
          </p:nvPr>
        </p:nvSpPr>
        <p:spPr>
          <a:xfrm>
            <a:off x="236483" y="1685925"/>
            <a:ext cx="8686799" cy="4793703"/>
          </a:xfrm>
        </p:spPr>
        <p:txBody>
          <a:bodyPr>
            <a:normAutofit fontScale="92500" lnSpcReduction="10000"/>
          </a:bodyPr>
          <a:lstStyle/>
          <a:p>
            <a:pPr marL="365760" indent="-256032" eaLnBrk="1" fontAlgn="auto" hangingPunct="1">
              <a:spcAft>
                <a:spcPts val="0"/>
              </a:spcAft>
              <a:buClr>
                <a:schemeClr val="accent3"/>
              </a:buClr>
              <a:buFont typeface="Wingdings 3"/>
              <a:buChar char=""/>
              <a:defRPr/>
            </a:pPr>
            <a:r>
              <a:rPr lang="en-US" dirty="0" smtClean="0"/>
              <a:t>Under VTPO Bylaws, Volusia County must make up 1/3 of the TPO Membership regardless of population.</a:t>
            </a:r>
          </a:p>
          <a:p>
            <a:pPr marL="686435" lvl="1" indent="-256032" eaLnBrk="1" fontAlgn="auto" hangingPunct="1">
              <a:spcAft>
                <a:spcPts val="0"/>
              </a:spcAft>
              <a:buClr>
                <a:schemeClr val="accent3"/>
              </a:buClr>
              <a:buFont typeface="Wingdings 3"/>
              <a:buChar char=""/>
              <a:defRPr/>
            </a:pPr>
            <a:r>
              <a:rPr lang="en-US" dirty="0" smtClean="0"/>
              <a:t>Volusia County’s 6 seats on the TPO Board each currently have 5.55% of the total Board vote based on rule not population.</a:t>
            </a:r>
          </a:p>
          <a:p>
            <a:pPr marL="365760" indent="-256032" eaLnBrk="1" fontAlgn="auto" hangingPunct="1">
              <a:spcAft>
                <a:spcPts val="0"/>
              </a:spcAft>
              <a:buClr>
                <a:schemeClr val="accent3"/>
              </a:buClr>
              <a:buFont typeface="Wingdings 3"/>
              <a:buChar char=""/>
              <a:defRPr/>
            </a:pPr>
            <a:r>
              <a:rPr lang="en-US" dirty="0" smtClean="0"/>
              <a:t>Flagler County desires a seat with very little voting weight, simply to have a formal seat in Board discussions</a:t>
            </a:r>
          </a:p>
          <a:p>
            <a:pPr marL="686435" lvl="1" indent="-256032" eaLnBrk="1" fontAlgn="auto" hangingPunct="1">
              <a:spcAft>
                <a:spcPts val="0"/>
              </a:spcAft>
              <a:buClr>
                <a:schemeClr val="accent3"/>
              </a:buClr>
              <a:buFont typeface="Wingdings 3"/>
              <a:buChar char=""/>
              <a:defRPr/>
            </a:pPr>
            <a:r>
              <a:rPr lang="en-US" dirty="0" smtClean="0"/>
              <a:t>Volusia County’s 5 seats would increase to 6.6% voting weight per seat based on rule, not based on population.</a:t>
            </a:r>
          </a:p>
          <a:p>
            <a:pPr marL="686435" lvl="1" indent="-256032" eaLnBrk="1" fontAlgn="auto" hangingPunct="1">
              <a:spcAft>
                <a:spcPts val="0"/>
              </a:spcAft>
              <a:buClr>
                <a:schemeClr val="accent3"/>
              </a:buClr>
              <a:buFont typeface="Wingdings 3"/>
              <a:buChar char=""/>
              <a:defRPr/>
            </a:pPr>
            <a:r>
              <a:rPr lang="en-US" dirty="0" smtClean="0"/>
              <a:t>Flagler County’s seat would have the remaining 0.33% County-allocated voting weight based </a:t>
            </a:r>
            <a:r>
              <a:rPr lang="en-US" smtClean="0"/>
              <a:t>on rule, </a:t>
            </a:r>
            <a:r>
              <a:rPr lang="en-US" dirty="0" smtClean="0"/>
              <a:t>not population</a:t>
            </a:r>
          </a:p>
          <a:p>
            <a:pPr marL="365760" indent="-256032" eaLnBrk="1" fontAlgn="auto" hangingPunct="1">
              <a:spcAft>
                <a:spcPts val="0"/>
              </a:spcAft>
              <a:buClr>
                <a:schemeClr val="accent3"/>
              </a:buClr>
              <a:buFont typeface="Wingdings 3"/>
              <a:buChar char=""/>
              <a:defRPr/>
            </a:pPr>
            <a:r>
              <a:rPr lang="en-US" dirty="0" smtClean="0"/>
              <a:t>This proposal would not affect any other City membership or weighting for the rest of TPO Board. </a:t>
            </a:r>
          </a:p>
        </p:txBody>
      </p:sp>
      <p:pic>
        <p:nvPicPr>
          <p:cNvPr id="25604" name="Picture 2"/>
          <p:cNvPicPr>
            <a:picLocks noChangeAspect="1" noChangeArrowheads="1"/>
          </p:cNvPicPr>
          <p:nvPr/>
        </p:nvPicPr>
        <p:blipFill>
          <a:blip r:embed="rId2" cstate="print"/>
          <a:srcRect/>
          <a:stretch>
            <a:fillRect/>
          </a:stretch>
        </p:blipFill>
        <p:spPr bwMode="auto">
          <a:xfrm>
            <a:off x="8008938" y="5832475"/>
            <a:ext cx="1135062" cy="8858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5CAC75FE-20AB-4DDF-BE3A-DEC1E6D55CCE}"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44500" y="228600"/>
            <a:ext cx="8321675" cy="990600"/>
          </a:xfrm>
        </p:spPr>
        <p:txBody>
          <a:bodyPr/>
          <a:lstStyle/>
          <a:p>
            <a:r>
              <a:rPr lang="en-US" sz="3200" dirty="0" smtClean="0">
                <a:latin typeface="Arial Black" pitchFamily="34" charset="0"/>
              </a:rPr>
              <a:t>Counties Membership</a:t>
            </a:r>
          </a:p>
        </p:txBody>
      </p:sp>
      <p:pic>
        <p:nvPicPr>
          <p:cNvPr id="48132" name="Picture 4" descr="C:\Users\ssherman\AppData\Local\Microsoft\Windows\Temporary Internet Files\Content.IE5\15CZSM8N\MC900438736[1].jpg"/>
          <p:cNvPicPr>
            <a:picLocks noChangeAspect="1" noChangeArrowheads="1"/>
          </p:cNvPicPr>
          <p:nvPr/>
        </p:nvPicPr>
        <p:blipFill>
          <a:blip r:embed="rId3" cstate="print"/>
          <a:srcRect/>
          <a:stretch>
            <a:fillRect/>
          </a:stretch>
        </p:blipFill>
        <p:spPr bwMode="auto">
          <a:xfrm>
            <a:off x="1235676" y="2536174"/>
            <a:ext cx="2631989" cy="3147933"/>
          </a:xfrm>
          <a:prstGeom prst="rect">
            <a:avLst/>
          </a:prstGeom>
          <a:ln>
            <a:noFill/>
          </a:ln>
          <a:effectLst>
            <a:softEdge rad="112500"/>
          </a:effectLst>
        </p:spPr>
      </p:pic>
      <p:sp>
        <p:nvSpPr>
          <p:cNvPr id="10" name="TextBox 9"/>
          <p:cNvSpPr txBox="1"/>
          <p:nvPr/>
        </p:nvSpPr>
        <p:spPr>
          <a:xfrm>
            <a:off x="519113" y="1655763"/>
            <a:ext cx="6103937" cy="923925"/>
          </a:xfrm>
          <a:prstGeom prst="rect">
            <a:avLst/>
          </a:prstGeom>
          <a:noFill/>
        </p:spPr>
        <p:txBody>
          <a:bodyPr>
            <a:spAutoFit/>
          </a:bodyPr>
          <a:lstStyle/>
          <a:p>
            <a:pPr>
              <a:defRPr/>
            </a:pPr>
            <a:r>
              <a:rPr lang="en-US" sz="2700" dirty="0">
                <a:latin typeface="+mn-lt"/>
              </a:rPr>
              <a:t>Flagler County – 1 Seat out of 19 total voting members </a:t>
            </a:r>
          </a:p>
        </p:txBody>
      </p:sp>
      <p:graphicFrame>
        <p:nvGraphicFramePr>
          <p:cNvPr id="1026" name="Content Placeholder 11"/>
          <p:cNvGraphicFramePr>
            <a:graphicFrameLocks noGrp="1"/>
          </p:cNvGraphicFramePr>
          <p:nvPr>
            <p:ph sz="quarter" idx="1"/>
          </p:nvPr>
        </p:nvGraphicFramePr>
        <p:xfrm>
          <a:off x="561975" y="1549400"/>
          <a:ext cx="8255000" cy="4597400"/>
        </p:xfrm>
        <a:graphic>
          <a:graphicData uri="http://schemas.openxmlformats.org/presentationml/2006/ole">
            <p:oleObj spid="_x0000_s1026" name="Worksheet" r:id="rId4" imgW="8254699" imgH="4596782" progId="Excel.Sheet.8">
              <p:embed/>
            </p:oleObj>
          </a:graphicData>
        </a:graphic>
      </p:graphicFrame>
      <p:sp>
        <p:nvSpPr>
          <p:cNvPr id="6" name="Slide Number Placeholder 5"/>
          <p:cNvSpPr>
            <a:spLocks noGrp="1"/>
          </p:cNvSpPr>
          <p:nvPr>
            <p:ph type="sldNum" sz="quarter" idx="12"/>
          </p:nvPr>
        </p:nvSpPr>
        <p:spPr/>
        <p:txBody>
          <a:bodyPr>
            <a:normAutofit fontScale="85000" lnSpcReduction="20000"/>
          </a:bodyPr>
          <a:lstStyle/>
          <a:p>
            <a:pPr>
              <a:defRPr/>
            </a:pPr>
            <a:fld id="{A1C6E85C-E0AC-4041-AF80-796640FBBA14}"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47675" y="269875"/>
            <a:ext cx="8229600" cy="1066800"/>
          </a:xfrm>
        </p:spPr>
        <p:txBody>
          <a:bodyPr/>
          <a:lstStyle/>
          <a:p>
            <a:pPr eaLnBrk="1" hangingPunct="1"/>
            <a:r>
              <a:rPr lang="en-US" sz="2800" dirty="0" smtClean="0">
                <a:latin typeface="Arial Black" pitchFamily="34" charset="0"/>
              </a:rPr>
              <a:t>Bunnell TPO - Rotating Membership</a:t>
            </a:r>
          </a:p>
        </p:txBody>
      </p:sp>
      <p:sp>
        <p:nvSpPr>
          <p:cNvPr id="7171" name="Content Placeholder 2"/>
          <p:cNvSpPr>
            <a:spLocks noGrp="1"/>
          </p:cNvSpPr>
          <p:nvPr>
            <p:ph sz="quarter" idx="1"/>
          </p:nvPr>
        </p:nvSpPr>
        <p:spPr>
          <a:xfrm>
            <a:off x="515938" y="1951038"/>
            <a:ext cx="8116887" cy="4103687"/>
          </a:xfrm>
        </p:spPr>
        <p:txBody>
          <a:bodyPr>
            <a:normAutofit fontScale="92500"/>
          </a:bodyPr>
          <a:lstStyle/>
          <a:p>
            <a:pPr marL="365760" indent="-256032" eaLnBrk="1" fontAlgn="auto" hangingPunct="1">
              <a:spcAft>
                <a:spcPts val="0"/>
              </a:spcAft>
              <a:buClr>
                <a:schemeClr val="accent3"/>
              </a:buClr>
              <a:buFont typeface="Wingdings 3"/>
              <a:buChar char=""/>
              <a:defRPr/>
            </a:pPr>
            <a:r>
              <a:rPr lang="en-US" dirty="0" smtClean="0"/>
              <a:t>Currently Beverly Beach and Flagler Beach share a rotating TPO seat. </a:t>
            </a:r>
          </a:p>
          <a:p>
            <a:pPr marL="365760" indent="-256032" eaLnBrk="1" fontAlgn="auto" hangingPunct="1">
              <a:spcAft>
                <a:spcPts val="0"/>
              </a:spcAft>
              <a:buClr>
                <a:schemeClr val="accent3"/>
              </a:buClr>
              <a:buFont typeface="Wingdings 3"/>
              <a:buChar char=""/>
              <a:defRPr/>
            </a:pPr>
            <a:r>
              <a:rPr lang="en-US" dirty="0" smtClean="0"/>
              <a:t>The most populated sections of Bunnell are being taken in as urbanized areas.   More than Beverly Beach.</a:t>
            </a:r>
          </a:p>
          <a:p>
            <a:pPr marL="365760" indent="-256032" eaLnBrk="1" fontAlgn="auto" hangingPunct="1">
              <a:spcAft>
                <a:spcPts val="0"/>
              </a:spcAft>
              <a:buClr>
                <a:schemeClr val="accent3"/>
              </a:buClr>
              <a:buFont typeface="Wingdings 3"/>
              <a:buChar char=""/>
              <a:defRPr/>
            </a:pPr>
            <a:r>
              <a:rPr lang="en-US" dirty="0" smtClean="0"/>
              <a:t>Logically Bunnell should be part of this rotation as it has a greater population than Beverly Beach.</a:t>
            </a:r>
          </a:p>
          <a:p>
            <a:pPr marL="365760" indent="-256032" eaLnBrk="1" fontAlgn="auto" hangingPunct="1">
              <a:spcAft>
                <a:spcPts val="0"/>
              </a:spcAft>
              <a:buClr>
                <a:schemeClr val="accent3"/>
              </a:buClr>
              <a:buFont typeface="Wingdings 3"/>
              <a:buChar char=""/>
              <a:defRPr/>
            </a:pPr>
            <a:r>
              <a:rPr lang="en-US" dirty="0" smtClean="0"/>
              <a:t>Second Largest City in the State by area.</a:t>
            </a:r>
          </a:p>
          <a:p>
            <a:pPr marL="365760" indent="-256032" eaLnBrk="1" fontAlgn="auto" hangingPunct="1">
              <a:spcAft>
                <a:spcPts val="0"/>
              </a:spcAft>
              <a:buClr>
                <a:schemeClr val="accent3"/>
              </a:buClr>
              <a:buFont typeface="Wingdings 3"/>
              <a:buChar char=""/>
              <a:defRPr/>
            </a:pPr>
            <a:r>
              <a:rPr lang="en-US" dirty="0" smtClean="0"/>
              <a:t>This should have minimal effect on the other members.</a:t>
            </a:r>
          </a:p>
        </p:txBody>
      </p:sp>
      <p:pic>
        <p:nvPicPr>
          <p:cNvPr id="26628" name="Picture 2"/>
          <p:cNvPicPr>
            <a:picLocks noChangeAspect="1" noChangeArrowheads="1"/>
          </p:cNvPicPr>
          <p:nvPr/>
        </p:nvPicPr>
        <p:blipFill>
          <a:blip r:embed="rId2" cstate="print"/>
          <a:srcRect/>
          <a:stretch>
            <a:fillRect/>
          </a:stretch>
        </p:blipFill>
        <p:spPr bwMode="auto">
          <a:xfrm>
            <a:off x="7975600" y="5805488"/>
            <a:ext cx="1168400" cy="9128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62CDE2B7-7E6F-4A5F-AE83-9D95E0751EB3}"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314998_243878118992159_235879733125331_651554_1819964200_n.jpg"/>
          <p:cNvPicPr>
            <a:picLocks noChangeAspect="1"/>
          </p:cNvPicPr>
          <p:nvPr/>
        </p:nvPicPr>
        <p:blipFill>
          <a:blip r:embed="rId2" cstate="print"/>
          <a:srcRect/>
          <a:stretch>
            <a:fillRect/>
          </a:stretch>
        </p:blipFill>
        <p:spPr bwMode="auto">
          <a:xfrm>
            <a:off x="800284" y="804230"/>
            <a:ext cx="7789522" cy="4439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862138" y="1344613"/>
            <a:ext cx="4891087" cy="1014412"/>
          </a:xfrm>
          <a:prstGeom prst="rect">
            <a:avLst/>
          </a:prstGeom>
          <a:noFill/>
        </p:spPr>
        <p:txBody>
          <a:bodyPr>
            <a:spAutoFit/>
          </a:bodyPr>
          <a:lstStyle/>
          <a:p>
            <a:pPr>
              <a:defRPr/>
            </a:pPr>
            <a:r>
              <a:rPr lang="en-US" sz="6000" dirty="0">
                <a:solidFill>
                  <a:schemeClr val="bg2">
                    <a:lumMod val="90000"/>
                  </a:schemeClr>
                </a:solidFill>
              </a:rPr>
              <a:t>Thank You</a:t>
            </a:r>
          </a:p>
        </p:txBody>
      </p:sp>
      <p:sp>
        <p:nvSpPr>
          <p:cNvPr id="27652" name="Slide Number Placeholder 3"/>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fld id="{E5305753-2F87-4AE5-BD33-97FE027A26E6}" type="slidenum">
              <a:rPr lang="en-US" smtClean="0"/>
              <a:pPr/>
              <a:t>18</a:t>
            </a:fld>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0" y="407988"/>
            <a:ext cx="6577013" cy="862012"/>
          </a:xfrm>
        </p:spPr>
        <p:txBody>
          <a:bodyPr/>
          <a:lstStyle/>
          <a:p>
            <a:pPr eaLnBrk="1" hangingPunct="1"/>
            <a:r>
              <a:rPr lang="en-US" sz="3600" dirty="0" smtClean="0">
                <a:latin typeface="Arial Black" pitchFamily="34" charset="0"/>
              </a:rPr>
              <a:t>Key Discussion Items</a:t>
            </a:r>
          </a:p>
        </p:txBody>
      </p:sp>
      <p:sp>
        <p:nvSpPr>
          <p:cNvPr id="4099" name="Content Placeholder 2"/>
          <p:cNvSpPr>
            <a:spLocks noGrp="1"/>
          </p:cNvSpPr>
          <p:nvPr>
            <p:ph sz="quarter" idx="1"/>
          </p:nvPr>
        </p:nvSpPr>
        <p:spPr>
          <a:xfrm>
            <a:off x="508000" y="1524000"/>
            <a:ext cx="8270875" cy="3992563"/>
          </a:xfrm>
        </p:spPr>
        <p:txBody>
          <a:bodyPr>
            <a:normAutofit/>
          </a:bodyPr>
          <a:lstStyle/>
          <a:p>
            <a:pPr marL="365760" indent="-256032" eaLnBrk="1" fontAlgn="auto" hangingPunct="1">
              <a:spcAft>
                <a:spcPts val="0"/>
              </a:spcAft>
              <a:buClr>
                <a:schemeClr val="accent3"/>
              </a:buClr>
              <a:buFont typeface="Georgia"/>
              <a:buChar char="•"/>
              <a:defRPr/>
            </a:pPr>
            <a:r>
              <a:rPr lang="en-US" dirty="0" smtClean="0"/>
              <a:t>Proposed TPO Map</a:t>
            </a:r>
          </a:p>
          <a:p>
            <a:pPr marL="365760" indent="-256032" eaLnBrk="1" fontAlgn="auto" hangingPunct="1">
              <a:spcAft>
                <a:spcPts val="0"/>
              </a:spcAft>
              <a:buClr>
                <a:schemeClr val="accent3"/>
              </a:buClr>
              <a:buFont typeface="Georgia"/>
              <a:buChar char="•"/>
              <a:defRPr/>
            </a:pPr>
            <a:endParaRPr lang="en-US" dirty="0" smtClean="0"/>
          </a:p>
          <a:p>
            <a:pPr marL="365760" indent="-256032" eaLnBrk="1" fontAlgn="auto" hangingPunct="1">
              <a:spcAft>
                <a:spcPts val="0"/>
              </a:spcAft>
              <a:buClr>
                <a:schemeClr val="accent3"/>
              </a:buClr>
              <a:buFont typeface="Georgia"/>
              <a:buChar char="•"/>
              <a:defRPr/>
            </a:pPr>
            <a:r>
              <a:rPr lang="en-US" dirty="0" smtClean="0"/>
              <a:t>County Membership</a:t>
            </a:r>
          </a:p>
          <a:p>
            <a:pPr marL="365760" indent="-256032" eaLnBrk="1" fontAlgn="auto" hangingPunct="1">
              <a:spcAft>
                <a:spcPts val="0"/>
              </a:spcAft>
              <a:buClr>
                <a:schemeClr val="accent3"/>
              </a:buClr>
              <a:buFont typeface="Georgia"/>
              <a:buChar char="•"/>
              <a:defRPr/>
            </a:pPr>
            <a:endParaRPr lang="en-US" dirty="0" smtClean="0"/>
          </a:p>
          <a:p>
            <a:pPr marL="365760" indent="-256032" eaLnBrk="1" fontAlgn="auto" hangingPunct="1">
              <a:spcAft>
                <a:spcPts val="0"/>
              </a:spcAft>
              <a:buClr>
                <a:schemeClr val="accent3"/>
              </a:buClr>
              <a:buFont typeface="Georgia"/>
              <a:buChar char="•"/>
              <a:defRPr/>
            </a:pPr>
            <a:r>
              <a:rPr lang="en-US" dirty="0" smtClean="0"/>
              <a:t>City of Bunnell Membership </a:t>
            </a:r>
          </a:p>
          <a:p>
            <a:pPr marL="365760" indent="-256032" eaLnBrk="1" fontAlgn="auto" hangingPunct="1">
              <a:spcAft>
                <a:spcPts val="0"/>
              </a:spcAft>
              <a:buClr>
                <a:schemeClr val="accent3"/>
              </a:buClr>
              <a:buFont typeface="Wingdings 3"/>
              <a:buChar char=""/>
              <a:defRPr/>
            </a:pPr>
            <a:endParaRPr lang="en-US" dirty="0" smtClean="0"/>
          </a:p>
        </p:txBody>
      </p:sp>
      <p:pic>
        <p:nvPicPr>
          <p:cNvPr id="11268" name="Picture 2"/>
          <p:cNvPicPr>
            <a:picLocks noChangeAspect="1" noChangeArrowheads="1"/>
          </p:cNvPicPr>
          <p:nvPr/>
        </p:nvPicPr>
        <p:blipFill>
          <a:blip r:embed="rId2" cstate="print"/>
          <a:srcRect/>
          <a:stretch>
            <a:fillRect/>
          </a:stretch>
        </p:blipFill>
        <p:spPr bwMode="auto">
          <a:xfrm>
            <a:off x="7943850" y="5703888"/>
            <a:ext cx="1065213" cy="10144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EA94FC01-450F-4FA2-90E9-241FA8CB654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4000" y="160338"/>
            <a:ext cx="8724900" cy="1066800"/>
          </a:xfrm>
        </p:spPr>
        <p:txBody>
          <a:bodyPr/>
          <a:lstStyle/>
          <a:p>
            <a:pPr eaLnBrk="1" hangingPunct="1"/>
            <a:r>
              <a:rPr lang="en-US" sz="2800" dirty="0" smtClean="0">
                <a:latin typeface="Arial Black" pitchFamily="34" charset="0"/>
              </a:rPr>
              <a:t>Proposed TPO MAP </a:t>
            </a:r>
            <a:br>
              <a:rPr lang="en-US" sz="2800" dirty="0" smtClean="0">
                <a:latin typeface="Arial Black" pitchFamily="34" charset="0"/>
              </a:rPr>
            </a:br>
            <a:r>
              <a:rPr lang="en-US" sz="2800" dirty="0" smtClean="0">
                <a:latin typeface="Arial Black" pitchFamily="34" charset="0"/>
              </a:rPr>
              <a:t>and COUNTY ROADS</a:t>
            </a:r>
          </a:p>
        </p:txBody>
      </p:sp>
      <p:sp>
        <p:nvSpPr>
          <p:cNvPr id="12291" name="Content Placeholder 2"/>
          <p:cNvSpPr>
            <a:spLocks noGrp="1"/>
          </p:cNvSpPr>
          <p:nvPr>
            <p:ph sz="quarter" idx="1"/>
          </p:nvPr>
        </p:nvSpPr>
        <p:spPr>
          <a:xfrm>
            <a:off x="236538" y="1951038"/>
            <a:ext cx="4319587" cy="3475037"/>
          </a:xfrm>
        </p:spPr>
        <p:txBody>
          <a:bodyPr/>
          <a:lstStyle/>
          <a:p>
            <a:pPr eaLnBrk="1" hangingPunct="1">
              <a:buFont typeface="Wingdings 3" pitchFamily="18" charset="2"/>
              <a:buChar char=""/>
            </a:pPr>
            <a:r>
              <a:rPr lang="en-US" dirty="0" smtClean="0"/>
              <a:t>Flagler County has many County-owned and maintained roads affected by the Proposed TPO boundaries.</a:t>
            </a:r>
          </a:p>
        </p:txBody>
      </p:sp>
      <p:pic>
        <p:nvPicPr>
          <p:cNvPr id="12292" name="Picture 8" descr="S:\Andy Johnson\Current Work\External &amp; Intergovernmental Affairs\Volusia TPO\PDF Maps\TPO Map with County Roads.jpg"/>
          <p:cNvPicPr>
            <a:picLocks noChangeAspect="1" noChangeArrowheads="1"/>
          </p:cNvPicPr>
          <p:nvPr/>
        </p:nvPicPr>
        <p:blipFill>
          <a:blip r:embed="rId3" cstate="print"/>
          <a:srcRect/>
          <a:stretch>
            <a:fillRect/>
          </a:stretch>
        </p:blipFill>
        <p:spPr bwMode="auto">
          <a:xfrm>
            <a:off x="4706938" y="0"/>
            <a:ext cx="4437062"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760D2DC5-E0E7-494F-A127-39EEEC26ABE7}"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1763" y="149225"/>
            <a:ext cx="9144000" cy="1066800"/>
          </a:xfrm>
        </p:spPr>
        <p:txBody>
          <a:bodyPr/>
          <a:lstStyle/>
          <a:p>
            <a:pPr eaLnBrk="1" hangingPunct="1"/>
            <a:r>
              <a:rPr lang="en-US" sz="2800" dirty="0" smtClean="0">
                <a:latin typeface="Arial Black" pitchFamily="34" charset="0"/>
              </a:rPr>
              <a:t>PROPOSED TPO MAP SPLITS COUNTY ROADS</a:t>
            </a:r>
          </a:p>
        </p:txBody>
      </p:sp>
      <p:sp>
        <p:nvSpPr>
          <p:cNvPr id="8195" name="Content Placeholder 2"/>
          <p:cNvSpPr>
            <a:spLocks noGrp="1"/>
          </p:cNvSpPr>
          <p:nvPr>
            <p:ph sz="quarter" idx="1"/>
          </p:nvPr>
        </p:nvSpPr>
        <p:spPr>
          <a:xfrm>
            <a:off x="312738" y="1646238"/>
            <a:ext cx="8577262" cy="4897437"/>
          </a:xfrm>
        </p:spPr>
        <p:txBody>
          <a:bodyPr>
            <a:normAutofit fontScale="25000" lnSpcReduction="20000"/>
          </a:bodyPr>
          <a:lstStyle/>
          <a:p>
            <a:pPr marL="320040" indent="-320040" eaLnBrk="1" fontAlgn="auto" hangingPunct="1">
              <a:spcAft>
                <a:spcPts val="600"/>
              </a:spcAft>
              <a:buFont typeface="Wingdings" pitchFamily="2" charset="2"/>
              <a:buChar char="q"/>
              <a:defRPr/>
            </a:pPr>
            <a:r>
              <a:rPr lang="en-US" sz="11600" dirty="0" smtClean="0"/>
              <a:t>Several roads the Proposed TPO included could have been omitted that are currently rural and will remain rural for more than a decade.         </a:t>
            </a:r>
          </a:p>
          <a:p>
            <a:pPr marL="320040" indent="-320040" eaLnBrk="1" fontAlgn="auto" hangingPunct="1">
              <a:spcAft>
                <a:spcPts val="600"/>
              </a:spcAft>
              <a:buFont typeface="Wingdings" pitchFamily="2" charset="2"/>
              <a:buChar char="q"/>
              <a:defRPr/>
            </a:pPr>
            <a:r>
              <a:rPr lang="en-US" sz="11600" dirty="0" smtClean="0"/>
              <a:t>Many partial roads were taken in to accommodate the City of Palm Coast boundaries but caused fragmented splits on County roads.</a:t>
            </a:r>
          </a:p>
          <a:p>
            <a:pPr marL="320040" indent="-320040" eaLnBrk="1" fontAlgn="auto" hangingPunct="1">
              <a:spcAft>
                <a:spcPts val="0"/>
              </a:spcAft>
              <a:buFont typeface="Wingdings" pitchFamily="2" charset="2"/>
              <a:buChar char="q"/>
              <a:defRPr/>
            </a:pPr>
            <a:r>
              <a:rPr lang="en-US" sz="11600" dirty="0" smtClean="0"/>
              <a:t>Splitting of Roads will create issues with:</a:t>
            </a:r>
          </a:p>
          <a:p>
            <a:pPr marL="320040" indent="-320040" eaLnBrk="1" fontAlgn="auto" hangingPunct="1">
              <a:spcAft>
                <a:spcPts val="0"/>
              </a:spcAft>
              <a:buFont typeface="Georgia" pitchFamily="18" charset="0"/>
              <a:buNone/>
              <a:defRPr/>
            </a:pPr>
            <a:r>
              <a:rPr lang="en-US" sz="11600" dirty="0" smtClean="0"/>
              <a:t>		a. Funding	     </a:t>
            </a:r>
            <a:r>
              <a:rPr lang="en-US" sz="11600" dirty="0" smtClean="0">
                <a:sym typeface="Wingdings"/>
              </a:rPr>
              <a:t></a:t>
            </a:r>
            <a:r>
              <a:rPr lang="en-US" sz="11600" dirty="0" smtClean="0"/>
              <a:t>	 Urban and Rural</a:t>
            </a:r>
          </a:p>
          <a:p>
            <a:pPr marL="320040" indent="-320040" eaLnBrk="1" fontAlgn="auto" hangingPunct="1">
              <a:spcAft>
                <a:spcPts val="0"/>
              </a:spcAft>
              <a:buFont typeface="Georgia" pitchFamily="18" charset="0"/>
              <a:buNone/>
              <a:defRPr/>
            </a:pPr>
            <a:r>
              <a:rPr lang="en-US" sz="11600" dirty="0" smtClean="0"/>
              <a:t>		b. Competition  </a:t>
            </a:r>
            <a:r>
              <a:rPr lang="en-US" sz="11600" dirty="0" smtClean="0">
                <a:sym typeface="Wingdings"/>
              </a:rPr>
              <a:t></a:t>
            </a:r>
            <a:r>
              <a:rPr lang="en-US" sz="11600" dirty="0" smtClean="0"/>
              <a:t>	More Roads More Funding</a:t>
            </a:r>
          </a:p>
          <a:p>
            <a:pPr marL="320040" indent="-320040" eaLnBrk="1" fontAlgn="auto" hangingPunct="1">
              <a:spcAft>
                <a:spcPts val="0"/>
              </a:spcAft>
              <a:buFont typeface="Georgia" pitchFamily="18" charset="0"/>
              <a:buNone/>
              <a:defRPr/>
            </a:pPr>
            <a:r>
              <a:rPr lang="en-US" sz="11600" dirty="0" smtClean="0"/>
              <a:t>		c. Coordination </a:t>
            </a:r>
            <a:r>
              <a:rPr lang="en-US" sz="11600" dirty="0" smtClean="0">
                <a:sym typeface="Wingdings"/>
              </a:rPr>
              <a:t></a:t>
            </a:r>
            <a:r>
              <a:rPr lang="en-US" sz="11600" dirty="0" smtClean="0"/>
              <a:t>	Agreement and Priority</a:t>
            </a:r>
          </a:p>
          <a:p>
            <a:pPr marL="320040" indent="-320040" eaLnBrk="1" fontAlgn="auto" hangingPunct="1">
              <a:spcAft>
                <a:spcPts val="0"/>
              </a:spcAft>
              <a:buFont typeface="Georgia" pitchFamily="18" charset="0"/>
              <a:buNone/>
              <a:defRPr/>
            </a:pPr>
            <a:r>
              <a:rPr lang="en-US" sz="11600" dirty="0" smtClean="0"/>
              <a:t>		d. Timing	     </a:t>
            </a:r>
            <a:r>
              <a:rPr lang="en-US" sz="11600" dirty="0" smtClean="0">
                <a:sym typeface="Wingdings"/>
              </a:rPr>
              <a:t></a:t>
            </a:r>
            <a:r>
              <a:rPr lang="en-US" sz="11600" dirty="0" smtClean="0"/>
              <a:t>	Added Difficulties for County</a:t>
            </a: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50962C0-76A6-4495-A1DF-B8CDEA536A4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25425"/>
            <a:ext cx="9144000" cy="1066800"/>
          </a:xfrm>
        </p:spPr>
        <p:txBody>
          <a:bodyPr/>
          <a:lstStyle/>
          <a:p>
            <a:pPr eaLnBrk="1" hangingPunct="1"/>
            <a:r>
              <a:rPr lang="en-US" sz="2800" dirty="0" smtClean="0">
                <a:latin typeface="Arial Black" pitchFamily="34" charset="0"/>
              </a:rPr>
              <a:t>PROPOSED TPO MAP SPLITS COUNTY ROADS</a:t>
            </a:r>
          </a:p>
        </p:txBody>
      </p:sp>
      <p:sp>
        <p:nvSpPr>
          <p:cNvPr id="14339" name="Content Placeholder 2"/>
          <p:cNvSpPr>
            <a:spLocks noGrp="1"/>
          </p:cNvSpPr>
          <p:nvPr>
            <p:ph idx="1"/>
          </p:nvPr>
        </p:nvSpPr>
        <p:spPr>
          <a:xfrm>
            <a:off x="312738" y="1646238"/>
            <a:ext cx="8577262" cy="5018087"/>
          </a:xfrm>
        </p:spPr>
        <p:txBody>
          <a:bodyPr/>
          <a:lstStyle/>
          <a:p>
            <a:pPr eaLnBrk="1" hangingPunct="1">
              <a:buFont typeface="Wingdings" pitchFamily="2" charset="2"/>
              <a:buChar char="q"/>
            </a:pPr>
            <a:r>
              <a:rPr lang="en-US" dirty="0" smtClean="0"/>
              <a:t>Such Splits are not a problem in Volusia County because all the County is within the TPO and Volusia does not qualify for the same rural funding sources that Flagler County does.</a:t>
            </a:r>
          </a:p>
          <a:p>
            <a:pPr eaLnBrk="1" hangingPunct="1">
              <a:buFont typeface="Wingdings" pitchFamily="2" charset="2"/>
              <a:buChar char="q"/>
            </a:pPr>
            <a:r>
              <a:rPr lang="en-US" dirty="0" smtClean="0"/>
              <a:t>Split Road will likely create hardships with Flagler County projects</a:t>
            </a:r>
          </a:p>
          <a:p>
            <a:pPr eaLnBrk="1" hangingPunct="1">
              <a:buFont typeface="Wingdings" pitchFamily="2" charset="2"/>
              <a:buChar char="q"/>
            </a:pPr>
            <a:r>
              <a:rPr lang="en-US" dirty="0" smtClean="0"/>
              <a:t>We Recommend A Win-Win Approach:	</a:t>
            </a:r>
          </a:p>
          <a:p>
            <a:pPr eaLnBrk="1" hangingPunct="1">
              <a:buFont typeface="Wingdings" pitchFamily="2" charset="2"/>
              <a:buNone/>
            </a:pPr>
            <a:r>
              <a:rPr lang="en-US" dirty="0" smtClean="0"/>
              <a:t>		</a:t>
            </a:r>
            <a:r>
              <a:rPr lang="en-US" dirty="0" smtClean="0">
                <a:sym typeface="Wingdings" pitchFamily="2" charset="2"/>
              </a:rPr>
              <a:t>Mostly </a:t>
            </a:r>
            <a:r>
              <a:rPr lang="en-US" dirty="0" smtClean="0"/>
              <a:t>Keep Palm Coast City Limits</a:t>
            </a:r>
          </a:p>
          <a:p>
            <a:pPr eaLnBrk="1" hangingPunct="1">
              <a:buFont typeface="Wingdings" pitchFamily="2" charset="2"/>
              <a:buNone/>
            </a:pPr>
            <a:r>
              <a:rPr lang="en-US" dirty="0" smtClean="0"/>
              <a:t>		</a:t>
            </a:r>
            <a:r>
              <a:rPr lang="en-US" dirty="0" smtClean="0">
                <a:sym typeface="Wingdings" pitchFamily="2" charset="2"/>
              </a:rPr>
              <a:t></a:t>
            </a:r>
            <a:r>
              <a:rPr lang="en-US" dirty="0" smtClean="0"/>
              <a:t>Clearly delineate County Roads out of TPO</a:t>
            </a:r>
          </a:p>
        </p:txBody>
      </p:sp>
      <p:pic>
        <p:nvPicPr>
          <p:cNvPr id="14340" name="Picture 2"/>
          <p:cNvPicPr>
            <a:picLocks noChangeAspect="1" noChangeArrowheads="1"/>
          </p:cNvPicPr>
          <p:nvPr/>
        </p:nvPicPr>
        <p:blipFill>
          <a:blip r:embed="rId2" cstate="print"/>
          <a:srcRect/>
          <a:stretch>
            <a:fillRect/>
          </a:stretch>
        </p:blipFill>
        <p:spPr bwMode="auto">
          <a:xfrm>
            <a:off x="8007350" y="5981700"/>
            <a:ext cx="938213" cy="666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912CB6F0-D640-4A93-8A7E-005D821EAAB0}"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0025" y="257175"/>
            <a:ext cx="4860925" cy="869950"/>
          </a:xfrm>
        </p:spPr>
        <p:txBody>
          <a:bodyPr/>
          <a:lstStyle/>
          <a:p>
            <a:pPr eaLnBrk="1" hangingPunct="1"/>
            <a:r>
              <a:rPr lang="en-US" sz="2400" dirty="0" smtClean="0">
                <a:latin typeface="Arial Black" pitchFamily="34" charset="0"/>
              </a:rPr>
              <a:t>Old Kings Road North &amp; </a:t>
            </a:r>
            <a:br>
              <a:rPr lang="en-US" sz="2400" dirty="0" smtClean="0">
                <a:latin typeface="Arial Black" pitchFamily="34" charset="0"/>
              </a:rPr>
            </a:br>
            <a:r>
              <a:rPr lang="en-US" sz="2400" dirty="0" smtClean="0">
                <a:latin typeface="Arial Black" pitchFamily="34" charset="0"/>
              </a:rPr>
              <a:t>Matanzas Woods Parkway</a:t>
            </a:r>
          </a:p>
        </p:txBody>
      </p:sp>
      <p:sp>
        <p:nvSpPr>
          <p:cNvPr id="16388" name="Text Placeholder 5"/>
          <p:cNvSpPr>
            <a:spLocks noGrp="1"/>
          </p:cNvSpPr>
          <p:nvPr>
            <p:ph type="body" idx="2"/>
          </p:nvPr>
        </p:nvSpPr>
        <p:spPr>
          <a:xfrm>
            <a:off x="323850" y="1590675"/>
            <a:ext cx="4314825" cy="4800600"/>
          </a:xfrm>
        </p:spPr>
        <p:txBody>
          <a:bodyPr/>
          <a:lstStyle/>
          <a:p>
            <a:pPr>
              <a:spcAft>
                <a:spcPct val="0"/>
              </a:spcAft>
              <a:buClr>
                <a:schemeClr val="bg1"/>
              </a:buClr>
              <a:buFont typeface="Wingdings" pitchFamily="2" charset="2"/>
              <a:buChar char="§"/>
            </a:pPr>
            <a:r>
              <a:rPr lang="en-US" sz="2000" dirty="0" smtClean="0">
                <a:solidFill>
                  <a:srgbClr val="FFFFFF"/>
                </a:solidFill>
              </a:rPr>
              <a:t>County owned and maintained roads. </a:t>
            </a:r>
          </a:p>
          <a:p>
            <a:pPr>
              <a:spcAft>
                <a:spcPct val="0"/>
              </a:spcAft>
              <a:buClr>
                <a:schemeClr val="bg1"/>
              </a:buClr>
              <a:buFont typeface="Wingdings" pitchFamily="2" charset="2"/>
              <a:buChar char="§"/>
            </a:pPr>
            <a:r>
              <a:rPr lang="en-US" sz="2000" dirty="0" smtClean="0">
                <a:solidFill>
                  <a:srgbClr val="FFFFFF"/>
                </a:solidFill>
              </a:rPr>
              <a:t> Rural development (5 acre lot) or conservation/preserves .</a:t>
            </a:r>
          </a:p>
          <a:p>
            <a:pPr>
              <a:spcAft>
                <a:spcPct val="0"/>
              </a:spcAft>
              <a:buClr>
                <a:schemeClr val="bg1"/>
              </a:buClr>
              <a:buFont typeface="Wingdings" pitchFamily="2" charset="2"/>
              <a:buChar char="§"/>
            </a:pPr>
            <a:r>
              <a:rPr lang="en-US" sz="2000" dirty="0" smtClean="0">
                <a:solidFill>
                  <a:srgbClr val="FFFFFF"/>
                </a:solidFill>
              </a:rPr>
              <a:t>High school and low density Conservatory.</a:t>
            </a:r>
          </a:p>
          <a:p>
            <a:pPr>
              <a:spcAft>
                <a:spcPct val="0"/>
              </a:spcAft>
              <a:buClr>
                <a:schemeClr val="bg1"/>
              </a:buClr>
              <a:buFont typeface="Wingdings" pitchFamily="2" charset="2"/>
              <a:buChar char="§"/>
            </a:pPr>
            <a:endParaRPr lang="en-US" sz="2000" dirty="0" smtClean="0">
              <a:solidFill>
                <a:srgbClr val="FFFFFF"/>
              </a:solidFill>
            </a:endParaRPr>
          </a:p>
        </p:txBody>
      </p:sp>
      <p:cxnSp>
        <p:nvCxnSpPr>
          <p:cNvPr id="14" name="Straight Arrow Connector 13"/>
          <p:cNvCxnSpPr/>
          <p:nvPr/>
        </p:nvCxnSpPr>
        <p:spPr>
          <a:xfrm flipH="1">
            <a:off x="7381875" y="2162175"/>
            <a:ext cx="314325" cy="238125"/>
          </a:xfrm>
          <a:prstGeom prst="straightConnector1">
            <a:avLst/>
          </a:prstGeom>
          <a:ln w="22225" cmpd="sng">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normAutofit fontScale="85000" lnSpcReduction="20000"/>
          </a:bodyPr>
          <a:lstStyle/>
          <a:p>
            <a:pPr>
              <a:defRPr/>
            </a:pPr>
            <a:fld id="{D3000168-C83D-49E6-9608-53D8E7890BBA}" type="slidenum">
              <a:rPr lang="en-US" smtClean="0"/>
              <a:pPr>
                <a:defRPr/>
              </a:pPr>
              <a:t>6</a:t>
            </a:fld>
            <a:endParaRPr lang="en-US" dirty="0"/>
          </a:p>
        </p:txBody>
      </p:sp>
      <p:pic>
        <p:nvPicPr>
          <p:cNvPr id="16397" name="Picture 13" descr="S:\Andy Johnson\Current Work\External &amp; Intergovernmental Affairs\Volusia TPO\Maps\Final Maps\Area 1 Aerial - Final.jpg"/>
          <p:cNvPicPr>
            <a:picLocks noChangeAspect="1" noChangeArrowheads="1"/>
          </p:cNvPicPr>
          <p:nvPr/>
        </p:nvPicPr>
        <p:blipFill>
          <a:blip r:embed="rId3" cstate="print"/>
          <a:srcRect/>
          <a:stretch>
            <a:fillRect/>
          </a:stretch>
        </p:blipFill>
        <p:spPr bwMode="auto">
          <a:xfrm>
            <a:off x="4706471" y="0"/>
            <a:ext cx="4437529"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15900"/>
            <a:ext cx="5233988" cy="1066800"/>
          </a:xfrm>
        </p:spPr>
        <p:txBody>
          <a:bodyPr/>
          <a:lstStyle/>
          <a:p>
            <a:pPr eaLnBrk="1" hangingPunct="1"/>
            <a:r>
              <a:rPr lang="en-US" sz="2400" dirty="0" smtClean="0">
                <a:latin typeface="Arial Black" pitchFamily="34" charset="0"/>
              </a:rPr>
              <a:t>Old Kings Road North &amp; </a:t>
            </a:r>
            <a:br>
              <a:rPr lang="en-US" sz="2400" dirty="0" smtClean="0">
                <a:latin typeface="Arial Black" pitchFamily="34" charset="0"/>
              </a:rPr>
            </a:br>
            <a:r>
              <a:rPr lang="en-US" sz="2400" dirty="0" smtClean="0">
                <a:latin typeface="Arial Black" pitchFamily="34" charset="0"/>
              </a:rPr>
              <a:t>Matanzas Woods Parkway</a:t>
            </a:r>
          </a:p>
        </p:txBody>
      </p:sp>
      <p:sp>
        <p:nvSpPr>
          <p:cNvPr id="4" name="Slide Number Placeholder 3"/>
          <p:cNvSpPr>
            <a:spLocks noGrp="1"/>
          </p:cNvSpPr>
          <p:nvPr>
            <p:ph type="sldNum" sz="quarter" idx="12"/>
          </p:nvPr>
        </p:nvSpPr>
        <p:spPr/>
        <p:txBody>
          <a:bodyPr>
            <a:normAutofit fontScale="85000" lnSpcReduction="20000"/>
          </a:bodyPr>
          <a:lstStyle/>
          <a:p>
            <a:pPr>
              <a:defRPr/>
            </a:pPr>
            <a:fld id="{2D2CC75A-2474-4EF5-A710-BA35CCAB6830}" type="slidenum">
              <a:rPr lang="en-US" smtClean="0"/>
              <a:pPr>
                <a:defRPr/>
              </a:pPr>
              <a:t>7</a:t>
            </a:fld>
            <a:endParaRPr lang="en-US" dirty="0"/>
          </a:p>
        </p:txBody>
      </p:sp>
      <p:pic>
        <p:nvPicPr>
          <p:cNvPr id="15361" name="Picture 1" descr="S:\Andy Johnson\Current Work\External &amp; Intergovernmental Affairs\Volusia TPO\Maps\Final Maps\Area 1 Map - Final.jpg"/>
          <p:cNvPicPr>
            <a:picLocks noChangeAspect="1" noChangeArrowheads="1"/>
          </p:cNvPicPr>
          <p:nvPr/>
        </p:nvPicPr>
        <p:blipFill>
          <a:blip r:embed="rId3" cstate="print"/>
          <a:srcRect/>
          <a:stretch>
            <a:fillRect/>
          </a:stretch>
        </p:blipFill>
        <p:spPr bwMode="auto">
          <a:xfrm>
            <a:off x="457200" y="1532965"/>
            <a:ext cx="8229600" cy="532503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2800" dirty="0" smtClean="0">
                <a:latin typeface="Arial Black" pitchFamily="34" charset="0"/>
              </a:rPr>
              <a:t>Colbert Lane &amp;</a:t>
            </a:r>
            <a:br>
              <a:rPr lang="en-US" sz="2800" dirty="0" smtClean="0">
                <a:latin typeface="Arial Black" pitchFamily="34" charset="0"/>
              </a:rPr>
            </a:br>
            <a:r>
              <a:rPr lang="en-US" sz="2800" dirty="0" smtClean="0">
                <a:latin typeface="Arial Black" pitchFamily="34" charset="0"/>
              </a:rPr>
              <a:t>Roberts Road</a:t>
            </a:r>
          </a:p>
        </p:txBody>
      </p:sp>
      <p:sp>
        <p:nvSpPr>
          <p:cNvPr id="18436" name="Text Placeholder 5"/>
          <p:cNvSpPr>
            <a:spLocks noGrp="1"/>
          </p:cNvSpPr>
          <p:nvPr>
            <p:ph type="body" idx="2"/>
          </p:nvPr>
        </p:nvSpPr>
        <p:spPr>
          <a:xfrm>
            <a:off x="190500" y="1543050"/>
            <a:ext cx="4495800" cy="5029200"/>
          </a:xfrm>
        </p:spPr>
        <p:txBody>
          <a:bodyPr/>
          <a:lstStyle/>
          <a:p>
            <a:pPr>
              <a:spcAft>
                <a:spcPct val="0"/>
              </a:spcAft>
              <a:buClr>
                <a:schemeClr val="bg1"/>
              </a:buClr>
              <a:buFont typeface="Wingdings" pitchFamily="2" charset="2"/>
              <a:buChar char="§"/>
            </a:pPr>
            <a:r>
              <a:rPr lang="en-US" sz="2000" dirty="0" smtClean="0">
                <a:solidFill>
                  <a:srgbClr val="FFFFFF"/>
                </a:solidFill>
              </a:rPr>
              <a:t>County owned and maintained roads. </a:t>
            </a:r>
          </a:p>
          <a:p>
            <a:pPr>
              <a:spcAft>
                <a:spcPct val="0"/>
              </a:spcAft>
              <a:buClr>
                <a:schemeClr val="bg1"/>
              </a:buClr>
              <a:buFont typeface="Wingdings" pitchFamily="2" charset="2"/>
              <a:buChar char="§"/>
            </a:pPr>
            <a:r>
              <a:rPr lang="en-US" sz="2000" dirty="0" smtClean="0">
                <a:solidFill>
                  <a:srgbClr val="FFFFFF"/>
                </a:solidFill>
              </a:rPr>
              <a:t> Very northern tip near Palm Coast Parkway and the east side as Grand Haven is considered urbanized .</a:t>
            </a:r>
          </a:p>
          <a:p>
            <a:pPr>
              <a:spcAft>
                <a:spcPct val="0"/>
              </a:spcAft>
              <a:buClr>
                <a:schemeClr val="bg1"/>
              </a:buClr>
              <a:buFont typeface="Wingdings" pitchFamily="2" charset="2"/>
              <a:buChar char="§"/>
            </a:pPr>
            <a:r>
              <a:rPr lang="en-US" sz="2000" dirty="0" smtClean="0">
                <a:solidFill>
                  <a:srgbClr val="FFFFFF"/>
                </a:solidFill>
              </a:rPr>
              <a:t>Sparsely populated today with Graham Swamp on the west side of the roadway and low density development.</a:t>
            </a:r>
          </a:p>
          <a:p>
            <a:pPr>
              <a:spcAft>
                <a:spcPct val="0"/>
              </a:spcAft>
              <a:buClr>
                <a:schemeClr val="bg1"/>
              </a:buClr>
              <a:buFont typeface="Wingdings" pitchFamily="2" charset="2"/>
              <a:buChar char="§"/>
            </a:pPr>
            <a:r>
              <a:rPr lang="en-US" sz="2000" dirty="0" smtClean="0">
                <a:solidFill>
                  <a:srgbClr val="FFFFFF"/>
                </a:solidFill>
              </a:rPr>
              <a:t> County is constructing enhancements and has projects programmed requesting State/County funding in coming years for shoulders, bike lanes, and trails. </a:t>
            </a:r>
          </a:p>
        </p:txBody>
      </p:sp>
      <p:sp>
        <p:nvSpPr>
          <p:cNvPr id="12" name="Slide Number Placeholder 11"/>
          <p:cNvSpPr>
            <a:spLocks noGrp="1"/>
          </p:cNvSpPr>
          <p:nvPr>
            <p:ph type="sldNum" sz="quarter" idx="12"/>
          </p:nvPr>
        </p:nvSpPr>
        <p:spPr/>
        <p:txBody>
          <a:bodyPr>
            <a:normAutofit fontScale="85000" lnSpcReduction="20000"/>
          </a:bodyPr>
          <a:lstStyle/>
          <a:p>
            <a:pPr>
              <a:defRPr/>
            </a:pPr>
            <a:fld id="{9354F2E0-F382-4A8C-B8AC-4500F1D96F09}" type="slidenum">
              <a:rPr lang="en-US" smtClean="0"/>
              <a:pPr>
                <a:defRPr/>
              </a:pPr>
              <a:t>8</a:t>
            </a:fld>
            <a:endParaRPr lang="en-US" dirty="0"/>
          </a:p>
        </p:txBody>
      </p:sp>
      <p:pic>
        <p:nvPicPr>
          <p:cNvPr id="18445" name="Picture 13" descr="S:\Andy Johnson\Current Work\External &amp; Intergovernmental Affairs\Volusia TPO\Maps\Final Maps\Area 2 Aerial - Final.jpg"/>
          <p:cNvPicPr>
            <a:picLocks noChangeAspect="1" noChangeArrowheads="1"/>
          </p:cNvPicPr>
          <p:nvPr/>
        </p:nvPicPr>
        <p:blipFill>
          <a:blip r:embed="rId3" cstate="print"/>
          <a:srcRect/>
          <a:stretch>
            <a:fillRect/>
          </a:stretch>
        </p:blipFill>
        <p:spPr bwMode="auto">
          <a:xfrm>
            <a:off x="4706471" y="0"/>
            <a:ext cx="4437529"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4788" y="192088"/>
            <a:ext cx="3894137" cy="1066800"/>
          </a:xfrm>
        </p:spPr>
        <p:txBody>
          <a:bodyPr/>
          <a:lstStyle/>
          <a:p>
            <a:pPr eaLnBrk="1" hangingPunct="1"/>
            <a:r>
              <a:rPr lang="en-US" sz="2800" dirty="0" smtClean="0">
                <a:latin typeface="Arial Black" pitchFamily="34" charset="0"/>
              </a:rPr>
              <a:t>Colbert Lane &amp;</a:t>
            </a:r>
            <a:br>
              <a:rPr lang="en-US" sz="2800" dirty="0" smtClean="0">
                <a:latin typeface="Arial Black" pitchFamily="34" charset="0"/>
              </a:rPr>
            </a:br>
            <a:r>
              <a:rPr lang="en-US" sz="2800" dirty="0" smtClean="0">
                <a:latin typeface="Arial Black" pitchFamily="34" charset="0"/>
              </a:rPr>
              <a:t>Roberts Road</a:t>
            </a:r>
          </a:p>
        </p:txBody>
      </p:sp>
      <p:sp>
        <p:nvSpPr>
          <p:cNvPr id="4" name="Slide Number Placeholder 3"/>
          <p:cNvSpPr>
            <a:spLocks noGrp="1"/>
          </p:cNvSpPr>
          <p:nvPr>
            <p:ph type="sldNum" sz="quarter" idx="12"/>
          </p:nvPr>
        </p:nvSpPr>
        <p:spPr/>
        <p:txBody>
          <a:bodyPr>
            <a:normAutofit fontScale="85000" lnSpcReduction="20000"/>
          </a:bodyPr>
          <a:lstStyle/>
          <a:p>
            <a:pPr>
              <a:defRPr/>
            </a:pPr>
            <a:fld id="{1B9507E6-1E70-4957-9CB7-16B42E88CB6F}" type="slidenum">
              <a:rPr lang="en-US" smtClean="0"/>
              <a:pPr>
                <a:defRPr/>
              </a:pPr>
              <a:t>9</a:t>
            </a:fld>
            <a:endParaRPr lang="en-US" dirty="0"/>
          </a:p>
        </p:txBody>
      </p:sp>
      <p:pic>
        <p:nvPicPr>
          <p:cNvPr id="11265" name="Picture 1" descr="S:\Andy Johnson\Current Work\External &amp; Intergovernmental Affairs\Volusia TPO\Maps\Final Maps\Area 2 Map - Final.jpg"/>
          <p:cNvPicPr>
            <a:picLocks noChangeAspect="1" noChangeArrowheads="1"/>
          </p:cNvPicPr>
          <p:nvPr/>
        </p:nvPicPr>
        <p:blipFill>
          <a:blip r:embed="rId3" cstate="print"/>
          <a:srcRect/>
          <a:stretch>
            <a:fillRect/>
          </a:stretch>
        </p:blipFill>
        <p:spPr bwMode="auto">
          <a:xfrm>
            <a:off x="457200" y="1532964"/>
            <a:ext cx="8229600" cy="532503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2821</TotalTime>
  <Words>764</Words>
  <Application>Microsoft Office PowerPoint</Application>
  <PresentationFormat>On-screen Show (4:3)</PresentationFormat>
  <Paragraphs>94</Paragraphs>
  <Slides>18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Median</vt:lpstr>
      <vt:lpstr>Worksheet</vt:lpstr>
      <vt:lpstr>  Volusia Transportation Planning Organization (TPO)  October 23, 2012</vt:lpstr>
      <vt:lpstr>Key Discussion Items</vt:lpstr>
      <vt:lpstr>Proposed TPO MAP  and COUNTY ROADS</vt:lpstr>
      <vt:lpstr>PROPOSED TPO MAP SPLITS COUNTY ROADS</vt:lpstr>
      <vt:lpstr>PROPOSED TPO MAP SPLITS COUNTY ROADS</vt:lpstr>
      <vt:lpstr>Old Kings Road North &amp;  Matanzas Woods Parkway</vt:lpstr>
      <vt:lpstr>Old Kings Road North &amp;  Matanzas Woods Parkway</vt:lpstr>
      <vt:lpstr>Colbert Lane &amp; Roberts Road</vt:lpstr>
      <vt:lpstr>Colbert Lane &amp; Roberts Road</vt:lpstr>
      <vt:lpstr>Old Kings Road South,  John Anderson Hwy &amp;  Old Dixie Hwy (US 1 to I-95)</vt:lpstr>
      <vt:lpstr>Old Kings Road South,  John Anderson Hwy &amp;  Old Dixie Hwy (US 1 to I-95)</vt:lpstr>
      <vt:lpstr>Slide 12</vt:lpstr>
      <vt:lpstr>Slide 13</vt:lpstr>
      <vt:lpstr>Flagler County proposes to be TPO Member? </vt:lpstr>
      <vt:lpstr>How Would Flagler County Proposed TPO Membership Work?</vt:lpstr>
      <vt:lpstr>Counties Membership</vt:lpstr>
      <vt:lpstr>Bunnell TPO - Rotating Membership</vt:lpstr>
      <vt:lpstr>Slide 18</vt:lpstr>
    </vt:vector>
  </TitlesOfParts>
  <Company>City of Flagler Beach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swilde</dc:creator>
  <cp:lastModifiedBy>ccoffey</cp:lastModifiedBy>
  <cp:revision>184</cp:revision>
  <cp:lastPrinted>2012-09-19T20:07:09Z</cp:lastPrinted>
  <dcterms:created xsi:type="dcterms:W3CDTF">2012-06-11T14:08:51Z</dcterms:created>
  <dcterms:modified xsi:type="dcterms:W3CDTF">2012-10-15T19:55:20Z</dcterms:modified>
</cp:coreProperties>
</file>