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73" r:id="rId5"/>
    <p:sldId id="268" r:id="rId6"/>
    <p:sldId id="272" r:id="rId7"/>
    <p:sldId id="270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00" y="-15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645F64-5A93-443A-9057-64214C3D2B9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AADCEF-918A-4FDD-9361-EE416687D8F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9229" y="4138612"/>
            <a:ext cx="3309803" cy="1804987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River to Sea </a:t>
            </a:r>
            <a:endParaRPr lang="en-US" b="1" i="1" dirty="0"/>
          </a:p>
          <a:p>
            <a:pPr algn="ctr"/>
            <a:r>
              <a:rPr lang="en-US" b="1" i="1" dirty="0" smtClean="0"/>
              <a:t>TPO Board Meeting</a:t>
            </a:r>
            <a:endParaRPr lang="en-US" b="1" i="1" dirty="0" smtClean="0"/>
          </a:p>
          <a:p>
            <a:pPr algn="ctr"/>
            <a:endParaRPr lang="en-US" sz="2400" b="1" i="1" dirty="0"/>
          </a:p>
          <a:p>
            <a:pPr algn="ctr"/>
            <a:r>
              <a:rPr lang="en-US" b="1" i="1" dirty="0" smtClean="0"/>
              <a:t>September </a:t>
            </a:r>
            <a:r>
              <a:rPr lang="en-US" b="1" i="1" dirty="0" smtClean="0"/>
              <a:t>28, </a:t>
            </a:r>
            <a:r>
              <a:rPr lang="en-US" b="1" i="1" dirty="0" smtClean="0"/>
              <a:t>2016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2" y="304800"/>
            <a:ext cx="3233738" cy="168371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234950" h="10795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676400"/>
            <a:ext cx="42672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FAST Act </a:t>
            </a:r>
          </a:p>
          <a:p>
            <a:pPr algn="ctr"/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Fixing America’s Surface Transportation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050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4876800" cy="838200"/>
          </a:xfrm>
        </p:spPr>
        <p:txBody>
          <a:bodyPr>
            <a:noAutofit/>
          </a:bodyPr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524000"/>
            <a:ext cx="8175852" cy="2057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FAST Act replaced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MAP-21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transportation law since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endParaRPr lang="en-US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law by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President on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4,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5-year bill - $300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 marL="228600" indent="0">
              <a:spcBef>
                <a:spcPts val="2400"/>
              </a:spcBef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600" y="4010011"/>
            <a:ext cx="6324600" cy="2414152"/>
            <a:chOff x="1143000" y="2667000"/>
            <a:chExt cx="6934200" cy="349129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667000"/>
              <a:ext cx="6934200" cy="186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834"/>
            <a:stretch/>
          </p:blipFill>
          <p:spPr bwMode="auto">
            <a:xfrm>
              <a:off x="1143000" y="4529137"/>
              <a:ext cx="2323309" cy="1629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805" b="11835"/>
            <a:stretch/>
          </p:blipFill>
          <p:spPr bwMode="auto">
            <a:xfrm>
              <a:off x="3352800" y="4529137"/>
              <a:ext cx="2895600" cy="1629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152" b="10450"/>
            <a:stretch/>
          </p:blipFill>
          <p:spPr bwMode="auto">
            <a:xfrm>
              <a:off x="5943600" y="4529137"/>
              <a:ext cx="2133600" cy="1629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2" descr="M:\Photos\archive of photos - WEB\bikeped photos\pics for the bike-ped section\VOTRAN decal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t="12495" b="19760"/>
          <a:stretch/>
        </p:blipFill>
        <p:spPr bwMode="auto">
          <a:xfrm>
            <a:off x="6934200" y="4961921"/>
            <a:ext cx="1676400" cy="146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encrypted-tbn2.gstatic.com/images?q=tbn:ANd9GcREXPD6f25dZ5guQMDZtp__D5yS_aAFVdqU9oQLv6RXy1u46N-0CA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" t="19395" r="8494" b="29829"/>
          <a:stretch/>
        </p:blipFill>
        <p:spPr bwMode="auto">
          <a:xfrm>
            <a:off x="6934200" y="4010011"/>
            <a:ext cx="1676400" cy="110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85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705600" cy="838200"/>
          </a:xfrm>
        </p:spPr>
        <p:txBody>
          <a:bodyPr>
            <a:noAutofit/>
          </a:bodyPr>
          <a:lstStyle/>
          <a:p>
            <a:r>
              <a:rPr lang="en-US" b="1" dirty="0" smtClean="0"/>
              <a:t>Funding</a:t>
            </a:r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91400" cy="1219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highway investment increases by 15%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transit investment increases by 18%</a:t>
            </a: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 marL="228600" indent="0">
              <a:spcBef>
                <a:spcPts val="2400"/>
              </a:spcBef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3105150"/>
            <a:ext cx="38100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Highways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$10.03 billion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for Florida over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5-year period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($226.3b total)</a:t>
            </a:r>
            <a:endParaRPr lang="en-US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gets 95% rate of return on formula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endParaRPr lang="en-US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pPr marL="228600" indent="0">
              <a:spcBef>
                <a:spcPts val="2400"/>
              </a:spcBef>
              <a:buFont typeface="Wingdings 2" pitchFamily="18" charset="2"/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53000" y="3105150"/>
            <a:ext cx="3657600" cy="3219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</a:t>
            </a:r>
            <a:endParaRPr lang="en-US" sz="35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$3.7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 increase for Florida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5-year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($61.1b total)</a:t>
            </a:r>
            <a:endParaRPr lang="en-US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funding through discretionary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</a:p>
          <a:p>
            <a:pPr marL="228600" indent="0">
              <a:spcBef>
                <a:spcPts val="2400"/>
              </a:spcBef>
              <a:buFont typeface="Wingdings 2" pitchFamily="18" charset="2"/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4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230034" cy="91440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Florida Funding by Program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91321" cy="44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6097488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Source: FHWA Presentation to MPOAC, Jan. 28, 2016 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94767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4648200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Other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94600" cy="2438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Establishes new freight program; dedicated funding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an Innovative Finance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Bureau 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(TIFIA, Tolling)</a:t>
            </a: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$95 million for research/testing of gas tax alternatives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Competitive/discretionary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Additions to program eligibility 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(CMAQ, HSIP, NHPP, STBGP)</a:t>
            </a: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3657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Continues Programs of MAP-21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89000" y="4648200"/>
            <a:ext cx="7543800" cy="176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Measures and targets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 on Freight program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Acceleration of project delivery</a:t>
            </a:r>
          </a:p>
        </p:txBody>
      </p:sp>
    </p:spTree>
    <p:extLst>
      <p:ext uri="{BB962C8B-B14F-4D97-AF65-F5344CB8AC3E}">
        <p14:creationId xmlns:p14="http://schemas.microsoft.com/office/powerpoint/2010/main" val="31185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914400"/>
            <a:ext cx="5003800" cy="82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Changes for MPO’s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73100" y="1981200"/>
            <a:ext cx="80899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Modest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increases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MPOs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($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314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$359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million)</a:t>
            </a:r>
            <a:endParaRPr lang="en-US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transit representation on MPO boards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must include </a:t>
            </a:r>
            <a:r>
              <a:rPr lang="en-US" sz="2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intercity buses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bus facilities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</a:t>
            </a:r>
            <a:r>
              <a:rPr lang="en-US" sz="2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ports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employer-based commuting programs</a:t>
            </a:r>
          </a:p>
          <a:p>
            <a:pPr>
              <a:spcBef>
                <a:spcPts val="1200"/>
              </a:spcBef>
            </a:pPr>
            <a:r>
              <a:rPr lang="en-US" sz="2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Tourism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disaster/storm risk reduction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2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resiliency and </a:t>
            </a:r>
            <a:r>
              <a:rPr lang="en-US" sz="2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must include performance measures &amp; targets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consolidation of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MPOs</a:t>
            </a:r>
            <a:endParaRPr lang="en-US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4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3733800" cy="838200"/>
          </a:xfrm>
        </p:spPr>
        <p:txBody>
          <a:bodyPr>
            <a:noAutofit/>
          </a:bodyPr>
          <a:lstStyle/>
          <a:p>
            <a:r>
              <a:rPr lang="en-US" b="1" dirty="0" smtClean="0"/>
              <a:t>Rule-Making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086600" cy="4191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Changes to the definition of a Metropolitan Planning Area (MPA)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MPA must include the entire urbanized area, plus the contiguous area forecast to become urbanized within the 20 year planning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Would jointly develop planning products including a single metropolitan long range transportation plan (LRTP), Transportation Improvement Program (TIP), and performance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targets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does not currently effect the R2CTPO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9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4671510" cy="648736"/>
          </a:xfrm>
        </p:spPr>
        <p:txBody>
          <a:bodyPr>
            <a:noAutofit/>
          </a:bodyPr>
          <a:lstStyle/>
          <a:p>
            <a:r>
              <a:rPr lang="en-US" b="1" dirty="0" smtClean="0"/>
              <a:t>Rule-Making</a:t>
            </a:r>
            <a:endParaRPr lang="en-US" dirty="0"/>
          </a:p>
        </p:txBody>
      </p:sp>
      <p:graphicFrame>
        <p:nvGraphicFramePr>
          <p:cNvPr id="11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23765"/>
              </p:ext>
            </p:extLst>
          </p:nvPr>
        </p:nvGraphicFramePr>
        <p:xfrm>
          <a:off x="762000" y="1142854"/>
          <a:ext cx="7696200" cy="5271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763"/>
                <a:gridCol w="1731932"/>
                <a:gridCol w="1825694"/>
                <a:gridCol w="1909811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Performance </a:t>
                      </a:r>
                    </a:p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NPRM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Comments Due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Final Rule</a:t>
                      </a:r>
                      <a:endParaRPr lang="en-US" sz="2000" dirty="0"/>
                    </a:p>
                  </a:txBody>
                  <a:tcPr/>
                </a:tc>
              </a:tr>
              <a:tr h="6315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Safety Performance Measures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March 11,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2014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Closed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June 30, 2014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Published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March 15,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315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Highway Safety Improvement Program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March 28, 2014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Closed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June 30, 2014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March 15,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753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Statewide and Metro Planning; Non-Metro Planning</a:t>
                      </a:r>
                      <a:endParaRPr lang="en-US" sz="1800" b="1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June 2, 2014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Closed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October 2, 2014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Published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May 27, 2016</a:t>
                      </a:r>
                    </a:p>
                  </a:txBody>
                  <a:tcPr anchor="ctr"/>
                </a:tc>
              </a:tr>
              <a:tr h="8210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Pavement and Bridge Performance Measures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January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5,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2015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Closed</a:t>
                      </a:r>
                      <a:endParaRPr lang="en-US" sz="1800" u="sng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May 8, 2015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Anticipated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November 2016</a:t>
                      </a:r>
                    </a:p>
                  </a:txBody>
                  <a:tcPr anchor="ctr"/>
                </a:tc>
              </a:tr>
              <a:tr h="6127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Highway</a:t>
                      </a: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Asset Management Plan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February 20, 2015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Closed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May 29, 2015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Anticipated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November 2016</a:t>
                      </a:r>
                    </a:p>
                  </a:txBody>
                  <a:tcPr anchor="ctr"/>
                </a:tc>
              </a:tr>
              <a:tr h="8753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Performance of the NHS, Freight, and CMAQ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Measures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April 22, 2016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Closed</a:t>
                      </a: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US" sz="1800" u="non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August 20, 2016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TBD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30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6248400" cy="2895600"/>
          </a:xfrm>
        </p:spPr>
        <p:txBody>
          <a:bodyPr>
            <a:norm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more specific actions required for the R2CTPO to implement the FAST Act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Discussions of performance measures,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target setting and reporting 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Changes to the criteria used to select projects for the LRTP and TIP</a:t>
            </a:r>
          </a:p>
          <a:p>
            <a:pPr marL="68580" indent="0"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6172200" cy="724936"/>
          </a:xfrm>
        </p:spPr>
        <p:txBody>
          <a:bodyPr>
            <a:noAutofit/>
          </a:bodyPr>
          <a:lstStyle/>
          <a:p>
            <a:r>
              <a:rPr lang="en-US" b="1" dirty="0" smtClean="0"/>
              <a:t>Upcoming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33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ysClr val="windowText" lastClr="000000"/>
      </a:dk1>
      <a:lt1>
        <a:sysClr val="window" lastClr="FFFFFF"/>
      </a:lt1>
      <a:dk2>
        <a:srgbClr val="558CCF"/>
      </a:dk2>
      <a:lt2>
        <a:srgbClr val="CAF278"/>
      </a:lt2>
      <a:accent1>
        <a:srgbClr val="94C600"/>
      </a:accent1>
      <a:accent2>
        <a:srgbClr val="558CCF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832</TotalTime>
  <Words>455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PowerPoint Presentation</vt:lpstr>
      <vt:lpstr>Overview</vt:lpstr>
      <vt:lpstr>Funding</vt:lpstr>
      <vt:lpstr>Florida Funding by Program</vt:lpstr>
      <vt:lpstr>Other Provisions</vt:lpstr>
      <vt:lpstr>PowerPoint Presentation</vt:lpstr>
      <vt:lpstr>Rule-Making</vt:lpstr>
      <vt:lpstr>Rule-Making</vt:lpstr>
      <vt:lpstr>Upcoming Presentations</vt:lpstr>
    </vt:vector>
  </TitlesOfParts>
  <Company>Volusia Transportation Planning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Planning Retreat</dc:title>
  <dc:creator>Lois Bollenback</dc:creator>
  <cp:lastModifiedBy>Pamela Blankenship</cp:lastModifiedBy>
  <cp:revision>59</cp:revision>
  <dcterms:created xsi:type="dcterms:W3CDTF">2015-02-06T00:44:17Z</dcterms:created>
  <dcterms:modified xsi:type="dcterms:W3CDTF">2016-09-28T11:09:32Z</dcterms:modified>
</cp:coreProperties>
</file>