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5" r:id="rId2"/>
    <p:sldId id="307" r:id="rId3"/>
    <p:sldId id="257" r:id="rId4"/>
    <p:sldId id="308" r:id="rId5"/>
    <p:sldId id="329" r:id="rId6"/>
    <p:sldId id="310" r:id="rId7"/>
    <p:sldId id="290" r:id="rId8"/>
    <p:sldId id="291" r:id="rId9"/>
    <p:sldId id="292" r:id="rId10"/>
    <p:sldId id="293" r:id="rId11"/>
    <p:sldId id="295" r:id="rId12"/>
    <p:sldId id="296" r:id="rId13"/>
    <p:sldId id="299" r:id="rId14"/>
    <p:sldId id="298" r:id="rId15"/>
    <p:sldId id="330" r:id="rId16"/>
    <p:sldId id="313" r:id="rId17"/>
    <p:sldId id="309" r:id="rId18"/>
    <p:sldId id="402" r:id="rId19"/>
    <p:sldId id="314" r:id="rId20"/>
    <p:sldId id="397" r:id="rId21"/>
    <p:sldId id="316" r:id="rId22"/>
    <p:sldId id="401" r:id="rId23"/>
    <p:sldId id="327" r:id="rId24"/>
    <p:sldId id="322" r:id="rId25"/>
    <p:sldId id="321" r:id="rId26"/>
    <p:sldId id="323" r:id="rId27"/>
    <p:sldId id="395" r:id="rId28"/>
    <p:sldId id="324" r:id="rId29"/>
    <p:sldId id="328" r:id="rId30"/>
    <p:sldId id="393" r:id="rId31"/>
    <p:sldId id="399" r:id="rId32"/>
    <p:sldId id="400" r:id="rId33"/>
    <p:sldId id="396" r:id="rId34"/>
    <p:sldId id="394" r:id="rId35"/>
    <p:sldId id="331" r:id="rId36"/>
    <p:sldId id="266" r:id="rId3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Winsett" initials="M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195"/>
    <a:srgbClr val="006BB6"/>
    <a:srgbClr val="ADDB7B"/>
    <a:srgbClr val="92D050"/>
    <a:srgbClr val="80C342"/>
    <a:srgbClr val="262A6B"/>
    <a:srgbClr val="65BE6B"/>
    <a:srgbClr val="F9AB55"/>
    <a:srgbClr val="BC95C4"/>
    <a:srgbClr val="7DA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5" autoAdjust="0"/>
    <p:restoredTop sz="84867" autoAdjust="0"/>
  </p:normalViewPr>
  <p:slideViewPr>
    <p:cSldViewPr snapToGrid="0">
      <p:cViewPr>
        <p:scale>
          <a:sx n="70" d="100"/>
          <a:sy n="70" d="100"/>
        </p:scale>
        <p:origin x="-744" y="-72"/>
      </p:cViewPr>
      <p:guideLst>
        <p:guide orient="horz" pos="2160"/>
        <p:guide pos="3840"/>
      </p:guideLst>
    </p:cSldViewPr>
  </p:slideViewPr>
  <p:outlineViewPr>
    <p:cViewPr>
      <p:scale>
        <a:sx n="33" d="100"/>
        <a:sy n="33" d="100"/>
      </p:scale>
      <p:origin x="0" y="-7992"/>
    </p:cViewPr>
  </p:outlineViewPr>
  <p:notesTextViewPr>
    <p:cViewPr>
      <p:scale>
        <a:sx n="1" d="1"/>
        <a:sy n="1" d="1"/>
      </p:scale>
      <p:origin x="0" y="0"/>
    </p:cViewPr>
  </p:notesTextViewPr>
  <p:sorterViewPr>
    <p:cViewPr>
      <p:scale>
        <a:sx n="100" d="100"/>
        <a:sy n="100" d="100"/>
      </p:scale>
      <p:origin x="0" y="-6162"/>
    </p:cViewPr>
  </p:sorterViewPr>
  <p:notesViewPr>
    <p:cSldViewPr snapToGrid="0">
      <p:cViewPr varScale="1">
        <p:scale>
          <a:sx n="57" d="100"/>
          <a:sy n="57" d="100"/>
        </p:scale>
        <p:origin x="195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vhb\gbl\proj\Orlando\62967.09%20LPGA%20Sub-Area%20Study\tech\Roadways%202019_04_0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hb\gbl\proj\Orlando\62967.09%20LPGA%20Sub-Area%20Study\tech\Roadways%202019_04_0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Summary!$B$4</c:f>
              <c:strCache>
                <c:ptCount val="1"/>
                <c:pt idx="0">
                  <c:v>Near Capacity</c:v>
                </c:pt>
              </c:strCache>
            </c:strRef>
          </c:tx>
          <c:spPr>
            <a:solidFill>
              <a:schemeClr val="accent6"/>
            </a:solidFill>
            <a:ln>
              <a:noFill/>
            </a:ln>
            <a:effectLst/>
          </c:spPr>
          <c:invertIfNegative val="0"/>
          <c:val>
            <c:numRef>
              <c:f>Summary!$B$5:$B$11</c:f>
              <c:numCache>
                <c:formatCode>#,##0.00</c:formatCode>
                <c:ptCount val="7"/>
                <c:pt idx="0">
                  <c:v>10.56</c:v>
                </c:pt>
                <c:pt idx="1">
                  <c:v>20.92</c:v>
                </c:pt>
                <c:pt idx="2">
                  <c:v>60.519999999999996</c:v>
                </c:pt>
                <c:pt idx="3">
                  <c:v>65.38</c:v>
                </c:pt>
                <c:pt idx="4">
                  <c:v>53.219999999999992</c:v>
                </c:pt>
                <c:pt idx="5">
                  <c:v>63.98</c:v>
                </c:pt>
                <c:pt idx="6">
                  <c:v>62.98</c:v>
                </c:pt>
              </c:numCache>
            </c:numRef>
          </c:val>
          <c:extLst xmlns:c16r2="http://schemas.microsoft.com/office/drawing/2015/06/chart">
            <c:ext xmlns:c16="http://schemas.microsoft.com/office/drawing/2014/chart" uri="{C3380CC4-5D6E-409C-BE32-E72D297353CC}">
              <c16:uniqueId val="{00000000-7D0A-44B5-B738-180B467D34C7}"/>
            </c:ext>
          </c:extLst>
        </c:ser>
        <c:ser>
          <c:idx val="1"/>
          <c:order val="1"/>
          <c:tx>
            <c:strRef>
              <c:f>Summary!$C$4</c:f>
              <c:strCache>
                <c:ptCount val="1"/>
                <c:pt idx="0">
                  <c:v>Over Capacity</c:v>
                </c:pt>
              </c:strCache>
            </c:strRef>
          </c:tx>
          <c:spPr>
            <a:solidFill>
              <a:srgbClr val="FF0000"/>
            </a:solidFill>
            <a:ln>
              <a:noFill/>
            </a:ln>
            <a:effectLst/>
          </c:spPr>
          <c:invertIfNegative val="0"/>
          <c:val>
            <c:numRef>
              <c:f>Summary!$C$5:$C$11</c:f>
              <c:numCache>
                <c:formatCode>#,##0.00</c:formatCode>
                <c:ptCount val="7"/>
                <c:pt idx="0">
                  <c:v>1.5</c:v>
                </c:pt>
                <c:pt idx="1">
                  <c:v>9</c:v>
                </c:pt>
                <c:pt idx="2">
                  <c:v>15.680000000000001</c:v>
                </c:pt>
                <c:pt idx="3">
                  <c:v>9.2200000000000006</c:v>
                </c:pt>
                <c:pt idx="4">
                  <c:v>18.84</c:v>
                </c:pt>
                <c:pt idx="5">
                  <c:v>10.280000000000001</c:v>
                </c:pt>
                <c:pt idx="6">
                  <c:v>11.280000000000001</c:v>
                </c:pt>
              </c:numCache>
            </c:numRef>
          </c:val>
          <c:extLst xmlns:c16r2="http://schemas.microsoft.com/office/drawing/2015/06/chart">
            <c:ext xmlns:c16="http://schemas.microsoft.com/office/drawing/2014/chart" uri="{C3380CC4-5D6E-409C-BE32-E72D297353CC}">
              <c16:uniqueId val="{00000001-7D0A-44B5-B738-180B467D34C7}"/>
            </c:ext>
          </c:extLst>
        </c:ser>
        <c:ser>
          <c:idx val="0"/>
          <c:order val="2"/>
          <c:tx>
            <c:strRef>
              <c:f>Summary!$D$4</c:f>
              <c:strCache>
                <c:ptCount val="1"/>
                <c:pt idx="0">
                  <c:v>v/c &gt; 1.5</c:v>
                </c:pt>
              </c:strCache>
            </c:strRef>
          </c:tx>
          <c:spPr>
            <a:solidFill>
              <a:srgbClr val="7E0000"/>
            </a:solidFill>
            <a:ln>
              <a:solidFill>
                <a:srgbClr val="FF0000"/>
              </a:solidFill>
            </a:ln>
            <a:effectLst/>
          </c:spPr>
          <c:invertIfNegative val="0"/>
          <c:cat>
            <c:strRef>
              <c:f>Summary!$A$5:$A$11</c:f>
              <c:strCache>
                <c:ptCount val="7"/>
                <c:pt idx="0">
                  <c:v>2017 Existing Conditions</c:v>
                </c:pt>
                <c:pt idx="1">
                  <c:v>2017 Existing Plus Vested</c:v>
                </c:pt>
                <c:pt idx="2">
                  <c:v>Base 2040</c:v>
                </c:pt>
                <c:pt idx="3">
                  <c:v>Scenario 1 - 
Low-Hanging Fruit</c:v>
                </c:pt>
                <c:pt idx="4">
                  <c:v>Scenario 2 - 
Southern Relief</c:v>
                </c:pt>
                <c:pt idx="5">
                  <c:v>Scenario 3 - 
Northern Relief</c:v>
                </c:pt>
                <c:pt idx="6">
                  <c:v>Scenario 4 - 
Pie-in-the-Sky</c:v>
                </c:pt>
              </c:strCache>
            </c:strRef>
          </c:cat>
          <c:val>
            <c:numRef>
              <c:f>Summary!$D$5:$D$11</c:f>
              <c:numCache>
                <c:formatCode>#,##0.00</c:formatCode>
                <c:ptCount val="7"/>
                <c:pt idx="0">
                  <c:v>0</c:v>
                </c:pt>
                <c:pt idx="1">
                  <c:v>9.5</c:v>
                </c:pt>
                <c:pt idx="2">
                  <c:v>8.26</c:v>
                </c:pt>
                <c:pt idx="3">
                  <c:v>1.56</c:v>
                </c:pt>
                <c:pt idx="4">
                  <c:v>0</c:v>
                </c:pt>
                <c:pt idx="5">
                  <c:v>0</c:v>
                </c:pt>
                <c:pt idx="6">
                  <c:v>0</c:v>
                </c:pt>
              </c:numCache>
            </c:numRef>
          </c:val>
          <c:extLst xmlns:c16r2="http://schemas.microsoft.com/office/drawing/2015/06/chart">
            <c:ext xmlns:c16="http://schemas.microsoft.com/office/drawing/2014/chart" uri="{C3380CC4-5D6E-409C-BE32-E72D297353CC}">
              <c16:uniqueId val="{00000002-7D0A-44B5-B738-180B467D34C7}"/>
            </c:ext>
          </c:extLst>
        </c:ser>
        <c:dLbls>
          <c:showLegendKey val="0"/>
          <c:showVal val="0"/>
          <c:showCatName val="0"/>
          <c:showSerName val="0"/>
          <c:showPercent val="0"/>
          <c:showBubbleSize val="0"/>
        </c:dLbls>
        <c:gapWidth val="100"/>
        <c:axId val="129637376"/>
        <c:axId val="129659648"/>
      </c:barChart>
      <c:catAx>
        <c:axId val="12963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29659648"/>
        <c:crosses val="autoZero"/>
        <c:auto val="1"/>
        <c:lblAlgn val="ctr"/>
        <c:lblOffset val="100"/>
        <c:noMultiLvlLbl val="0"/>
      </c:catAx>
      <c:valAx>
        <c:axId val="1296596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9637376"/>
        <c:crosses val="autoZero"/>
        <c:crossBetween val="between"/>
      </c:valAx>
      <c:spPr>
        <a:noFill/>
        <a:ln>
          <a:noFill/>
        </a:ln>
        <a:effectLst/>
      </c:spPr>
    </c:plotArea>
    <c:legend>
      <c:legendPos val="r"/>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85476542225011209"/>
          <c:y val="0.35714771044396282"/>
          <c:w val="0.13832058115317117"/>
          <c:h val="0.2151664099089650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123035281344272E-2"/>
          <c:y val="1.800871204451188E-2"/>
          <c:w val="0.92130965139897669"/>
          <c:h val="0.86295778208738294"/>
        </c:manualLayout>
      </c:layout>
      <c:barChart>
        <c:barDir val="col"/>
        <c:grouping val="clustered"/>
        <c:varyColors val="0"/>
        <c:ser>
          <c:idx val="0"/>
          <c:order val="0"/>
          <c:tx>
            <c:strRef>
              <c:f>Summary!$G$3</c:f>
              <c:strCache>
                <c:ptCount val="1"/>
                <c:pt idx="0">
                  <c:v>VMT Over Capacity</c:v>
                </c:pt>
              </c:strCache>
            </c:strRef>
          </c:tx>
          <c:spPr>
            <a:solidFill>
              <a:schemeClr val="accent3">
                <a:lumMod val="75000"/>
              </a:schemeClr>
            </a:solidFill>
            <a:ln>
              <a:solidFill>
                <a:schemeClr val="accent3">
                  <a:lumMod val="60000"/>
                  <a:lumOff val="40000"/>
                </a:schemeClr>
              </a:solidFill>
            </a:ln>
            <a:effectLst/>
          </c:spPr>
          <c:invertIfNegative val="0"/>
          <c:dPt>
            <c:idx val="0"/>
            <c:invertIfNegative val="0"/>
            <c:bubble3D val="0"/>
            <c:spPr>
              <a:solidFill>
                <a:srgbClr val="7DA7D9"/>
              </a:solidFill>
              <a:ln>
                <a:noFill/>
              </a:ln>
              <a:effectLst/>
            </c:spPr>
            <c:extLst xmlns:c16r2="http://schemas.microsoft.com/office/drawing/2015/06/chart">
              <c:ext xmlns:c16="http://schemas.microsoft.com/office/drawing/2014/chart" uri="{C3380CC4-5D6E-409C-BE32-E72D297353CC}">
                <c16:uniqueId val="{00000007-B392-4F1F-9FE7-96D59730C612}"/>
              </c:ext>
            </c:extLst>
          </c:dPt>
          <c:dPt>
            <c:idx val="1"/>
            <c:invertIfNegative val="0"/>
            <c:bubble3D val="0"/>
            <c:spPr>
              <a:solidFill>
                <a:srgbClr val="7DA7D9"/>
              </a:solidFill>
              <a:ln>
                <a:noFill/>
              </a:ln>
              <a:effectLst/>
            </c:spPr>
            <c:extLst xmlns:c16r2="http://schemas.microsoft.com/office/drawing/2015/06/chart">
              <c:ext xmlns:c16="http://schemas.microsoft.com/office/drawing/2014/chart" uri="{C3380CC4-5D6E-409C-BE32-E72D297353CC}">
                <c16:uniqueId val="{00000006-B392-4F1F-9FE7-96D59730C612}"/>
              </c:ext>
            </c:extLst>
          </c:dPt>
          <c:dPt>
            <c:idx val="2"/>
            <c:invertIfNegative val="0"/>
            <c:bubble3D val="0"/>
            <c:spPr>
              <a:solidFill>
                <a:schemeClr val="tx1">
                  <a:lumMod val="50000"/>
                  <a:lumOff val="50000"/>
                </a:schemeClr>
              </a:solidFill>
              <a:ln>
                <a:noFill/>
              </a:ln>
              <a:effectLst/>
            </c:spPr>
            <c:extLst xmlns:c16r2="http://schemas.microsoft.com/office/drawing/2015/06/chart">
              <c:ext xmlns:c16="http://schemas.microsoft.com/office/drawing/2014/chart" uri="{C3380CC4-5D6E-409C-BE32-E72D297353CC}">
                <c16:uniqueId val="{00000004-B392-4F1F-9FE7-96D59730C612}"/>
              </c:ext>
            </c:extLst>
          </c:dPt>
          <c:dPt>
            <c:idx val="3"/>
            <c:invertIfNegative val="0"/>
            <c:bubble3D val="0"/>
            <c:spPr>
              <a:solidFill>
                <a:srgbClr val="FFC20E"/>
              </a:solidFill>
              <a:ln>
                <a:noFill/>
              </a:ln>
              <a:effectLst/>
            </c:spPr>
            <c:extLst xmlns:c16r2="http://schemas.microsoft.com/office/drawing/2015/06/chart">
              <c:ext xmlns:c16="http://schemas.microsoft.com/office/drawing/2014/chart" uri="{C3380CC4-5D6E-409C-BE32-E72D297353CC}">
                <c16:uniqueId val="{00000003-B392-4F1F-9FE7-96D59730C612}"/>
              </c:ext>
            </c:extLst>
          </c:dPt>
          <c:dPt>
            <c:idx val="4"/>
            <c:invertIfNegative val="0"/>
            <c:bubble3D val="0"/>
            <c:spPr>
              <a:solidFill>
                <a:srgbClr val="262A6B"/>
              </a:solidFill>
              <a:ln>
                <a:noFill/>
              </a:ln>
              <a:effectLst/>
            </c:spPr>
            <c:extLst xmlns:c16r2="http://schemas.microsoft.com/office/drawing/2015/06/chart">
              <c:ext xmlns:c16="http://schemas.microsoft.com/office/drawing/2014/chart" uri="{C3380CC4-5D6E-409C-BE32-E72D297353CC}">
                <c16:uniqueId val="{00000002-B392-4F1F-9FE7-96D59730C612}"/>
              </c:ext>
            </c:extLst>
          </c:dPt>
          <c:dPt>
            <c:idx val="5"/>
            <c:invertIfNegative val="0"/>
            <c:bubble3D val="0"/>
            <c:spPr>
              <a:solidFill>
                <a:srgbClr val="80C342"/>
              </a:solidFill>
              <a:ln>
                <a:noFill/>
              </a:ln>
              <a:effectLst/>
            </c:spPr>
            <c:extLst xmlns:c16r2="http://schemas.microsoft.com/office/drawing/2015/06/chart">
              <c:ext xmlns:c16="http://schemas.microsoft.com/office/drawing/2014/chart" uri="{C3380CC4-5D6E-409C-BE32-E72D297353CC}">
                <c16:uniqueId val="{00000001-B392-4F1F-9FE7-96D59730C612}"/>
              </c:ext>
            </c:extLst>
          </c:dPt>
          <c:dPt>
            <c:idx val="6"/>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5-B392-4F1F-9FE7-96D59730C612}"/>
              </c:ext>
            </c:extLst>
          </c:dPt>
          <c:dLbls>
            <c:dLbl>
              <c:idx val="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dLbl>
            <c:dLbl>
              <c:idx val="3"/>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Segoe UI" panose="020B0502040204020203" pitchFamily="34" charset="0"/>
                        <a:ea typeface="+mn-ea"/>
                        <a:cs typeface="Segoe UI" panose="020B0502040204020203" pitchFamily="34" charset="0"/>
                      </a:defRPr>
                    </a:pPr>
                    <a:fld id="{C5B7F2AD-5577-41AF-BF50-174C0D16B487}" type="VALUE">
                      <a:rPr lang="en-US">
                        <a:solidFill>
                          <a:schemeClr val="tx1"/>
                        </a:solidFill>
                      </a:rPr>
                      <a:pPr>
                        <a:defRPr sz="1400" b="1" i="0" u="none" strike="noStrike" kern="1200" baseline="0">
                          <a:solidFill>
                            <a:schemeClr val="bg1"/>
                          </a:solidFill>
                          <a:latin typeface="Segoe UI" panose="020B0502040204020203" pitchFamily="34" charset="0"/>
                          <a:ea typeface="+mn-ea"/>
                          <a:cs typeface="Segoe UI" panose="020B0502040204020203" pitchFamily="34" charset="0"/>
                        </a:defRPr>
                      </a:pPr>
                      <a:t>[VALUE]</a:t>
                    </a:fld>
                    <a:endParaRPr lang="en-US"/>
                  </a:p>
                </c:rich>
              </c:tx>
              <c:spPr>
                <a:noFill/>
                <a:ln>
                  <a:noFill/>
                </a:ln>
                <a:effectLst/>
              </c:spPr>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B392-4F1F-9FE7-96D59730C612}"/>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Summary!$A$4:$A$11</c:f>
              <c:strCache>
                <c:ptCount val="7"/>
                <c:pt idx="0">
                  <c:v>2017 Existing Conditions</c:v>
                </c:pt>
                <c:pt idx="1">
                  <c:v>2017 Existing Plus Vested</c:v>
                </c:pt>
                <c:pt idx="2">
                  <c:v>Base 2040</c:v>
                </c:pt>
                <c:pt idx="3">
                  <c:v>Scenario 1 - Low-Hanging Fruit</c:v>
                </c:pt>
                <c:pt idx="4">
                  <c:v>Scenario 2 - Southern Relief</c:v>
                </c:pt>
                <c:pt idx="5">
                  <c:v>Scenario 3 - Northern Relief</c:v>
                </c:pt>
                <c:pt idx="6">
                  <c:v>Scenario 4 - Pie-in-the-Sky</c:v>
                </c:pt>
              </c:strCache>
            </c:strRef>
          </c:cat>
          <c:val>
            <c:numRef>
              <c:f>Summary!$G$4:$G$11</c:f>
              <c:numCache>
                <c:formatCode>0.00%</c:formatCode>
                <c:ptCount val="7"/>
                <c:pt idx="0">
                  <c:v>8.8984682407120871E-3</c:v>
                </c:pt>
                <c:pt idx="1">
                  <c:v>0.13978558995352561</c:v>
                </c:pt>
                <c:pt idx="2">
                  <c:v>0.11261093057005224</c:v>
                </c:pt>
                <c:pt idx="3">
                  <c:v>4.7007300653166557E-2</c:v>
                </c:pt>
                <c:pt idx="4">
                  <c:v>6.9921364322518331E-2</c:v>
                </c:pt>
                <c:pt idx="5">
                  <c:v>4.4366881952427079E-2</c:v>
                </c:pt>
                <c:pt idx="6">
                  <c:v>4.8844622790291128E-2</c:v>
                </c:pt>
              </c:numCache>
            </c:numRef>
          </c:val>
          <c:extLst xmlns:c16r2="http://schemas.microsoft.com/office/drawing/2015/06/chart">
            <c:ext xmlns:c16="http://schemas.microsoft.com/office/drawing/2014/chart" uri="{C3380CC4-5D6E-409C-BE32-E72D297353CC}">
              <c16:uniqueId val="{00000000-B392-4F1F-9FE7-96D59730C612}"/>
            </c:ext>
          </c:extLst>
        </c:ser>
        <c:dLbls>
          <c:showLegendKey val="0"/>
          <c:showVal val="0"/>
          <c:showCatName val="0"/>
          <c:showSerName val="0"/>
          <c:showPercent val="0"/>
          <c:showBubbleSize val="0"/>
        </c:dLbls>
        <c:gapWidth val="54"/>
        <c:overlap val="-23"/>
        <c:axId val="138588928"/>
        <c:axId val="138590464"/>
      </c:barChart>
      <c:catAx>
        <c:axId val="13858892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8590464"/>
        <c:crosses val="autoZero"/>
        <c:auto val="1"/>
        <c:lblAlgn val="ctr"/>
        <c:lblOffset val="100"/>
        <c:noMultiLvlLbl val="0"/>
      </c:catAx>
      <c:valAx>
        <c:axId val="138590464"/>
        <c:scaling>
          <c:orientation val="minMax"/>
        </c:scaling>
        <c:delete val="0"/>
        <c:axPos val="l"/>
        <c:majorGridlines>
          <c:spPr>
            <a:ln w="9525" cap="flat" cmpd="sng" algn="ctr">
              <a:noFill/>
              <a:round/>
            </a:ln>
            <a:effectLst/>
          </c:spPr>
        </c:majorGridlines>
        <c:numFmt formatCode="0.0%" sourceLinked="0"/>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858892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14F2A226-9A66-4576-974D-C5FFE8F04D30}" type="datetimeFigureOut">
              <a:rPr lang="en-US" smtClean="0"/>
              <a:t>5/9/2019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F63ABEB2-8CEE-458A-980B-752C7AFD0C01}" type="slidenum">
              <a:rPr lang="en-US" smtClean="0"/>
              <a:t>‹#›</a:t>
            </a:fld>
            <a:endParaRPr lang="en-US"/>
          </a:p>
        </p:txBody>
      </p:sp>
    </p:spTree>
    <p:extLst>
      <p:ext uri="{BB962C8B-B14F-4D97-AF65-F5344CB8AC3E}">
        <p14:creationId xmlns:p14="http://schemas.microsoft.com/office/powerpoint/2010/main" val="1319598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To provide an evaluation on the effect the approved and planned regional development will have on the transportation network in the area.</a:t>
            </a:r>
          </a:p>
        </p:txBody>
      </p:sp>
      <p:sp>
        <p:nvSpPr>
          <p:cNvPr id="4" name="Slide Number Placeholder 3"/>
          <p:cNvSpPr>
            <a:spLocks noGrp="1"/>
          </p:cNvSpPr>
          <p:nvPr>
            <p:ph type="sldNum" sz="quarter" idx="5"/>
          </p:nvPr>
        </p:nvSpPr>
        <p:spPr/>
        <p:txBody>
          <a:bodyPr/>
          <a:lstStyle/>
          <a:p>
            <a:fld id="{F63ABEB2-8CEE-458A-980B-752C7AFD0C01}" type="slidenum">
              <a:rPr lang="en-US" smtClean="0"/>
              <a:t>1</a:t>
            </a:fld>
            <a:endParaRPr lang="en-US"/>
          </a:p>
        </p:txBody>
      </p:sp>
    </p:spTree>
    <p:extLst>
      <p:ext uri="{BB962C8B-B14F-4D97-AF65-F5344CB8AC3E}">
        <p14:creationId xmlns:p14="http://schemas.microsoft.com/office/powerpoint/2010/main" val="1461954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Latitudes, Margaritaville</a:t>
            </a:r>
          </a:p>
          <a:p>
            <a:r>
              <a:rPr lang="en-US" dirty="0"/>
              <a:t>Beginning to see Tymber Creek Road Extension</a:t>
            </a:r>
          </a:p>
        </p:txBody>
      </p:sp>
      <p:sp>
        <p:nvSpPr>
          <p:cNvPr id="4" name="Slide Number Placeholder 3"/>
          <p:cNvSpPr>
            <a:spLocks noGrp="1"/>
          </p:cNvSpPr>
          <p:nvPr>
            <p:ph type="sldNum" sz="quarter" idx="5"/>
          </p:nvPr>
        </p:nvSpPr>
        <p:spPr/>
        <p:txBody>
          <a:bodyPr/>
          <a:lstStyle/>
          <a:p>
            <a:fld id="{F63ABEB2-8CEE-458A-980B-752C7AFD0C01}" type="slidenum">
              <a:rPr lang="en-US" smtClean="0"/>
              <a:t>13</a:t>
            </a:fld>
            <a:endParaRPr lang="en-US"/>
          </a:p>
        </p:txBody>
      </p:sp>
    </p:spTree>
    <p:extLst>
      <p:ext uri="{BB962C8B-B14F-4D97-AF65-F5344CB8AC3E}">
        <p14:creationId xmlns:p14="http://schemas.microsoft.com/office/powerpoint/2010/main" val="3919185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CFRPM model based off of the one done for the LPGA Interchange Modification Report (IMR)</a:t>
            </a:r>
          </a:p>
          <a:p>
            <a:r>
              <a:rPr lang="en-US" dirty="0"/>
              <a:t>Year 2040 horizon year</a:t>
            </a:r>
          </a:p>
        </p:txBody>
      </p:sp>
      <p:sp>
        <p:nvSpPr>
          <p:cNvPr id="4" name="Slide Number Placeholder 3"/>
          <p:cNvSpPr>
            <a:spLocks noGrp="1"/>
          </p:cNvSpPr>
          <p:nvPr>
            <p:ph type="sldNum" sz="quarter" idx="5"/>
          </p:nvPr>
        </p:nvSpPr>
        <p:spPr/>
        <p:txBody>
          <a:bodyPr/>
          <a:lstStyle/>
          <a:p>
            <a:fld id="{F63ABEB2-8CEE-458A-980B-752C7AFD0C01}" type="slidenum">
              <a:rPr lang="en-US" smtClean="0"/>
              <a:t>15</a:t>
            </a:fld>
            <a:endParaRPr lang="en-US"/>
          </a:p>
        </p:txBody>
      </p:sp>
    </p:spTree>
    <p:extLst>
      <p:ext uri="{BB962C8B-B14F-4D97-AF65-F5344CB8AC3E}">
        <p14:creationId xmlns:p14="http://schemas.microsoft.com/office/powerpoint/2010/main" val="3111373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volume-to-capacity (v/c).</a:t>
            </a:r>
          </a:p>
          <a:p>
            <a:r>
              <a:rPr lang="en-US" dirty="0"/>
              <a:t>Reflection of mobility and quality of travel of a section of a roadway. It compares roadway demand (vehicle volumes) with roadway supply (carrying capacity).</a:t>
            </a:r>
          </a:p>
          <a:p>
            <a:r>
              <a:rPr lang="en-US" dirty="0"/>
              <a:t>How do we get something over capacity? Adopted capacity.</a:t>
            </a:r>
          </a:p>
          <a:p>
            <a:endParaRPr lang="en-US" dirty="0"/>
          </a:p>
          <a:p>
            <a:r>
              <a:rPr lang="en-US" dirty="0"/>
              <a:t>MW notes: Don’t focus too much on adopted capacity definition. Keep it simple (capacity)….The presentation to VC CC seemed to spend too much on this but then it rushed through the scenarios. Spend less time on VMT and VMT/Capacity. </a:t>
            </a:r>
          </a:p>
        </p:txBody>
      </p:sp>
      <p:sp>
        <p:nvSpPr>
          <p:cNvPr id="4" name="Slide Number Placeholder 3"/>
          <p:cNvSpPr>
            <a:spLocks noGrp="1"/>
          </p:cNvSpPr>
          <p:nvPr>
            <p:ph type="sldNum" sz="quarter" idx="5"/>
          </p:nvPr>
        </p:nvSpPr>
        <p:spPr/>
        <p:txBody>
          <a:bodyPr/>
          <a:lstStyle/>
          <a:p>
            <a:fld id="{F63ABEB2-8CEE-458A-980B-752C7AFD0C01}" type="slidenum">
              <a:rPr lang="en-US" smtClean="0"/>
              <a:t>16</a:t>
            </a:fld>
            <a:endParaRPr lang="en-US"/>
          </a:p>
        </p:txBody>
      </p:sp>
    </p:spTree>
    <p:extLst>
      <p:ext uri="{BB962C8B-B14F-4D97-AF65-F5344CB8AC3E}">
        <p14:creationId xmlns:p14="http://schemas.microsoft.com/office/powerpoint/2010/main" val="27483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Near capacity – 2; Over capacity – 1</a:t>
            </a:r>
          </a:p>
          <a:p>
            <a:r>
              <a:rPr lang="en-US" dirty="0"/>
              <a:t>Existing Plus Vested: Near capacity – 5; Over capacity – 11</a:t>
            </a:r>
          </a:p>
          <a:p>
            <a:endParaRPr lang="en-US" dirty="0"/>
          </a:p>
        </p:txBody>
      </p:sp>
      <p:sp>
        <p:nvSpPr>
          <p:cNvPr id="4" name="Slide Number Placeholder 3"/>
          <p:cNvSpPr>
            <a:spLocks noGrp="1"/>
          </p:cNvSpPr>
          <p:nvPr>
            <p:ph type="sldNum" sz="quarter" idx="5"/>
          </p:nvPr>
        </p:nvSpPr>
        <p:spPr/>
        <p:txBody>
          <a:bodyPr/>
          <a:lstStyle/>
          <a:p>
            <a:fld id="{F63ABEB2-8CEE-458A-980B-752C7AFD0C01}" type="slidenum">
              <a:rPr lang="en-US" smtClean="0"/>
              <a:t>17</a:t>
            </a:fld>
            <a:endParaRPr lang="en-US"/>
          </a:p>
        </p:txBody>
      </p:sp>
    </p:spTree>
    <p:extLst>
      <p:ext uri="{BB962C8B-B14F-4D97-AF65-F5344CB8AC3E}">
        <p14:creationId xmlns:p14="http://schemas.microsoft.com/office/powerpoint/2010/main" val="685629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I-95 – 8 lanes – Current capacity</a:t>
            </a:r>
          </a:p>
          <a:p>
            <a:r>
              <a:rPr lang="en-US" dirty="0"/>
              <a:t>US 92 – 6 lanes – FDOT project</a:t>
            </a:r>
          </a:p>
          <a:p>
            <a:r>
              <a:rPr lang="en-US" dirty="0"/>
              <a:t>SR 40 6 lanes – FDOT PD&amp;E and likelihood of widening by 2040</a:t>
            </a:r>
          </a:p>
          <a:p>
            <a:r>
              <a:rPr lang="en-US" dirty="0"/>
              <a:t>LPGA Blvd – 6 lanes – Developer’s Agreement and likely capacity improvements</a:t>
            </a:r>
          </a:p>
          <a:p>
            <a:r>
              <a:rPr lang="en-US" dirty="0"/>
              <a:t>Show number of lanes and results. Then compare with the vested trips run.</a:t>
            </a:r>
          </a:p>
          <a:p>
            <a:r>
              <a:rPr lang="en-US" dirty="0"/>
              <a:t>Existing Plus Vested: Near capacity – 5; Over capacity – 11</a:t>
            </a:r>
          </a:p>
          <a:p>
            <a:pPr defTabSz="931637">
              <a:defRPr/>
            </a:pPr>
            <a:r>
              <a:rPr lang="en-US" dirty="0"/>
              <a:t>Base Year 2040: Near capacity – 16; Over capacity – 9</a:t>
            </a:r>
          </a:p>
          <a:p>
            <a:pPr defTabSz="931637">
              <a:defRPr/>
            </a:pPr>
            <a:endParaRPr lang="en-US" dirty="0"/>
          </a:p>
          <a:p>
            <a:pPr defTabSz="931637">
              <a:defRPr/>
            </a:pPr>
            <a:endParaRPr lang="en-US" dirty="0"/>
          </a:p>
        </p:txBody>
      </p:sp>
      <p:sp>
        <p:nvSpPr>
          <p:cNvPr id="4" name="Slide Number Placeholder 3"/>
          <p:cNvSpPr>
            <a:spLocks noGrp="1"/>
          </p:cNvSpPr>
          <p:nvPr>
            <p:ph type="sldNum" sz="quarter" idx="5"/>
          </p:nvPr>
        </p:nvSpPr>
        <p:spPr/>
        <p:txBody>
          <a:bodyPr/>
          <a:lstStyle/>
          <a:p>
            <a:fld id="{F63ABEB2-8CEE-458A-980B-752C7AFD0C01}" type="slidenum">
              <a:rPr lang="en-US" smtClean="0"/>
              <a:t>18</a:t>
            </a:fld>
            <a:endParaRPr lang="en-US"/>
          </a:p>
        </p:txBody>
      </p:sp>
    </p:spTree>
    <p:extLst>
      <p:ext uri="{BB962C8B-B14F-4D97-AF65-F5344CB8AC3E}">
        <p14:creationId xmlns:p14="http://schemas.microsoft.com/office/powerpoint/2010/main" val="3636785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 lane-miles of improvements</a:t>
            </a:r>
          </a:p>
          <a:p>
            <a:pPr defTabSz="931637">
              <a:defRPr/>
            </a:pPr>
            <a:r>
              <a:rPr lang="en-US" dirty="0"/>
              <a:t>Scenario 1: Near capacity – 16; Over capacity – 5</a:t>
            </a:r>
          </a:p>
          <a:p>
            <a:pPr marL="0" marR="0" lvl="0" indent="0" algn="l" defTabSz="931637" rtl="0" eaLnBrk="1" fontAlgn="auto" latinLnBrk="0" hangingPunct="1">
              <a:lnSpc>
                <a:spcPct val="100000"/>
              </a:lnSpc>
              <a:spcBef>
                <a:spcPts val="0"/>
              </a:spcBef>
              <a:spcAft>
                <a:spcPts val="0"/>
              </a:spcAft>
              <a:buClrTx/>
              <a:buSzTx/>
              <a:buFontTx/>
              <a:buNone/>
              <a:tabLst/>
              <a:defRPr/>
            </a:pPr>
            <a:r>
              <a:rPr lang="en-US" dirty="0"/>
              <a:t>MW: Per Judy’s direction</a:t>
            </a:r>
            <a:r>
              <a:rPr lang="en-US" baseline="0" dirty="0"/>
              <a:t>, clarified, enlarged titles. Moved key to the right. </a:t>
            </a:r>
            <a:r>
              <a:rPr lang="en-US" b="1" baseline="0" dirty="0">
                <a:solidFill>
                  <a:srgbClr val="FF0000"/>
                </a:solidFill>
              </a:rPr>
              <a:t>(JEC: concur)</a:t>
            </a:r>
            <a:endParaRPr lang="en-US" baseline="0" dirty="0"/>
          </a:p>
          <a:p>
            <a:pPr defTabSz="931637">
              <a:defRPr/>
            </a:pPr>
            <a:endParaRPr lang="en-US" dirty="0"/>
          </a:p>
          <a:p>
            <a:pPr defTabSz="931637">
              <a:defRPr/>
            </a:pPr>
            <a:endParaRPr lang="en-US" dirty="0"/>
          </a:p>
        </p:txBody>
      </p:sp>
      <p:sp>
        <p:nvSpPr>
          <p:cNvPr id="4" name="Slide Number Placeholder 3"/>
          <p:cNvSpPr>
            <a:spLocks noGrp="1"/>
          </p:cNvSpPr>
          <p:nvPr>
            <p:ph type="sldNum" sz="quarter" idx="5"/>
          </p:nvPr>
        </p:nvSpPr>
        <p:spPr/>
        <p:txBody>
          <a:bodyPr/>
          <a:lstStyle/>
          <a:p>
            <a:fld id="{F63ABEB2-8CEE-458A-980B-752C7AFD0C01}" type="slidenum">
              <a:rPr lang="en-US" smtClean="0"/>
              <a:t>19</a:t>
            </a:fld>
            <a:endParaRPr lang="en-US"/>
          </a:p>
        </p:txBody>
      </p:sp>
    </p:spTree>
    <p:extLst>
      <p:ext uri="{BB962C8B-B14F-4D97-AF65-F5344CB8AC3E}">
        <p14:creationId xmlns:p14="http://schemas.microsoft.com/office/powerpoint/2010/main" val="3894379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1, plus:</a:t>
            </a:r>
          </a:p>
          <a:p>
            <a:r>
              <a:rPr lang="en-US" dirty="0"/>
              <a:t>Dunn Ave Extension – 2 lanes</a:t>
            </a:r>
          </a:p>
          <a:p>
            <a:pPr defTabSz="931637">
              <a:defRPr/>
            </a:pPr>
            <a:r>
              <a:rPr lang="en-US" dirty="0"/>
              <a:t>Scenario 2: Near capacity – 11; Over capacity – 7</a:t>
            </a:r>
          </a:p>
          <a:p>
            <a:pPr defTabSz="931637">
              <a:defRPr/>
            </a:pPr>
            <a:endParaRPr lang="en-US" dirty="0"/>
          </a:p>
          <a:p>
            <a:pPr defTabSz="931637">
              <a:defRPr/>
            </a:pPr>
            <a:endParaRPr lang="en-US" dirty="0"/>
          </a:p>
          <a:p>
            <a:pPr defTabSz="931637">
              <a:defRPr/>
            </a:pPr>
            <a:endParaRPr lang="en-US" dirty="0"/>
          </a:p>
          <a:p>
            <a:pPr defTabSz="931637">
              <a:defRPr/>
            </a:pPr>
            <a:endParaRPr lang="en-US" dirty="0"/>
          </a:p>
        </p:txBody>
      </p:sp>
      <p:sp>
        <p:nvSpPr>
          <p:cNvPr id="4" name="Slide Number Placeholder 3"/>
          <p:cNvSpPr>
            <a:spLocks noGrp="1"/>
          </p:cNvSpPr>
          <p:nvPr>
            <p:ph type="sldNum" sz="quarter" idx="5"/>
          </p:nvPr>
        </p:nvSpPr>
        <p:spPr/>
        <p:txBody>
          <a:bodyPr/>
          <a:lstStyle/>
          <a:p>
            <a:fld id="{F63ABEB2-8CEE-458A-980B-752C7AFD0C01}" type="slidenum">
              <a:rPr lang="en-US" smtClean="0"/>
              <a:t>20</a:t>
            </a:fld>
            <a:endParaRPr lang="en-US"/>
          </a:p>
        </p:txBody>
      </p:sp>
    </p:spTree>
    <p:extLst>
      <p:ext uri="{BB962C8B-B14F-4D97-AF65-F5344CB8AC3E}">
        <p14:creationId xmlns:p14="http://schemas.microsoft.com/office/powerpoint/2010/main" val="836773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1, plus:</a:t>
            </a:r>
          </a:p>
          <a:p>
            <a:r>
              <a:rPr lang="en-US" dirty="0"/>
              <a:t>Hand Ave Extension – 2 lanes</a:t>
            </a:r>
          </a:p>
          <a:p>
            <a:pPr defTabSz="931637">
              <a:defRPr/>
            </a:pPr>
            <a:r>
              <a:rPr lang="en-US" dirty="0"/>
              <a:t>Scenario 3: Near capacity – 16; Over capacity – 4</a:t>
            </a:r>
          </a:p>
          <a:p>
            <a:pPr defTabSz="931637">
              <a:defRPr/>
            </a:pPr>
            <a:endParaRPr lang="en-US" dirty="0"/>
          </a:p>
          <a:p>
            <a:pPr defTabSz="931637">
              <a:defRPr/>
            </a:pPr>
            <a:endParaRPr lang="en-US" dirty="0"/>
          </a:p>
          <a:p>
            <a:pPr defTabSz="931637">
              <a:defRPr/>
            </a:pPr>
            <a:endParaRPr lang="en-US" dirty="0"/>
          </a:p>
        </p:txBody>
      </p:sp>
      <p:sp>
        <p:nvSpPr>
          <p:cNvPr id="4" name="Slide Number Placeholder 3"/>
          <p:cNvSpPr>
            <a:spLocks noGrp="1"/>
          </p:cNvSpPr>
          <p:nvPr>
            <p:ph type="sldNum" sz="quarter" idx="5"/>
          </p:nvPr>
        </p:nvSpPr>
        <p:spPr/>
        <p:txBody>
          <a:bodyPr/>
          <a:lstStyle/>
          <a:p>
            <a:fld id="{F63ABEB2-8CEE-458A-980B-752C7AFD0C01}" type="slidenum">
              <a:rPr lang="en-US" smtClean="0"/>
              <a:t>21</a:t>
            </a:fld>
            <a:endParaRPr lang="en-US"/>
          </a:p>
        </p:txBody>
      </p:sp>
    </p:spTree>
    <p:extLst>
      <p:ext uri="{BB962C8B-B14F-4D97-AF65-F5344CB8AC3E}">
        <p14:creationId xmlns:p14="http://schemas.microsoft.com/office/powerpoint/2010/main" val="3249692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1, 2 &amp; 3, plus:</a:t>
            </a:r>
          </a:p>
          <a:p>
            <a:r>
              <a:rPr lang="en-US" dirty="0"/>
              <a:t>Hand Ave Extension – 2 lanes</a:t>
            </a:r>
          </a:p>
          <a:p>
            <a:pPr defTabSz="931637">
              <a:defRPr/>
            </a:pPr>
            <a:r>
              <a:rPr lang="en-US" dirty="0"/>
              <a:t>Scenario 4: Near capacity – 16; Over capacity – 4</a:t>
            </a:r>
          </a:p>
          <a:p>
            <a:pPr defTabSz="931637">
              <a:defRPr/>
            </a:pPr>
            <a:endParaRPr lang="en-US" dirty="0"/>
          </a:p>
          <a:p>
            <a:pPr defTabSz="931637">
              <a:defRPr/>
            </a:pPr>
            <a:endParaRPr lang="en-US" dirty="0"/>
          </a:p>
          <a:p>
            <a:pPr defTabSz="931637">
              <a:defRPr/>
            </a:pPr>
            <a:endParaRPr lang="en-US" dirty="0"/>
          </a:p>
        </p:txBody>
      </p:sp>
      <p:sp>
        <p:nvSpPr>
          <p:cNvPr id="4" name="Slide Number Placeholder 3"/>
          <p:cNvSpPr>
            <a:spLocks noGrp="1"/>
          </p:cNvSpPr>
          <p:nvPr>
            <p:ph type="sldNum" sz="quarter" idx="5"/>
          </p:nvPr>
        </p:nvSpPr>
        <p:spPr/>
        <p:txBody>
          <a:bodyPr/>
          <a:lstStyle/>
          <a:p>
            <a:fld id="{F63ABEB2-8CEE-458A-980B-752C7AFD0C01}" type="slidenum">
              <a:rPr lang="en-US" smtClean="0"/>
              <a:t>22</a:t>
            </a:fld>
            <a:endParaRPr lang="en-US"/>
          </a:p>
        </p:txBody>
      </p:sp>
    </p:spTree>
    <p:extLst>
      <p:ext uri="{BB962C8B-B14F-4D97-AF65-F5344CB8AC3E}">
        <p14:creationId xmlns:p14="http://schemas.microsoft.com/office/powerpoint/2010/main" val="78338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 between Vested and Base alternatives</a:t>
            </a:r>
          </a:p>
        </p:txBody>
      </p:sp>
      <p:sp>
        <p:nvSpPr>
          <p:cNvPr id="4" name="Slide Number Placeholder 3"/>
          <p:cNvSpPr>
            <a:spLocks noGrp="1"/>
          </p:cNvSpPr>
          <p:nvPr>
            <p:ph type="sldNum" sz="quarter" idx="10"/>
          </p:nvPr>
        </p:nvSpPr>
        <p:spPr/>
        <p:txBody>
          <a:bodyPr/>
          <a:lstStyle/>
          <a:p>
            <a:fld id="{F63ABEB2-8CEE-458A-980B-752C7AFD0C01}" type="slidenum">
              <a:rPr lang="en-US" smtClean="0"/>
              <a:t>24</a:t>
            </a:fld>
            <a:endParaRPr lang="en-US"/>
          </a:p>
        </p:txBody>
      </p:sp>
    </p:spTree>
    <p:extLst>
      <p:ext uri="{BB962C8B-B14F-4D97-AF65-F5344CB8AC3E}">
        <p14:creationId xmlns:p14="http://schemas.microsoft.com/office/powerpoint/2010/main" val="1437165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dirty="0"/>
              <a:t>Purpose: To provide an evaluation on the effect the approved and planned regional development will have on the transportation network in the area.</a:t>
            </a:r>
          </a:p>
          <a:p>
            <a:endParaRPr lang="en-US" dirty="0"/>
          </a:p>
        </p:txBody>
      </p:sp>
      <p:sp>
        <p:nvSpPr>
          <p:cNvPr id="4" name="Slide Number Placeholder 3"/>
          <p:cNvSpPr>
            <a:spLocks noGrp="1"/>
          </p:cNvSpPr>
          <p:nvPr>
            <p:ph type="sldNum" sz="quarter" idx="5"/>
          </p:nvPr>
        </p:nvSpPr>
        <p:spPr/>
        <p:txBody>
          <a:bodyPr/>
          <a:lstStyle/>
          <a:p>
            <a:fld id="{F63ABEB2-8CEE-458A-980B-752C7AFD0C01}" type="slidenum">
              <a:rPr lang="en-US" smtClean="0"/>
              <a:t>2</a:t>
            </a:fld>
            <a:endParaRPr lang="en-US"/>
          </a:p>
        </p:txBody>
      </p:sp>
    </p:spTree>
    <p:extLst>
      <p:ext uri="{BB962C8B-B14F-4D97-AF65-F5344CB8AC3E}">
        <p14:creationId xmlns:p14="http://schemas.microsoft.com/office/powerpoint/2010/main" val="1093918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Example</a:t>
            </a:r>
          </a:p>
        </p:txBody>
      </p:sp>
      <p:sp>
        <p:nvSpPr>
          <p:cNvPr id="4" name="Slide Number Placeholder 3"/>
          <p:cNvSpPr>
            <a:spLocks noGrp="1"/>
          </p:cNvSpPr>
          <p:nvPr>
            <p:ph type="sldNum" sz="quarter" idx="10"/>
          </p:nvPr>
        </p:nvSpPr>
        <p:spPr/>
        <p:txBody>
          <a:bodyPr/>
          <a:lstStyle/>
          <a:p>
            <a:fld id="{F63ABEB2-8CEE-458A-980B-752C7AFD0C01}" type="slidenum">
              <a:rPr lang="en-US" smtClean="0"/>
              <a:t>25</a:t>
            </a:fld>
            <a:endParaRPr lang="en-US"/>
          </a:p>
        </p:txBody>
      </p:sp>
    </p:spTree>
    <p:extLst>
      <p:ext uri="{BB962C8B-B14F-4D97-AF65-F5344CB8AC3E}">
        <p14:creationId xmlns:p14="http://schemas.microsoft.com/office/powerpoint/2010/main" val="1480990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it out by scenario</a:t>
            </a:r>
          </a:p>
          <a:p>
            <a:r>
              <a:rPr lang="en-US" dirty="0"/>
              <a:t>Green – Projects included on the half cent sales surtax’</a:t>
            </a:r>
          </a:p>
        </p:txBody>
      </p:sp>
      <p:sp>
        <p:nvSpPr>
          <p:cNvPr id="4" name="Slide Number Placeholder 3"/>
          <p:cNvSpPr>
            <a:spLocks noGrp="1"/>
          </p:cNvSpPr>
          <p:nvPr>
            <p:ph type="sldNum" sz="quarter" idx="10"/>
          </p:nvPr>
        </p:nvSpPr>
        <p:spPr/>
        <p:txBody>
          <a:bodyPr/>
          <a:lstStyle/>
          <a:p>
            <a:fld id="{F63ABEB2-8CEE-458A-980B-752C7AFD0C01}" type="slidenum">
              <a:rPr lang="en-US" smtClean="0"/>
              <a:t>26</a:t>
            </a:fld>
            <a:endParaRPr lang="en-US"/>
          </a:p>
        </p:txBody>
      </p:sp>
    </p:spTree>
    <p:extLst>
      <p:ext uri="{BB962C8B-B14F-4D97-AF65-F5344CB8AC3E}">
        <p14:creationId xmlns:p14="http://schemas.microsoft.com/office/powerpoint/2010/main" val="3505240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MW: Modified Title some. </a:t>
            </a:r>
          </a:p>
        </p:txBody>
      </p:sp>
      <p:sp>
        <p:nvSpPr>
          <p:cNvPr id="4" name="Slide Number Placeholder 3"/>
          <p:cNvSpPr>
            <a:spLocks noGrp="1"/>
          </p:cNvSpPr>
          <p:nvPr>
            <p:ph type="sldNum" sz="quarter" idx="10"/>
          </p:nvPr>
        </p:nvSpPr>
        <p:spPr/>
        <p:txBody>
          <a:bodyPr/>
          <a:lstStyle/>
          <a:p>
            <a:fld id="{F63ABEB2-8CEE-458A-980B-752C7AFD0C01}" type="slidenum">
              <a:rPr lang="en-US" smtClean="0"/>
              <a:t>27</a:t>
            </a:fld>
            <a:endParaRPr lang="en-US"/>
          </a:p>
        </p:txBody>
      </p:sp>
    </p:spTree>
    <p:extLst>
      <p:ext uri="{BB962C8B-B14F-4D97-AF65-F5344CB8AC3E}">
        <p14:creationId xmlns:p14="http://schemas.microsoft.com/office/powerpoint/2010/main" val="2628657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ABEB2-8CEE-458A-980B-752C7AFD0C01}" type="slidenum">
              <a:rPr lang="en-US" smtClean="0"/>
              <a:t>28</a:t>
            </a:fld>
            <a:endParaRPr lang="en-US"/>
          </a:p>
        </p:txBody>
      </p:sp>
    </p:spTree>
    <p:extLst>
      <p:ext uri="{BB962C8B-B14F-4D97-AF65-F5344CB8AC3E}">
        <p14:creationId xmlns:p14="http://schemas.microsoft.com/office/powerpoint/2010/main" val="4031931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ABEB2-8CEE-458A-980B-752C7AFD0C01}" type="slidenum">
              <a:rPr lang="en-US" smtClean="0"/>
              <a:t>30</a:t>
            </a:fld>
            <a:endParaRPr lang="en-US"/>
          </a:p>
        </p:txBody>
      </p:sp>
    </p:spTree>
    <p:extLst>
      <p:ext uri="{BB962C8B-B14F-4D97-AF65-F5344CB8AC3E}">
        <p14:creationId xmlns:p14="http://schemas.microsoft.com/office/powerpoint/2010/main" val="2969524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ABEB2-8CEE-458A-980B-752C7AFD0C01}" type="slidenum">
              <a:rPr lang="en-US" smtClean="0"/>
              <a:t>31</a:t>
            </a:fld>
            <a:endParaRPr lang="en-US"/>
          </a:p>
        </p:txBody>
      </p:sp>
    </p:spTree>
    <p:extLst>
      <p:ext uri="{BB962C8B-B14F-4D97-AF65-F5344CB8AC3E}">
        <p14:creationId xmlns:p14="http://schemas.microsoft.com/office/powerpoint/2010/main" val="2075194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ABEB2-8CEE-458A-980B-752C7AFD0C01}" type="slidenum">
              <a:rPr lang="en-US" smtClean="0"/>
              <a:t>32</a:t>
            </a:fld>
            <a:endParaRPr lang="en-US"/>
          </a:p>
        </p:txBody>
      </p:sp>
    </p:spTree>
    <p:extLst>
      <p:ext uri="{BB962C8B-B14F-4D97-AF65-F5344CB8AC3E}">
        <p14:creationId xmlns:p14="http://schemas.microsoft.com/office/powerpoint/2010/main" val="1770197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xmlns="" id="{76C19E81-6365-4C25-80B6-7EBDFE16FFA3}"/>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xmlns="" id="{F71F560F-C66C-45C8-8EA3-B3F2F8760A08}"/>
              </a:ext>
            </a:extLst>
          </p:cNvPr>
          <p:cNvSpPr>
            <a:spLocks noGrp="1"/>
          </p:cNvSpPr>
          <p:nvPr>
            <p:ph type="body" idx="1"/>
          </p:nvPr>
        </p:nvSpPr>
        <p:spPr>
          <a:noFill/>
        </p:spPr>
        <p:txBody>
          <a:bodyPr/>
          <a:lstStyle/>
          <a:p>
            <a:r>
              <a:rPr lang="en-US" altLang="en-US" dirty="0"/>
              <a:t>A tale of two cities</a:t>
            </a:r>
          </a:p>
        </p:txBody>
      </p:sp>
      <p:sp>
        <p:nvSpPr>
          <p:cNvPr id="61444" name="Slide Number Placeholder 3">
            <a:extLst>
              <a:ext uri="{FF2B5EF4-FFF2-40B4-BE49-F238E27FC236}">
                <a16:creationId xmlns:a16="http://schemas.microsoft.com/office/drawing/2014/main" xmlns="" id="{533340BC-080C-42F9-B27B-882461060EB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6955" indent="-291136">
              <a:defRPr>
                <a:solidFill>
                  <a:schemeClr val="tx1"/>
                </a:solidFill>
                <a:latin typeface="Arial" panose="020B0604020202020204" pitchFamily="34" charset="0"/>
              </a:defRPr>
            </a:lvl2pPr>
            <a:lvl3pPr marL="1164546" indent="-232909">
              <a:defRPr>
                <a:solidFill>
                  <a:schemeClr val="tx1"/>
                </a:solidFill>
                <a:latin typeface="Arial" panose="020B0604020202020204" pitchFamily="34" charset="0"/>
              </a:defRPr>
            </a:lvl3pPr>
            <a:lvl4pPr marL="1630366" indent="-232909">
              <a:defRPr>
                <a:solidFill>
                  <a:schemeClr val="tx1"/>
                </a:solidFill>
                <a:latin typeface="Arial" panose="020B0604020202020204" pitchFamily="34" charset="0"/>
              </a:defRPr>
            </a:lvl4pPr>
            <a:lvl5pPr marL="2096184" indent="-232909">
              <a:defRPr>
                <a:solidFill>
                  <a:schemeClr val="tx1"/>
                </a:solidFill>
                <a:latin typeface="Arial" panose="020B0604020202020204" pitchFamily="34" charset="0"/>
              </a:defRPr>
            </a:lvl5pPr>
            <a:lvl6pPr marL="2562002" indent="-232909" eaLnBrk="0" fontAlgn="base" hangingPunct="0">
              <a:spcBef>
                <a:spcPct val="0"/>
              </a:spcBef>
              <a:spcAft>
                <a:spcPct val="0"/>
              </a:spcAft>
              <a:defRPr>
                <a:solidFill>
                  <a:schemeClr val="tx1"/>
                </a:solidFill>
                <a:latin typeface="Arial" panose="020B0604020202020204" pitchFamily="34" charset="0"/>
              </a:defRPr>
            </a:lvl6pPr>
            <a:lvl7pPr marL="3027820" indent="-232909" eaLnBrk="0" fontAlgn="base" hangingPunct="0">
              <a:spcBef>
                <a:spcPct val="0"/>
              </a:spcBef>
              <a:spcAft>
                <a:spcPct val="0"/>
              </a:spcAft>
              <a:defRPr>
                <a:solidFill>
                  <a:schemeClr val="tx1"/>
                </a:solidFill>
                <a:latin typeface="Arial" panose="020B0604020202020204" pitchFamily="34" charset="0"/>
              </a:defRPr>
            </a:lvl7pPr>
            <a:lvl8pPr marL="3493639" indent="-232909" eaLnBrk="0" fontAlgn="base" hangingPunct="0">
              <a:spcBef>
                <a:spcPct val="0"/>
              </a:spcBef>
              <a:spcAft>
                <a:spcPct val="0"/>
              </a:spcAft>
              <a:defRPr>
                <a:solidFill>
                  <a:schemeClr val="tx1"/>
                </a:solidFill>
                <a:latin typeface="Arial" panose="020B0604020202020204" pitchFamily="34" charset="0"/>
              </a:defRPr>
            </a:lvl8pPr>
            <a:lvl9pPr marL="3959457" indent="-232909" eaLnBrk="0" fontAlgn="base" hangingPunct="0">
              <a:spcBef>
                <a:spcPct val="0"/>
              </a:spcBef>
              <a:spcAft>
                <a:spcPct val="0"/>
              </a:spcAft>
              <a:defRPr>
                <a:solidFill>
                  <a:schemeClr val="tx1"/>
                </a:solidFill>
                <a:latin typeface="Arial" panose="020B0604020202020204" pitchFamily="34" charset="0"/>
              </a:defRPr>
            </a:lvl9pPr>
          </a:lstStyle>
          <a:p>
            <a:fld id="{F2E42365-506D-49A1-B9E4-B3AF2D386E47}" type="slidenum">
              <a:rPr lang="en-US" altLang="en-US" smtClean="0"/>
              <a:pPr/>
              <a:t>33</a:t>
            </a:fld>
            <a:endParaRPr lang="en-US" altLang="en-US"/>
          </a:p>
        </p:txBody>
      </p:sp>
    </p:spTree>
    <p:extLst>
      <p:ext uri="{BB962C8B-B14F-4D97-AF65-F5344CB8AC3E}">
        <p14:creationId xmlns:p14="http://schemas.microsoft.com/office/powerpoint/2010/main" val="3542510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xmlns="" id="{32CABADA-2A07-49F6-90EF-842744E2B9FF}"/>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xmlns="" id="{0D91DC0D-6EB1-4BC0-90F3-B0A01744E2DE}"/>
              </a:ext>
            </a:extLst>
          </p:cNvPr>
          <p:cNvSpPr>
            <a:spLocks noGrp="1"/>
          </p:cNvSpPr>
          <p:nvPr>
            <p:ph type="body" idx="1"/>
          </p:nvPr>
        </p:nvSpPr>
        <p:spPr>
          <a:noFill/>
        </p:spPr>
        <p:txBody>
          <a:bodyPr/>
          <a:lstStyle/>
          <a:p>
            <a:r>
              <a:rPr lang="en-US" altLang="en-US" dirty="0"/>
              <a:t>Savannah vs Jacksonville</a:t>
            </a:r>
          </a:p>
        </p:txBody>
      </p:sp>
      <p:sp>
        <p:nvSpPr>
          <p:cNvPr id="26628" name="Slide Number Placeholder 3">
            <a:extLst>
              <a:ext uri="{FF2B5EF4-FFF2-40B4-BE49-F238E27FC236}">
                <a16:creationId xmlns:a16="http://schemas.microsoft.com/office/drawing/2014/main" xmlns="" id="{9D5800D5-57BA-45BF-8B00-7DCE6317F3E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69894" indent="-295990">
              <a:defRPr>
                <a:solidFill>
                  <a:schemeClr val="tx1"/>
                </a:solidFill>
                <a:latin typeface="Arial" panose="020B0604020202020204" pitchFamily="34" charset="0"/>
              </a:defRPr>
            </a:lvl2pPr>
            <a:lvl3pPr marL="1185573" indent="-236144">
              <a:defRPr>
                <a:solidFill>
                  <a:schemeClr val="tx1"/>
                </a:solidFill>
                <a:latin typeface="Arial" panose="020B0604020202020204" pitchFamily="34" charset="0"/>
              </a:defRPr>
            </a:lvl3pPr>
            <a:lvl4pPr marL="1661097" indent="-236144">
              <a:defRPr>
                <a:solidFill>
                  <a:schemeClr val="tx1"/>
                </a:solidFill>
                <a:latin typeface="Arial" panose="020B0604020202020204" pitchFamily="34" charset="0"/>
              </a:defRPr>
            </a:lvl4pPr>
            <a:lvl5pPr marL="2135002" indent="-236144">
              <a:defRPr>
                <a:solidFill>
                  <a:schemeClr val="tx1"/>
                </a:solidFill>
                <a:latin typeface="Arial" panose="020B0604020202020204" pitchFamily="34" charset="0"/>
              </a:defRPr>
            </a:lvl5pPr>
            <a:lvl6pPr marL="2600820" indent="-236144" eaLnBrk="0" fontAlgn="base" hangingPunct="0">
              <a:spcBef>
                <a:spcPct val="0"/>
              </a:spcBef>
              <a:spcAft>
                <a:spcPct val="0"/>
              </a:spcAft>
              <a:defRPr>
                <a:solidFill>
                  <a:schemeClr val="tx1"/>
                </a:solidFill>
                <a:latin typeface="Arial" panose="020B0604020202020204" pitchFamily="34" charset="0"/>
              </a:defRPr>
            </a:lvl6pPr>
            <a:lvl7pPr marL="3066638" indent="-236144" eaLnBrk="0" fontAlgn="base" hangingPunct="0">
              <a:spcBef>
                <a:spcPct val="0"/>
              </a:spcBef>
              <a:spcAft>
                <a:spcPct val="0"/>
              </a:spcAft>
              <a:defRPr>
                <a:solidFill>
                  <a:schemeClr val="tx1"/>
                </a:solidFill>
                <a:latin typeface="Arial" panose="020B0604020202020204" pitchFamily="34" charset="0"/>
              </a:defRPr>
            </a:lvl7pPr>
            <a:lvl8pPr marL="3532457" indent="-236144" eaLnBrk="0" fontAlgn="base" hangingPunct="0">
              <a:spcBef>
                <a:spcPct val="0"/>
              </a:spcBef>
              <a:spcAft>
                <a:spcPct val="0"/>
              </a:spcAft>
              <a:defRPr>
                <a:solidFill>
                  <a:schemeClr val="tx1"/>
                </a:solidFill>
                <a:latin typeface="Arial" panose="020B0604020202020204" pitchFamily="34" charset="0"/>
              </a:defRPr>
            </a:lvl8pPr>
            <a:lvl9pPr marL="3998276" indent="-236144" eaLnBrk="0" fontAlgn="base" hangingPunct="0">
              <a:spcBef>
                <a:spcPct val="0"/>
              </a:spcBef>
              <a:spcAft>
                <a:spcPct val="0"/>
              </a:spcAft>
              <a:defRPr>
                <a:solidFill>
                  <a:schemeClr val="tx1"/>
                </a:solidFill>
                <a:latin typeface="Arial" panose="020B0604020202020204" pitchFamily="34" charset="0"/>
              </a:defRPr>
            </a:lvl9pPr>
          </a:lstStyle>
          <a:p>
            <a:fld id="{FD913CC1-0A2C-48B5-BF2F-0874A519FDA8}" type="slidenum">
              <a:rPr lang="en-US" altLang="en-US" smtClean="0"/>
              <a:pPr/>
              <a:t>34</a:t>
            </a:fld>
            <a:endParaRPr lang="en-US" altLang="en-US"/>
          </a:p>
        </p:txBody>
      </p:sp>
    </p:spTree>
    <p:extLst>
      <p:ext uri="{BB962C8B-B14F-4D97-AF65-F5344CB8AC3E}">
        <p14:creationId xmlns:p14="http://schemas.microsoft.com/office/powerpoint/2010/main" val="1516078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xmlns="" id="{00CEEF5D-8188-456D-8108-B008C652DD28}"/>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xmlns="" id="{33E95E7A-7F43-43B0-BAEC-29A66AAFF207}"/>
              </a:ext>
            </a:extLst>
          </p:cNvPr>
          <p:cNvSpPr>
            <a:spLocks noGrp="1"/>
          </p:cNvSpPr>
          <p:nvPr>
            <p:ph type="body" idx="1"/>
          </p:nvPr>
        </p:nvSpPr>
        <p:spPr>
          <a:noFill/>
        </p:spPr>
        <p:txBody>
          <a:bodyPr/>
          <a:lstStyle/>
          <a:p>
            <a:endParaRPr lang="en-US" altLang="en-US" dirty="0"/>
          </a:p>
        </p:txBody>
      </p:sp>
      <p:sp>
        <p:nvSpPr>
          <p:cNvPr id="49156" name="Slide Number Placeholder 3">
            <a:extLst>
              <a:ext uri="{FF2B5EF4-FFF2-40B4-BE49-F238E27FC236}">
                <a16:creationId xmlns:a16="http://schemas.microsoft.com/office/drawing/2014/main" xmlns="" id="{2FAD9F6B-3DF9-4AAF-8894-0948A7A75A9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6955" indent="-291136">
              <a:defRPr>
                <a:solidFill>
                  <a:schemeClr val="tx1"/>
                </a:solidFill>
                <a:latin typeface="Arial" panose="020B0604020202020204" pitchFamily="34" charset="0"/>
              </a:defRPr>
            </a:lvl2pPr>
            <a:lvl3pPr marL="1164546" indent="-232909">
              <a:defRPr>
                <a:solidFill>
                  <a:schemeClr val="tx1"/>
                </a:solidFill>
                <a:latin typeface="Arial" panose="020B0604020202020204" pitchFamily="34" charset="0"/>
              </a:defRPr>
            </a:lvl3pPr>
            <a:lvl4pPr marL="1630366" indent="-232909">
              <a:defRPr>
                <a:solidFill>
                  <a:schemeClr val="tx1"/>
                </a:solidFill>
                <a:latin typeface="Arial" panose="020B0604020202020204" pitchFamily="34" charset="0"/>
              </a:defRPr>
            </a:lvl4pPr>
            <a:lvl5pPr marL="2096184" indent="-232909">
              <a:defRPr>
                <a:solidFill>
                  <a:schemeClr val="tx1"/>
                </a:solidFill>
                <a:latin typeface="Arial" panose="020B0604020202020204" pitchFamily="34" charset="0"/>
              </a:defRPr>
            </a:lvl5pPr>
            <a:lvl6pPr marL="2562002" indent="-232909" eaLnBrk="0" fontAlgn="base" hangingPunct="0">
              <a:spcBef>
                <a:spcPct val="0"/>
              </a:spcBef>
              <a:spcAft>
                <a:spcPct val="0"/>
              </a:spcAft>
              <a:defRPr>
                <a:solidFill>
                  <a:schemeClr val="tx1"/>
                </a:solidFill>
                <a:latin typeface="Arial" panose="020B0604020202020204" pitchFamily="34" charset="0"/>
              </a:defRPr>
            </a:lvl6pPr>
            <a:lvl7pPr marL="3027820" indent="-232909" eaLnBrk="0" fontAlgn="base" hangingPunct="0">
              <a:spcBef>
                <a:spcPct val="0"/>
              </a:spcBef>
              <a:spcAft>
                <a:spcPct val="0"/>
              </a:spcAft>
              <a:defRPr>
                <a:solidFill>
                  <a:schemeClr val="tx1"/>
                </a:solidFill>
                <a:latin typeface="Arial" panose="020B0604020202020204" pitchFamily="34" charset="0"/>
              </a:defRPr>
            </a:lvl7pPr>
            <a:lvl8pPr marL="3493639" indent="-232909" eaLnBrk="0" fontAlgn="base" hangingPunct="0">
              <a:spcBef>
                <a:spcPct val="0"/>
              </a:spcBef>
              <a:spcAft>
                <a:spcPct val="0"/>
              </a:spcAft>
              <a:defRPr>
                <a:solidFill>
                  <a:schemeClr val="tx1"/>
                </a:solidFill>
                <a:latin typeface="Arial" panose="020B0604020202020204" pitchFamily="34" charset="0"/>
              </a:defRPr>
            </a:lvl8pPr>
            <a:lvl9pPr marL="3959457" indent="-232909" eaLnBrk="0" fontAlgn="base" hangingPunct="0">
              <a:spcBef>
                <a:spcPct val="0"/>
              </a:spcBef>
              <a:spcAft>
                <a:spcPct val="0"/>
              </a:spcAft>
              <a:defRPr>
                <a:solidFill>
                  <a:schemeClr val="tx1"/>
                </a:solidFill>
                <a:latin typeface="Arial" panose="020B0604020202020204" pitchFamily="34" charset="0"/>
              </a:defRPr>
            </a:lvl9pPr>
          </a:lstStyle>
          <a:p>
            <a:fld id="{88EE7124-652F-45BC-A506-525C0DBA81C6}" type="slidenum">
              <a:rPr lang="en-US" altLang="en-US" smtClean="0"/>
              <a:pPr/>
              <a:t>35</a:t>
            </a:fld>
            <a:endParaRPr lang="en-US" altLang="en-US"/>
          </a:p>
        </p:txBody>
      </p:sp>
    </p:spTree>
    <p:extLst>
      <p:ext uri="{BB962C8B-B14F-4D97-AF65-F5344CB8AC3E}">
        <p14:creationId xmlns:p14="http://schemas.microsoft.com/office/powerpoint/2010/main" val="341252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Degradation of operations, congestion, capacity, development. It’s a matter of having the infrastructure keep pace with the development.</a:t>
            </a:r>
          </a:p>
          <a:p>
            <a:r>
              <a:rPr lang="en-US" dirty="0"/>
              <a:t>By the end of the presentation: How land use and development can minimize impact on the infrastructure.</a:t>
            </a:r>
          </a:p>
          <a:p>
            <a:r>
              <a:rPr lang="en-US" dirty="0"/>
              <a:t>Council member Post’s public meeting, Feb 25.</a:t>
            </a:r>
          </a:p>
        </p:txBody>
      </p:sp>
      <p:sp>
        <p:nvSpPr>
          <p:cNvPr id="4" name="Slide Number Placeholder 3"/>
          <p:cNvSpPr>
            <a:spLocks noGrp="1"/>
          </p:cNvSpPr>
          <p:nvPr>
            <p:ph type="sldNum" sz="quarter" idx="5"/>
          </p:nvPr>
        </p:nvSpPr>
        <p:spPr/>
        <p:txBody>
          <a:bodyPr/>
          <a:lstStyle/>
          <a:p>
            <a:fld id="{F63ABEB2-8CEE-458A-980B-752C7AFD0C01}" type="slidenum">
              <a:rPr lang="en-US" smtClean="0"/>
              <a:t>3</a:t>
            </a:fld>
            <a:endParaRPr lang="en-US"/>
          </a:p>
        </p:txBody>
      </p:sp>
    </p:spTree>
    <p:extLst>
      <p:ext uri="{BB962C8B-B14F-4D97-AF65-F5344CB8AC3E}">
        <p14:creationId xmlns:p14="http://schemas.microsoft.com/office/powerpoint/2010/main" val="2411390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ABEB2-8CEE-458A-980B-752C7AFD0C01}" type="slidenum">
              <a:rPr lang="en-US" smtClean="0"/>
              <a:t>36</a:t>
            </a:fld>
            <a:endParaRPr lang="en-US"/>
          </a:p>
        </p:txBody>
      </p:sp>
    </p:spTree>
    <p:extLst>
      <p:ext uri="{BB962C8B-B14F-4D97-AF65-F5344CB8AC3E}">
        <p14:creationId xmlns:p14="http://schemas.microsoft.com/office/powerpoint/2010/main" val="403739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ABEB2-8CEE-458A-980B-752C7AFD0C01}" type="slidenum">
              <a:rPr lang="en-US" smtClean="0"/>
              <a:t>4</a:t>
            </a:fld>
            <a:endParaRPr lang="en-US"/>
          </a:p>
        </p:txBody>
      </p:sp>
    </p:spTree>
    <p:extLst>
      <p:ext uri="{BB962C8B-B14F-4D97-AF65-F5344CB8AC3E}">
        <p14:creationId xmlns:p14="http://schemas.microsoft.com/office/powerpoint/2010/main" val="46444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vested trips</a:t>
            </a:r>
          </a:p>
          <a:p>
            <a:r>
              <a:rPr lang="en-US" dirty="0"/>
              <a:t>Use of the adopted CFRPM and verified the socioeconomic data for these developments.</a:t>
            </a:r>
          </a:p>
          <a:p>
            <a:r>
              <a:rPr lang="en-US" dirty="0"/>
              <a:t>Most familiar with the developments being planned in </a:t>
            </a:r>
            <a:r>
              <a:rPr lang="en-US" dirty="0" err="1"/>
              <a:t>CoDB</a:t>
            </a:r>
            <a:r>
              <a:rPr lang="en-US" dirty="0"/>
              <a:t>… consultant to the City for the past 3.5 years.</a:t>
            </a:r>
          </a:p>
        </p:txBody>
      </p:sp>
      <p:sp>
        <p:nvSpPr>
          <p:cNvPr id="4" name="Slide Number Placeholder 3"/>
          <p:cNvSpPr>
            <a:spLocks noGrp="1"/>
          </p:cNvSpPr>
          <p:nvPr>
            <p:ph type="sldNum" sz="quarter" idx="10"/>
          </p:nvPr>
        </p:nvSpPr>
        <p:spPr/>
        <p:txBody>
          <a:bodyPr/>
          <a:lstStyle/>
          <a:p>
            <a:fld id="{F63ABEB2-8CEE-458A-980B-752C7AFD0C01}" type="slidenum">
              <a:rPr lang="en-US" smtClean="0"/>
              <a:t>6</a:t>
            </a:fld>
            <a:endParaRPr lang="en-US"/>
          </a:p>
        </p:txBody>
      </p:sp>
    </p:spTree>
    <p:extLst>
      <p:ext uri="{BB962C8B-B14F-4D97-AF65-F5344CB8AC3E}">
        <p14:creationId xmlns:p14="http://schemas.microsoft.com/office/powerpoint/2010/main" val="319619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concentrating on the area around the interchange. Study area extends further to the north and south.</a:t>
            </a:r>
          </a:p>
          <a:p>
            <a:endParaRPr lang="en-US" dirty="0"/>
          </a:p>
          <a:p>
            <a:endParaRPr lang="en-US" dirty="0"/>
          </a:p>
        </p:txBody>
      </p:sp>
      <p:sp>
        <p:nvSpPr>
          <p:cNvPr id="4" name="Slide Number Placeholder 3"/>
          <p:cNvSpPr>
            <a:spLocks noGrp="1"/>
          </p:cNvSpPr>
          <p:nvPr>
            <p:ph type="sldNum" sz="quarter" idx="5"/>
          </p:nvPr>
        </p:nvSpPr>
        <p:spPr/>
        <p:txBody>
          <a:bodyPr/>
          <a:lstStyle/>
          <a:p>
            <a:fld id="{F63ABEB2-8CEE-458A-980B-752C7AFD0C01}" type="slidenum">
              <a:rPr lang="en-US" smtClean="0"/>
              <a:t>7</a:t>
            </a:fld>
            <a:endParaRPr lang="en-US"/>
          </a:p>
        </p:txBody>
      </p:sp>
    </p:spTree>
    <p:extLst>
      <p:ext uri="{BB962C8B-B14F-4D97-AF65-F5344CB8AC3E}">
        <p14:creationId xmlns:p14="http://schemas.microsoft.com/office/powerpoint/2010/main" val="2988648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ABEB2-8CEE-458A-980B-752C7AFD0C01}" type="slidenum">
              <a:rPr lang="en-US" smtClean="0"/>
              <a:t>9</a:t>
            </a:fld>
            <a:endParaRPr lang="en-US"/>
          </a:p>
        </p:txBody>
      </p:sp>
    </p:spTree>
    <p:extLst>
      <p:ext uri="{BB962C8B-B14F-4D97-AF65-F5344CB8AC3E}">
        <p14:creationId xmlns:p14="http://schemas.microsoft.com/office/powerpoint/2010/main" val="2463541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F63ABEB2-8CEE-458A-980B-752C7AFD0C01}" type="slidenum">
              <a:rPr lang="en-US" smtClean="0"/>
              <a:t>10</a:t>
            </a:fld>
            <a:endParaRPr lang="en-US"/>
          </a:p>
        </p:txBody>
      </p:sp>
    </p:spTree>
    <p:extLst>
      <p:ext uri="{BB962C8B-B14F-4D97-AF65-F5344CB8AC3E}">
        <p14:creationId xmlns:p14="http://schemas.microsoft.com/office/powerpoint/2010/main" val="2285649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ABEB2-8CEE-458A-980B-752C7AFD0C01}" type="slidenum">
              <a:rPr lang="en-US" smtClean="0"/>
              <a:t>11</a:t>
            </a:fld>
            <a:endParaRPr lang="en-US"/>
          </a:p>
        </p:txBody>
      </p:sp>
    </p:spTree>
    <p:extLst>
      <p:ext uri="{BB962C8B-B14F-4D97-AF65-F5344CB8AC3E}">
        <p14:creationId xmlns:p14="http://schemas.microsoft.com/office/powerpoint/2010/main" val="360819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 no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9143999" cy="1143000"/>
          </a:xfrm>
        </p:spPr>
        <p:txBody>
          <a:bodyPr/>
          <a:lstStyle>
            <a:lvl1pPr marL="631825"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609731" y="1600155"/>
            <a:ext cx="9143869" cy="4572045"/>
          </a:xfr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205513887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232519" y="557953"/>
            <a:ext cx="6425956"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345033629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91558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oject Slide - no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95423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hasCustomPrompt="1"/>
          </p:nvPr>
        </p:nvSpPr>
        <p:spPr>
          <a:xfrm>
            <a:off x="0" y="5954230"/>
            <a:ext cx="12192000" cy="903770"/>
          </a:xfrm>
          <a:solidFill>
            <a:schemeClr val="tx1">
              <a:lumMod val="65000"/>
              <a:lumOff val="35000"/>
            </a:schemeClr>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dirty="0"/>
              <a:t/>
            </a:r>
            <a:br>
              <a:rPr lang="en-US" dirty="0"/>
            </a:br>
            <a:endParaRPr lang="en-US" dirty="0"/>
          </a:p>
        </p:txBody>
      </p:sp>
      <p:sp>
        <p:nvSpPr>
          <p:cNvPr id="5" name="Text Placeholder 4"/>
          <p:cNvSpPr>
            <a:spLocks noGrp="1"/>
          </p:cNvSpPr>
          <p:nvPr>
            <p:ph type="body" sz="quarter" idx="11" hasCustomPrompt="1"/>
          </p:nvPr>
        </p:nvSpPr>
        <p:spPr>
          <a:xfrm>
            <a:off x="609452" y="6084918"/>
            <a:ext cx="10984033"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610369" y="6422976"/>
            <a:ext cx="10983116"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927258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Project Slide - no logo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95423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hasCustomPrompt="1"/>
          </p:nvPr>
        </p:nvSpPr>
        <p:spPr>
          <a:xfrm>
            <a:off x="0" y="5954230"/>
            <a:ext cx="12192000" cy="903770"/>
          </a:xfrm>
          <a:solidFill>
            <a:schemeClr val="bg1"/>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dirty="0"/>
              <a:t/>
            </a:r>
            <a:br>
              <a:rPr lang="en-US" dirty="0"/>
            </a:br>
            <a:endParaRPr lang="en-US" dirty="0"/>
          </a:p>
        </p:txBody>
      </p:sp>
      <p:sp>
        <p:nvSpPr>
          <p:cNvPr id="5" name="Text Placeholder 4"/>
          <p:cNvSpPr>
            <a:spLocks noGrp="1"/>
          </p:cNvSpPr>
          <p:nvPr>
            <p:ph type="body" sz="quarter" idx="11" hasCustomPrompt="1"/>
          </p:nvPr>
        </p:nvSpPr>
        <p:spPr>
          <a:xfrm>
            <a:off x="609452" y="6084918"/>
            <a:ext cx="10984033" cy="274321"/>
          </a:xfrm>
        </p:spPr>
        <p:txBody>
          <a:bodyPr/>
          <a:lstStyle>
            <a:lvl1pPr marL="0" indent="0">
              <a:buNone/>
              <a:defRPr sz="1800" baseline="0">
                <a:solidFill>
                  <a:schemeClr val="tx1">
                    <a:lumMod val="65000"/>
                    <a:lumOff val="35000"/>
                  </a:schemeClr>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610369" y="6422976"/>
            <a:ext cx="10983116" cy="268772"/>
          </a:xfrm>
        </p:spPr>
        <p:txBody>
          <a:bodyPr/>
          <a:lstStyle>
            <a:lvl1pPr marL="0" indent="0">
              <a:buNone/>
              <a:defRPr sz="16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2890902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oject Slide - with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954230"/>
          </a:xfrm>
          <a:solidFill>
            <a:schemeClr val="bg1">
              <a:lumMod val="85000"/>
            </a:schemeClr>
          </a:solidFill>
        </p:spPr>
        <p:txBody>
          <a:bodyPr/>
          <a:lstStyle/>
          <a:p>
            <a:r>
              <a:rPr lang="en-US"/>
              <a:t>Click icon to add picture</a:t>
            </a:r>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55755"/>
            <a:ext cx="12192000" cy="902208"/>
          </a:xfrm>
          <a:prstGeom prst="rect">
            <a:avLst/>
          </a:prstGeom>
        </p:spPr>
      </p:pic>
      <p:sp>
        <p:nvSpPr>
          <p:cNvPr id="10" name="Text Placeholder 4"/>
          <p:cNvSpPr>
            <a:spLocks noGrp="1"/>
          </p:cNvSpPr>
          <p:nvPr>
            <p:ph type="body" sz="quarter" idx="11" hasCustomPrompt="1"/>
          </p:nvPr>
        </p:nvSpPr>
        <p:spPr>
          <a:xfrm>
            <a:off x="1262339" y="6068292"/>
            <a:ext cx="9875676"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12" name="Text Placeholder 6"/>
          <p:cNvSpPr>
            <a:spLocks noGrp="1"/>
          </p:cNvSpPr>
          <p:nvPr>
            <p:ph type="body" sz="quarter" idx="12" hasCustomPrompt="1"/>
          </p:nvPr>
        </p:nvSpPr>
        <p:spPr>
          <a:xfrm>
            <a:off x="1263256" y="6406350"/>
            <a:ext cx="9874759"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31734170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Project Slide - with logo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954230"/>
          </a:xfrm>
          <a:solidFill>
            <a:schemeClr val="bg1">
              <a:lumMod val="85000"/>
            </a:schemeClr>
          </a:solidFill>
        </p:spPr>
        <p:txBody>
          <a:bodyPr/>
          <a:lstStyle/>
          <a:p>
            <a:r>
              <a:rPr lang="en-US"/>
              <a:t>Click icon to add picture</a:t>
            </a:r>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55755"/>
            <a:ext cx="12192000" cy="902208"/>
          </a:xfrm>
          <a:prstGeom prst="rect">
            <a:avLst/>
          </a:prstGeom>
        </p:spPr>
      </p:pic>
      <p:sp>
        <p:nvSpPr>
          <p:cNvPr id="10" name="Text Placeholder 4"/>
          <p:cNvSpPr>
            <a:spLocks noGrp="1"/>
          </p:cNvSpPr>
          <p:nvPr>
            <p:ph type="body" sz="quarter" idx="11" hasCustomPrompt="1"/>
          </p:nvPr>
        </p:nvSpPr>
        <p:spPr>
          <a:xfrm>
            <a:off x="1252814" y="6068292"/>
            <a:ext cx="9875676" cy="274321"/>
          </a:xfrm>
        </p:spPr>
        <p:txBody>
          <a:bodyPr/>
          <a:lstStyle>
            <a:lvl1pPr marL="0" indent="0">
              <a:buNone/>
              <a:defRPr sz="1800" baseline="0">
                <a:solidFill>
                  <a:schemeClr val="tx1">
                    <a:lumMod val="65000"/>
                    <a:lumOff val="35000"/>
                  </a:schemeClr>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12" name="Text Placeholder 6"/>
          <p:cNvSpPr>
            <a:spLocks noGrp="1"/>
          </p:cNvSpPr>
          <p:nvPr>
            <p:ph type="body" sz="quarter" idx="12" hasCustomPrompt="1"/>
          </p:nvPr>
        </p:nvSpPr>
        <p:spPr>
          <a:xfrm>
            <a:off x="1253731" y="6406350"/>
            <a:ext cx="9874759" cy="268772"/>
          </a:xfrm>
        </p:spPr>
        <p:txBody>
          <a:bodyPr/>
          <a:lstStyle>
            <a:lvl1pPr marL="0" indent="0">
              <a:buNone/>
              <a:defRPr sz="16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272367148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People Slide ">
    <p:spTree>
      <p:nvGrpSpPr>
        <p:cNvPr id="1" name=""/>
        <p:cNvGrpSpPr/>
        <p:nvPr/>
      </p:nvGrpSpPr>
      <p:grpSpPr>
        <a:xfrm>
          <a:off x="0" y="0"/>
          <a:ext cx="0" cy="0"/>
          <a:chOff x="0" y="0"/>
          <a:chExt cx="0" cy="0"/>
        </a:xfrm>
      </p:grpSpPr>
      <p:sp>
        <p:nvSpPr>
          <p:cNvPr id="3" name="Picture Placeholder 10"/>
          <p:cNvSpPr>
            <a:spLocks noGrp="1"/>
          </p:cNvSpPr>
          <p:nvPr>
            <p:ph type="pic" sz="quarter" idx="10"/>
          </p:nvPr>
        </p:nvSpPr>
        <p:spPr>
          <a:xfrm>
            <a:off x="0" y="0"/>
            <a:ext cx="12192000" cy="6858000"/>
          </a:xfrm>
          <a:solidFill>
            <a:schemeClr val="bg1">
              <a:lumMod val="8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5043457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81184" cy="6858000"/>
          </a:xfrm>
          <a:solidFill>
            <a:schemeClr val="bg1">
              <a:lumMod val="85000"/>
            </a:schemeClr>
          </a:solidFill>
        </p:spPr>
        <p:txBody>
          <a:bodyPr/>
          <a:lstStyle/>
          <a:p>
            <a:r>
              <a:rPr lang="en-US"/>
              <a:t>Click icon to add picture</a:t>
            </a:r>
          </a:p>
        </p:txBody>
      </p:sp>
      <p:sp>
        <p:nvSpPr>
          <p:cNvPr id="6" name="Picture Placeholder 5"/>
          <p:cNvSpPr>
            <a:spLocks noGrp="1"/>
          </p:cNvSpPr>
          <p:nvPr>
            <p:ph type="pic" sz="quarter" idx="11"/>
          </p:nvPr>
        </p:nvSpPr>
        <p:spPr>
          <a:xfrm>
            <a:off x="6237768" y="0"/>
            <a:ext cx="5954232" cy="3423684"/>
          </a:xfrm>
          <a:solidFill>
            <a:schemeClr val="bg1">
              <a:lumMod val="85000"/>
            </a:schemeClr>
          </a:solidFill>
        </p:spPr>
        <p:txBody>
          <a:bodyPr/>
          <a:lstStyle/>
          <a:p>
            <a:r>
              <a:rPr lang="en-US"/>
              <a:t>Click icon to add picture</a:t>
            </a:r>
          </a:p>
        </p:txBody>
      </p:sp>
      <p:sp>
        <p:nvSpPr>
          <p:cNvPr id="10" name="Picture Placeholder 5"/>
          <p:cNvSpPr>
            <a:spLocks noGrp="1"/>
          </p:cNvSpPr>
          <p:nvPr>
            <p:ph type="pic" sz="quarter" idx="15"/>
          </p:nvPr>
        </p:nvSpPr>
        <p:spPr>
          <a:xfrm>
            <a:off x="6251952" y="3561908"/>
            <a:ext cx="5940049" cy="3296093"/>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5933426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hoto collage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81184" cy="4338638"/>
          </a:xfrm>
          <a:solidFill>
            <a:schemeClr val="bg1">
              <a:lumMod val="85000"/>
            </a:schemeClr>
          </a:solidFill>
        </p:spPr>
        <p:txBody>
          <a:bodyPr/>
          <a:lstStyle/>
          <a:p>
            <a:r>
              <a:rPr lang="en-US"/>
              <a:t>Click icon to add picture</a:t>
            </a:r>
          </a:p>
        </p:txBody>
      </p:sp>
      <p:sp>
        <p:nvSpPr>
          <p:cNvPr id="6" name="Picture Placeholder 5"/>
          <p:cNvSpPr>
            <a:spLocks noGrp="1"/>
          </p:cNvSpPr>
          <p:nvPr>
            <p:ph type="pic" sz="quarter" idx="11"/>
          </p:nvPr>
        </p:nvSpPr>
        <p:spPr>
          <a:xfrm>
            <a:off x="6237768" y="1"/>
            <a:ext cx="5954232" cy="2519363"/>
          </a:xfrm>
          <a:solidFill>
            <a:schemeClr val="bg1">
              <a:lumMod val="85000"/>
            </a:schemeClr>
          </a:solidFill>
        </p:spPr>
        <p:txBody>
          <a:bodyPr/>
          <a:lstStyle/>
          <a:p>
            <a:r>
              <a:rPr lang="en-US"/>
              <a:t>Click icon to add picture</a:t>
            </a:r>
          </a:p>
        </p:txBody>
      </p:sp>
      <p:sp>
        <p:nvSpPr>
          <p:cNvPr id="7" name="Picture Placeholder 5"/>
          <p:cNvSpPr>
            <a:spLocks noGrp="1"/>
          </p:cNvSpPr>
          <p:nvPr>
            <p:ph type="pic" sz="quarter" idx="12"/>
          </p:nvPr>
        </p:nvSpPr>
        <p:spPr>
          <a:xfrm>
            <a:off x="6237768" y="2636874"/>
            <a:ext cx="3118883" cy="1701210"/>
          </a:xfrm>
          <a:solidFill>
            <a:schemeClr val="bg1">
              <a:lumMod val="85000"/>
            </a:schemeClr>
          </a:solidFill>
        </p:spPr>
        <p:txBody>
          <a:bodyPr/>
          <a:lstStyle/>
          <a:p>
            <a:r>
              <a:rPr lang="en-US"/>
              <a:t>Click icon to add picture</a:t>
            </a:r>
          </a:p>
        </p:txBody>
      </p:sp>
      <p:sp>
        <p:nvSpPr>
          <p:cNvPr id="8" name="Picture Placeholder 5"/>
          <p:cNvSpPr>
            <a:spLocks noGrp="1"/>
          </p:cNvSpPr>
          <p:nvPr>
            <p:ph type="pic" sz="quarter" idx="13"/>
          </p:nvPr>
        </p:nvSpPr>
        <p:spPr>
          <a:xfrm>
            <a:off x="9498419" y="2640413"/>
            <a:ext cx="2693581" cy="1708304"/>
          </a:xfrm>
          <a:solidFill>
            <a:schemeClr val="bg1">
              <a:lumMod val="85000"/>
            </a:schemeClr>
          </a:solidFill>
        </p:spPr>
        <p:txBody>
          <a:bodyPr/>
          <a:lstStyle/>
          <a:p>
            <a:r>
              <a:rPr lang="en-US"/>
              <a:t>Click icon to add picture</a:t>
            </a:r>
          </a:p>
        </p:txBody>
      </p:sp>
      <p:sp>
        <p:nvSpPr>
          <p:cNvPr id="9" name="Picture Placeholder 5"/>
          <p:cNvSpPr>
            <a:spLocks noGrp="1"/>
          </p:cNvSpPr>
          <p:nvPr>
            <p:ph type="pic" sz="quarter" idx="14"/>
          </p:nvPr>
        </p:nvSpPr>
        <p:spPr>
          <a:xfrm>
            <a:off x="-1" y="4469221"/>
            <a:ext cx="6081823" cy="2388780"/>
          </a:xfrm>
          <a:solidFill>
            <a:schemeClr val="bg1">
              <a:lumMod val="85000"/>
            </a:schemeClr>
          </a:solidFill>
        </p:spPr>
        <p:txBody>
          <a:bodyPr/>
          <a:lstStyle/>
          <a:p>
            <a:r>
              <a:rPr lang="en-US"/>
              <a:t>Click icon to add picture</a:t>
            </a:r>
          </a:p>
        </p:txBody>
      </p:sp>
      <p:sp>
        <p:nvSpPr>
          <p:cNvPr id="10" name="Picture Placeholder 5"/>
          <p:cNvSpPr>
            <a:spLocks noGrp="1"/>
          </p:cNvSpPr>
          <p:nvPr>
            <p:ph type="pic" sz="quarter" idx="15"/>
          </p:nvPr>
        </p:nvSpPr>
        <p:spPr>
          <a:xfrm>
            <a:off x="6251952" y="4469220"/>
            <a:ext cx="5940049" cy="238878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4718457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Photo collage 2 with 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81184" cy="4338638"/>
          </a:xfrm>
          <a:solidFill>
            <a:schemeClr val="bg1">
              <a:lumMod val="85000"/>
            </a:schemeClr>
          </a:solidFill>
        </p:spPr>
        <p:txBody>
          <a:bodyPr/>
          <a:lstStyle/>
          <a:p>
            <a:r>
              <a:rPr lang="en-US"/>
              <a:t>Click icon to add picture</a:t>
            </a:r>
          </a:p>
        </p:txBody>
      </p:sp>
      <p:sp>
        <p:nvSpPr>
          <p:cNvPr id="6" name="Picture Placeholder 5"/>
          <p:cNvSpPr>
            <a:spLocks noGrp="1"/>
          </p:cNvSpPr>
          <p:nvPr>
            <p:ph type="pic" sz="quarter" idx="11"/>
          </p:nvPr>
        </p:nvSpPr>
        <p:spPr>
          <a:xfrm>
            <a:off x="6237768" y="1"/>
            <a:ext cx="5954232" cy="2519363"/>
          </a:xfrm>
          <a:solidFill>
            <a:schemeClr val="bg1">
              <a:lumMod val="85000"/>
            </a:schemeClr>
          </a:solidFill>
        </p:spPr>
        <p:txBody>
          <a:bodyPr/>
          <a:lstStyle/>
          <a:p>
            <a:r>
              <a:rPr lang="en-US"/>
              <a:t>Click icon to add picture</a:t>
            </a:r>
          </a:p>
        </p:txBody>
      </p:sp>
      <p:sp>
        <p:nvSpPr>
          <p:cNvPr id="8" name="Picture Placeholder 5"/>
          <p:cNvSpPr>
            <a:spLocks noGrp="1"/>
          </p:cNvSpPr>
          <p:nvPr>
            <p:ph type="pic" sz="quarter" idx="13"/>
          </p:nvPr>
        </p:nvSpPr>
        <p:spPr>
          <a:xfrm>
            <a:off x="9498419" y="2640413"/>
            <a:ext cx="2693581" cy="1708304"/>
          </a:xfrm>
          <a:solidFill>
            <a:schemeClr val="bg1">
              <a:lumMod val="85000"/>
            </a:schemeClr>
          </a:solidFill>
        </p:spPr>
        <p:txBody>
          <a:bodyPr/>
          <a:lstStyle/>
          <a:p>
            <a:r>
              <a:rPr lang="en-US"/>
              <a:t>Click icon to add picture</a:t>
            </a:r>
          </a:p>
        </p:txBody>
      </p:sp>
      <p:sp>
        <p:nvSpPr>
          <p:cNvPr id="9" name="Picture Placeholder 5"/>
          <p:cNvSpPr>
            <a:spLocks noGrp="1"/>
          </p:cNvSpPr>
          <p:nvPr>
            <p:ph type="pic" sz="quarter" idx="14"/>
          </p:nvPr>
        </p:nvSpPr>
        <p:spPr>
          <a:xfrm>
            <a:off x="-1" y="4469221"/>
            <a:ext cx="6081823" cy="2388780"/>
          </a:xfrm>
          <a:solidFill>
            <a:schemeClr val="bg1">
              <a:lumMod val="85000"/>
            </a:schemeClr>
          </a:solidFill>
        </p:spPr>
        <p:txBody>
          <a:bodyPr/>
          <a:lstStyle/>
          <a:p>
            <a:r>
              <a:rPr lang="en-US"/>
              <a:t>Click icon to add picture</a:t>
            </a:r>
          </a:p>
        </p:txBody>
      </p:sp>
      <p:sp>
        <p:nvSpPr>
          <p:cNvPr id="10" name="Picture Placeholder 5"/>
          <p:cNvSpPr>
            <a:spLocks noGrp="1"/>
          </p:cNvSpPr>
          <p:nvPr>
            <p:ph type="pic" sz="quarter" idx="15"/>
          </p:nvPr>
        </p:nvSpPr>
        <p:spPr>
          <a:xfrm>
            <a:off x="6251952" y="4469220"/>
            <a:ext cx="5940049" cy="2388780"/>
          </a:xfrm>
          <a:solidFill>
            <a:schemeClr val="bg1">
              <a:lumMod val="85000"/>
            </a:schemeClr>
          </a:solidFill>
        </p:spPr>
        <p:txBody>
          <a:bodyPr/>
          <a:lstStyle/>
          <a:p>
            <a:r>
              <a:rPr lang="en-US"/>
              <a:t>Click icon to add picture</a:t>
            </a:r>
          </a:p>
        </p:txBody>
      </p:sp>
      <p:sp>
        <p:nvSpPr>
          <p:cNvPr id="12" name="Rectangle 11"/>
          <p:cNvSpPr/>
          <p:nvPr/>
        </p:nvSpPr>
        <p:spPr>
          <a:xfrm>
            <a:off x="6237768" y="2646399"/>
            <a:ext cx="3118883" cy="17023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6" hasCustomPrompt="1"/>
          </p:nvPr>
        </p:nvSpPr>
        <p:spPr>
          <a:xfrm>
            <a:off x="6410325" y="3238500"/>
            <a:ext cx="2781300" cy="619125"/>
          </a:xfrm>
        </p:spPr>
        <p:txBody>
          <a:bodyPr anchor="ctr"/>
          <a:lstStyle>
            <a:lvl1pPr marL="0" indent="0" algn="ctr">
              <a:buFontTx/>
              <a:buNone/>
              <a:defRPr sz="1600" b="1">
                <a:solidFill>
                  <a:schemeClr val="bg1"/>
                </a:solidFill>
              </a:defRPr>
            </a:lvl1pPr>
          </a:lstStyle>
          <a:p>
            <a:pPr lvl="0"/>
            <a:r>
              <a:rPr lang="en-US" dirty="0"/>
              <a:t>[ insert caption here ]</a:t>
            </a:r>
          </a:p>
        </p:txBody>
      </p:sp>
    </p:spTree>
    <p:extLst>
      <p:ext uri="{BB962C8B-B14F-4D97-AF65-F5344CB8AC3E}">
        <p14:creationId xmlns:p14="http://schemas.microsoft.com/office/powerpoint/2010/main" val="190132257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 no photo">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058400" cy="1143000"/>
          </a:xfrm>
        </p:spPr>
        <p:txBody>
          <a:bodyPr/>
          <a:lstStyle>
            <a:lvl1pPr marL="0"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609731" y="1600155"/>
            <a:ext cx="10058270" cy="4035875"/>
          </a:xfr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93399340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People Slide">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0" y="0"/>
            <a:ext cx="12192000" cy="6858000"/>
          </a:xfrm>
          <a:solidFill>
            <a:schemeClr val="bg1">
              <a:lumMod val="8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32019596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09D43-7215-4BC6-BB58-F2BAC82D6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DBB5AE-D939-42C8-89EA-2DD6A5C66A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AA5898-6B90-429F-BE56-9A8BA8D4403F}"/>
              </a:ext>
            </a:extLst>
          </p:cNvPr>
          <p:cNvSpPr>
            <a:spLocks noGrp="1"/>
          </p:cNvSpPr>
          <p:nvPr>
            <p:ph type="dt" sz="half" idx="10"/>
          </p:nvPr>
        </p:nvSpPr>
        <p:spPr/>
        <p:txBody>
          <a:bodyPr/>
          <a:lstStyle/>
          <a:p>
            <a:fld id="{69202F9E-615E-426C-BBB1-0BCC0EBF0E62}" type="datetimeFigureOut">
              <a:rPr lang="en-US" smtClean="0"/>
              <a:t>5/9/2019</a:t>
            </a:fld>
            <a:endParaRPr lang="en-US"/>
          </a:p>
        </p:txBody>
      </p:sp>
      <p:sp>
        <p:nvSpPr>
          <p:cNvPr id="5" name="Footer Placeholder 4">
            <a:extLst>
              <a:ext uri="{FF2B5EF4-FFF2-40B4-BE49-F238E27FC236}">
                <a16:creationId xmlns:a16="http://schemas.microsoft.com/office/drawing/2014/main" xmlns="" id="{E8E7B28B-1051-4665-9437-059D6DBBD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83369C-E2C2-4141-8337-3AEDC34C7A41}"/>
              </a:ext>
            </a:extLst>
          </p:cNvPr>
          <p:cNvSpPr>
            <a:spLocks noGrp="1"/>
          </p:cNvSpPr>
          <p:nvPr>
            <p:ph type="sldNum" sz="quarter" idx="12"/>
          </p:nvPr>
        </p:nvSpPr>
        <p:spPr/>
        <p:txBody>
          <a:bodyPr/>
          <a:lstStyle/>
          <a:p>
            <a:fld id="{4F4EED46-AC0B-4587-ABC4-F0816CEB7DB2}" type="slidenum">
              <a:rPr lang="en-US" smtClean="0"/>
              <a:t>‹#›</a:t>
            </a:fld>
            <a:endParaRPr lang="en-US"/>
          </a:p>
        </p:txBody>
      </p:sp>
    </p:spTree>
    <p:extLst>
      <p:ext uri="{BB962C8B-B14F-4D97-AF65-F5344CB8AC3E}">
        <p14:creationId xmlns:p14="http://schemas.microsoft.com/office/powerpoint/2010/main" val="3475259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59F1DC-3A90-4DF2-823F-D8693577F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0D045DD-603E-400C-BE0E-D9E9824D1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1E94803-FD22-4C3F-A293-2AF27AE9306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6296ED-3C90-4968-8331-2DB84CABFA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524BB0C-C2E9-4B63-9BEF-77BA8815A9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8E54E30-638B-4F57-AE69-1FB5E18DB1B7}"/>
              </a:ext>
            </a:extLst>
          </p:cNvPr>
          <p:cNvSpPr>
            <a:spLocks noGrp="1"/>
          </p:cNvSpPr>
          <p:nvPr>
            <p:ph type="dt" sz="half" idx="10"/>
          </p:nvPr>
        </p:nvSpPr>
        <p:spPr/>
        <p:txBody>
          <a:bodyPr/>
          <a:lstStyle/>
          <a:p>
            <a:fld id="{69202F9E-615E-426C-BBB1-0BCC0EBF0E62}" type="datetimeFigureOut">
              <a:rPr lang="en-US" smtClean="0"/>
              <a:t>5/9/2019</a:t>
            </a:fld>
            <a:endParaRPr lang="en-US"/>
          </a:p>
        </p:txBody>
      </p:sp>
      <p:sp>
        <p:nvSpPr>
          <p:cNvPr id="8" name="Footer Placeholder 7">
            <a:extLst>
              <a:ext uri="{FF2B5EF4-FFF2-40B4-BE49-F238E27FC236}">
                <a16:creationId xmlns:a16="http://schemas.microsoft.com/office/drawing/2014/main" xmlns="" id="{104EDC5A-127B-4694-804F-52F2707D08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438FE9F-3FF4-4F8E-A47B-B8AC336B1250}"/>
              </a:ext>
            </a:extLst>
          </p:cNvPr>
          <p:cNvSpPr>
            <a:spLocks noGrp="1"/>
          </p:cNvSpPr>
          <p:nvPr>
            <p:ph type="sldNum" sz="quarter" idx="12"/>
          </p:nvPr>
        </p:nvSpPr>
        <p:spPr/>
        <p:txBody>
          <a:bodyPr/>
          <a:lstStyle/>
          <a:p>
            <a:fld id="{4F4EED46-AC0B-4587-ABC4-F0816CEB7DB2}" type="slidenum">
              <a:rPr lang="en-US" smtClean="0"/>
              <a:t>‹#›</a:t>
            </a:fld>
            <a:endParaRPr lang="en-US"/>
          </a:p>
        </p:txBody>
      </p:sp>
    </p:spTree>
    <p:extLst>
      <p:ext uri="{BB962C8B-B14F-4D97-AF65-F5344CB8AC3E}">
        <p14:creationId xmlns:p14="http://schemas.microsoft.com/office/powerpoint/2010/main" val="2723747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 large text, 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058400" cy="1143000"/>
          </a:xfrm>
        </p:spPr>
        <p:txBody>
          <a:bodyPr/>
          <a:lstStyle>
            <a:lvl1pPr marL="0"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609731" y="1600155"/>
            <a:ext cx="10058270" cy="4035875"/>
          </a:xfrm>
        </p:spPr>
        <p:txBody>
          <a:bodyPr/>
          <a:lstStyle>
            <a:lvl1pPr marL="631825" marR="0" indent="0" algn="l" defTabSz="914400" rtl="0" eaLnBrk="1" fontAlgn="base" latinLnBrk="0" hangingPunct="1">
              <a:lnSpc>
                <a:spcPct val="100000"/>
              </a:lnSpc>
              <a:spcBef>
                <a:spcPts val="1800"/>
              </a:spcBef>
              <a:spcAft>
                <a:spcPct val="0"/>
              </a:spcAft>
              <a:buClr>
                <a:srgbClr val="92D050"/>
              </a:buClr>
              <a:buSzTx/>
              <a:buFontTx/>
              <a:buNone/>
              <a:tabLst/>
              <a:defRPr sz="3000"/>
            </a:lvl1pPr>
            <a:lvl2pPr marL="631825" indent="0">
              <a:buFontTx/>
              <a:buNone/>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0508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 s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738" y="1600155"/>
            <a:ext cx="5472092" cy="4035875"/>
          </a:xfrm>
        </p:spPr>
        <p:txBody>
          <a:bodyPr/>
          <a:lstStyle/>
          <a:p>
            <a:pPr lvl="0"/>
            <a:r>
              <a:rPr lang="en-US"/>
              <a:t>Edit Master text styles</a:t>
            </a:r>
          </a:p>
          <a:p>
            <a:pPr lvl="1"/>
            <a:r>
              <a:rPr lang="en-US"/>
              <a:t>Second level</a:t>
            </a:r>
          </a:p>
        </p:txBody>
      </p:sp>
      <p:sp>
        <p:nvSpPr>
          <p:cNvPr id="6" name="Picture Placeholder 5"/>
          <p:cNvSpPr>
            <a:spLocks noGrp="1"/>
          </p:cNvSpPr>
          <p:nvPr>
            <p:ph type="pic" sz="quarter" idx="11"/>
          </p:nvPr>
        </p:nvSpPr>
        <p:spPr>
          <a:xfrm>
            <a:off x="6364825" y="1604963"/>
            <a:ext cx="5827183" cy="4572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8720174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B95ECA1F-FA05-44FD-BFF7-C06DD905D649}"/>
              </a:ext>
            </a:extLst>
          </p:cNvPr>
          <p:cNvSpPr>
            <a:spLocks noGrp="1"/>
          </p:cNvSpPr>
          <p:nvPr>
            <p:ph type="title"/>
          </p:nvPr>
        </p:nvSpPr>
        <p:spPr>
          <a:xfrm>
            <a:off x="609601" y="274639"/>
            <a:ext cx="10854448" cy="1143000"/>
          </a:xfrm>
        </p:spPr>
        <p:txBody>
          <a:bodyPr/>
          <a:lstStyle>
            <a:lvl1pPr marL="0" indent="0">
              <a:defRPr>
                <a:solidFill>
                  <a:srgbClr val="006BB6"/>
                </a:solidFill>
              </a:defRPr>
            </a:lvl1pPr>
          </a:lstStyle>
          <a:p>
            <a:r>
              <a:rPr lang="en-US"/>
              <a:t>Click to edit Master title style</a:t>
            </a:r>
            <a:endParaRPr lang="en-US" dirty="0"/>
          </a:p>
        </p:txBody>
      </p:sp>
    </p:spTree>
    <p:extLst>
      <p:ext uri="{BB962C8B-B14F-4D97-AF65-F5344CB8AC3E}">
        <p14:creationId xmlns:p14="http://schemas.microsoft.com/office/powerpoint/2010/main" val="8039497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a:solidFill>
            <a:schemeClr val="bg1">
              <a:lumMod val="8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20660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slide - photo backgroun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405213722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header">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a:defRPr/>
            </a:lvl1pPr>
          </a:lstStyle>
          <a:p>
            <a:pPr lvl="0"/>
            <a:r>
              <a:rPr lang="en-US"/>
              <a:t>Click to edit Master title style</a:t>
            </a:r>
            <a:endParaRPr lang="en-US" dirty="0"/>
          </a:p>
        </p:txBody>
      </p:sp>
    </p:spTree>
    <p:extLst>
      <p:ext uri="{BB962C8B-B14F-4D97-AF65-F5344CB8AC3E}">
        <p14:creationId xmlns:p14="http://schemas.microsoft.com/office/powerpoint/2010/main" val="21790620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32519" y="557953"/>
            <a:ext cx="6425956"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386797894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F14A5273-7EF2-4AC7-BEF8-97F6F6328184}"/>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0" y="5738613"/>
            <a:ext cx="12192000" cy="1066800"/>
          </a:xfrm>
          <a:prstGeom prst="rect">
            <a:avLst/>
          </a:prstGeom>
        </p:spPr>
      </p:pic>
      <p:sp>
        <p:nvSpPr>
          <p:cNvPr id="1026" name="Title Placeholder 1"/>
          <p:cNvSpPr>
            <a:spLocks noGrp="1"/>
          </p:cNvSpPr>
          <p:nvPr>
            <p:ph type="title"/>
          </p:nvPr>
        </p:nvSpPr>
        <p:spPr bwMode="auto">
          <a:xfrm>
            <a:off x="609600" y="274639"/>
            <a:ext cx="10374283"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09599" y="1600202"/>
            <a:ext cx="10374284" cy="40441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2" name="TextBox 1">
            <a:extLst>
              <a:ext uri="{FF2B5EF4-FFF2-40B4-BE49-F238E27FC236}">
                <a16:creationId xmlns:a16="http://schemas.microsoft.com/office/drawing/2014/main" xmlns="" id="{85546EA3-597A-4426-B506-309F5F1A38A3}"/>
              </a:ext>
            </a:extLst>
          </p:cNvPr>
          <p:cNvSpPr txBox="1"/>
          <p:nvPr/>
        </p:nvSpPr>
        <p:spPr>
          <a:xfrm>
            <a:off x="6591300" y="6543675"/>
            <a:ext cx="5238750" cy="338554"/>
          </a:xfrm>
          <a:prstGeom prst="rect">
            <a:avLst/>
          </a:prstGeom>
          <a:noFill/>
        </p:spPr>
        <p:txBody>
          <a:bodyPr wrap="square" rtlCol="0">
            <a:spAutoFit/>
          </a:bodyPr>
          <a:lstStyle/>
          <a:p>
            <a:r>
              <a:rPr lang="en-US"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  </a:t>
            </a:r>
          </a:p>
        </p:txBody>
      </p:sp>
      <p:sp>
        <p:nvSpPr>
          <p:cNvPr id="6" name="Rectangle 5">
            <a:extLst>
              <a:ext uri="{FF2B5EF4-FFF2-40B4-BE49-F238E27FC236}">
                <a16:creationId xmlns:a16="http://schemas.microsoft.com/office/drawing/2014/main" xmlns="" id="{41C65E31-CB1D-4A0D-A167-B267F453BA3B}"/>
              </a:ext>
            </a:extLst>
          </p:cNvPr>
          <p:cNvSpPr/>
          <p:nvPr/>
        </p:nvSpPr>
        <p:spPr>
          <a:xfrm>
            <a:off x="0" y="0"/>
            <a:ext cx="12192000" cy="27463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552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 id="2147483683" r:id="rId22"/>
  </p:sldLayoutIdLst>
  <p:transition>
    <p:fade/>
  </p:transition>
  <p:txStyles>
    <p:titleStyle>
      <a:lvl1pPr marL="0" indent="0" algn="l" rtl="0" eaLnBrk="1" fontAlgn="base" hangingPunct="1">
        <a:spcBef>
          <a:spcPct val="0"/>
        </a:spcBef>
        <a:spcAft>
          <a:spcPct val="0"/>
        </a:spcAft>
        <a:defRPr sz="3000" b="1" kern="1200">
          <a:solidFill>
            <a:srgbClr val="006BB6"/>
          </a:solidFill>
          <a:latin typeface="Century Gothic" panose="020B0502020202020204" pitchFamily="34" charset="0"/>
          <a:ea typeface="+mj-ea"/>
          <a:cs typeface="+mj-cs"/>
        </a:defRPr>
      </a:lvl1pPr>
      <a:lvl2pPr algn="l" rtl="0" eaLnBrk="1" fontAlgn="base" hangingPunct="1">
        <a:spcBef>
          <a:spcPct val="0"/>
        </a:spcBef>
        <a:spcAft>
          <a:spcPct val="0"/>
        </a:spcAft>
        <a:defRPr sz="3600">
          <a:solidFill>
            <a:schemeClr val="bg1"/>
          </a:solidFill>
          <a:latin typeface="Calibri" pitchFamily="34" charset="0"/>
        </a:defRPr>
      </a:lvl2pPr>
      <a:lvl3pPr algn="l" rtl="0" eaLnBrk="1" fontAlgn="base" hangingPunct="1">
        <a:spcBef>
          <a:spcPct val="0"/>
        </a:spcBef>
        <a:spcAft>
          <a:spcPct val="0"/>
        </a:spcAft>
        <a:defRPr sz="3600">
          <a:solidFill>
            <a:schemeClr val="bg1"/>
          </a:solidFill>
          <a:latin typeface="Calibri" pitchFamily="34" charset="0"/>
        </a:defRPr>
      </a:lvl3pPr>
      <a:lvl4pPr algn="l" rtl="0" eaLnBrk="1" fontAlgn="base" hangingPunct="1">
        <a:spcBef>
          <a:spcPct val="0"/>
        </a:spcBef>
        <a:spcAft>
          <a:spcPct val="0"/>
        </a:spcAft>
        <a:defRPr sz="3600">
          <a:solidFill>
            <a:schemeClr val="bg1"/>
          </a:solidFill>
          <a:latin typeface="Calibri" pitchFamily="34" charset="0"/>
        </a:defRPr>
      </a:lvl4pPr>
      <a:lvl5pPr algn="l" rtl="0" eaLnBrk="1" fontAlgn="base" hangingPunct="1">
        <a:spcBef>
          <a:spcPct val="0"/>
        </a:spcBef>
        <a:spcAft>
          <a:spcPct val="0"/>
        </a:spcAft>
        <a:defRPr sz="3600">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Calibri" pitchFamily="34" charset="0"/>
        </a:defRPr>
      </a:lvl6pPr>
      <a:lvl7pPr marL="914400" algn="l" rtl="0" eaLnBrk="1" fontAlgn="base" hangingPunct="1">
        <a:spcBef>
          <a:spcPct val="0"/>
        </a:spcBef>
        <a:spcAft>
          <a:spcPct val="0"/>
        </a:spcAft>
        <a:defRPr sz="3600" b="1">
          <a:solidFill>
            <a:schemeClr val="bg1"/>
          </a:solidFill>
          <a:latin typeface="Calibri" pitchFamily="34" charset="0"/>
        </a:defRPr>
      </a:lvl7pPr>
      <a:lvl8pPr marL="1371600" algn="l" rtl="0" eaLnBrk="1" fontAlgn="base" hangingPunct="1">
        <a:spcBef>
          <a:spcPct val="0"/>
        </a:spcBef>
        <a:spcAft>
          <a:spcPct val="0"/>
        </a:spcAft>
        <a:defRPr sz="3600" b="1">
          <a:solidFill>
            <a:schemeClr val="bg1"/>
          </a:solidFill>
          <a:latin typeface="Calibri" pitchFamily="34" charset="0"/>
        </a:defRPr>
      </a:lvl8pPr>
      <a:lvl9pPr marL="1828800" algn="l" rtl="0" eaLnBrk="1" fontAlgn="base" hangingPunct="1">
        <a:spcBef>
          <a:spcPct val="0"/>
        </a:spcBef>
        <a:spcAft>
          <a:spcPct val="0"/>
        </a:spcAft>
        <a:defRPr sz="3600" b="1">
          <a:solidFill>
            <a:schemeClr val="bg1"/>
          </a:solidFill>
          <a:latin typeface="Calibri" pitchFamily="34" charset="0"/>
        </a:defRPr>
      </a:lvl9pPr>
    </p:titleStyle>
    <p:bodyStyle>
      <a:lvl1pPr marL="631825" indent="-233363" algn="l" rtl="0" eaLnBrk="1" fontAlgn="base" hangingPunct="1">
        <a:spcBef>
          <a:spcPts val="12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030288" indent="-174625" algn="l" rtl="0" eaLnBrk="1" fontAlgn="base" hangingPunct="1">
        <a:spcBef>
          <a:spcPct val="20000"/>
        </a:spcBef>
        <a:spcAft>
          <a:spcPct val="0"/>
        </a:spcAft>
        <a:buClr>
          <a:schemeClr val="tx1">
            <a:lumMod val="50000"/>
            <a:lumOff val="50000"/>
          </a:schemeClr>
        </a:buClr>
        <a:buFont typeface="Arial" charset="0"/>
        <a:buChar char="•"/>
        <a:defRPr sz="16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6.jpg"/><Relationship Id="rId16"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4.sv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F07C226D-31D9-4C07-B73D-A45BEF30DAD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4" name="Content Placeholder 5"/>
          <p:cNvSpPr txBox="1">
            <a:spLocks/>
          </p:cNvSpPr>
          <p:nvPr/>
        </p:nvSpPr>
        <p:spPr bwMode="auto">
          <a:xfrm>
            <a:off x="0" y="364999"/>
            <a:ext cx="12192000" cy="3277722"/>
          </a:xfrm>
          <a:prstGeom prst="rect">
            <a:avLst/>
          </a:prstGeom>
          <a:gradFill>
            <a:gsLst>
              <a:gs pos="0">
                <a:schemeClr val="accent1">
                  <a:lumMod val="5000"/>
                  <a:lumOff val="95000"/>
                </a:schemeClr>
              </a:gs>
              <a:gs pos="100000">
                <a:schemeClr val="bg1">
                  <a:alpha val="0"/>
                </a:schemeClr>
              </a:gs>
            </a:gsLst>
            <a:lin ang="5400000" scaled="1"/>
          </a:gra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
        <p:nvSpPr>
          <p:cNvPr id="5" name="Title 4"/>
          <p:cNvSpPr txBox="1">
            <a:spLocks/>
          </p:cNvSpPr>
          <p:nvPr/>
        </p:nvSpPr>
        <p:spPr bwMode="auto">
          <a:xfrm>
            <a:off x="417442" y="2105120"/>
            <a:ext cx="7869307" cy="2347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0" algn="l" rtl="0" eaLnBrk="0" fontAlgn="base" hangingPunct="0">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b="1">
                <a:solidFill>
                  <a:schemeClr val="bg1"/>
                </a:solidFill>
                <a:latin typeface="Calibri" pitchFamily="34" charset="0"/>
              </a:defRPr>
            </a:lvl6pPr>
            <a:lvl7pPr marL="914400" algn="l" rtl="0" fontAlgn="base">
              <a:spcBef>
                <a:spcPct val="0"/>
              </a:spcBef>
              <a:spcAft>
                <a:spcPct val="0"/>
              </a:spcAft>
              <a:defRPr sz="3600" b="1">
                <a:solidFill>
                  <a:schemeClr val="bg1"/>
                </a:solidFill>
                <a:latin typeface="Calibri" pitchFamily="34" charset="0"/>
              </a:defRPr>
            </a:lvl7pPr>
            <a:lvl8pPr marL="1371600" algn="l" rtl="0" fontAlgn="base">
              <a:spcBef>
                <a:spcPct val="0"/>
              </a:spcBef>
              <a:spcAft>
                <a:spcPct val="0"/>
              </a:spcAft>
              <a:defRPr sz="3600" b="1">
                <a:solidFill>
                  <a:schemeClr val="bg1"/>
                </a:solidFill>
                <a:latin typeface="Calibri" pitchFamily="34" charset="0"/>
              </a:defRPr>
            </a:lvl8pPr>
            <a:lvl9pPr marL="1828800" algn="l" rtl="0" fontAlgn="base">
              <a:spcBef>
                <a:spcPct val="0"/>
              </a:spcBef>
              <a:spcAft>
                <a:spcPct val="0"/>
              </a:spcAft>
              <a:defRPr sz="3600" b="1">
                <a:solidFill>
                  <a:schemeClr val="bg1"/>
                </a:solidFill>
                <a:latin typeface="Calibri" pitchFamily="34" charset="0"/>
              </a:defRPr>
            </a:lvl9pPr>
          </a:lstStyle>
          <a:p>
            <a:pPr marL="403225" indent="-4763">
              <a:spcBef>
                <a:spcPts val="0"/>
              </a:spcBef>
              <a:buClr>
                <a:srgbClr val="92D050"/>
              </a:buClr>
              <a:defRPr/>
            </a:pPr>
            <a:r>
              <a:rPr lang="en-US" sz="4400" b="1" dirty="0">
                <a:solidFill>
                  <a:srgbClr val="00497A"/>
                </a:solidFill>
                <a:latin typeface="Century Gothic" panose="020B0502020202020204" pitchFamily="34" charset="0"/>
                <a:ea typeface="Verdana" panose="020B0604030504040204" pitchFamily="34" charset="0"/>
                <a:cs typeface="Segoe UI" panose="020B0502040204020203" pitchFamily="34" charset="0"/>
              </a:rPr>
              <a:t>LPGA Sub-Area Study</a:t>
            </a:r>
            <a:r>
              <a:rPr lang="en-US" sz="4400" dirty="0">
                <a:solidFill>
                  <a:srgbClr val="31859C"/>
                </a:solidFill>
                <a:latin typeface="Myriad Pro" panose="020B0703030403020204" pitchFamily="34" charset="0"/>
              </a:rPr>
              <a:t/>
            </a:r>
            <a:br>
              <a:rPr lang="en-US" sz="4400" dirty="0">
                <a:solidFill>
                  <a:srgbClr val="31859C"/>
                </a:solidFill>
                <a:latin typeface="Myriad Pro" panose="020B0703030403020204" pitchFamily="34" charset="0"/>
              </a:rPr>
            </a:br>
            <a:endParaRPr lang="en-US" sz="1400"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403225" indent="-4763">
              <a:spcBef>
                <a:spcPts val="0"/>
              </a:spcBef>
              <a:buClr>
                <a:srgbClr val="92D050"/>
              </a:buClr>
              <a:defRPr/>
            </a:pPr>
            <a:r>
              <a:rPr lang="en-US" sz="1800" i="1" dirty="0">
                <a:solidFill>
                  <a:schemeClr val="tx1"/>
                </a:solidFill>
                <a:latin typeface="Segoe UI" panose="020B0502040204020203" pitchFamily="34" charset="0"/>
                <a:ea typeface="Segoe UI" panose="020B0502040204020203" pitchFamily="34" charset="0"/>
                <a:cs typeface="Segoe UI" panose="020B0502040204020203" pitchFamily="34" charset="0"/>
              </a:rPr>
              <a:t>Presented by </a:t>
            </a:r>
            <a:br>
              <a:rPr lang="en-US" sz="1800" i="1" dirty="0">
                <a:solidFill>
                  <a:schemeClr val="tx1"/>
                </a:solidFill>
                <a:latin typeface="Segoe UI" panose="020B0502040204020203" pitchFamily="34" charset="0"/>
                <a:ea typeface="Segoe UI" panose="020B0502040204020203" pitchFamily="34" charset="0"/>
                <a:cs typeface="Segoe UI" panose="020B0502040204020203" pitchFamily="34" charset="0"/>
              </a:rPr>
            </a:br>
            <a:r>
              <a:rPr lang="en-US"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Kok Wan Mah, </a:t>
            </a:r>
            <a:r>
              <a:rPr lang="en-US" sz="1800" b="1" dirty="0">
                <a:solidFill>
                  <a:schemeClr val="tx1"/>
                </a:solidFill>
                <a:latin typeface="Segoe UI" panose="020B0502040204020203" pitchFamily="34" charset="0"/>
                <a:cs typeface="Segoe UI" panose="020B0502040204020203" pitchFamily="34" charset="0"/>
              </a:rPr>
              <a:t>PE</a:t>
            </a:r>
          </a:p>
          <a:p>
            <a:pPr marL="403225" indent="-4763">
              <a:spcBef>
                <a:spcPts val="0"/>
              </a:spcBef>
              <a:buClr>
                <a:srgbClr val="92D050"/>
              </a:buClr>
              <a:defRPr/>
            </a:pPr>
            <a:r>
              <a:rPr lang="en-US" sz="1600" cap="small" dirty="0">
                <a:solidFill>
                  <a:schemeClr val="tx1"/>
                </a:solidFill>
                <a:latin typeface="Segoe UI" panose="020B0502040204020203" pitchFamily="34" charset="0"/>
                <a:ea typeface="Segoe UI" panose="020B0502040204020203" pitchFamily="34" charset="0"/>
                <a:cs typeface="Segoe UI" panose="020B0502040204020203" pitchFamily="34" charset="0"/>
              </a:rPr>
              <a:t>April 16, 2019</a:t>
            </a:r>
            <a:r>
              <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rPr>
              <a:t/>
            </a:r>
            <a:br>
              <a:rPr lang="en-US" sz="1400" dirty="0">
                <a:solidFill>
                  <a:schemeClr val="tx1"/>
                </a:solidFill>
                <a:latin typeface="Segoe UI" panose="020B0502040204020203" pitchFamily="34" charset="0"/>
                <a:ea typeface="Segoe UI" panose="020B0502040204020203" pitchFamily="34" charset="0"/>
                <a:cs typeface="Segoe UI" panose="020B0502040204020203" pitchFamily="34" charset="0"/>
              </a:rPr>
            </a:br>
            <a:endParaRPr lang="en-US" sz="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15694" y="6303611"/>
            <a:ext cx="931012" cy="454980"/>
          </a:xfrm>
          <a:prstGeom prst="rect">
            <a:avLst/>
          </a:prstGeom>
        </p:spPr>
      </p:pic>
      <p:sp>
        <p:nvSpPr>
          <p:cNvPr id="2" name="Rectangle 1">
            <a:extLst>
              <a:ext uri="{FF2B5EF4-FFF2-40B4-BE49-F238E27FC236}">
                <a16:creationId xmlns:a16="http://schemas.microsoft.com/office/drawing/2014/main" xmlns="" id="{680BB81A-8923-40BF-8730-2900D0A4F688}"/>
              </a:ext>
            </a:extLst>
          </p:cNvPr>
          <p:cNvSpPr/>
          <p:nvPr/>
        </p:nvSpPr>
        <p:spPr>
          <a:xfrm>
            <a:off x="0" y="0"/>
            <a:ext cx="12192000" cy="49137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2C2911EC-79F7-4AEF-BA3C-0927D1DE64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141" y="720734"/>
            <a:ext cx="2399359" cy="1384386"/>
          </a:xfrm>
          <a:prstGeom prst="rect">
            <a:avLst/>
          </a:prstGeom>
        </p:spPr>
      </p:pic>
      <p:sp>
        <p:nvSpPr>
          <p:cNvPr id="12" name="TextBox 11">
            <a:extLst>
              <a:ext uri="{FF2B5EF4-FFF2-40B4-BE49-F238E27FC236}">
                <a16:creationId xmlns:a16="http://schemas.microsoft.com/office/drawing/2014/main" xmlns="" id="{26C304D2-2F0D-4F97-80FC-1E2BF4BCEFB4}"/>
              </a:ext>
            </a:extLst>
          </p:cNvPr>
          <p:cNvSpPr txBox="1"/>
          <p:nvPr/>
        </p:nvSpPr>
        <p:spPr>
          <a:xfrm>
            <a:off x="8776250" y="6389756"/>
            <a:ext cx="1504950" cy="276999"/>
          </a:xfrm>
          <a:prstGeom prst="rect">
            <a:avLst/>
          </a:prstGeom>
          <a:noFill/>
        </p:spPr>
        <p:txBody>
          <a:bodyPr wrap="square" rtlCol="0">
            <a:spAutoFit/>
          </a:bodyPr>
          <a:lstStyle/>
          <a:p>
            <a:r>
              <a:rPr lang="en-US" sz="1200" i="1" dirty="0">
                <a:latin typeface="Segoe UI" panose="020B0502040204020203" pitchFamily="34" charset="0"/>
                <a:ea typeface="Segoe UI" panose="020B0502040204020203" pitchFamily="34" charset="0"/>
                <a:cs typeface="Segoe UI" panose="020B0502040204020203" pitchFamily="34" charset="0"/>
              </a:rPr>
              <a:t>Prepared by </a:t>
            </a:r>
          </a:p>
        </p:txBody>
      </p:sp>
      <p:pic>
        <p:nvPicPr>
          <p:cNvPr id="7" name="Picture 6">
            <a:extLst>
              <a:ext uri="{FF2B5EF4-FFF2-40B4-BE49-F238E27FC236}">
                <a16:creationId xmlns:a16="http://schemas.microsoft.com/office/drawing/2014/main" xmlns="" id="{3E9BE8F9-5154-4FD8-8D79-296BA7190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2881" y="2475575"/>
            <a:ext cx="3180480" cy="2164171"/>
          </a:xfrm>
          <a:prstGeom prst="rect">
            <a:avLst/>
          </a:prstGeom>
          <a:ln w="50800">
            <a:solidFill>
              <a:schemeClr val="bg1"/>
            </a:solidFill>
          </a:ln>
        </p:spPr>
      </p:pic>
      <p:pic>
        <p:nvPicPr>
          <p:cNvPr id="10" name="Picture 9">
            <a:extLst>
              <a:ext uri="{FF2B5EF4-FFF2-40B4-BE49-F238E27FC236}">
                <a16:creationId xmlns:a16="http://schemas.microsoft.com/office/drawing/2014/main" xmlns="" id="{C1E13E6F-930F-47B7-AE2A-C88314BEA0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2880" y="276028"/>
            <a:ext cx="3180480" cy="1960332"/>
          </a:xfrm>
          <a:prstGeom prst="rect">
            <a:avLst/>
          </a:prstGeom>
          <a:ln w="50800">
            <a:solidFill>
              <a:schemeClr val="bg1"/>
            </a:solidFill>
          </a:ln>
        </p:spPr>
      </p:pic>
    </p:spTree>
    <p:extLst>
      <p:ext uri="{BB962C8B-B14F-4D97-AF65-F5344CB8AC3E}">
        <p14:creationId xmlns:p14="http://schemas.microsoft.com/office/powerpoint/2010/main" val="36457372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C0D641A6-1B2E-40F4-95A2-BA2CBCE3361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588" b="8588"/>
          <a:stretch>
            <a:fillRect/>
          </a:stretch>
        </p:blipFill>
        <p:spPr>
          <a:xfrm>
            <a:off x="0" y="274638"/>
            <a:ext cx="12192000" cy="5680075"/>
          </a:xfrm>
        </p:spPr>
      </p:pic>
      <p:sp>
        <p:nvSpPr>
          <p:cNvPr id="6" name="Content Placeholder 5"/>
          <p:cNvSpPr>
            <a:spLocks noGrp="1"/>
          </p:cNvSpPr>
          <p:nvPr>
            <p:ph idx="1"/>
          </p:nvPr>
        </p:nvSpPr>
        <p:spPr>
          <a:xfrm>
            <a:off x="0" y="5954230"/>
            <a:ext cx="5372100" cy="903770"/>
          </a:xfrm>
          <a:solidFill>
            <a:srgbClr val="006BB6"/>
          </a:solidFill>
        </p:spPr>
        <p:txBody>
          <a:bodyPr/>
          <a:lstStyle/>
          <a:p>
            <a:endParaRPr lang="en-US" dirty="0"/>
          </a:p>
        </p:txBody>
      </p:sp>
      <p:sp>
        <p:nvSpPr>
          <p:cNvPr id="10" name="Rectangle 9">
            <a:extLst>
              <a:ext uri="{FF2B5EF4-FFF2-40B4-BE49-F238E27FC236}">
                <a16:creationId xmlns:a16="http://schemas.microsoft.com/office/drawing/2014/main" xmlns="" id="{DFFD5DFA-239E-4BE1-8148-C88349692435}"/>
              </a:ext>
            </a:extLst>
          </p:cNvPr>
          <p:cNvSpPr/>
          <p:nvPr/>
        </p:nvSpPr>
        <p:spPr>
          <a:xfrm>
            <a:off x="0" y="0"/>
            <a:ext cx="12192000" cy="27463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2EEDA1C9-E896-450D-A111-3103A275C6E2}"/>
              </a:ext>
            </a:extLst>
          </p:cNvPr>
          <p:cNvSpPr txBox="1"/>
          <p:nvPr/>
        </p:nvSpPr>
        <p:spPr>
          <a:xfrm rot="4500000">
            <a:off x="6306685" y="3387169"/>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Williamson Blvd</a:t>
            </a:r>
          </a:p>
        </p:txBody>
      </p:sp>
      <p:sp>
        <p:nvSpPr>
          <p:cNvPr id="13" name="TextBox 12">
            <a:extLst>
              <a:ext uri="{FF2B5EF4-FFF2-40B4-BE49-F238E27FC236}">
                <a16:creationId xmlns:a16="http://schemas.microsoft.com/office/drawing/2014/main" xmlns="" id="{D97A379F-A61F-463A-94F5-C3519A47CF54}"/>
              </a:ext>
            </a:extLst>
          </p:cNvPr>
          <p:cNvSpPr txBox="1"/>
          <p:nvPr/>
        </p:nvSpPr>
        <p:spPr>
          <a:xfrm rot="20003204">
            <a:off x="7912101" y="1463593"/>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LPGA Blvd.</a:t>
            </a:r>
          </a:p>
        </p:txBody>
      </p:sp>
      <p:sp>
        <p:nvSpPr>
          <p:cNvPr id="14" name="TextBox 13">
            <a:extLst>
              <a:ext uri="{FF2B5EF4-FFF2-40B4-BE49-F238E27FC236}">
                <a16:creationId xmlns:a16="http://schemas.microsoft.com/office/drawing/2014/main" xmlns="" id="{0ECF8458-1574-4CC1-B03E-244304B84083}"/>
              </a:ext>
            </a:extLst>
          </p:cNvPr>
          <p:cNvSpPr txBox="1"/>
          <p:nvPr/>
        </p:nvSpPr>
        <p:spPr>
          <a:xfrm rot="1421836">
            <a:off x="7317184" y="364010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Mason Ave.</a:t>
            </a:r>
          </a:p>
        </p:txBody>
      </p:sp>
      <p:sp>
        <p:nvSpPr>
          <p:cNvPr id="15" name="TextBox 14">
            <a:extLst>
              <a:ext uri="{FF2B5EF4-FFF2-40B4-BE49-F238E27FC236}">
                <a16:creationId xmlns:a16="http://schemas.microsoft.com/office/drawing/2014/main" xmlns="" id="{3968449B-9EB8-4F43-9313-7C5948AB37CC}"/>
              </a:ext>
            </a:extLst>
          </p:cNvPr>
          <p:cNvSpPr txBox="1"/>
          <p:nvPr/>
        </p:nvSpPr>
        <p:spPr>
          <a:xfrm rot="4293237">
            <a:off x="5619828" y="5220094"/>
            <a:ext cx="2205071"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a:t>
            </a:r>
            <a:r>
              <a:rPr lang="en-US" sz="1100" b="1" dirty="0" err="1">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Tomoka</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Farms Rd.</a:t>
            </a:r>
          </a:p>
        </p:txBody>
      </p:sp>
      <p:sp>
        <p:nvSpPr>
          <p:cNvPr id="16" name="TextBox 15">
            <a:extLst>
              <a:ext uri="{FF2B5EF4-FFF2-40B4-BE49-F238E27FC236}">
                <a16:creationId xmlns:a16="http://schemas.microsoft.com/office/drawing/2014/main" xmlns="" id="{A9AAE5B2-12E5-4772-9F4A-EED903A89813}"/>
              </a:ext>
            </a:extLst>
          </p:cNvPr>
          <p:cNvSpPr txBox="1"/>
          <p:nvPr/>
        </p:nvSpPr>
        <p:spPr>
          <a:xfrm rot="4160416">
            <a:off x="6336010" y="1267388"/>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Clyde Morris Blvd</a:t>
            </a:r>
          </a:p>
        </p:txBody>
      </p:sp>
      <p:pic>
        <p:nvPicPr>
          <p:cNvPr id="17" name="Picture 6" descr="File:I-95.svg">
            <a:extLst>
              <a:ext uri="{FF2B5EF4-FFF2-40B4-BE49-F238E27FC236}">
                <a16:creationId xmlns:a16="http://schemas.microsoft.com/office/drawing/2014/main" xmlns="" id="{A8356652-CFF4-4473-A025-02DF496B93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6223" y="1000334"/>
            <a:ext cx="274639" cy="274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ile:I-95.svg">
            <a:extLst>
              <a:ext uri="{FF2B5EF4-FFF2-40B4-BE49-F238E27FC236}">
                <a16:creationId xmlns:a16="http://schemas.microsoft.com/office/drawing/2014/main" xmlns="" id="{E1FC8761-E024-422A-B5B0-19CD6CBA30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782" y="3733388"/>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5FE2E2C9-F1EB-470D-90EB-CF4294BD3F50}"/>
              </a:ext>
            </a:extLst>
          </p:cNvPr>
          <p:cNvSpPr/>
          <p:nvPr/>
        </p:nvSpPr>
        <p:spPr>
          <a:xfrm>
            <a:off x="7084975" y="2229926"/>
            <a:ext cx="2558297" cy="445675"/>
          </a:xfrm>
          <a:prstGeom prst="rect">
            <a:avLst/>
          </a:prstGeom>
          <a:solidFill>
            <a:srgbClr val="007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Retail Development begins at LPGA Blvd. and Williamson Blvd.</a:t>
            </a:r>
          </a:p>
        </p:txBody>
      </p:sp>
      <p:sp>
        <p:nvSpPr>
          <p:cNvPr id="28" name="Oval 27">
            <a:extLst>
              <a:ext uri="{FF2B5EF4-FFF2-40B4-BE49-F238E27FC236}">
                <a16:creationId xmlns:a16="http://schemas.microsoft.com/office/drawing/2014/main" xmlns="" id="{CEFC0544-9B7F-4AE9-BFC0-FA29990A5BDF}"/>
              </a:ext>
            </a:extLst>
          </p:cNvPr>
          <p:cNvSpPr/>
          <p:nvPr/>
        </p:nvSpPr>
        <p:spPr>
          <a:xfrm>
            <a:off x="6449201" y="2106083"/>
            <a:ext cx="645345" cy="645345"/>
          </a:xfrm>
          <a:prstGeom prst="ellipse">
            <a:avLst/>
          </a:prstGeom>
          <a:noFill/>
          <a:ln w="1238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p>
        </p:txBody>
      </p:sp>
      <p:sp>
        <p:nvSpPr>
          <p:cNvPr id="4" name="Oval 3">
            <a:extLst>
              <a:ext uri="{FF2B5EF4-FFF2-40B4-BE49-F238E27FC236}">
                <a16:creationId xmlns:a16="http://schemas.microsoft.com/office/drawing/2014/main" xmlns="" id="{08A8CE22-42CB-4155-8767-5342847277DE}"/>
              </a:ext>
            </a:extLst>
          </p:cNvPr>
          <p:cNvSpPr/>
          <p:nvPr/>
        </p:nvSpPr>
        <p:spPr>
          <a:xfrm>
            <a:off x="6449201" y="2107616"/>
            <a:ext cx="645345" cy="645345"/>
          </a:xfrm>
          <a:prstGeom prst="ellipse">
            <a:avLst/>
          </a:prstGeom>
          <a:noFill/>
          <a:ln w="50800">
            <a:solidFill>
              <a:srgbClr val="007077"/>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 Placeholder 7">
            <a:extLst>
              <a:ext uri="{FF2B5EF4-FFF2-40B4-BE49-F238E27FC236}">
                <a16:creationId xmlns:a16="http://schemas.microsoft.com/office/drawing/2014/main" xmlns="" id="{64C88E98-E812-4459-817A-8B4618420AE2}"/>
              </a:ext>
            </a:extLst>
          </p:cNvPr>
          <p:cNvSpPr>
            <a:spLocks noGrp="1"/>
          </p:cNvSpPr>
          <p:nvPr>
            <p:ph type="body" sz="quarter" idx="11"/>
          </p:nvPr>
        </p:nvSpPr>
        <p:spPr>
          <a:xfrm>
            <a:off x="117987" y="5637910"/>
            <a:ext cx="5121617" cy="1195174"/>
          </a:xfrm>
        </p:spPr>
        <p:txBody>
          <a:bodyPr/>
          <a:lstStyle/>
          <a:p>
            <a:endParaRPr lang="en-US" sz="2000" b="1" dirty="0">
              <a:solidFill>
                <a:schemeClr val="bg1"/>
              </a:solidFill>
              <a:latin typeface="Century Gothic" panose="020B0502020202020204" pitchFamily="34" charset="0"/>
            </a:endParaRPr>
          </a:p>
          <a:p>
            <a:r>
              <a:rPr lang="en-US" sz="2000" b="1" dirty="0">
                <a:solidFill>
                  <a:schemeClr val="bg1"/>
                </a:solidFill>
                <a:latin typeface="Century Gothic" panose="020B0502020202020204" pitchFamily="34" charset="0"/>
              </a:rPr>
              <a:t>Development Around the Interchange</a:t>
            </a:r>
          </a:p>
          <a:p>
            <a:pPr>
              <a:spcBef>
                <a:spcPts val="0"/>
              </a:spcBef>
            </a:pPr>
            <a:r>
              <a:rPr lang="en-US" sz="1600" b="1" dirty="0">
                <a:solidFill>
                  <a:schemeClr val="bg1"/>
                </a:solidFill>
                <a:latin typeface="Century Gothic" panose="020B0502020202020204" pitchFamily="34" charset="0"/>
              </a:rPr>
              <a:t>October 2008</a:t>
            </a:r>
          </a:p>
        </p:txBody>
      </p:sp>
      <p:sp>
        <p:nvSpPr>
          <p:cNvPr id="33" name="Rectangle 32">
            <a:extLst>
              <a:ext uri="{FF2B5EF4-FFF2-40B4-BE49-F238E27FC236}">
                <a16:creationId xmlns:a16="http://schemas.microsoft.com/office/drawing/2014/main" xmlns="" id="{3AD1D728-BD8D-47F9-BFE5-C1C438D4D0BB}"/>
              </a:ext>
            </a:extLst>
          </p:cNvPr>
          <p:cNvSpPr/>
          <p:nvPr/>
        </p:nvSpPr>
        <p:spPr>
          <a:xfrm>
            <a:off x="3128042" y="3667171"/>
            <a:ext cx="521870" cy="615373"/>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A7EE1C33-0CEF-4115-9C6C-44363668655E}"/>
              </a:ext>
            </a:extLst>
          </p:cNvPr>
          <p:cNvSpPr/>
          <p:nvPr/>
        </p:nvSpPr>
        <p:spPr>
          <a:xfrm>
            <a:off x="3118142" y="3669146"/>
            <a:ext cx="521870" cy="615373"/>
          </a:xfrm>
          <a:prstGeom prst="rect">
            <a:avLst/>
          </a:prstGeom>
          <a:noFill/>
          <a:ln w="53975">
            <a:solidFill>
              <a:srgbClr val="69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ctor: Elbow 28">
            <a:extLst>
              <a:ext uri="{FF2B5EF4-FFF2-40B4-BE49-F238E27FC236}">
                <a16:creationId xmlns:a16="http://schemas.microsoft.com/office/drawing/2014/main" xmlns="" id="{58FF7130-C2E1-415E-A173-E65C5A8FC0F9}"/>
              </a:ext>
            </a:extLst>
          </p:cNvPr>
          <p:cNvCxnSpPr>
            <a:cxnSpLocks/>
            <a:endCxn id="26" idx="0"/>
          </p:cNvCxnSpPr>
          <p:nvPr/>
        </p:nvCxnSpPr>
        <p:spPr>
          <a:xfrm>
            <a:off x="2584894" y="3147600"/>
            <a:ext cx="794183" cy="521546"/>
          </a:xfrm>
          <a:prstGeom prst="bentConnector2">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C54BDD51-EB9B-4126-B2A3-BA4FDDFFC9A0}"/>
              </a:ext>
            </a:extLst>
          </p:cNvPr>
          <p:cNvSpPr/>
          <p:nvPr/>
        </p:nvSpPr>
        <p:spPr>
          <a:xfrm>
            <a:off x="1007467" y="2988909"/>
            <a:ext cx="1704046" cy="445675"/>
          </a:xfrm>
          <a:prstGeom prst="rect">
            <a:avLst/>
          </a:prstGeom>
          <a:solidFill>
            <a:srgbClr val="69BE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Champion Elementary School</a:t>
            </a:r>
          </a:p>
        </p:txBody>
      </p:sp>
      <p:sp>
        <p:nvSpPr>
          <p:cNvPr id="21" name="Rectangle 20">
            <a:extLst>
              <a:ext uri="{FF2B5EF4-FFF2-40B4-BE49-F238E27FC236}">
                <a16:creationId xmlns:a16="http://schemas.microsoft.com/office/drawing/2014/main" xmlns="" id="{C54BDD51-EB9B-4126-B2A3-BA4FDDFFC9A0}"/>
              </a:ext>
            </a:extLst>
          </p:cNvPr>
          <p:cNvSpPr/>
          <p:nvPr/>
        </p:nvSpPr>
        <p:spPr>
          <a:xfrm>
            <a:off x="2452597" y="5128060"/>
            <a:ext cx="1704046" cy="445675"/>
          </a:xfrm>
          <a:prstGeom prst="rect">
            <a:avLst/>
          </a:prstGeom>
          <a:solidFill>
            <a:srgbClr val="69BE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Father Lopez High School</a:t>
            </a:r>
          </a:p>
        </p:txBody>
      </p:sp>
      <p:cxnSp>
        <p:nvCxnSpPr>
          <p:cNvPr id="22" name="Connector: Elbow 28">
            <a:extLst>
              <a:ext uri="{FF2B5EF4-FFF2-40B4-BE49-F238E27FC236}">
                <a16:creationId xmlns:a16="http://schemas.microsoft.com/office/drawing/2014/main" xmlns="" id="{58FF7130-C2E1-415E-A173-E65C5A8FC0F9}"/>
              </a:ext>
            </a:extLst>
          </p:cNvPr>
          <p:cNvCxnSpPr>
            <a:cxnSpLocks/>
          </p:cNvCxnSpPr>
          <p:nvPr/>
        </p:nvCxnSpPr>
        <p:spPr>
          <a:xfrm rot="16200000" flipH="1">
            <a:off x="4132351" y="5454019"/>
            <a:ext cx="445675" cy="397091"/>
          </a:xfrm>
          <a:prstGeom prst="bentConnector3">
            <a:avLst>
              <a:gd name="adj1" fmla="val 50000"/>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017052"/>
      </p:ext>
    </p:extLst>
  </p:cSld>
  <p:clrMapOvr>
    <a:masterClrMapping/>
  </p:clrMapOvr>
  <p:transition advClick="0" advTm="6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23629330-ABF3-4D25-8036-F8CF4E31BCD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588" b="8588"/>
          <a:stretch>
            <a:fillRect/>
          </a:stretch>
        </p:blipFill>
        <p:spPr>
          <a:xfrm>
            <a:off x="0" y="274638"/>
            <a:ext cx="12192000" cy="5680075"/>
          </a:xfrm>
        </p:spPr>
      </p:pic>
      <p:sp>
        <p:nvSpPr>
          <p:cNvPr id="6" name="Content Placeholder 5"/>
          <p:cNvSpPr>
            <a:spLocks noGrp="1"/>
          </p:cNvSpPr>
          <p:nvPr>
            <p:ph idx="1"/>
          </p:nvPr>
        </p:nvSpPr>
        <p:spPr>
          <a:xfrm>
            <a:off x="0" y="5954230"/>
            <a:ext cx="5372100" cy="903770"/>
          </a:xfrm>
          <a:solidFill>
            <a:srgbClr val="80C342"/>
          </a:solidFill>
        </p:spPr>
        <p:txBody>
          <a:bodyPr/>
          <a:lstStyle/>
          <a:p>
            <a:endParaRPr lang="en-US" dirty="0"/>
          </a:p>
        </p:txBody>
      </p:sp>
      <p:sp>
        <p:nvSpPr>
          <p:cNvPr id="10" name="Rectangle 9">
            <a:extLst>
              <a:ext uri="{FF2B5EF4-FFF2-40B4-BE49-F238E27FC236}">
                <a16:creationId xmlns:a16="http://schemas.microsoft.com/office/drawing/2014/main" xmlns="" id="{DFFD5DFA-239E-4BE1-8148-C88349692435}"/>
              </a:ext>
            </a:extLst>
          </p:cNvPr>
          <p:cNvSpPr/>
          <p:nvPr/>
        </p:nvSpPr>
        <p:spPr>
          <a:xfrm>
            <a:off x="0" y="0"/>
            <a:ext cx="12192000" cy="27463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68D43B4C-E895-423C-80FC-B663FBDE1EA7}"/>
              </a:ext>
            </a:extLst>
          </p:cNvPr>
          <p:cNvSpPr txBox="1"/>
          <p:nvPr/>
        </p:nvSpPr>
        <p:spPr>
          <a:xfrm rot="4500000">
            <a:off x="6286499" y="329819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Williamson Blvd</a:t>
            </a:r>
          </a:p>
        </p:txBody>
      </p:sp>
      <p:sp>
        <p:nvSpPr>
          <p:cNvPr id="13" name="TextBox 12">
            <a:extLst>
              <a:ext uri="{FF2B5EF4-FFF2-40B4-BE49-F238E27FC236}">
                <a16:creationId xmlns:a16="http://schemas.microsoft.com/office/drawing/2014/main" xmlns="" id="{01DA875A-BB96-4B54-97B1-BF68BBB18FF5}"/>
              </a:ext>
            </a:extLst>
          </p:cNvPr>
          <p:cNvSpPr txBox="1"/>
          <p:nvPr/>
        </p:nvSpPr>
        <p:spPr>
          <a:xfrm rot="20003204">
            <a:off x="8801100" y="1068843"/>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LPGA Blvd.</a:t>
            </a:r>
          </a:p>
        </p:txBody>
      </p:sp>
      <p:sp>
        <p:nvSpPr>
          <p:cNvPr id="14" name="TextBox 13">
            <a:extLst>
              <a:ext uri="{FF2B5EF4-FFF2-40B4-BE49-F238E27FC236}">
                <a16:creationId xmlns:a16="http://schemas.microsoft.com/office/drawing/2014/main" xmlns="" id="{D1BD4595-39F6-4C7E-B848-59A53CB8FADF}"/>
              </a:ext>
            </a:extLst>
          </p:cNvPr>
          <p:cNvSpPr txBox="1"/>
          <p:nvPr/>
        </p:nvSpPr>
        <p:spPr>
          <a:xfrm rot="1421836">
            <a:off x="7317184" y="364010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Mason Ave.</a:t>
            </a:r>
          </a:p>
        </p:txBody>
      </p:sp>
      <p:sp>
        <p:nvSpPr>
          <p:cNvPr id="15" name="TextBox 14">
            <a:extLst>
              <a:ext uri="{FF2B5EF4-FFF2-40B4-BE49-F238E27FC236}">
                <a16:creationId xmlns:a16="http://schemas.microsoft.com/office/drawing/2014/main" xmlns="" id="{C7BF5728-CB02-461B-90B8-59B913B1A189}"/>
              </a:ext>
            </a:extLst>
          </p:cNvPr>
          <p:cNvSpPr txBox="1"/>
          <p:nvPr/>
        </p:nvSpPr>
        <p:spPr>
          <a:xfrm rot="4293237">
            <a:off x="5619828" y="5220094"/>
            <a:ext cx="2205071"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a:t>
            </a:r>
            <a:r>
              <a:rPr lang="en-US" sz="1100" b="1" dirty="0" err="1">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Tomoka</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Farms Rd.</a:t>
            </a:r>
          </a:p>
        </p:txBody>
      </p:sp>
      <p:sp>
        <p:nvSpPr>
          <p:cNvPr id="16" name="TextBox 15">
            <a:extLst>
              <a:ext uri="{FF2B5EF4-FFF2-40B4-BE49-F238E27FC236}">
                <a16:creationId xmlns:a16="http://schemas.microsoft.com/office/drawing/2014/main" xmlns="" id="{F15A300C-CE8F-4945-BD0C-D95C85829CB5}"/>
              </a:ext>
            </a:extLst>
          </p:cNvPr>
          <p:cNvSpPr txBox="1"/>
          <p:nvPr/>
        </p:nvSpPr>
        <p:spPr>
          <a:xfrm rot="4160416">
            <a:off x="6336010" y="1267388"/>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Clyde Morris Blvd</a:t>
            </a:r>
          </a:p>
        </p:txBody>
      </p:sp>
      <p:pic>
        <p:nvPicPr>
          <p:cNvPr id="17" name="Picture 6" descr="File:I-95.svg">
            <a:extLst>
              <a:ext uri="{FF2B5EF4-FFF2-40B4-BE49-F238E27FC236}">
                <a16:creationId xmlns:a16="http://schemas.microsoft.com/office/drawing/2014/main" xmlns="" id="{F8FD05E3-A41E-4562-BC2F-573FA6E422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6223" y="1000334"/>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xmlns="" id="{5B1549BC-4B01-4026-BC52-02857C57EC12}"/>
              </a:ext>
            </a:extLst>
          </p:cNvPr>
          <p:cNvSpPr/>
          <p:nvPr/>
        </p:nvSpPr>
        <p:spPr>
          <a:xfrm rot="3981591">
            <a:off x="6497015" y="2300316"/>
            <a:ext cx="202578" cy="328568"/>
          </a:xfrm>
          <a:prstGeom prst="rect">
            <a:avLst/>
          </a:prstGeom>
          <a:noFill/>
          <a:ln w="6032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xmlns="" id="{59F15FAB-E4FA-4261-8B2B-556D0F1D3AA7}"/>
              </a:ext>
            </a:extLst>
          </p:cNvPr>
          <p:cNvSpPr/>
          <p:nvPr/>
        </p:nvSpPr>
        <p:spPr>
          <a:xfrm rot="3981591">
            <a:off x="6497016" y="2300317"/>
            <a:ext cx="202578" cy="328568"/>
          </a:xfrm>
          <a:prstGeom prst="rect">
            <a:avLst/>
          </a:prstGeom>
          <a:noFill/>
          <a:ln w="34925">
            <a:solidFill>
              <a:srgbClr val="006BB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Connector: Elbow 24">
            <a:extLst>
              <a:ext uri="{FF2B5EF4-FFF2-40B4-BE49-F238E27FC236}">
                <a16:creationId xmlns:a16="http://schemas.microsoft.com/office/drawing/2014/main" xmlns="" id="{2C286E3A-C3F2-44E7-BA90-382A5EB26B99}"/>
              </a:ext>
            </a:extLst>
          </p:cNvPr>
          <p:cNvCxnSpPr>
            <a:cxnSpLocks/>
          </p:cNvCxnSpPr>
          <p:nvPr/>
        </p:nvCxnSpPr>
        <p:spPr>
          <a:xfrm rot="10800000">
            <a:off x="6800733" y="2400331"/>
            <a:ext cx="457200" cy="274320"/>
          </a:xfrm>
          <a:prstGeom prst="bentConnector3">
            <a:avLst>
              <a:gd name="adj1" fmla="val 584"/>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C58E0FAB-4ED4-492B-89C7-D70728AD91C6}"/>
              </a:ext>
            </a:extLst>
          </p:cNvPr>
          <p:cNvSpPr/>
          <p:nvPr/>
        </p:nvSpPr>
        <p:spPr>
          <a:xfrm>
            <a:off x="7151336" y="2610934"/>
            <a:ext cx="1403410" cy="445675"/>
          </a:xfrm>
          <a:prstGeom prst="rect">
            <a:avLst/>
          </a:prstGeom>
          <a:solidFill>
            <a:srgbClr val="006B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More Retail at </a:t>
            </a:r>
            <a:b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b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Technology Blvd</a:t>
            </a:r>
          </a:p>
        </p:txBody>
      </p:sp>
      <p:sp>
        <p:nvSpPr>
          <p:cNvPr id="27" name="Rectangle 26">
            <a:extLst>
              <a:ext uri="{FF2B5EF4-FFF2-40B4-BE49-F238E27FC236}">
                <a16:creationId xmlns:a16="http://schemas.microsoft.com/office/drawing/2014/main" xmlns="" id="{B352DFE3-4038-4949-B5A7-FBF251A5BE38}"/>
              </a:ext>
            </a:extLst>
          </p:cNvPr>
          <p:cNvSpPr/>
          <p:nvPr/>
        </p:nvSpPr>
        <p:spPr>
          <a:xfrm rot="20468373">
            <a:off x="5981539" y="3071901"/>
            <a:ext cx="382318" cy="1853511"/>
          </a:xfrm>
          <a:prstGeom prst="rect">
            <a:avLst/>
          </a:prstGeom>
          <a:no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891C6A70-5531-405E-88EF-08162A920914}"/>
              </a:ext>
            </a:extLst>
          </p:cNvPr>
          <p:cNvSpPr/>
          <p:nvPr/>
        </p:nvSpPr>
        <p:spPr>
          <a:xfrm rot="20468373">
            <a:off x="5980028" y="3080618"/>
            <a:ext cx="382318" cy="1844152"/>
          </a:xfrm>
          <a:prstGeom prst="rect">
            <a:avLst/>
          </a:prstGeom>
          <a:noFill/>
          <a:ln w="53975">
            <a:solidFill>
              <a:srgbClr val="69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E807A301-EE92-4512-A7B2-741AD95938B6}"/>
              </a:ext>
            </a:extLst>
          </p:cNvPr>
          <p:cNvSpPr/>
          <p:nvPr/>
        </p:nvSpPr>
        <p:spPr>
          <a:xfrm>
            <a:off x="3959441" y="4162699"/>
            <a:ext cx="1934597" cy="445675"/>
          </a:xfrm>
          <a:prstGeom prst="rect">
            <a:avLst/>
          </a:prstGeom>
          <a:solidFill>
            <a:srgbClr val="69BE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Daytona Auto Mall development continues</a:t>
            </a:r>
          </a:p>
        </p:txBody>
      </p:sp>
      <p:sp>
        <p:nvSpPr>
          <p:cNvPr id="30" name="Rectangle 29">
            <a:extLst>
              <a:ext uri="{FF2B5EF4-FFF2-40B4-BE49-F238E27FC236}">
                <a16:creationId xmlns:a16="http://schemas.microsoft.com/office/drawing/2014/main" xmlns="" id="{092AFD4D-5A69-4DC8-A883-CCBBEFA4E43D}"/>
              </a:ext>
            </a:extLst>
          </p:cNvPr>
          <p:cNvSpPr/>
          <p:nvPr/>
        </p:nvSpPr>
        <p:spPr>
          <a:xfrm rot="20468373">
            <a:off x="6520863" y="3963099"/>
            <a:ext cx="268461" cy="618486"/>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18FAFF7D-716F-4ACF-8C3D-A2040329F5CA}"/>
              </a:ext>
            </a:extLst>
          </p:cNvPr>
          <p:cNvSpPr/>
          <p:nvPr/>
        </p:nvSpPr>
        <p:spPr>
          <a:xfrm rot="20468373">
            <a:off x="6516153" y="3962709"/>
            <a:ext cx="276778" cy="618762"/>
          </a:xfrm>
          <a:prstGeom prst="rect">
            <a:avLst/>
          </a:prstGeom>
          <a:noFill/>
          <a:ln w="53975">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Connector: Elbow 31">
            <a:extLst>
              <a:ext uri="{FF2B5EF4-FFF2-40B4-BE49-F238E27FC236}">
                <a16:creationId xmlns:a16="http://schemas.microsoft.com/office/drawing/2014/main" xmlns="" id="{9C1F0F27-63C0-48FD-90D8-36B103E1E44E}"/>
              </a:ext>
            </a:extLst>
          </p:cNvPr>
          <p:cNvCxnSpPr>
            <a:cxnSpLocks/>
          </p:cNvCxnSpPr>
          <p:nvPr/>
        </p:nvCxnSpPr>
        <p:spPr>
          <a:xfrm rot="10800000">
            <a:off x="6904814" y="4394633"/>
            <a:ext cx="457200" cy="274320"/>
          </a:xfrm>
          <a:prstGeom prst="bentConnector3">
            <a:avLst>
              <a:gd name="adj1" fmla="val 584"/>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AC391381-A57A-441B-BB0E-CD3B9B6F5A23}"/>
              </a:ext>
            </a:extLst>
          </p:cNvPr>
          <p:cNvSpPr/>
          <p:nvPr/>
        </p:nvSpPr>
        <p:spPr>
          <a:xfrm>
            <a:off x="7124240" y="4661998"/>
            <a:ext cx="1578522" cy="445675"/>
          </a:xfrm>
          <a:prstGeom prst="rect">
            <a:avLst/>
          </a:prstGeom>
          <a:solidFill>
            <a:srgbClr val="80C3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Trader Joes Distribution Center</a:t>
            </a:r>
          </a:p>
        </p:txBody>
      </p:sp>
      <p:cxnSp>
        <p:nvCxnSpPr>
          <p:cNvPr id="34" name="Connector: Elbow 33">
            <a:extLst>
              <a:ext uri="{FF2B5EF4-FFF2-40B4-BE49-F238E27FC236}">
                <a16:creationId xmlns:a16="http://schemas.microsoft.com/office/drawing/2014/main" xmlns="" id="{2BC33C36-A931-4820-9BEA-4981731D0567}"/>
              </a:ext>
            </a:extLst>
          </p:cNvPr>
          <p:cNvCxnSpPr>
            <a:cxnSpLocks/>
          </p:cNvCxnSpPr>
          <p:nvPr/>
        </p:nvCxnSpPr>
        <p:spPr>
          <a:xfrm rot="10800000" flipH="1">
            <a:off x="5400368" y="3836067"/>
            <a:ext cx="457200" cy="274320"/>
          </a:xfrm>
          <a:prstGeom prst="bentConnector3">
            <a:avLst>
              <a:gd name="adj1" fmla="val 584"/>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35" name="Text Placeholder 7">
            <a:extLst>
              <a:ext uri="{FF2B5EF4-FFF2-40B4-BE49-F238E27FC236}">
                <a16:creationId xmlns:a16="http://schemas.microsoft.com/office/drawing/2014/main" xmlns="" id="{83AC3623-5C4C-4EC8-847B-86C5A359B82B}"/>
              </a:ext>
            </a:extLst>
          </p:cNvPr>
          <p:cNvSpPr>
            <a:spLocks noGrp="1"/>
          </p:cNvSpPr>
          <p:nvPr>
            <p:ph type="body" sz="quarter" idx="11"/>
          </p:nvPr>
        </p:nvSpPr>
        <p:spPr>
          <a:xfrm>
            <a:off x="117987" y="5637910"/>
            <a:ext cx="5121617" cy="1195174"/>
          </a:xfrm>
        </p:spPr>
        <p:txBody>
          <a:bodyPr/>
          <a:lstStyle/>
          <a:p>
            <a:endParaRPr lang="en-US" sz="2000" b="1" dirty="0">
              <a:solidFill>
                <a:schemeClr val="bg1"/>
              </a:solidFill>
              <a:latin typeface="Century Gothic" panose="020B0502020202020204" pitchFamily="34" charset="0"/>
            </a:endParaRPr>
          </a:p>
          <a:p>
            <a:r>
              <a:rPr lang="en-US" sz="2000" b="1" dirty="0">
                <a:solidFill>
                  <a:schemeClr val="bg1"/>
                </a:solidFill>
                <a:latin typeface="Century Gothic" panose="020B0502020202020204" pitchFamily="34" charset="0"/>
              </a:rPr>
              <a:t>Development Around the Interchange</a:t>
            </a:r>
          </a:p>
          <a:p>
            <a:pPr>
              <a:spcBef>
                <a:spcPts val="0"/>
              </a:spcBef>
            </a:pPr>
            <a:r>
              <a:rPr lang="en-US" sz="1600" b="1" dirty="0">
                <a:solidFill>
                  <a:schemeClr val="bg1"/>
                </a:solidFill>
                <a:latin typeface="Century Gothic" panose="020B0502020202020204" pitchFamily="34" charset="0"/>
              </a:rPr>
              <a:t>March 2015</a:t>
            </a:r>
          </a:p>
        </p:txBody>
      </p:sp>
    </p:spTree>
    <p:extLst>
      <p:ext uri="{BB962C8B-B14F-4D97-AF65-F5344CB8AC3E}">
        <p14:creationId xmlns:p14="http://schemas.microsoft.com/office/powerpoint/2010/main" val="2296957705"/>
      </p:ext>
    </p:extLst>
  </p:cSld>
  <p:clrMapOvr>
    <a:masterClrMapping/>
  </p:clrMapOvr>
  <p:transition advClick="0" advTm="6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9939961E-FA2E-4FF3-BF85-7BC2E9D63A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588" b="8588"/>
          <a:stretch>
            <a:fillRect/>
          </a:stretch>
        </p:blipFill>
        <p:spPr>
          <a:xfrm>
            <a:off x="0" y="274638"/>
            <a:ext cx="12192000" cy="5680075"/>
          </a:xfrm>
        </p:spPr>
      </p:pic>
      <p:sp>
        <p:nvSpPr>
          <p:cNvPr id="6" name="Content Placeholder 5"/>
          <p:cNvSpPr>
            <a:spLocks noGrp="1"/>
          </p:cNvSpPr>
          <p:nvPr>
            <p:ph idx="1"/>
          </p:nvPr>
        </p:nvSpPr>
        <p:spPr>
          <a:xfrm>
            <a:off x="0" y="5954230"/>
            <a:ext cx="5372100" cy="903770"/>
          </a:xfrm>
          <a:solidFill>
            <a:srgbClr val="006BB6"/>
          </a:solidFill>
        </p:spPr>
        <p:txBody>
          <a:bodyPr/>
          <a:lstStyle/>
          <a:p>
            <a:endParaRPr lang="en-US" dirty="0"/>
          </a:p>
        </p:txBody>
      </p:sp>
      <p:sp>
        <p:nvSpPr>
          <p:cNvPr id="10" name="Rectangle 9">
            <a:extLst>
              <a:ext uri="{FF2B5EF4-FFF2-40B4-BE49-F238E27FC236}">
                <a16:creationId xmlns:a16="http://schemas.microsoft.com/office/drawing/2014/main" xmlns="" id="{DFFD5DFA-239E-4BE1-8148-C88349692435}"/>
              </a:ext>
            </a:extLst>
          </p:cNvPr>
          <p:cNvSpPr/>
          <p:nvPr/>
        </p:nvSpPr>
        <p:spPr>
          <a:xfrm>
            <a:off x="0" y="0"/>
            <a:ext cx="12192000" cy="27463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4E955876-017E-41E2-A762-FE7EC66A69AA}"/>
              </a:ext>
            </a:extLst>
          </p:cNvPr>
          <p:cNvSpPr txBox="1"/>
          <p:nvPr/>
        </p:nvSpPr>
        <p:spPr>
          <a:xfrm rot="4500000">
            <a:off x="6286499" y="329819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Williamson Blvd</a:t>
            </a:r>
          </a:p>
        </p:txBody>
      </p:sp>
      <p:sp>
        <p:nvSpPr>
          <p:cNvPr id="13" name="TextBox 12">
            <a:extLst>
              <a:ext uri="{FF2B5EF4-FFF2-40B4-BE49-F238E27FC236}">
                <a16:creationId xmlns:a16="http://schemas.microsoft.com/office/drawing/2014/main" xmlns="" id="{A4BA18BE-7BE3-432E-8111-AB68658ED314}"/>
              </a:ext>
            </a:extLst>
          </p:cNvPr>
          <p:cNvSpPr txBox="1"/>
          <p:nvPr/>
        </p:nvSpPr>
        <p:spPr>
          <a:xfrm rot="20003204">
            <a:off x="8801100" y="1068843"/>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11</a:t>
            </a:r>
            <a:r>
              <a:rPr lang="en-US" sz="1100" b="1" baseline="30000"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TH</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St.</a:t>
            </a:r>
          </a:p>
        </p:txBody>
      </p:sp>
      <p:sp>
        <p:nvSpPr>
          <p:cNvPr id="14" name="TextBox 13">
            <a:extLst>
              <a:ext uri="{FF2B5EF4-FFF2-40B4-BE49-F238E27FC236}">
                <a16:creationId xmlns:a16="http://schemas.microsoft.com/office/drawing/2014/main" xmlns="" id="{1370E576-8D70-4233-88D7-7D9E8EA47195}"/>
              </a:ext>
            </a:extLst>
          </p:cNvPr>
          <p:cNvSpPr txBox="1"/>
          <p:nvPr/>
        </p:nvSpPr>
        <p:spPr>
          <a:xfrm rot="1421836">
            <a:off x="7317184" y="364010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Mason Ave.</a:t>
            </a:r>
          </a:p>
        </p:txBody>
      </p:sp>
      <p:sp>
        <p:nvSpPr>
          <p:cNvPr id="15" name="TextBox 14">
            <a:extLst>
              <a:ext uri="{FF2B5EF4-FFF2-40B4-BE49-F238E27FC236}">
                <a16:creationId xmlns:a16="http://schemas.microsoft.com/office/drawing/2014/main" xmlns="" id="{D71EB147-D3ED-42FA-8202-DBBF04D7B56C}"/>
              </a:ext>
            </a:extLst>
          </p:cNvPr>
          <p:cNvSpPr txBox="1"/>
          <p:nvPr/>
        </p:nvSpPr>
        <p:spPr>
          <a:xfrm rot="4293237">
            <a:off x="5619828" y="5220094"/>
            <a:ext cx="2205071"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a:t>
            </a:r>
            <a:r>
              <a:rPr lang="en-US" sz="1100" b="1" dirty="0" err="1">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Tomoka</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Farms Rd.</a:t>
            </a:r>
          </a:p>
        </p:txBody>
      </p:sp>
      <p:sp>
        <p:nvSpPr>
          <p:cNvPr id="16" name="TextBox 15">
            <a:extLst>
              <a:ext uri="{FF2B5EF4-FFF2-40B4-BE49-F238E27FC236}">
                <a16:creationId xmlns:a16="http://schemas.microsoft.com/office/drawing/2014/main" xmlns="" id="{4ACB5C8C-C8F0-4B82-A04E-79BC08475C7F}"/>
              </a:ext>
            </a:extLst>
          </p:cNvPr>
          <p:cNvSpPr txBox="1"/>
          <p:nvPr/>
        </p:nvSpPr>
        <p:spPr>
          <a:xfrm rot="4160416">
            <a:off x="6336010" y="1267388"/>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Clyde Morris Blvd</a:t>
            </a:r>
          </a:p>
        </p:txBody>
      </p:sp>
      <p:pic>
        <p:nvPicPr>
          <p:cNvPr id="17" name="Picture 6" descr="File:I-95.svg">
            <a:extLst>
              <a:ext uri="{FF2B5EF4-FFF2-40B4-BE49-F238E27FC236}">
                <a16:creationId xmlns:a16="http://schemas.microsoft.com/office/drawing/2014/main" xmlns="" id="{CF88083B-79A3-4972-8A0A-D7E48209D3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6223" y="1000334"/>
            <a:ext cx="274639" cy="274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ile:I-95.svg">
            <a:extLst>
              <a:ext uri="{FF2B5EF4-FFF2-40B4-BE49-F238E27FC236}">
                <a16:creationId xmlns:a16="http://schemas.microsoft.com/office/drawing/2014/main" xmlns="" id="{27CA7C98-6118-4A77-B9C1-C7BF43DD16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782" y="3733388"/>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33BC1911-F62A-462C-84C6-61A7FC768E56}"/>
              </a:ext>
            </a:extLst>
          </p:cNvPr>
          <p:cNvSpPr/>
          <p:nvPr/>
        </p:nvSpPr>
        <p:spPr>
          <a:xfrm>
            <a:off x="4254500" y="3051041"/>
            <a:ext cx="1851666" cy="445675"/>
          </a:xfrm>
          <a:prstGeom prst="rect">
            <a:avLst/>
          </a:prstGeom>
          <a:solidFill>
            <a:srgbClr val="007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err="1">
                <a:solidFill>
                  <a:schemeClr val="bg1"/>
                </a:solidFill>
                <a:effectLst>
                  <a:glow rad="63500">
                    <a:schemeClr val="tx1"/>
                  </a:glow>
                </a:effectLst>
                <a:latin typeface="Segoe UI" panose="020B0502040204020203" pitchFamily="34" charset="0"/>
                <a:cs typeface="Segoe UI" panose="020B0502040204020203" pitchFamily="34" charset="0"/>
              </a:rPr>
              <a:t>Tanger</a:t>
            </a: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 Outlet Mall </a:t>
            </a:r>
            <a:b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b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Construction Begins</a:t>
            </a:r>
          </a:p>
        </p:txBody>
      </p:sp>
      <p:sp>
        <p:nvSpPr>
          <p:cNvPr id="23" name="Oval 22">
            <a:extLst>
              <a:ext uri="{FF2B5EF4-FFF2-40B4-BE49-F238E27FC236}">
                <a16:creationId xmlns:a16="http://schemas.microsoft.com/office/drawing/2014/main" xmlns="" id="{985D267A-59EC-4F78-962C-A4D6922E3499}"/>
              </a:ext>
            </a:extLst>
          </p:cNvPr>
          <p:cNvSpPr/>
          <p:nvPr/>
        </p:nvSpPr>
        <p:spPr>
          <a:xfrm>
            <a:off x="6080766" y="2890756"/>
            <a:ext cx="745671" cy="745671"/>
          </a:xfrm>
          <a:prstGeom prst="ellipse">
            <a:avLst/>
          </a:prstGeom>
          <a:noFill/>
          <a:ln w="1238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p>
        </p:txBody>
      </p:sp>
      <p:sp>
        <p:nvSpPr>
          <p:cNvPr id="24" name="Oval 23">
            <a:extLst>
              <a:ext uri="{FF2B5EF4-FFF2-40B4-BE49-F238E27FC236}">
                <a16:creationId xmlns:a16="http://schemas.microsoft.com/office/drawing/2014/main" xmlns="" id="{A683004E-1085-4F05-AE7E-859D662B08EE}"/>
              </a:ext>
            </a:extLst>
          </p:cNvPr>
          <p:cNvSpPr/>
          <p:nvPr/>
        </p:nvSpPr>
        <p:spPr>
          <a:xfrm>
            <a:off x="6080766" y="2892289"/>
            <a:ext cx="745671" cy="745671"/>
          </a:xfrm>
          <a:prstGeom prst="ellipse">
            <a:avLst/>
          </a:prstGeom>
          <a:noFill/>
          <a:ln w="50800">
            <a:solidFill>
              <a:srgbClr val="007077"/>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xt Placeholder 7">
            <a:extLst>
              <a:ext uri="{FF2B5EF4-FFF2-40B4-BE49-F238E27FC236}">
                <a16:creationId xmlns:a16="http://schemas.microsoft.com/office/drawing/2014/main" xmlns="" id="{E70150A0-1388-47F3-B7B8-B8DD6AF2315B}"/>
              </a:ext>
            </a:extLst>
          </p:cNvPr>
          <p:cNvSpPr>
            <a:spLocks noGrp="1"/>
          </p:cNvSpPr>
          <p:nvPr>
            <p:ph type="body" sz="quarter" idx="11"/>
          </p:nvPr>
        </p:nvSpPr>
        <p:spPr>
          <a:xfrm>
            <a:off x="117987" y="5637910"/>
            <a:ext cx="5121617" cy="1195174"/>
          </a:xfrm>
        </p:spPr>
        <p:txBody>
          <a:bodyPr/>
          <a:lstStyle/>
          <a:p>
            <a:endParaRPr lang="en-US" sz="2000" b="1" dirty="0">
              <a:solidFill>
                <a:schemeClr val="bg1"/>
              </a:solidFill>
              <a:latin typeface="Century Gothic" panose="020B0502020202020204" pitchFamily="34" charset="0"/>
            </a:endParaRPr>
          </a:p>
          <a:p>
            <a:r>
              <a:rPr lang="en-US" sz="2000" b="1" dirty="0">
                <a:solidFill>
                  <a:schemeClr val="bg1"/>
                </a:solidFill>
                <a:latin typeface="Century Gothic" panose="020B0502020202020204" pitchFamily="34" charset="0"/>
              </a:rPr>
              <a:t>Development Around the Interchange</a:t>
            </a:r>
          </a:p>
          <a:p>
            <a:pPr>
              <a:spcBef>
                <a:spcPts val="0"/>
              </a:spcBef>
            </a:pPr>
            <a:r>
              <a:rPr lang="en-US" sz="1600" b="1" dirty="0">
                <a:solidFill>
                  <a:schemeClr val="bg1"/>
                </a:solidFill>
                <a:latin typeface="Century Gothic" panose="020B0502020202020204" pitchFamily="34" charset="0"/>
              </a:rPr>
              <a:t>April 2016</a:t>
            </a:r>
          </a:p>
        </p:txBody>
      </p:sp>
    </p:spTree>
    <p:extLst>
      <p:ext uri="{BB962C8B-B14F-4D97-AF65-F5344CB8AC3E}">
        <p14:creationId xmlns:p14="http://schemas.microsoft.com/office/powerpoint/2010/main" val="1391164901"/>
      </p:ext>
    </p:extLst>
  </p:cSld>
  <p:clrMapOvr>
    <a:masterClrMapping/>
  </p:clrMapOvr>
  <p:transition advClick="0" advTm="5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611DA891-BAC7-4D40-BC6B-654B3A7124D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588" b="8588"/>
          <a:stretch>
            <a:fillRect/>
          </a:stretch>
        </p:blipFill>
        <p:spPr>
          <a:xfrm>
            <a:off x="0" y="274638"/>
            <a:ext cx="12192000" cy="5680075"/>
          </a:xfrm>
        </p:spPr>
      </p:pic>
      <p:sp>
        <p:nvSpPr>
          <p:cNvPr id="8" name="Text Placeholder 7"/>
          <p:cNvSpPr>
            <a:spLocks noGrp="1"/>
          </p:cNvSpPr>
          <p:nvPr>
            <p:ph type="body" sz="quarter" idx="11"/>
          </p:nvPr>
        </p:nvSpPr>
        <p:spPr>
          <a:xfrm>
            <a:off x="609453" y="6084918"/>
            <a:ext cx="4762648" cy="274321"/>
          </a:xfrm>
        </p:spPr>
        <p:txBody>
          <a:bodyPr/>
          <a:lstStyle/>
          <a:p>
            <a:r>
              <a:rPr lang="en-US" b="1" dirty="0">
                <a:solidFill>
                  <a:schemeClr val="bg1"/>
                </a:solidFill>
                <a:latin typeface="Century Gothic" panose="020B0502020202020204" pitchFamily="34" charset="0"/>
              </a:rPr>
              <a:t>March 2018</a:t>
            </a:r>
          </a:p>
        </p:txBody>
      </p:sp>
      <p:sp>
        <p:nvSpPr>
          <p:cNvPr id="9" name="Text Placeholder 8"/>
          <p:cNvSpPr>
            <a:spLocks noGrp="1"/>
          </p:cNvSpPr>
          <p:nvPr>
            <p:ph type="body" sz="quarter" idx="12"/>
          </p:nvPr>
        </p:nvSpPr>
        <p:spPr/>
        <p:txBody>
          <a:bodyPr/>
          <a:lstStyle/>
          <a:p>
            <a:r>
              <a:rPr lang="en-US" dirty="0">
                <a:solidFill>
                  <a:schemeClr val="bg1"/>
                </a:solidFill>
              </a:rPr>
              <a:t>Extra line of text if needed.</a:t>
            </a:r>
          </a:p>
        </p:txBody>
      </p:sp>
      <p:sp>
        <p:nvSpPr>
          <p:cNvPr id="10" name="Rectangle 9">
            <a:extLst>
              <a:ext uri="{FF2B5EF4-FFF2-40B4-BE49-F238E27FC236}">
                <a16:creationId xmlns:a16="http://schemas.microsoft.com/office/drawing/2014/main" xmlns="" id="{DFFD5DFA-239E-4BE1-8148-C88349692435}"/>
              </a:ext>
            </a:extLst>
          </p:cNvPr>
          <p:cNvSpPr/>
          <p:nvPr/>
        </p:nvSpPr>
        <p:spPr>
          <a:xfrm>
            <a:off x="0" y="0"/>
            <a:ext cx="12192000" cy="27463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42501411-2A80-4032-94E3-A6C5A9966FAD}"/>
              </a:ext>
            </a:extLst>
          </p:cNvPr>
          <p:cNvSpPr/>
          <p:nvPr/>
        </p:nvSpPr>
        <p:spPr>
          <a:xfrm>
            <a:off x="0" y="5954230"/>
            <a:ext cx="5366223" cy="903770"/>
          </a:xfrm>
          <a:prstGeom prst="rect">
            <a:avLst/>
          </a:prstGeom>
          <a:solidFill>
            <a:srgbClr val="004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0F83BDC7-3F1C-4F52-8CB2-0BB9B8036A51}"/>
              </a:ext>
            </a:extLst>
          </p:cNvPr>
          <p:cNvGrpSpPr/>
          <p:nvPr/>
        </p:nvGrpSpPr>
        <p:grpSpPr>
          <a:xfrm>
            <a:off x="5201207" y="479946"/>
            <a:ext cx="5116966" cy="6004344"/>
            <a:chOff x="5201207" y="479946"/>
            <a:chExt cx="5116966" cy="6004344"/>
          </a:xfrm>
        </p:grpSpPr>
        <p:sp>
          <p:nvSpPr>
            <p:cNvPr id="11" name="TextBox 10">
              <a:extLst>
                <a:ext uri="{FF2B5EF4-FFF2-40B4-BE49-F238E27FC236}">
                  <a16:creationId xmlns:a16="http://schemas.microsoft.com/office/drawing/2014/main" xmlns="" id="{CC54D543-96E7-465B-8AD5-BA10737C2099}"/>
                </a:ext>
              </a:extLst>
            </p:cNvPr>
            <p:cNvSpPr txBox="1"/>
            <p:nvPr/>
          </p:nvSpPr>
          <p:spPr>
            <a:xfrm rot="20003204">
              <a:off x="8801100" y="1068843"/>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11</a:t>
              </a:r>
              <a:r>
                <a:rPr lang="en-US" sz="1100" b="1" baseline="30000"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TH</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St.</a:t>
              </a:r>
            </a:p>
          </p:txBody>
        </p:sp>
        <p:sp>
          <p:nvSpPr>
            <p:cNvPr id="13" name="TextBox 12">
              <a:extLst>
                <a:ext uri="{FF2B5EF4-FFF2-40B4-BE49-F238E27FC236}">
                  <a16:creationId xmlns:a16="http://schemas.microsoft.com/office/drawing/2014/main" xmlns="" id="{573EDA3F-E673-4BE3-9207-B155F32C062C}"/>
                </a:ext>
              </a:extLst>
            </p:cNvPr>
            <p:cNvSpPr txBox="1"/>
            <p:nvPr/>
          </p:nvSpPr>
          <p:spPr>
            <a:xfrm rot="1421836">
              <a:off x="7317184" y="364010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Mason Ave.</a:t>
              </a:r>
            </a:p>
          </p:txBody>
        </p:sp>
        <p:sp>
          <p:nvSpPr>
            <p:cNvPr id="15" name="TextBox 14">
              <a:extLst>
                <a:ext uri="{FF2B5EF4-FFF2-40B4-BE49-F238E27FC236}">
                  <a16:creationId xmlns:a16="http://schemas.microsoft.com/office/drawing/2014/main" xmlns="" id="{1302C4CD-6075-44D9-98DF-00EFF52838C0}"/>
                </a:ext>
              </a:extLst>
            </p:cNvPr>
            <p:cNvSpPr txBox="1"/>
            <p:nvPr/>
          </p:nvSpPr>
          <p:spPr>
            <a:xfrm rot="4160416">
              <a:off x="6336010" y="1267388"/>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Clyde Morris Blvd</a:t>
              </a:r>
            </a:p>
          </p:txBody>
        </p:sp>
        <p:pic>
          <p:nvPicPr>
            <p:cNvPr id="1030" name="Picture 6" descr="File:I-95.svg">
              <a:extLst>
                <a:ext uri="{FF2B5EF4-FFF2-40B4-BE49-F238E27FC236}">
                  <a16:creationId xmlns:a16="http://schemas.microsoft.com/office/drawing/2014/main" xmlns="" id="{C062C267-94CA-4D6B-A77A-11E4113DE9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1207" y="479946"/>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AFE743A2-0CBA-4922-B064-10AADDC5CC80}"/>
                </a:ext>
              </a:extLst>
            </p:cNvPr>
            <p:cNvSpPr txBox="1"/>
            <p:nvPr/>
          </p:nvSpPr>
          <p:spPr>
            <a:xfrm rot="4293237">
              <a:off x="5630119" y="5250950"/>
              <a:ext cx="2205071"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a:t>
              </a:r>
              <a:r>
                <a:rPr lang="en-US" sz="1100" b="1" dirty="0" err="1">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Tomoka</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Farms Rd.</a:t>
              </a:r>
            </a:p>
          </p:txBody>
        </p:sp>
        <p:sp>
          <p:nvSpPr>
            <p:cNvPr id="4" name="TextBox 3">
              <a:extLst>
                <a:ext uri="{FF2B5EF4-FFF2-40B4-BE49-F238E27FC236}">
                  <a16:creationId xmlns:a16="http://schemas.microsoft.com/office/drawing/2014/main" xmlns="" id="{7C645382-F986-4387-A30A-654AF9B32BF0}"/>
                </a:ext>
              </a:extLst>
            </p:cNvPr>
            <p:cNvSpPr txBox="1"/>
            <p:nvPr/>
          </p:nvSpPr>
          <p:spPr>
            <a:xfrm rot="4500000">
              <a:off x="6353555" y="3388663"/>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Williamson Blvd</a:t>
              </a:r>
            </a:p>
          </p:txBody>
        </p:sp>
      </p:grpSp>
      <p:pic>
        <p:nvPicPr>
          <p:cNvPr id="77" name="Picture 6" descr="File:I-95.svg">
            <a:extLst>
              <a:ext uri="{FF2B5EF4-FFF2-40B4-BE49-F238E27FC236}">
                <a16:creationId xmlns:a16="http://schemas.microsoft.com/office/drawing/2014/main" xmlns="" id="{13194723-DFA0-4472-BBC0-07CE11D778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782" y="3733388"/>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ED18560B-2F6D-4DE0-AB0B-1C068AB81A93}"/>
              </a:ext>
            </a:extLst>
          </p:cNvPr>
          <p:cNvSpPr/>
          <p:nvPr/>
        </p:nvSpPr>
        <p:spPr>
          <a:xfrm>
            <a:off x="3420289" y="2534124"/>
            <a:ext cx="1466343" cy="135736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89DEABE5-53E9-4CD1-9094-D4DD8C70C019}"/>
              </a:ext>
            </a:extLst>
          </p:cNvPr>
          <p:cNvSpPr/>
          <p:nvPr/>
        </p:nvSpPr>
        <p:spPr>
          <a:xfrm>
            <a:off x="3418314" y="2532149"/>
            <a:ext cx="1466343" cy="1357360"/>
          </a:xfrm>
          <a:prstGeom prst="rect">
            <a:avLst/>
          </a:prstGeom>
          <a:noFill/>
          <a:ln w="53975">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onnector: Elbow 22">
            <a:extLst>
              <a:ext uri="{FF2B5EF4-FFF2-40B4-BE49-F238E27FC236}">
                <a16:creationId xmlns:a16="http://schemas.microsoft.com/office/drawing/2014/main" xmlns="" id="{1A50C24D-74FE-475A-A487-ADBD5577B74F}"/>
              </a:ext>
            </a:extLst>
          </p:cNvPr>
          <p:cNvCxnSpPr>
            <a:cxnSpLocks/>
            <a:stCxn id="24" idx="3"/>
          </p:cNvCxnSpPr>
          <p:nvPr/>
        </p:nvCxnSpPr>
        <p:spPr>
          <a:xfrm>
            <a:off x="2854425" y="2114548"/>
            <a:ext cx="565864" cy="419575"/>
          </a:xfrm>
          <a:prstGeom prst="bentConnector3">
            <a:avLst>
              <a:gd name="adj1" fmla="val 50000"/>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357B51B6-C4B4-4FD8-9064-0D0DBB3F082C}"/>
              </a:ext>
            </a:extLst>
          </p:cNvPr>
          <p:cNvSpPr/>
          <p:nvPr/>
        </p:nvSpPr>
        <p:spPr>
          <a:xfrm>
            <a:off x="1275903" y="1891710"/>
            <a:ext cx="1578522" cy="445675"/>
          </a:xfrm>
          <a:prstGeom prst="rect">
            <a:avLst/>
          </a:prstGeom>
          <a:solidFill>
            <a:srgbClr val="80C3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Minto Communities</a:t>
            </a:r>
          </a:p>
        </p:txBody>
      </p:sp>
      <p:sp>
        <p:nvSpPr>
          <p:cNvPr id="30" name="Text Placeholder 7">
            <a:extLst>
              <a:ext uri="{FF2B5EF4-FFF2-40B4-BE49-F238E27FC236}">
                <a16:creationId xmlns:a16="http://schemas.microsoft.com/office/drawing/2014/main" xmlns="" id="{9F1CC87C-AA7A-4182-87A8-5D5DF36C10AD}"/>
              </a:ext>
            </a:extLst>
          </p:cNvPr>
          <p:cNvSpPr txBox="1">
            <a:spLocks/>
          </p:cNvSpPr>
          <p:nvPr/>
        </p:nvSpPr>
        <p:spPr bwMode="auto">
          <a:xfrm>
            <a:off x="117987" y="5637910"/>
            <a:ext cx="5121617" cy="11951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1200"/>
              </a:spcBef>
              <a:spcAft>
                <a:spcPct val="0"/>
              </a:spcAft>
              <a:buClr>
                <a:srgbClr val="92D050"/>
              </a:buClr>
              <a:buFont typeface="Wingdings" pitchFamily="2" charset="2"/>
              <a:buNone/>
              <a:defRPr sz="1800" kern="1200" baseline="0">
                <a:solidFill>
                  <a:schemeClr val="tx1">
                    <a:lumMod val="65000"/>
                    <a:lumOff val="35000"/>
                  </a:schemeClr>
                </a:solidFill>
                <a:latin typeface="Segoe UI Semibold" panose="020B0702040204020203" pitchFamily="34" charset="0"/>
                <a:ea typeface="Segoe UI" panose="020B0502040204020203" pitchFamily="34" charset="0"/>
                <a:cs typeface="Segoe UI Semilight" panose="020B0402040204020203" pitchFamily="34" charset="0"/>
              </a:defRPr>
            </a:lvl1pPr>
            <a:lvl2pPr marL="115888" indent="0" algn="l" rtl="0" eaLnBrk="1" fontAlgn="base" hangingPunct="1">
              <a:spcBef>
                <a:spcPts val="0"/>
              </a:spcBef>
              <a:spcAft>
                <a:spcPct val="0"/>
              </a:spcAft>
              <a:buClr>
                <a:srgbClr val="92D050"/>
              </a:buClr>
              <a:buFont typeface="Arial" charset="0"/>
              <a:buNone/>
              <a:defRPr sz="1600" kern="1200" baseline="0">
                <a:solidFill>
                  <a:schemeClr val="bg1"/>
                </a:solidFill>
                <a:latin typeface="Segoe UI Semilight" panose="020B0402040204020203" pitchFamily="34" charset="0"/>
                <a:ea typeface="Segoe UI" panose="020B0502040204020203" pitchFamily="34" charset="0"/>
                <a:cs typeface="Segoe UI Semilight" panose="020B0402040204020203" pitchFamily="34" charset="0"/>
              </a:defRPr>
            </a:lvl2pPr>
            <a:lvl3pPr marL="914400" indent="0" algn="l" rtl="0" eaLnBrk="1" fontAlgn="base" hangingPunct="1">
              <a:spcBef>
                <a:spcPct val="20000"/>
              </a:spcBef>
              <a:spcAft>
                <a:spcPct val="0"/>
              </a:spcAft>
              <a:buClr>
                <a:schemeClr val="tx1">
                  <a:lumMod val="50000"/>
                  <a:lumOff val="50000"/>
                </a:schemeClr>
              </a:buClr>
              <a:buFont typeface="Arial" charset="0"/>
              <a:buNone/>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371600" indent="0" algn="l" rtl="0" eaLnBrk="1" fontAlgn="base" hangingPunct="1">
              <a:spcBef>
                <a:spcPct val="20000"/>
              </a:spcBef>
              <a:spcAft>
                <a:spcPct val="0"/>
              </a:spcAft>
              <a:buFont typeface="Arial" charset="0"/>
              <a:buNone/>
              <a:defRPr sz="2000" kern="1200">
                <a:solidFill>
                  <a:schemeClr val="bg1"/>
                </a:solidFill>
                <a:latin typeface="+mn-lt"/>
                <a:ea typeface="+mn-ea"/>
                <a:cs typeface="+mn-cs"/>
              </a:defRPr>
            </a:lvl4pPr>
            <a:lvl5pPr marL="1828800" indent="0" algn="l" rtl="0" eaLnBrk="1" fontAlgn="base" hangingPunct="1">
              <a:spcBef>
                <a:spcPct val="20000"/>
              </a:spcBef>
              <a:spcAft>
                <a:spcPct val="0"/>
              </a:spcAft>
              <a:buFont typeface="Arial" charset="0"/>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b="1" dirty="0">
              <a:solidFill>
                <a:schemeClr val="bg1"/>
              </a:solidFill>
              <a:latin typeface="Century Gothic" panose="020B0502020202020204" pitchFamily="34" charset="0"/>
            </a:endParaRPr>
          </a:p>
          <a:p>
            <a:r>
              <a:rPr lang="en-US" sz="2000" b="1" dirty="0">
                <a:solidFill>
                  <a:schemeClr val="bg1"/>
                </a:solidFill>
                <a:latin typeface="Century Gothic" panose="020B0502020202020204" pitchFamily="34" charset="0"/>
              </a:rPr>
              <a:t>Development Around the Interchange</a:t>
            </a:r>
          </a:p>
          <a:p>
            <a:pPr>
              <a:spcBef>
                <a:spcPts val="0"/>
              </a:spcBef>
            </a:pPr>
            <a:r>
              <a:rPr lang="en-US" sz="1600" b="1" dirty="0">
                <a:solidFill>
                  <a:schemeClr val="bg1"/>
                </a:solidFill>
                <a:latin typeface="Century Gothic" panose="020B0502020202020204" pitchFamily="34" charset="0"/>
              </a:rPr>
              <a:t>March 2018</a:t>
            </a:r>
          </a:p>
        </p:txBody>
      </p:sp>
    </p:spTree>
    <p:extLst>
      <p:ext uri="{BB962C8B-B14F-4D97-AF65-F5344CB8AC3E}">
        <p14:creationId xmlns:p14="http://schemas.microsoft.com/office/powerpoint/2010/main" val="2036873576"/>
      </p:ext>
    </p:extLst>
  </p:cSld>
  <p:clrMapOvr>
    <a:masterClrMapping/>
  </p:clrMapOvr>
  <p:transition advClick="0" advTm="5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611DA891-BAC7-4D40-BC6B-654B3A7124D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588" b="8588"/>
          <a:stretch>
            <a:fillRect/>
          </a:stretch>
        </p:blipFill>
        <p:spPr>
          <a:xfrm>
            <a:off x="0" y="274638"/>
            <a:ext cx="12192000" cy="5680075"/>
          </a:xfrm>
        </p:spPr>
      </p:pic>
      <p:sp>
        <p:nvSpPr>
          <p:cNvPr id="8" name="Text Placeholder 7"/>
          <p:cNvSpPr>
            <a:spLocks noGrp="1"/>
          </p:cNvSpPr>
          <p:nvPr>
            <p:ph type="body" sz="quarter" idx="11"/>
          </p:nvPr>
        </p:nvSpPr>
        <p:spPr>
          <a:xfrm>
            <a:off x="609453" y="6084918"/>
            <a:ext cx="4762648" cy="274321"/>
          </a:xfrm>
        </p:spPr>
        <p:txBody>
          <a:bodyPr/>
          <a:lstStyle/>
          <a:p>
            <a:r>
              <a:rPr lang="en-US" b="1" dirty="0">
                <a:solidFill>
                  <a:schemeClr val="bg1"/>
                </a:solidFill>
                <a:latin typeface="Century Gothic" panose="020B0502020202020204" pitchFamily="34" charset="0"/>
              </a:rPr>
              <a:t>March 2018</a:t>
            </a:r>
          </a:p>
        </p:txBody>
      </p:sp>
      <p:sp>
        <p:nvSpPr>
          <p:cNvPr id="9" name="Text Placeholder 8"/>
          <p:cNvSpPr>
            <a:spLocks noGrp="1"/>
          </p:cNvSpPr>
          <p:nvPr>
            <p:ph type="body" sz="quarter" idx="12"/>
          </p:nvPr>
        </p:nvSpPr>
        <p:spPr/>
        <p:txBody>
          <a:bodyPr/>
          <a:lstStyle/>
          <a:p>
            <a:r>
              <a:rPr lang="en-US" dirty="0">
                <a:solidFill>
                  <a:schemeClr val="bg1"/>
                </a:solidFill>
              </a:rPr>
              <a:t>Extra line of text if needed.</a:t>
            </a:r>
          </a:p>
        </p:txBody>
      </p:sp>
      <p:sp>
        <p:nvSpPr>
          <p:cNvPr id="10" name="Rectangle 9">
            <a:extLst>
              <a:ext uri="{FF2B5EF4-FFF2-40B4-BE49-F238E27FC236}">
                <a16:creationId xmlns:a16="http://schemas.microsoft.com/office/drawing/2014/main" xmlns="" id="{DFFD5DFA-239E-4BE1-8148-C88349692435}"/>
              </a:ext>
            </a:extLst>
          </p:cNvPr>
          <p:cNvSpPr/>
          <p:nvPr/>
        </p:nvSpPr>
        <p:spPr>
          <a:xfrm>
            <a:off x="0" y="0"/>
            <a:ext cx="12192000" cy="27463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utoShape 2" descr="Image result for i 95 symbol">
            <a:extLst>
              <a:ext uri="{FF2B5EF4-FFF2-40B4-BE49-F238E27FC236}">
                <a16:creationId xmlns:a16="http://schemas.microsoft.com/office/drawing/2014/main" xmlns="" id="{1E4E513F-D00A-4903-A846-60445FC8C8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32">
            <a:extLst>
              <a:ext uri="{FF2B5EF4-FFF2-40B4-BE49-F238E27FC236}">
                <a16:creationId xmlns:a16="http://schemas.microsoft.com/office/drawing/2014/main" xmlns="" id="{42501411-2A80-4032-94E3-A6C5A9966FAD}"/>
              </a:ext>
            </a:extLst>
          </p:cNvPr>
          <p:cNvSpPr/>
          <p:nvPr/>
        </p:nvSpPr>
        <p:spPr>
          <a:xfrm>
            <a:off x="0" y="5954230"/>
            <a:ext cx="5366223" cy="903770"/>
          </a:xfrm>
          <a:prstGeom prst="rect">
            <a:avLst/>
          </a:prstGeom>
          <a:solidFill>
            <a:srgbClr val="004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xmlns="" id="{C84C463B-2353-4F58-BE2C-CB858ED2EBBA}"/>
              </a:ext>
            </a:extLst>
          </p:cNvPr>
          <p:cNvPicPr>
            <a:picLocks noChangeAspect="1"/>
          </p:cNvPicPr>
          <p:nvPr/>
        </p:nvPicPr>
        <p:blipFill rotWithShape="1">
          <a:blip r:embed="rId3">
            <a:extLst>
              <a:ext uri="{28A0092B-C50C-407E-A947-70E740481C1C}">
                <a14:useLocalDpi xmlns:a14="http://schemas.microsoft.com/office/drawing/2010/main" val="0"/>
              </a:ext>
            </a:extLst>
          </a:blip>
          <a:srcRect l="17813" t="23733" r="50000" b="34439"/>
          <a:stretch/>
        </p:blipFill>
        <p:spPr>
          <a:xfrm>
            <a:off x="2171700" y="1326938"/>
            <a:ext cx="3924300" cy="2868606"/>
          </a:xfrm>
          <a:prstGeom prst="rect">
            <a:avLst/>
          </a:prstGeom>
        </p:spPr>
      </p:pic>
      <p:pic>
        <p:nvPicPr>
          <p:cNvPr id="51" name="Picture 50">
            <a:extLst>
              <a:ext uri="{FF2B5EF4-FFF2-40B4-BE49-F238E27FC236}">
                <a16:creationId xmlns:a16="http://schemas.microsoft.com/office/drawing/2014/main" xmlns="" id="{2EBF8EEE-A122-46DF-A793-8D57405280D7}"/>
              </a:ext>
            </a:extLst>
          </p:cNvPr>
          <p:cNvPicPr>
            <a:picLocks noChangeAspect="1"/>
          </p:cNvPicPr>
          <p:nvPr/>
        </p:nvPicPr>
        <p:blipFill rotWithShape="1">
          <a:blip r:embed="rId4">
            <a:extLst>
              <a:ext uri="{28A0092B-C50C-407E-A947-70E740481C1C}">
                <a14:useLocalDpi xmlns:a14="http://schemas.microsoft.com/office/drawing/2010/main" val="0"/>
              </a:ext>
            </a:extLst>
          </a:blip>
          <a:srcRect t="-128900" b="-1"/>
          <a:stretch/>
        </p:blipFill>
        <p:spPr>
          <a:xfrm>
            <a:off x="6810375" y="-293924"/>
            <a:ext cx="209550" cy="1009650"/>
          </a:xfrm>
          <a:prstGeom prst="rect">
            <a:avLst/>
          </a:prstGeom>
        </p:spPr>
      </p:pic>
      <p:pic>
        <p:nvPicPr>
          <p:cNvPr id="53" name="Picture 52">
            <a:extLst>
              <a:ext uri="{FF2B5EF4-FFF2-40B4-BE49-F238E27FC236}">
                <a16:creationId xmlns:a16="http://schemas.microsoft.com/office/drawing/2014/main" xmlns="" id="{4960FBE1-148F-415D-8624-448756239643}"/>
              </a:ext>
            </a:extLst>
          </p:cNvPr>
          <p:cNvPicPr>
            <a:picLocks noChangeAspect="1"/>
          </p:cNvPicPr>
          <p:nvPr/>
        </p:nvPicPr>
        <p:blipFill rotWithShape="1">
          <a:blip r:embed="rId5">
            <a:extLst>
              <a:ext uri="{28A0092B-C50C-407E-A947-70E740481C1C}">
                <a14:useLocalDpi xmlns:a14="http://schemas.microsoft.com/office/drawing/2010/main" val="0"/>
              </a:ext>
            </a:extLst>
          </a:blip>
          <a:srcRect b="35435"/>
          <a:stretch/>
        </p:blipFill>
        <p:spPr>
          <a:xfrm>
            <a:off x="6096000" y="5132607"/>
            <a:ext cx="819150" cy="817925"/>
          </a:xfrm>
          <a:prstGeom prst="rect">
            <a:avLst/>
          </a:prstGeom>
        </p:spPr>
      </p:pic>
      <p:pic>
        <p:nvPicPr>
          <p:cNvPr id="1024" name="Picture 1023">
            <a:extLst>
              <a:ext uri="{FF2B5EF4-FFF2-40B4-BE49-F238E27FC236}">
                <a16:creationId xmlns:a16="http://schemas.microsoft.com/office/drawing/2014/main" xmlns="" id="{EED83AA8-55FA-435D-901C-4C0FFF292531}"/>
              </a:ext>
            </a:extLst>
          </p:cNvPr>
          <p:cNvPicPr>
            <a:picLocks noChangeAspect="1"/>
          </p:cNvPicPr>
          <p:nvPr/>
        </p:nvPicPr>
        <p:blipFill rotWithShape="1">
          <a:blip r:embed="rId6">
            <a:extLst>
              <a:ext uri="{28A0092B-C50C-407E-A947-70E740481C1C}">
                <a14:useLocalDpi xmlns:a14="http://schemas.microsoft.com/office/drawing/2010/main" val="0"/>
              </a:ext>
            </a:extLst>
          </a:blip>
          <a:srcRect b="33442"/>
          <a:stretch/>
        </p:blipFill>
        <p:spPr>
          <a:xfrm>
            <a:off x="3369967" y="3927279"/>
            <a:ext cx="1613899" cy="2035026"/>
          </a:xfrm>
          <a:prstGeom prst="rect">
            <a:avLst/>
          </a:prstGeom>
        </p:spPr>
      </p:pic>
      <p:pic>
        <p:nvPicPr>
          <p:cNvPr id="1026" name="Picture 1025">
            <a:extLst>
              <a:ext uri="{FF2B5EF4-FFF2-40B4-BE49-F238E27FC236}">
                <a16:creationId xmlns:a16="http://schemas.microsoft.com/office/drawing/2014/main" xmlns="" id="{CD61DBC3-8C66-49BE-BA8B-7D5B00F3B6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8504" y="3881438"/>
            <a:ext cx="604416" cy="992947"/>
          </a:xfrm>
          <a:prstGeom prst="rect">
            <a:avLst/>
          </a:prstGeom>
        </p:spPr>
      </p:pic>
      <p:pic>
        <p:nvPicPr>
          <p:cNvPr id="23" name="Picture 6" descr="File:I-95.svg">
            <a:extLst>
              <a:ext uri="{FF2B5EF4-FFF2-40B4-BE49-F238E27FC236}">
                <a16:creationId xmlns:a16="http://schemas.microsoft.com/office/drawing/2014/main" xmlns="" id="{B32B0EB8-6CF3-44AC-BA34-F5208EECB9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8782" y="3733388"/>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xmlns="" id="{9523A388-55BB-49E1-B0EB-7D596C80B188}"/>
              </a:ext>
            </a:extLst>
          </p:cNvPr>
          <p:cNvSpPr txBox="1"/>
          <p:nvPr/>
        </p:nvSpPr>
        <p:spPr>
          <a:xfrm>
            <a:off x="2686050" y="2632438"/>
            <a:ext cx="2324100" cy="276999"/>
          </a:xfrm>
          <a:prstGeom prst="rect">
            <a:avLst/>
          </a:prstGeom>
          <a:noFill/>
        </p:spPr>
        <p:txBody>
          <a:bodyPr wrap="square" rtlCol="0">
            <a:spAutoFit/>
          </a:bodyP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Minto Senior Living</a:t>
            </a:r>
          </a:p>
        </p:txBody>
      </p:sp>
      <p:sp>
        <p:nvSpPr>
          <p:cNvPr id="80" name="TextBox 79">
            <a:extLst>
              <a:ext uri="{FF2B5EF4-FFF2-40B4-BE49-F238E27FC236}">
                <a16:creationId xmlns:a16="http://schemas.microsoft.com/office/drawing/2014/main" xmlns="" id="{BF31B57E-7A57-4F83-AB40-44B9711700F8}"/>
              </a:ext>
            </a:extLst>
          </p:cNvPr>
          <p:cNvSpPr txBox="1"/>
          <p:nvPr/>
        </p:nvSpPr>
        <p:spPr>
          <a:xfrm>
            <a:off x="6779720" y="5476501"/>
            <a:ext cx="1430366" cy="369332"/>
          </a:xfrm>
          <a:prstGeom prst="rect">
            <a:avLst/>
          </a:prstGeom>
          <a:noFill/>
        </p:spPr>
        <p:txBody>
          <a:bodyPr wrap="square" rtlCol="0">
            <a:spAutoFit/>
          </a:bodyPr>
          <a:lstStyle/>
          <a:p>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Great American </a:t>
            </a:r>
            <a:b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br>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Auto Dealership</a:t>
            </a:r>
          </a:p>
        </p:txBody>
      </p:sp>
      <p:sp>
        <p:nvSpPr>
          <p:cNvPr id="1029" name="Oval 1028">
            <a:extLst>
              <a:ext uri="{FF2B5EF4-FFF2-40B4-BE49-F238E27FC236}">
                <a16:creationId xmlns:a16="http://schemas.microsoft.com/office/drawing/2014/main" xmlns="" id="{6854966B-6736-4B47-B7E6-D3DC2CDE73FF}"/>
              </a:ext>
            </a:extLst>
          </p:cNvPr>
          <p:cNvSpPr/>
          <p:nvPr/>
        </p:nvSpPr>
        <p:spPr>
          <a:xfrm>
            <a:off x="6620253" y="5621746"/>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xmlns="" id="{3FF4FE4D-F505-407C-9D5B-18A9C5D1428E}"/>
              </a:ext>
            </a:extLst>
          </p:cNvPr>
          <p:cNvSpPr/>
          <p:nvPr/>
        </p:nvSpPr>
        <p:spPr>
          <a:xfrm>
            <a:off x="6251953" y="5570946"/>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xmlns="" id="{C08CECBC-6266-44E9-8747-5CDEF010658A}"/>
              </a:ext>
            </a:extLst>
          </p:cNvPr>
          <p:cNvSpPr txBox="1"/>
          <p:nvPr/>
        </p:nvSpPr>
        <p:spPr>
          <a:xfrm>
            <a:off x="4850651" y="5511138"/>
            <a:ext cx="1430366" cy="369332"/>
          </a:xfrm>
          <a:prstGeom prst="rect">
            <a:avLst/>
          </a:prstGeom>
          <a:noFill/>
        </p:spPr>
        <p:txBody>
          <a:bodyPr wrap="square" rtlCol="0">
            <a:spAutoFit/>
          </a:bodyPr>
          <a:lstStyle/>
          <a:p>
            <a:pPr algn="r"/>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Hendrick Honda</a:t>
            </a:r>
            <a:b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br>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Dealership</a:t>
            </a:r>
          </a:p>
        </p:txBody>
      </p:sp>
      <p:sp>
        <p:nvSpPr>
          <p:cNvPr id="84" name="TextBox 83">
            <a:extLst>
              <a:ext uri="{FF2B5EF4-FFF2-40B4-BE49-F238E27FC236}">
                <a16:creationId xmlns:a16="http://schemas.microsoft.com/office/drawing/2014/main" xmlns="" id="{BEA59AC7-9A49-4F03-AEB9-8F62AA31C937}"/>
              </a:ext>
            </a:extLst>
          </p:cNvPr>
          <p:cNvSpPr txBox="1"/>
          <p:nvPr/>
        </p:nvSpPr>
        <p:spPr>
          <a:xfrm>
            <a:off x="3122075" y="4824731"/>
            <a:ext cx="1507656" cy="276999"/>
          </a:xfrm>
          <a:prstGeom prst="rect">
            <a:avLst/>
          </a:prstGeom>
          <a:noFill/>
        </p:spPr>
        <p:txBody>
          <a:bodyPr wrap="square" rtlCol="0">
            <a:spAutoFit/>
          </a:bodyP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Mosaic</a:t>
            </a:r>
          </a:p>
        </p:txBody>
      </p:sp>
      <p:sp>
        <p:nvSpPr>
          <p:cNvPr id="85" name="Oval 84">
            <a:extLst>
              <a:ext uri="{FF2B5EF4-FFF2-40B4-BE49-F238E27FC236}">
                <a16:creationId xmlns:a16="http://schemas.microsoft.com/office/drawing/2014/main" xmlns="" id="{308870FE-99AB-496D-8A08-001FC597B890}"/>
              </a:ext>
            </a:extLst>
          </p:cNvPr>
          <p:cNvSpPr/>
          <p:nvPr/>
        </p:nvSpPr>
        <p:spPr>
          <a:xfrm>
            <a:off x="6905882" y="400763"/>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xmlns="" id="{12227705-19D4-4F76-B3DA-B61CA81A94F9}"/>
              </a:ext>
            </a:extLst>
          </p:cNvPr>
          <p:cNvSpPr txBox="1"/>
          <p:nvPr/>
        </p:nvSpPr>
        <p:spPr>
          <a:xfrm>
            <a:off x="7019925" y="342856"/>
            <a:ext cx="1430366" cy="230832"/>
          </a:xfrm>
          <a:prstGeom prst="rect">
            <a:avLst/>
          </a:prstGeom>
          <a:noFill/>
        </p:spPr>
        <p:txBody>
          <a:bodyPr wrap="square" rtlCol="0">
            <a:spAutoFit/>
          </a:bodyPr>
          <a:lstStyle/>
          <a:p>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Birchwood</a:t>
            </a:r>
          </a:p>
        </p:txBody>
      </p:sp>
      <p:sp>
        <p:nvSpPr>
          <p:cNvPr id="87" name="Oval 86">
            <a:extLst>
              <a:ext uri="{FF2B5EF4-FFF2-40B4-BE49-F238E27FC236}">
                <a16:creationId xmlns:a16="http://schemas.microsoft.com/office/drawing/2014/main" xmlns="" id="{DF4BEE8F-6C22-4B53-9126-6F4B56C8218C}"/>
              </a:ext>
            </a:extLst>
          </p:cNvPr>
          <p:cNvSpPr/>
          <p:nvPr/>
        </p:nvSpPr>
        <p:spPr>
          <a:xfrm>
            <a:off x="6671222" y="4274017"/>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xmlns="" id="{EB52BEC3-B246-41CB-9A5E-01D363512E3B}"/>
              </a:ext>
            </a:extLst>
          </p:cNvPr>
          <p:cNvSpPr txBox="1"/>
          <p:nvPr/>
        </p:nvSpPr>
        <p:spPr>
          <a:xfrm>
            <a:off x="6590712" y="4401300"/>
            <a:ext cx="1652347" cy="369332"/>
          </a:xfrm>
          <a:prstGeom prst="rect">
            <a:avLst/>
          </a:prstGeom>
          <a:noFill/>
        </p:spPr>
        <p:txBody>
          <a:bodyPr wrap="square" rtlCol="0">
            <a:spAutoFit/>
          </a:bodyPr>
          <a:lstStyle/>
          <a:p>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Trader Joe’s</a:t>
            </a:r>
            <a:b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br>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Distribution Center</a:t>
            </a:r>
          </a:p>
        </p:txBody>
      </p:sp>
      <p:grpSp>
        <p:nvGrpSpPr>
          <p:cNvPr id="1039" name="Group 1038">
            <a:extLst>
              <a:ext uri="{FF2B5EF4-FFF2-40B4-BE49-F238E27FC236}">
                <a16:creationId xmlns:a16="http://schemas.microsoft.com/office/drawing/2014/main" xmlns="" id="{A67BB3B8-1FAF-43FF-9FA0-707C113506DD}"/>
              </a:ext>
            </a:extLst>
          </p:cNvPr>
          <p:cNvGrpSpPr/>
          <p:nvPr/>
        </p:nvGrpSpPr>
        <p:grpSpPr>
          <a:xfrm>
            <a:off x="6168788" y="2658094"/>
            <a:ext cx="834978" cy="1054740"/>
            <a:chOff x="6810372" y="2221527"/>
            <a:chExt cx="1357995" cy="1715411"/>
          </a:xfrm>
        </p:grpSpPr>
        <p:pic>
          <p:nvPicPr>
            <p:cNvPr id="1034" name="Picture 1033">
              <a:extLst>
                <a:ext uri="{FF2B5EF4-FFF2-40B4-BE49-F238E27FC236}">
                  <a16:creationId xmlns:a16="http://schemas.microsoft.com/office/drawing/2014/main" xmlns="" id="{86A33148-6FA1-4091-AA6C-164FC0302A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3826" y="2221527"/>
              <a:ext cx="533400" cy="609600"/>
            </a:xfrm>
            <a:prstGeom prst="rect">
              <a:avLst/>
            </a:prstGeom>
          </p:spPr>
        </p:pic>
        <p:pic>
          <p:nvPicPr>
            <p:cNvPr id="1038" name="Picture 1037">
              <a:extLst>
                <a:ext uri="{FF2B5EF4-FFF2-40B4-BE49-F238E27FC236}">
                  <a16:creationId xmlns:a16="http://schemas.microsoft.com/office/drawing/2014/main" xmlns="" id="{D726B521-BD36-4437-A01E-DF74737A4D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53967" y="2487478"/>
              <a:ext cx="914400" cy="1371600"/>
            </a:xfrm>
            <a:prstGeom prst="rect">
              <a:avLst/>
            </a:prstGeom>
          </p:spPr>
        </p:pic>
        <p:pic>
          <p:nvPicPr>
            <p:cNvPr id="1036" name="Picture 1035">
              <a:extLst>
                <a:ext uri="{FF2B5EF4-FFF2-40B4-BE49-F238E27FC236}">
                  <a16:creationId xmlns:a16="http://schemas.microsoft.com/office/drawing/2014/main" xmlns="" id="{58AAD007-DF1A-43E5-842A-4AA85CB4C3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0372" y="2641538"/>
              <a:ext cx="990600" cy="1295400"/>
            </a:xfrm>
            <a:prstGeom prst="rect">
              <a:avLst/>
            </a:prstGeom>
          </p:spPr>
        </p:pic>
      </p:grpSp>
      <p:pic>
        <p:nvPicPr>
          <p:cNvPr id="1032" name="Picture 1031">
            <a:extLst>
              <a:ext uri="{FF2B5EF4-FFF2-40B4-BE49-F238E27FC236}">
                <a16:creationId xmlns:a16="http://schemas.microsoft.com/office/drawing/2014/main" xmlns="" id="{83934B16-E35E-4DE3-80B7-8181D54302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03020" y="2367401"/>
            <a:ext cx="502555" cy="385522"/>
          </a:xfrm>
          <a:prstGeom prst="rect">
            <a:avLst/>
          </a:prstGeom>
        </p:spPr>
      </p:pic>
      <p:sp>
        <p:nvSpPr>
          <p:cNvPr id="98" name="Oval 97">
            <a:extLst>
              <a:ext uri="{FF2B5EF4-FFF2-40B4-BE49-F238E27FC236}">
                <a16:creationId xmlns:a16="http://schemas.microsoft.com/office/drawing/2014/main" xmlns="" id="{B0797068-20D3-492C-8270-783201C1DF9B}"/>
              </a:ext>
            </a:extLst>
          </p:cNvPr>
          <p:cNvSpPr/>
          <p:nvPr/>
        </p:nvSpPr>
        <p:spPr>
          <a:xfrm>
            <a:off x="6330687" y="2760524"/>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xmlns="" id="{7FEC45F5-FFE5-4571-9BE2-92F8B0803285}"/>
              </a:ext>
            </a:extLst>
          </p:cNvPr>
          <p:cNvSpPr/>
          <p:nvPr/>
        </p:nvSpPr>
        <p:spPr>
          <a:xfrm>
            <a:off x="6226524" y="3270002"/>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xmlns="" id="{F590C709-024C-48E2-9D44-B5A09980D8FB}"/>
              </a:ext>
            </a:extLst>
          </p:cNvPr>
          <p:cNvSpPr/>
          <p:nvPr/>
        </p:nvSpPr>
        <p:spPr>
          <a:xfrm>
            <a:off x="6650899" y="3136542"/>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xmlns="" id="{77EAB7D6-4F52-4D36-97F5-FB375B4C5E36}"/>
              </a:ext>
            </a:extLst>
          </p:cNvPr>
          <p:cNvSpPr txBox="1"/>
          <p:nvPr/>
        </p:nvSpPr>
        <p:spPr>
          <a:xfrm>
            <a:off x="5616725" y="2761036"/>
            <a:ext cx="800038" cy="230832"/>
          </a:xfrm>
          <a:prstGeom prst="rect">
            <a:avLst/>
          </a:prstGeom>
          <a:noFill/>
        </p:spPr>
        <p:txBody>
          <a:bodyPr wrap="square" rtlCol="0">
            <a:spAutoFit/>
          </a:bodyPr>
          <a:lstStyle/>
          <a:p>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Sam’s Club</a:t>
            </a:r>
          </a:p>
        </p:txBody>
      </p:sp>
      <p:sp>
        <p:nvSpPr>
          <p:cNvPr id="102" name="TextBox 101">
            <a:extLst>
              <a:ext uri="{FF2B5EF4-FFF2-40B4-BE49-F238E27FC236}">
                <a16:creationId xmlns:a16="http://schemas.microsoft.com/office/drawing/2014/main" xmlns="" id="{F5AEEA5B-0C58-41C9-94B5-7D62F1451E96}"/>
              </a:ext>
            </a:extLst>
          </p:cNvPr>
          <p:cNvSpPr txBox="1"/>
          <p:nvPr/>
        </p:nvSpPr>
        <p:spPr>
          <a:xfrm>
            <a:off x="5266328" y="3208537"/>
            <a:ext cx="982072" cy="369332"/>
          </a:xfrm>
          <a:prstGeom prst="rect">
            <a:avLst/>
          </a:prstGeom>
          <a:noFill/>
        </p:spPr>
        <p:txBody>
          <a:bodyPr wrap="square" rtlCol="0">
            <a:spAutoFit/>
          </a:bodyPr>
          <a:lstStyle/>
          <a:p>
            <a:pPr algn="r"/>
            <a:r>
              <a:rPr lang="en-US" sz="900" b="1" dirty="0" err="1">
                <a:solidFill>
                  <a:schemeClr val="bg1"/>
                </a:solidFill>
                <a:effectLst>
                  <a:glow rad="63500">
                    <a:schemeClr val="tx1"/>
                  </a:glow>
                </a:effectLst>
                <a:latin typeface="Segoe UI" panose="020B0502040204020203" pitchFamily="34" charset="0"/>
                <a:cs typeface="Segoe UI" panose="020B0502040204020203" pitchFamily="34" charset="0"/>
              </a:rPr>
              <a:t>Tanger</a:t>
            </a:r>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 Outlets</a:t>
            </a:r>
          </a:p>
        </p:txBody>
      </p:sp>
      <p:sp>
        <p:nvSpPr>
          <p:cNvPr id="108" name="Oval 107">
            <a:extLst>
              <a:ext uri="{FF2B5EF4-FFF2-40B4-BE49-F238E27FC236}">
                <a16:creationId xmlns:a16="http://schemas.microsoft.com/office/drawing/2014/main" xmlns="" id="{B5E2EBB3-2C45-494E-874F-76EF8C8047E3}"/>
              </a:ext>
            </a:extLst>
          </p:cNvPr>
          <p:cNvSpPr/>
          <p:nvPr/>
        </p:nvSpPr>
        <p:spPr>
          <a:xfrm>
            <a:off x="6173547" y="2477694"/>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xmlns="" id="{A0955C67-8638-4D0E-854B-15FBB568F25D}"/>
              </a:ext>
            </a:extLst>
          </p:cNvPr>
          <p:cNvSpPr txBox="1"/>
          <p:nvPr/>
        </p:nvSpPr>
        <p:spPr>
          <a:xfrm>
            <a:off x="5436370" y="2418707"/>
            <a:ext cx="800038" cy="230832"/>
          </a:xfrm>
          <a:prstGeom prst="rect">
            <a:avLst/>
          </a:prstGeom>
          <a:noFill/>
        </p:spPr>
        <p:txBody>
          <a:bodyPr wrap="square" rtlCol="0">
            <a:spAutoFit/>
          </a:bodyPr>
          <a:lstStyle/>
          <a:p>
            <a:pPr algn="r"/>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Buc-</a:t>
            </a:r>
            <a:r>
              <a:rPr lang="en-US" sz="900" b="1" dirty="0" err="1">
                <a:solidFill>
                  <a:schemeClr val="bg1"/>
                </a:solidFill>
                <a:effectLst>
                  <a:glow rad="63500">
                    <a:schemeClr val="tx1"/>
                  </a:glow>
                </a:effectLst>
                <a:latin typeface="Segoe UI" panose="020B0502040204020203" pitchFamily="34" charset="0"/>
                <a:cs typeface="Segoe UI" panose="020B0502040204020203" pitchFamily="34" charset="0"/>
              </a:rPr>
              <a:t>ee’s</a:t>
            </a:r>
            <a:endParaRPr lang="en-US" sz="900" b="1" dirty="0">
              <a:solidFill>
                <a:schemeClr val="bg1"/>
              </a:solidFill>
              <a:effectLst>
                <a:glow rad="63500">
                  <a:schemeClr val="tx1"/>
                </a:glow>
              </a:effectLst>
              <a:latin typeface="Segoe UI" panose="020B0502040204020203" pitchFamily="34" charset="0"/>
              <a:cs typeface="Segoe UI" panose="020B0502040204020203" pitchFamily="34" charset="0"/>
            </a:endParaRPr>
          </a:p>
        </p:txBody>
      </p:sp>
      <p:cxnSp>
        <p:nvCxnSpPr>
          <p:cNvPr id="110" name="Connector: Elbow 109">
            <a:extLst>
              <a:ext uri="{FF2B5EF4-FFF2-40B4-BE49-F238E27FC236}">
                <a16:creationId xmlns:a16="http://schemas.microsoft.com/office/drawing/2014/main" xmlns="" id="{EF239307-DF2C-490B-A1D0-F1D0227B5474}"/>
              </a:ext>
            </a:extLst>
          </p:cNvPr>
          <p:cNvCxnSpPr>
            <a:cxnSpLocks/>
          </p:cNvCxnSpPr>
          <p:nvPr/>
        </p:nvCxnSpPr>
        <p:spPr>
          <a:xfrm rot="10800000" flipV="1">
            <a:off x="6729079" y="2663810"/>
            <a:ext cx="365760" cy="472732"/>
          </a:xfrm>
          <a:prstGeom prst="bentConnector2">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grpSp>
        <p:nvGrpSpPr>
          <p:cNvPr id="1052" name="Group 1051">
            <a:extLst>
              <a:ext uri="{FF2B5EF4-FFF2-40B4-BE49-F238E27FC236}">
                <a16:creationId xmlns:a16="http://schemas.microsoft.com/office/drawing/2014/main" xmlns="" id="{FCA6EBF9-76C7-40F4-B485-F952269F4403}"/>
              </a:ext>
            </a:extLst>
          </p:cNvPr>
          <p:cNvGrpSpPr/>
          <p:nvPr/>
        </p:nvGrpSpPr>
        <p:grpSpPr>
          <a:xfrm>
            <a:off x="5821467" y="1309077"/>
            <a:ext cx="1507048" cy="1059237"/>
            <a:chOff x="5581470" y="1276706"/>
            <a:chExt cx="2075613" cy="1458856"/>
          </a:xfrm>
        </p:grpSpPr>
        <p:pic>
          <p:nvPicPr>
            <p:cNvPr id="1047" name="Picture 1046">
              <a:extLst>
                <a:ext uri="{FF2B5EF4-FFF2-40B4-BE49-F238E27FC236}">
                  <a16:creationId xmlns:a16="http://schemas.microsoft.com/office/drawing/2014/main" xmlns="" id="{D6248887-5DE7-4DC9-8281-062E66F67A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1470" y="1276706"/>
              <a:ext cx="981075" cy="619125"/>
            </a:xfrm>
            <a:prstGeom prst="rect">
              <a:avLst/>
            </a:prstGeom>
          </p:spPr>
        </p:pic>
        <p:pic>
          <p:nvPicPr>
            <p:cNvPr id="1049" name="Picture 1048">
              <a:extLst>
                <a:ext uri="{FF2B5EF4-FFF2-40B4-BE49-F238E27FC236}">
                  <a16:creationId xmlns:a16="http://schemas.microsoft.com/office/drawing/2014/main" xmlns="" id="{B1B6FBBA-8DA8-46F3-9343-56A4D88F3A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16948" y="1283553"/>
              <a:ext cx="323850" cy="1171575"/>
            </a:xfrm>
            <a:prstGeom prst="rect">
              <a:avLst/>
            </a:prstGeom>
          </p:spPr>
        </p:pic>
        <p:pic>
          <p:nvPicPr>
            <p:cNvPr id="1051" name="Picture 1050">
              <a:extLst>
                <a:ext uri="{FF2B5EF4-FFF2-40B4-BE49-F238E27FC236}">
                  <a16:creationId xmlns:a16="http://schemas.microsoft.com/office/drawing/2014/main" xmlns="" id="{64C8A1C5-1186-4B79-B931-AB5F585B22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23633" y="1278237"/>
              <a:ext cx="933450" cy="1457325"/>
            </a:xfrm>
            <a:prstGeom prst="rect">
              <a:avLst/>
            </a:prstGeom>
          </p:spPr>
        </p:pic>
      </p:grpSp>
      <p:sp>
        <p:nvSpPr>
          <p:cNvPr id="122" name="TextBox 121">
            <a:extLst>
              <a:ext uri="{FF2B5EF4-FFF2-40B4-BE49-F238E27FC236}">
                <a16:creationId xmlns:a16="http://schemas.microsoft.com/office/drawing/2014/main" xmlns="" id="{314E017E-4AEE-4C3E-B228-1992BB5DEAF1}"/>
              </a:ext>
            </a:extLst>
          </p:cNvPr>
          <p:cNvSpPr txBox="1"/>
          <p:nvPr/>
        </p:nvSpPr>
        <p:spPr>
          <a:xfrm>
            <a:off x="4849474" y="1110154"/>
            <a:ext cx="1806593" cy="230832"/>
          </a:xfrm>
          <a:prstGeom prst="rect">
            <a:avLst/>
          </a:prstGeom>
          <a:noFill/>
        </p:spPr>
        <p:txBody>
          <a:bodyPr wrap="square" rtlCol="0">
            <a:spAutoFit/>
          </a:bodyPr>
          <a:lstStyle/>
          <a:p>
            <a:pPr algn="r"/>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Integra Apartments</a:t>
            </a:r>
          </a:p>
        </p:txBody>
      </p:sp>
      <p:sp>
        <p:nvSpPr>
          <p:cNvPr id="123" name="Oval 122">
            <a:extLst>
              <a:ext uri="{FF2B5EF4-FFF2-40B4-BE49-F238E27FC236}">
                <a16:creationId xmlns:a16="http://schemas.microsoft.com/office/drawing/2014/main" xmlns="" id="{56319F73-8CD2-4B07-AE97-8F2553FB4260}"/>
              </a:ext>
            </a:extLst>
          </p:cNvPr>
          <p:cNvSpPr/>
          <p:nvPr/>
        </p:nvSpPr>
        <p:spPr>
          <a:xfrm>
            <a:off x="6059247" y="1436294"/>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0F83BDC7-3F1C-4F52-8CB2-0BB9B8036A51}"/>
              </a:ext>
            </a:extLst>
          </p:cNvPr>
          <p:cNvGrpSpPr/>
          <p:nvPr/>
        </p:nvGrpSpPr>
        <p:grpSpPr>
          <a:xfrm>
            <a:off x="5201207" y="479946"/>
            <a:ext cx="5116966" cy="5717894"/>
            <a:chOff x="5201207" y="479946"/>
            <a:chExt cx="5116966" cy="5717894"/>
          </a:xfrm>
        </p:grpSpPr>
        <p:sp>
          <p:nvSpPr>
            <p:cNvPr id="11" name="TextBox 10">
              <a:extLst>
                <a:ext uri="{FF2B5EF4-FFF2-40B4-BE49-F238E27FC236}">
                  <a16:creationId xmlns:a16="http://schemas.microsoft.com/office/drawing/2014/main" xmlns="" id="{CC54D543-96E7-465B-8AD5-BA10737C2099}"/>
                </a:ext>
              </a:extLst>
            </p:cNvPr>
            <p:cNvSpPr txBox="1"/>
            <p:nvPr/>
          </p:nvSpPr>
          <p:spPr>
            <a:xfrm rot="20003204">
              <a:off x="8801100" y="1068843"/>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11</a:t>
              </a:r>
              <a:r>
                <a:rPr lang="en-US" sz="1100" b="1" baseline="30000"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TH</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St.</a:t>
              </a:r>
            </a:p>
          </p:txBody>
        </p:sp>
        <p:sp>
          <p:nvSpPr>
            <p:cNvPr id="13" name="TextBox 12">
              <a:extLst>
                <a:ext uri="{FF2B5EF4-FFF2-40B4-BE49-F238E27FC236}">
                  <a16:creationId xmlns:a16="http://schemas.microsoft.com/office/drawing/2014/main" xmlns="" id="{573EDA3F-E673-4BE3-9207-B155F32C062C}"/>
                </a:ext>
              </a:extLst>
            </p:cNvPr>
            <p:cNvSpPr txBox="1"/>
            <p:nvPr/>
          </p:nvSpPr>
          <p:spPr>
            <a:xfrm rot="1421836">
              <a:off x="7317184" y="364010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Mason Ave.</a:t>
              </a:r>
            </a:p>
          </p:txBody>
        </p:sp>
        <p:sp>
          <p:nvSpPr>
            <p:cNvPr id="15" name="TextBox 14">
              <a:extLst>
                <a:ext uri="{FF2B5EF4-FFF2-40B4-BE49-F238E27FC236}">
                  <a16:creationId xmlns:a16="http://schemas.microsoft.com/office/drawing/2014/main" xmlns="" id="{1302C4CD-6075-44D9-98DF-00EFF52838C0}"/>
                </a:ext>
              </a:extLst>
            </p:cNvPr>
            <p:cNvSpPr txBox="1"/>
            <p:nvPr/>
          </p:nvSpPr>
          <p:spPr>
            <a:xfrm rot="4160416">
              <a:off x="6336010" y="1267388"/>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Clyde Morris Blvd</a:t>
              </a:r>
            </a:p>
          </p:txBody>
        </p:sp>
        <p:pic>
          <p:nvPicPr>
            <p:cNvPr id="1030" name="Picture 6" descr="File:I-95.svg">
              <a:extLst>
                <a:ext uri="{FF2B5EF4-FFF2-40B4-BE49-F238E27FC236}">
                  <a16:creationId xmlns:a16="http://schemas.microsoft.com/office/drawing/2014/main" xmlns="" id="{C062C267-94CA-4D6B-A77A-11E4113DE9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1207" y="479946"/>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AFE743A2-0CBA-4922-B064-10AADDC5CC80}"/>
                </a:ext>
              </a:extLst>
            </p:cNvPr>
            <p:cNvSpPr txBox="1"/>
            <p:nvPr/>
          </p:nvSpPr>
          <p:spPr>
            <a:xfrm rot="4293237">
              <a:off x="5501774" y="4964500"/>
              <a:ext cx="2205071"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a:t>
              </a:r>
              <a:r>
                <a:rPr lang="en-US" sz="1100" b="1" dirty="0" err="1">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Tomoka</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Farms Rd.</a:t>
              </a:r>
            </a:p>
          </p:txBody>
        </p:sp>
        <p:sp>
          <p:nvSpPr>
            <p:cNvPr id="4" name="TextBox 3">
              <a:extLst>
                <a:ext uri="{FF2B5EF4-FFF2-40B4-BE49-F238E27FC236}">
                  <a16:creationId xmlns:a16="http://schemas.microsoft.com/office/drawing/2014/main" xmlns="" id="{7C645382-F986-4387-A30A-654AF9B32BF0}"/>
                </a:ext>
              </a:extLst>
            </p:cNvPr>
            <p:cNvSpPr txBox="1"/>
            <p:nvPr/>
          </p:nvSpPr>
          <p:spPr>
            <a:xfrm rot="4500000">
              <a:off x="6416251" y="3757186"/>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Williamson Blvd</a:t>
              </a:r>
            </a:p>
          </p:txBody>
        </p:sp>
      </p:grpSp>
      <p:sp>
        <p:nvSpPr>
          <p:cNvPr id="125" name="Oval 124">
            <a:extLst>
              <a:ext uri="{FF2B5EF4-FFF2-40B4-BE49-F238E27FC236}">
                <a16:creationId xmlns:a16="http://schemas.microsoft.com/office/drawing/2014/main" xmlns="" id="{4DEA2ECE-C148-4410-AA09-84F56510E89F}"/>
              </a:ext>
            </a:extLst>
          </p:cNvPr>
          <p:cNvSpPr/>
          <p:nvPr/>
        </p:nvSpPr>
        <p:spPr>
          <a:xfrm>
            <a:off x="6859071" y="1725443"/>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a:extLst>
              <a:ext uri="{FF2B5EF4-FFF2-40B4-BE49-F238E27FC236}">
                <a16:creationId xmlns:a16="http://schemas.microsoft.com/office/drawing/2014/main" xmlns="" id="{09ED01E8-6739-459E-85A1-7F1F41932F15}"/>
              </a:ext>
            </a:extLst>
          </p:cNvPr>
          <p:cNvCxnSpPr>
            <a:cxnSpLocks/>
          </p:cNvCxnSpPr>
          <p:nvPr/>
        </p:nvCxnSpPr>
        <p:spPr>
          <a:xfrm rot="16200000">
            <a:off x="5737851" y="1226977"/>
            <a:ext cx="0" cy="557786"/>
          </a:xfrm>
          <a:prstGeom prst="line">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xmlns="" id="{794308A5-D0C0-4A6F-9D87-04823B812C93}"/>
              </a:ext>
            </a:extLst>
          </p:cNvPr>
          <p:cNvSpPr txBox="1"/>
          <p:nvPr/>
        </p:nvSpPr>
        <p:spPr>
          <a:xfrm>
            <a:off x="3682788" y="1390454"/>
            <a:ext cx="1806593" cy="230832"/>
          </a:xfrm>
          <a:prstGeom prst="rect">
            <a:avLst/>
          </a:prstGeom>
          <a:noFill/>
        </p:spPr>
        <p:txBody>
          <a:bodyPr wrap="square" rtlCol="0">
            <a:spAutoFit/>
          </a:bodyPr>
          <a:lstStyle/>
          <a:p>
            <a:pPr algn="r"/>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Williamson Blvd Industrial</a:t>
            </a:r>
          </a:p>
        </p:txBody>
      </p:sp>
      <p:cxnSp>
        <p:nvCxnSpPr>
          <p:cNvPr id="129" name="Connector: Elbow 128">
            <a:extLst>
              <a:ext uri="{FF2B5EF4-FFF2-40B4-BE49-F238E27FC236}">
                <a16:creationId xmlns:a16="http://schemas.microsoft.com/office/drawing/2014/main" xmlns="" id="{FC2A0ED9-5C3D-42E6-8BC8-485995563D82}"/>
              </a:ext>
            </a:extLst>
          </p:cNvPr>
          <p:cNvCxnSpPr>
            <a:cxnSpLocks/>
          </p:cNvCxnSpPr>
          <p:nvPr/>
        </p:nvCxnSpPr>
        <p:spPr>
          <a:xfrm rot="16200000" flipH="1">
            <a:off x="6549707" y="1321538"/>
            <a:ext cx="457200" cy="274320"/>
          </a:xfrm>
          <a:prstGeom prst="bentConnector3">
            <a:avLst>
              <a:gd name="adj1" fmla="val 584"/>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xmlns="" id="{3319B62A-E062-4442-92A1-83F301D4E19F}"/>
              </a:ext>
            </a:extLst>
          </p:cNvPr>
          <p:cNvGrpSpPr/>
          <p:nvPr/>
        </p:nvGrpSpPr>
        <p:grpSpPr>
          <a:xfrm>
            <a:off x="7408840" y="1911707"/>
            <a:ext cx="697355" cy="1176774"/>
            <a:chOff x="9627241" y="3050237"/>
            <a:chExt cx="1164598" cy="1846869"/>
          </a:xfrm>
        </p:grpSpPr>
        <p:pic>
          <p:nvPicPr>
            <p:cNvPr id="67" name="Picture 66">
              <a:extLst>
                <a:ext uri="{FF2B5EF4-FFF2-40B4-BE49-F238E27FC236}">
                  <a16:creationId xmlns:a16="http://schemas.microsoft.com/office/drawing/2014/main" xmlns="" id="{C23BD0D3-9540-45BC-B008-33062D9F61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27243" y="3050237"/>
              <a:ext cx="1164596" cy="1409698"/>
            </a:xfrm>
            <a:prstGeom prst="rect">
              <a:avLst/>
            </a:prstGeom>
          </p:spPr>
        </p:pic>
        <p:pic>
          <p:nvPicPr>
            <p:cNvPr id="79" name="Picture 78">
              <a:extLst>
                <a:ext uri="{FF2B5EF4-FFF2-40B4-BE49-F238E27FC236}">
                  <a16:creationId xmlns:a16="http://schemas.microsoft.com/office/drawing/2014/main" xmlns="" id="{61501A2B-7516-4A39-9D28-ADDB78BEF1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36338" y="4077956"/>
              <a:ext cx="647700" cy="819150"/>
            </a:xfrm>
            <a:prstGeom prst="rect">
              <a:avLst/>
            </a:prstGeom>
          </p:spPr>
        </p:pic>
        <p:pic>
          <p:nvPicPr>
            <p:cNvPr id="89" name="Picture 88">
              <a:extLst>
                <a:ext uri="{FF2B5EF4-FFF2-40B4-BE49-F238E27FC236}">
                  <a16:creationId xmlns:a16="http://schemas.microsoft.com/office/drawing/2014/main" xmlns="" id="{6981E831-9D10-4127-9229-47380E3E8DF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34634" y="3355209"/>
              <a:ext cx="224222" cy="315486"/>
            </a:xfrm>
            <a:prstGeom prst="rect">
              <a:avLst/>
            </a:prstGeom>
          </p:spPr>
        </p:pic>
        <p:pic>
          <p:nvPicPr>
            <p:cNvPr id="91" name="Picture 90">
              <a:extLst>
                <a:ext uri="{FF2B5EF4-FFF2-40B4-BE49-F238E27FC236}">
                  <a16:creationId xmlns:a16="http://schemas.microsoft.com/office/drawing/2014/main" xmlns="" id="{A470BBA4-0DE5-486C-A381-45E33DD146B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27241" y="3430657"/>
              <a:ext cx="285751" cy="400050"/>
            </a:xfrm>
            <a:prstGeom prst="rect">
              <a:avLst/>
            </a:prstGeom>
          </p:spPr>
        </p:pic>
      </p:grpSp>
      <p:sp>
        <p:nvSpPr>
          <p:cNvPr id="114" name="TextBox 113">
            <a:extLst>
              <a:ext uri="{FF2B5EF4-FFF2-40B4-BE49-F238E27FC236}">
                <a16:creationId xmlns:a16="http://schemas.microsoft.com/office/drawing/2014/main" xmlns="" id="{5C273036-B9D7-454D-A428-38A692B06A55}"/>
              </a:ext>
            </a:extLst>
          </p:cNvPr>
          <p:cNvSpPr txBox="1"/>
          <p:nvPr/>
        </p:nvSpPr>
        <p:spPr>
          <a:xfrm>
            <a:off x="7060860" y="2530345"/>
            <a:ext cx="1806593" cy="369332"/>
          </a:xfrm>
          <a:prstGeom prst="rect">
            <a:avLst/>
          </a:prstGeom>
          <a:noFill/>
        </p:spPr>
        <p:txBody>
          <a:bodyPr wrap="square" rtlCol="0">
            <a:spAutoFit/>
          </a:bodyPr>
          <a:lstStyle/>
          <a:p>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Eastwood Apartments</a:t>
            </a:r>
          </a:p>
          <a:p>
            <a:r>
              <a:rPr lang="en-US" sz="900" b="1" dirty="0" err="1">
                <a:solidFill>
                  <a:schemeClr val="bg1"/>
                </a:solidFill>
                <a:effectLst>
                  <a:glow rad="63500">
                    <a:schemeClr val="tx1"/>
                  </a:glow>
                </a:effectLst>
                <a:latin typeface="Segoe UI" panose="020B0502040204020203" pitchFamily="34" charset="0"/>
                <a:cs typeface="Segoe UI" panose="020B0502040204020203" pitchFamily="34" charset="0"/>
              </a:rPr>
              <a:t>Tomoka</a:t>
            </a:r>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 Point Apartments</a:t>
            </a:r>
          </a:p>
        </p:txBody>
      </p:sp>
      <p:sp>
        <p:nvSpPr>
          <p:cNvPr id="144" name="Oval 143">
            <a:extLst>
              <a:ext uri="{FF2B5EF4-FFF2-40B4-BE49-F238E27FC236}">
                <a16:creationId xmlns:a16="http://schemas.microsoft.com/office/drawing/2014/main" xmlns="" id="{9DB71FB7-E1EC-4918-8A86-E5BD7930FB34}"/>
              </a:ext>
            </a:extLst>
          </p:cNvPr>
          <p:cNvSpPr/>
          <p:nvPr/>
        </p:nvSpPr>
        <p:spPr>
          <a:xfrm>
            <a:off x="7533026" y="2042243"/>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5" name="Oval 144">
            <a:extLst>
              <a:ext uri="{FF2B5EF4-FFF2-40B4-BE49-F238E27FC236}">
                <a16:creationId xmlns:a16="http://schemas.microsoft.com/office/drawing/2014/main" xmlns="" id="{FDDC0DA3-CD43-4BEF-B2AB-1AC5F8052BEC}"/>
              </a:ext>
            </a:extLst>
          </p:cNvPr>
          <p:cNvSpPr/>
          <p:nvPr/>
        </p:nvSpPr>
        <p:spPr>
          <a:xfrm>
            <a:off x="7336963" y="2245146"/>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6" name="Oval 145">
            <a:extLst>
              <a:ext uri="{FF2B5EF4-FFF2-40B4-BE49-F238E27FC236}">
                <a16:creationId xmlns:a16="http://schemas.microsoft.com/office/drawing/2014/main" xmlns="" id="{ABFD86CF-9F1F-49BB-9D63-F37467471355}"/>
              </a:ext>
            </a:extLst>
          </p:cNvPr>
          <p:cNvSpPr/>
          <p:nvPr/>
        </p:nvSpPr>
        <p:spPr>
          <a:xfrm>
            <a:off x="7660272" y="2325018"/>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7" name="Oval 146">
            <a:extLst>
              <a:ext uri="{FF2B5EF4-FFF2-40B4-BE49-F238E27FC236}">
                <a16:creationId xmlns:a16="http://schemas.microsoft.com/office/drawing/2014/main" xmlns="" id="{C57B99D6-4E67-4296-B5B0-73631AC588D6}"/>
              </a:ext>
            </a:extLst>
          </p:cNvPr>
          <p:cNvSpPr/>
          <p:nvPr/>
        </p:nvSpPr>
        <p:spPr>
          <a:xfrm>
            <a:off x="7766940" y="2897930"/>
            <a:ext cx="139153" cy="139153"/>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9" name="TextBox 148">
            <a:extLst>
              <a:ext uri="{FF2B5EF4-FFF2-40B4-BE49-F238E27FC236}">
                <a16:creationId xmlns:a16="http://schemas.microsoft.com/office/drawing/2014/main" xmlns="" id="{D2D96766-3C5B-4627-9EC0-D0F18F7D2A5F}"/>
              </a:ext>
            </a:extLst>
          </p:cNvPr>
          <p:cNvSpPr txBox="1"/>
          <p:nvPr/>
        </p:nvSpPr>
        <p:spPr>
          <a:xfrm>
            <a:off x="7853951" y="2933757"/>
            <a:ext cx="800038" cy="230832"/>
          </a:xfrm>
          <a:prstGeom prst="rect">
            <a:avLst/>
          </a:prstGeom>
          <a:noFill/>
        </p:spPr>
        <p:txBody>
          <a:bodyPr wrap="square" rtlCol="0">
            <a:spAutoFit/>
          </a:bodyPr>
          <a:lstStyle/>
          <a:p>
            <a:r>
              <a:rPr lang="en-US" sz="900" b="1" dirty="0" err="1">
                <a:solidFill>
                  <a:schemeClr val="bg1"/>
                </a:solidFill>
                <a:effectLst>
                  <a:glow rad="63500">
                    <a:schemeClr val="tx1"/>
                  </a:glow>
                </a:effectLst>
                <a:latin typeface="Segoe UI" panose="020B0502040204020203" pitchFamily="34" charset="0"/>
                <a:cs typeface="Segoe UI" panose="020B0502040204020203" pitchFamily="34" charset="0"/>
              </a:rPr>
              <a:t>Vantrust</a:t>
            </a:r>
            <a:endParaRPr lang="en-US" sz="900" b="1" dirty="0">
              <a:solidFill>
                <a:schemeClr val="bg1"/>
              </a:solidFill>
              <a:effectLst>
                <a:glow rad="63500">
                  <a:schemeClr val="tx1"/>
                </a:glow>
              </a:effectLst>
              <a:latin typeface="Segoe UI" panose="020B0502040204020203" pitchFamily="34" charset="0"/>
              <a:cs typeface="Segoe UI" panose="020B0502040204020203" pitchFamily="34" charset="0"/>
            </a:endParaRPr>
          </a:p>
        </p:txBody>
      </p:sp>
      <p:sp>
        <p:nvSpPr>
          <p:cNvPr id="150" name="TextBox 149">
            <a:extLst>
              <a:ext uri="{FF2B5EF4-FFF2-40B4-BE49-F238E27FC236}">
                <a16:creationId xmlns:a16="http://schemas.microsoft.com/office/drawing/2014/main" xmlns="" id="{89DCDFD8-ECB9-43EE-900A-018926E2C20B}"/>
              </a:ext>
            </a:extLst>
          </p:cNvPr>
          <p:cNvSpPr txBox="1"/>
          <p:nvPr/>
        </p:nvSpPr>
        <p:spPr>
          <a:xfrm>
            <a:off x="7731573" y="2271972"/>
            <a:ext cx="2088701" cy="230832"/>
          </a:xfrm>
          <a:prstGeom prst="rect">
            <a:avLst/>
          </a:prstGeom>
          <a:noFill/>
        </p:spPr>
        <p:txBody>
          <a:bodyPr wrap="square" rtlCol="0">
            <a:spAutoFit/>
          </a:bodyPr>
          <a:lstStyle/>
          <a:p>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Clyde Morris Industrial Warehouse</a:t>
            </a:r>
          </a:p>
        </p:txBody>
      </p:sp>
      <p:sp>
        <p:nvSpPr>
          <p:cNvPr id="151" name="TextBox 150">
            <a:extLst>
              <a:ext uri="{FF2B5EF4-FFF2-40B4-BE49-F238E27FC236}">
                <a16:creationId xmlns:a16="http://schemas.microsoft.com/office/drawing/2014/main" xmlns="" id="{2854E76D-DC13-438A-B466-2641812713C4}"/>
              </a:ext>
            </a:extLst>
          </p:cNvPr>
          <p:cNvSpPr txBox="1"/>
          <p:nvPr/>
        </p:nvSpPr>
        <p:spPr>
          <a:xfrm>
            <a:off x="7628407" y="1981625"/>
            <a:ext cx="2088701" cy="230832"/>
          </a:xfrm>
          <a:prstGeom prst="rect">
            <a:avLst/>
          </a:prstGeom>
          <a:noFill/>
        </p:spPr>
        <p:txBody>
          <a:bodyPr wrap="square" rtlCol="0">
            <a:spAutoFit/>
          </a:bodyPr>
          <a:lstStyle/>
          <a:p>
            <a:r>
              <a:rPr lang="en-US" sz="900" b="1" dirty="0">
                <a:solidFill>
                  <a:schemeClr val="bg1"/>
                </a:solidFill>
                <a:effectLst>
                  <a:glow rad="63500">
                    <a:schemeClr val="tx1"/>
                  </a:glow>
                </a:effectLst>
                <a:latin typeface="Segoe UI" panose="020B0502040204020203" pitchFamily="34" charset="0"/>
                <a:cs typeface="Segoe UI" panose="020B0502040204020203" pitchFamily="34" charset="0"/>
              </a:rPr>
              <a:t>Orthopedic Surgery Center</a:t>
            </a:r>
          </a:p>
        </p:txBody>
      </p:sp>
      <p:sp>
        <p:nvSpPr>
          <p:cNvPr id="152" name="TextBox 151">
            <a:extLst>
              <a:ext uri="{FF2B5EF4-FFF2-40B4-BE49-F238E27FC236}">
                <a16:creationId xmlns:a16="http://schemas.microsoft.com/office/drawing/2014/main" xmlns="" id="{4B1B935F-D5E0-473E-9AC4-4D61CB1411B3}"/>
              </a:ext>
            </a:extLst>
          </p:cNvPr>
          <p:cNvSpPr txBox="1"/>
          <p:nvPr/>
        </p:nvSpPr>
        <p:spPr>
          <a:xfrm>
            <a:off x="6346103" y="2199856"/>
            <a:ext cx="1057847" cy="230832"/>
          </a:xfrm>
          <a:prstGeom prst="rect">
            <a:avLst/>
          </a:prstGeom>
          <a:noFill/>
        </p:spPr>
        <p:txBody>
          <a:bodyPr wrap="square" rtlCol="0">
            <a:spAutoFit/>
          </a:bodyPr>
          <a:lstStyle/>
          <a:p>
            <a:pPr algn="r"/>
            <a:r>
              <a:rPr lang="en-US" sz="900" b="1" dirty="0" err="1">
                <a:solidFill>
                  <a:schemeClr val="bg1"/>
                </a:solidFill>
                <a:effectLst>
                  <a:glow rad="63500">
                    <a:schemeClr val="tx1"/>
                  </a:glow>
                </a:effectLst>
                <a:latin typeface="Segoe UI" panose="020B0502040204020203" pitchFamily="34" charset="0"/>
                <a:cs typeface="Segoe UI" panose="020B0502040204020203" pitchFamily="34" charset="0"/>
              </a:rPr>
              <a:t>Superwash</a:t>
            </a:r>
            <a:endParaRPr lang="en-US" sz="900" b="1" dirty="0">
              <a:solidFill>
                <a:schemeClr val="bg1"/>
              </a:solidFill>
              <a:effectLst>
                <a:glow rad="63500">
                  <a:schemeClr val="tx1"/>
                </a:glow>
              </a:effectLst>
              <a:latin typeface="Segoe UI" panose="020B0502040204020203" pitchFamily="34" charset="0"/>
              <a:cs typeface="Segoe UI" panose="020B0502040204020203" pitchFamily="34" charset="0"/>
            </a:endParaRPr>
          </a:p>
        </p:txBody>
      </p:sp>
      <p:sp>
        <p:nvSpPr>
          <p:cNvPr id="75" name="Text Placeholder 7">
            <a:extLst>
              <a:ext uri="{FF2B5EF4-FFF2-40B4-BE49-F238E27FC236}">
                <a16:creationId xmlns:a16="http://schemas.microsoft.com/office/drawing/2014/main" xmlns="" id="{916583DD-9DC2-4FCA-8134-C3B22EC689A2}"/>
              </a:ext>
            </a:extLst>
          </p:cNvPr>
          <p:cNvSpPr txBox="1">
            <a:spLocks/>
          </p:cNvSpPr>
          <p:nvPr/>
        </p:nvSpPr>
        <p:spPr bwMode="auto">
          <a:xfrm>
            <a:off x="117987" y="5637910"/>
            <a:ext cx="5121617" cy="11951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1200"/>
              </a:spcBef>
              <a:spcAft>
                <a:spcPct val="0"/>
              </a:spcAft>
              <a:buClr>
                <a:srgbClr val="92D050"/>
              </a:buClr>
              <a:buFont typeface="Wingdings" pitchFamily="2" charset="2"/>
              <a:buNone/>
              <a:defRPr sz="1800" kern="1200" baseline="0">
                <a:solidFill>
                  <a:schemeClr val="tx1">
                    <a:lumMod val="65000"/>
                    <a:lumOff val="35000"/>
                  </a:schemeClr>
                </a:solidFill>
                <a:latin typeface="Segoe UI Semibold" panose="020B0702040204020203" pitchFamily="34" charset="0"/>
                <a:ea typeface="Segoe UI" panose="020B0502040204020203" pitchFamily="34" charset="0"/>
                <a:cs typeface="Segoe UI Semilight" panose="020B0402040204020203" pitchFamily="34" charset="0"/>
              </a:defRPr>
            </a:lvl1pPr>
            <a:lvl2pPr marL="115888" indent="0" algn="l" rtl="0" eaLnBrk="1" fontAlgn="base" hangingPunct="1">
              <a:spcBef>
                <a:spcPts val="0"/>
              </a:spcBef>
              <a:spcAft>
                <a:spcPct val="0"/>
              </a:spcAft>
              <a:buClr>
                <a:srgbClr val="92D050"/>
              </a:buClr>
              <a:buFont typeface="Arial" charset="0"/>
              <a:buNone/>
              <a:defRPr sz="1600" kern="1200" baseline="0">
                <a:solidFill>
                  <a:schemeClr val="bg1"/>
                </a:solidFill>
                <a:latin typeface="Segoe UI Semilight" panose="020B0402040204020203" pitchFamily="34" charset="0"/>
                <a:ea typeface="Segoe UI" panose="020B0502040204020203" pitchFamily="34" charset="0"/>
                <a:cs typeface="Segoe UI Semilight" panose="020B0402040204020203" pitchFamily="34" charset="0"/>
              </a:defRPr>
            </a:lvl2pPr>
            <a:lvl3pPr marL="914400" indent="0" algn="l" rtl="0" eaLnBrk="1" fontAlgn="base" hangingPunct="1">
              <a:spcBef>
                <a:spcPct val="20000"/>
              </a:spcBef>
              <a:spcAft>
                <a:spcPct val="0"/>
              </a:spcAft>
              <a:buClr>
                <a:schemeClr val="tx1">
                  <a:lumMod val="50000"/>
                  <a:lumOff val="50000"/>
                </a:schemeClr>
              </a:buClr>
              <a:buFont typeface="Arial" charset="0"/>
              <a:buNone/>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371600" indent="0" algn="l" rtl="0" eaLnBrk="1" fontAlgn="base" hangingPunct="1">
              <a:spcBef>
                <a:spcPct val="20000"/>
              </a:spcBef>
              <a:spcAft>
                <a:spcPct val="0"/>
              </a:spcAft>
              <a:buFont typeface="Arial" charset="0"/>
              <a:buNone/>
              <a:defRPr sz="2000" kern="1200">
                <a:solidFill>
                  <a:schemeClr val="bg1"/>
                </a:solidFill>
                <a:latin typeface="+mn-lt"/>
                <a:ea typeface="+mn-ea"/>
                <a:cs typeface="+mn-cs"/>
              </a:defRPr>
            </a:lvl4pPr>
            <a:lvl5pPr marL="1828800" indent="0" algn="l" rtl="0" eaLnBrk="1" fontAlgn="base" hangingPunct="1">
              <a:spcBef>
                <a:spcPct val="20000"/>
              </a:spcBef>
              <a:spcAft>
                <a:spcPct val="0"/>
              </a:spcAft>
              <a:buFont typeface="Arial" charset="0"/>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b="1" dirty="0">
              <a:solidFill>
                <a:schemeClr val="bg1"/>
              </a:solidFill>
              <a:latin typeface="Century Gothic" panose="020B0502020202020204" pitchFamily="34" charset="0"/>
            </a:endParaRPr>
          </a:p>
          <a:p>
            <a:r>
              <a:rPr lang="en-US" sz="2000" b="1" dirty="0">
                <a:solidFill>
                  <a:schemeClr val="bg1"/>
                </a:solidFill>
                <a:latin typeface="Century Gothic" panose="020B0502020202020204" pitchFamily="34" charset="0"/>
              </a:rPr>
              <a:t>Development Around the Interchange</a:t>
            </a:r>
          </a:p>
          <a:p>
            <a:pPr>
              <a:spcBef>
                <a:spcPts val="0"/>
              </a:spcBef>
            </a:pPr>
            <a:r>
              <a:rPr lang="en-US" sz="1600" b="1" dirty="0">
                <a:solidFill>
                  <a:schemeClr val="bg1"/>
                </a:solidFill>
                <a:latin typeface="Century Gothic" panose="020B0502020202020204" pitchFamily="34" charset="0"/>
              </a:rPr>
              <a:t>March 2018 – Including Vested Developments</a:t>
            </a:r>
          </a:p>
        </p:txBody>
      </p:sp>
    </p:spTree>
    <p:extLst>
      <p:ext uri="{BB962C8B-B14F-4D97-AF65-F5344CB8AC3E}">
        <p14:creationId xmlns:p14="http://schemas.microsoft.com/office/powerpoint/2010/main" val="52900604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0D17EDA4-AD77-4041-83B0-6D2F493A8DE6}"/>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xmlns="" id="{127E5574-4B5B-4FCC-9211-0997B8C19E93}"/>
              </a:ext>
            </a:extLst>
          </p:cNvPr>
          <p:cNvSpPr>
            <a:spLocks noGrp="1"/>
          </p:cNvSpPr>
          <p:nvPr>
            <p:ph idx="1"/>
          </p:nvPr>
        </p:nvSpPr>
        <p:spPr/>
        <p:txBody>
          <a:bodyPr/>
          <a:lstStyle/>
          <a:p>
            <a:endParaRPr lang="en-US"/>
          </a:p>
        </p:txBody>
      </p:sp>
      <p:pic>
        <p:nvPicPr>
          <p:cNvPr id="10" name="Picture 4">
            <a:extLst>
              <a:ext uri="{FF2B5EF4-FFF2-40B4-BE49-F238E27FC236}">
                <a16:creationId xmlns:a16="http://schemas.microsoft.com/office/drawing/2014/main" xmlns="" id="{E417D052-2141-4038-A794-7B59E56AA8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a:extLst>
              <a:ext uri="{FF2B5EF4-FFF2-40B4-BE49-F238E27FC236}">
                <a16:creationId xmlns:a16="http://schemas.microsoft.com/office/drawing/2014/main" xmlns="" id="{F6C413BB-4571-4C03-AB3A-D9FEFF4FB156}"/>
              </a:ext>
            </a:extLst>
          </p:cNvPr>
          <p:cNvSpPr txBox="1">
            <a:spLocks/>
          </p:cNvSpPr>
          <p:nvPr/>
        </p:nvSpPr>
        <p:spPr bwMode="auto">
          <a:xfrm rot="5400000" flipV="1">
            <a:off x="1550800" y="-1059424"/>
            <a:ext cx="6366247" cy="9467853"/>
          </a:xfrm>
          <a:prstGeom prst="rect">
            <a:avLst/>
          </a:prstGeom>
          <a:gradFill>
            <a:gsLst>
              <a:gs pos="0">
                <a:schemeClr val="accent1">
                  <a:lumMod val="5000"/>
                  <a:lumOff val="95000"/>
                </a:schemeClr>
              </a:gs>
              <a:gs pos="100000">
                <a:schemeClr val="bg1">
                  <a:alpha val="0"/>
                </a:schemeClr>
              </a:gs>
            </a:gsLst>
            <a:lin ang="5400000" scaled="1"/>
          </a:gra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
        <p:nvSpPr>
          <p:cNvPr id="12" name="Rectangle 11">
            <a:extLst>
              <a:ext uri="{FF2B5EF4-FFF2-40B4-BE49-F238E27FC236}">
                <a16:creationId xmlns:a16="http://schemas.microsoft.com/office/drawing/2014/main" xmlns="" id="{C10C4C2A-A201-4492-B612-95D71FC7BA13}"/>
              </a:ext>
            </a:extLst>
          </p:cNvPr>
          <p:cNvSpPr/>
          <p:nvPr/>
        </p:nvSpPr>
        <p:spPr>
          <a:xfrm>
            <a:off x="0" y="0"/>
            <a:ext cx="12192000" cy="49137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xmlns="" id="{C9FF98B7-304A-4F50-A02F-C4E419F74248}"/>
              </a:ext>
            </a:extLst>
          </p:cNvPr>
          <p:cNvSpPr txBox="1">
            <a:spLocks/>
          </p:cNvSpPr>
          <p:nvPr/>
        </p:nvSpPr>
        <p:spPr bwMode="auto">
          <a:xfrm>
            <a:off x="609600" y="1526757"/>
            <a:ext cx="1037428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defRPr sz="3000" b="1" kern="1200">
                <a:solidFill>
                  <a:srgbClr val="006BB6"/>
                </a:solidFill>
                <a:latin typeface="Century Gothic" panose="020B0502020202020204" pitchFamily="34" charset="0"/>
                <a:ea typeface="+mj-ea"/>
                <a:cs typeface="+mj-cs"/>
              </a:defRPr>
            </a:lvl1pPr>
            <a:lvl2pPr algn="l" rtl="0" eaLnBrk="1" fontAlgn="base" hangingPunct="1">
              <a:spcBef>
                <a:spcPct val="0"/>
              </a:spcBef>
              <a:spcAft>
                <a:spcPct val="0"/>
              </a:spcAft>
              <a:defRPr sz="3600">
                <a:solidFill>
                  <a:schemeClr val="bg1"/>
                </a:solidFill>
                <a:latin typeface="Calibri" pitchFamily="34" charset="0"/>
              </a:defRPr>
            </a:lvl2pPr>
            <a:lvl3pPr algn="l" rtl="0" eaLnBrk="1" fontAlgn="base" hangingPunct="1">
              <a:spcBef>
                <a:spcPct val="0"/>
              </a:spcBef>
              <a:spcAft>
                <a:spcPct val="0"/>
              </a:spcAft>
              <a:defRPr sz="3600">
                <a:solidFill>
                  <a:schemeClr val="bg1"/>
                </a:solidFill>
                <a:latin typeface="Calibri" pitchFamily="34" charset="0"/>
              </a:defRPr>
            </a:lvl3pPr>
            <a:lvl4pPr algn="l" rtl="0" eaLnBrk="1" fontAlgn="base" hangingPunct="1">
              <a:spcBef>
                <a:spcPct val="0"/>
              </a:spcBef>
              <a:spcAft>
                <a:spcPct val="0"/>
              </a:spcAft>
              <a:defRPr sz="3600">
                <a:solidFill>
                  <a:schemeClr val="bg1"/>
                </a:solidFill>
                <a:latin typeface="Calibri" pitchFamily="34" charset="0"/>
              </a:defRPr>
            </a:lvl4pPr>
            <a:lvl5pPr algn="l" rtl="0" eaLnBrk="1" fontAlgn="base" hangingPunct="1">
              <a:spcBef>
                <a:spcPct val="0"/>
              </a:spcBef>
              <a:spcAft>
                <a:spcPct val="0"/>
              </a:spcAft>
              <a:defRPr sz="3600">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Calibri" pitchFamily="34" charset="0"/>
              </a:defRPr>
            </a:lvl6pPr>
            <a:lvl7pPr marL="914400" algn="l" rtl="0" eaLnBrk="1" fontAlgn="base" hangingPunct="1">
              <a:spcBef>
                <a:spcPct val="0"/>
              </a:spcBef>
              <a:spcAft>
                <a:spcPct val="0"/>
              </a:spcAft>
              <a:defRPr sz="3600" b="1">
                <a:solidFill>
                  <a:schemeClr val="bg1"/>
                </a:solidFill>
                <a:latin typeface="Calibri" pitchFamily="34" charset="0"/>
              </a:defRPr>
            </a:lvl7pPr>
            <a:lvl8pPr marL="1371600" algn="l" rtl="0" eaLnBrk="1" fontAlgn="base" hangingPunct="1">
              <a:spcBef>
                <a:spcPct val="0"/>
              </a:spcBef>
              <a:spcAft>
                <a:spcPct val="0"/>
              </a:spcAft>
              <a:defRPr sz="3600" b="1">
                <a:solidFill>
                  <a:schemeClr val="bg1"/>
                </a:solidFill>
                <a:latin typeface="Calibri" pitchFamily="34" charset="0"/>
              </a:defRPr>
            </a:lvl8pPr>
            <a:lvl9pPr marL="1828800" algn="l" rtl="0" eaLnBrk="1" fontAlgn="base" hangingPunct="1">
              <a:spcBef>
                <a:spcPct val="0"/>
              </a:spcBef>
              <a:spcAft>
                <a:spcPct val="0"/>
              </a:spcAft>
              <a:defRPr sz="3600" b="1">
                <a:solidFill>
                  <a:schemeClr val="bg1"/>
                </a:solidFill>
                <a:latin typeface="Calibri" pitchFamily="34" charset="0"/>
              </a:defRPr>
            </a:lvl9pPr>
          </a:lstStyle>
          <a:p>
            <a:r>
              <a:rPr lang="en-US" sz="4000"/>
              <a:t>Presentation </a:t>
            </a:r>
            <a:br>
              <a:rPr lang="en-US" sz="4000"/>
            </a:br>
            <a:r>
              <a:rPr lang="en-US" sz="4000"/>
              <a:t>Outline</a:t>
            </a:r>
            <a:endParaRPr lang="en-US" sz="4000" dirty="0"/>
          </a:p>
        </p:txBody>
      </p:sp>
      <p:sp>
        <p:nvSpPr>
          <p:cNvPr id="14" name="Content Placeholder 2">
            <a:extLst>
              <a:ext uri="{FF2B5EF4-FFF2-40B4-BE49-F238E27FC236}">
                <a16:creationId xmlns:a16="http://schemas.microsoft.com/office/drawing/2014/main" xmlns="" id="{94367E82-FB45-4AC2-B9AA-054805BAD315}"/>
              </a:ext>
            </a:extLst>
          </p:cNvPr>
          <p:cNvSpPr txBox="1">
            <a:spLocks/>
          </p:cNvSpPr>
          <p:nvPr/>
        </p:nvSpPr>
        <p:spPr bwMode="auto">
          <a:xfrm>
            <a:off x="609599" y="2915446"/>
            <a:ext cx="10374284" cy="32480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1" fontAlgn="base" hangingPunct="1">
              <a:spcBef>
                <a:spcPts val="12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030288" indent="-174625" algn="l" rtl="0" eaLnBrk="1" fontAlgn="base" hangingPunct="1">
              <a:spcBef>
                <a:spcPct val="20000"/>
              </a:spcBef>
              <a:spcAft>
                <a:spcPct val="0"/>
              </a:spcAft>
              <a:buClr>
                <a:schemeClr val="tx1">
                  <a:lumMod val="50000"/>
                  <a:lumOff val="50000"/>
                </a:schemeClr>
              </a:buClr>
              <a:buFont typeface="Arial" charset="0"/>
              <a:buChar char="•"/>
              <a:defRPr sz="16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287338"/>
            <a:r>
              <a:rPr lang="en-US" sz="2800" dirty="0"/>
              <a:t>Purpose</a:t>
            </a:r>
          </a:p>
          <a:p>
            <a:pPr marL="685800" indent="-287338"/>
            <a:r>
              <a:rPr lang="en-US" sz="2800" dirty="0"/>
              <a:t>Existing Conditions</a:t>
            </a:r>
          </a:p>
          <a:p>
            <a:pPr marL="685800" indent="-287338"/>
            <a:r>
              <a:rPr lang="en-US" sz="2800" b="1" dirty="0"/>
              <a:t>Future Scenarios</a:t>
            </a:r>
          </a:p>
          <a:p>
            <a:pPr marL="685800" indent="-287338"/>
            <a:r>
              <a:rPr lang="en-US" sz="2800" dirty="0"/>
              <a:t>Results</a:t>
            </a:r>
          </a:p>
          <a:p>
            <a:pPr marL="685800" indent="-287338"/>
            <a:r>
              <a:rPr lang="en-US" sz="2800" dirty="0"/>
              <a:t>Next Steps</a:t>
            </a:r>
          </a:p>
        </p:txBody>
      </p:sp>
    </p:spTree>
    <p:extLst>
      <p:ext uri="{BB962C8B-B14F-4D97-AF65-F5344CB8AC3E}">
        <p14:creationId xmlns:p14="http://schemas.microsoft.com/office/powerpoint/2010/main" val="3871140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FACAB-6035-42E9-8B85-244D1280AA9C}"/>
              </a:ext>
            </a:extLst>
          </p:cNvPr>
          <p:cNvSpPr>
            <a:spLocks noGrp="1"/>
          </p:cNvSpPr>
          <p:nvPr>
            <p:ph type="title"/>
          </p:nvPr>
        </p:nvSpPr>
        <p:spPr/>
        <p:txBody>
          <a:bodyPr/>
          <a:lstStyle/>
          <a:p>
            <a:r>
              <a:rPr lang="en-US" sz="3200" dirty="0"/>
              <a:t>Roadway Capacity</a:t>
            </a:r>
          </a:p>
        </p:txBody>
      </p:sp>
      <p:sp>
        <p:nvSpPr>
          <p:cNvPr id="6" name="Rectangle 5">
            <a:extLst>
              <a:ext uri="{FF2B5EF4-FFF2-40B4-BE49-F238E27FC236}">
                <a16:creationId xmlns:a16="http://schemas.microsoft.com/office/drawing/2014/main" xmlns="" id="{DFB829D4-F8DF-4B14-97EF-254AC0216EDC}"/>
              </a:ext>
            </a:extLst>
          </p:cNvPr>
          <p:cNvSpPr/>
          <p:nvPr/>
        </p:nvSpPr>
        <p:spPr>
          <a:xfrm>
            <a:off x="1589716" y="3364303"/>
            <a:ext cx="9394166" cy="2510286"/>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a:extLst>
              <a:ext uri="{FF2B5EF4-FFF2-40B4-BE49-F238E27FC236}">
                <a16:creationId xmlns:a16="http://schemas.microsoft.com/office/drawing/2014/main" xmlns="" id="{08193ED2-5E2F-48AB-823F-CEFB52DCB1BD}"/>
              </a:ext>
            </a:extLst>
          </p:cNvPr>
          <p:cNvSpPr/>
          <p:nvPr/>
        </p:nvSpPr>
        <p:spPr>
          <a:xfrm>
            <a:off x="1589716" y="1604512"/>
            <a:ext cx="9394166" cy="1233578"/>
          </a:xfrm>
          <a:prstGeom prst="rect">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6E452073-ADA5-4FBA-9D39-C04CADD52DFB}"/>
              </a:ext>
            </a:extLst>
          </p:cNvPr>
          <p:cNvSpPr/>
          <p:nvPr/>
        </p:nvSpPr>
        <p:spPr>
          <a:xfrm rot="10800000">
            <a:off x="1589695" y="2225487"/>
            <a:ext cx="9394159" cy="1554032"/>
          </a:xfrm>
          <a:prstGeom prst="rect">
            <a:avLst/>
          </a:prstGeom>
          <a:gradFill>
            <a:gsLst>
              <a:gs pos="0">
                <a:srgbClr val="F7941D">
                  <a:alpha val="0"/>
                </a:srgbClr>
              </a:gs>
              <a:gs pos="48000">
                <a:srgbClr val="F7941D"/>
              </a:gs>
              <a:gs pos="100000">
                <a:srgbClr val="F7941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73DD1EE0-CA7A-472E-9DAD-483EDCF0F27E}"/>
              </a:ext>
            </a:extLst>
          </p:cNvPr>
          <p:cNvSpPr/>
          <p:nvPr/>
        </p:nvSpPr>
        <p:spPr>
          <a:xfrm>
            <a:off x="1589716" y="2838090"/>
            <a:ext cx="9394166" cy="526213"/>
          </a:xfrm>
          <a:prstGeom prst="rect">
            <a:avLst/>
          </a:prstGeom>
          <a:solidFill>
            <a:srgbClr val="F7941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xmlns="" id="{A5D280DF-4060-453B-8B33-1984200E2335}"/>
              </a:ext>
            </a:extLst>
          </p:cNvPr>
          <p:cNvCxnSpPr>
            <a:cxnSpLocks/>
          </p:cNvCxnSpPr>
          <p:nvPr/>
        </p:nvCxnSpPr>
        <p:spPr>
          <a:xfrm>
            <a:off x="1589716" y="5891842"/>
            <a:ext cx="9611684" cy="0"/>
          </a:xfrm>
          <a:prstGeom prst="straightConnector1">
            <a:avLst/>
          </a:prstGeom>
          <a:ln w="38100">
            <a:solidFill>
              <a:srgbClr val="58595B"/>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4779BCE0-918B-4FC1-A861-3E827FC27C9A}"/>
              </a:ext>
            </a:extLst>
          </p:cNvPr>
          <p:cNvSpPr txBox="1"/>
          <p:nvPr/>
        </p:nvSpPr>
        <p:spPr>
          <a:xfrm>
            <a:off x="1589717" y="2156604"/>
            <a:ext cx="9394166" cy="400110"/>
          </a:xfrm>
          <a:prstGeom prst="rect">
            <a:avLst/>
          </a:prstGeom>
          <a:noFill/>
        </p:spPr>
        <p:txBody>
          <a:bodyPr wrap="square" rtlCol="0">
            <a:spAutoFit/>
          </a:bodyPr>
          <a:lstStyle/>
          <a:p>
            <a:pPr algn="ctr"/>
            <a:r>
              <a:rPr lang="en-US" sz="2000" b="1" cap="all" spc="1000" dirty="0">
                <a:solidFill>
                  <a:schemeClr val="bg1"/>
                </a:solidFill>
                <a:latin typeface="Segoe UI" panose="020B0502040204020203" pitchFamily="34" charset="0"/>
                <a:ea typeface="Segoe UI" panose="020B0502040204020203" pitchFamily="34" charset="0"/>
                <a:cs typeface="Segoe UI" panose="020B0502040204020203" pitchFamily="34" charset="0"/>
              </a:rPr>
              <a:t>Over Capacity</a:t>
            </a:r>
          </a:p>
        </p:txBody>
      </p:sp>
      <p:sp>
        <p:nvSpPr>
          <p:cNvPr id="12" name="TextBox 11">
            <a:extLst>
              <a:ext uri="{FF2B5EF4-FFF2-40B4-BE49-F238E27FC236}">
                <a16:creationId xmlns:a16="http://schemas.microsoft.com/office/drawing/2014/main" xmlns="" id="{6954A661-DBEA-4FB9-9D7C-3E3C1BC616C3}"/>
              </a:ext>
            </a:extLst>
          </p:cNvPr>
          <p:cNvSpPr txBox="1"/>
          <p:nvPr/>
        </p:nvSpPr>
        <p:spPr>
          <a:xfrm>
            <a:off x="1589717" y="4305734"/>
            <a:ext cx="9394166" cy="400110"/>
          </a:xfrm>
          <a:prstGeom prst="rect">
            <a:avLst/>
          </a:prstGeom>
          <a:noFill/>
        </p:spPr>
        <p:txBody>
          <a:bodyPr wrap="square" rtlCol="0">
            <a:spAutoFit/>
          </a:bodyPr>
          <a:lstStyle/>
          <a:p>
            <a:pPr algn="ctr"/>
            <a:r>
              <a:rPr lang="en-US" sz="2000" b="1" cap="all" spc="1000" dirty="0">
                <a:latin typeface="Segoe UI" panose="020B0502040204020203" pitchFamily="34" charset="0"/>
                <a:cs typeface="Segoe UI" panose="020B0502040204020203" pitchFamily="34" charset="0"/>
              </a:rPr>
              <a:t>Under Capacity</a:t>
            </a:r>
          </a:p>
        </p:txBody>
      </p:sp>
      <p:grpSp>
        <p:nvGrpSpPr>
          <p:cNvPr id="13" name="Group 12">
            <a:extLst>
              <a:ext uri="{FF2B5EF4-FFF2-40B4-BE49-F238E27FC236}">
                <a16:creationId xmlns:a16="http://schemas.microsoft.com/office/drawing/2014/main" xmlns="" id="{4943DD5A-DC19-49E0-AF8C-A56757E43136}"/>
              </a:ext>
            </a:extLst>
          </p:cNvPr>
          <p:cNvGrpSpPr/>
          <p:nvPr/>
        </p:nvGrpSpPr>
        <p:grpSpPr>
          <a:xfrm>
            <a:off x="1589715" y="2838090"/>
            <a:ext cx="9394129" cy="526213"/>
            <a:chOff x="1190445" y="2838090"/>
            <a:chExt cx="9532189" cy="526213"/>
          </a:xfrm>
        </p:grpSpPr>
        <p:cxnSp>
          <p:nvCxnSpPr>
            <p:cNvPr id="14" name="Straight Connector 13">
              <a:extLst>
                <a:ext uri="{FF2B5EF4-FFF2-40B4-BE49-F238E27FC236}">
                  <a16:creationId xmlns:a16="http://schemas.microsoft.com/office/drawing/2014/main" xmlns="" id="{963353BD-A0B3-4C0A-9D7D-0EABD12CD875}"/>
                </a:ext>
              </a:extLst>
            </p:cNvPr>
            <p:cNvCxnSpPr/>
            <p:nvPr/>
          </p:nvCxnSpPr>
          <p:spPr>
            <a:xfrm>
              <a:off x="1190445" y="2838090"/>
              <a:ext cx="9532189" cy="0"/>
            </a:xfrm>
            <a:prstGeom prst="line">
              <a:avLst/>
            </a:prstGeom>
            <a:ln w="38100">
              <a:solidFill>
                <a:srgbClr val="58595B"/>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F9E0DAA-77F9-4B34-BCA7-C1ACAC48C37E}"/>
                </a:ext>
              </a:extLst>
            </p:cNvPr>
            <p:cNvCxnSpPr/>
            <p:nvPr/>
          </p:nvCxnSpPr>
          <p:spPr>
            <a:xfrm>
              <a:off x="1190445" y="3364303"/>
              <a:ext cx="9532189" cy="0"/>
            </a:xfrm>
            <a:prstGeom prst="line">
              <a:avLst/>
            </a:prstGeom>
            <a:ln w="38100">
              <a:solidFill>
                <a:srgbClr val="58595B"/>
              </a:solidFill>
              <a:prstDash val="sysDot"/>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xmlns="" id="{A5B6442F-44FA-434D-8C66-E19ABBF047C4}"/>
              </a:ext>
            </a:extLst>
          </p:cNvPr>
          <p:cNvCxnSpPr>
            <a:cxnSpLocks/>
          </p:cNvCxnSpPr>
          <p:nvPr/>
        </p:nvCxnSpPr>
        <p:spPr>
          <a:xfrm flipV="1">
            <a:off x="1589716" y="1427164"/>
            <a:ext cx="0" cy="4474205"/>
          </a:xfrm>
          <a:prstGeom prst="straightConnector1">
            <a:avLst/>
          </a:prstGeom>
          <a:ln w="38100">
            <a:solidFill>
              <a:srgbClr val="58595B"/>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FA6679F0-5F19-4CFA-8032-CE7BF11883B7}"/>
              </a:ext>
            </a:extLst>
          </p:cNvPr>
          <p:cNvSpPr txBox="1"/>
          <p:nvPr/>
        </p:nvSpPr>
        <p:spPr>
          <a:xfrm>
            <a:off x="870848" y="2723187"/>
            <a:ext cx="718862" cy="338554"/>
          </a:xfrm>
          <a:prstGeom prst="rect">
            <a:avLst/>
          </a:prstGeom>
          <a:noFill/>
        </p:spPr>
        <p:txBody>
          <a:bodyPr wrap="square" rtlCol="0">
            <a:spAutoFit/>
          </a:bodyPr>
          <a:lstStyle/>
          <a:p>
            <a:pPr algn="r"/>
            <a:r>
              <a:rPr lang="en-US" sz="1600" b="1" dirty="0">
                <a:latin typeface="Segoe UI" panose="020B0502040204020203" pitchFamily="34" charset="0"/>
                <a:ea typeface="Segoe UI" panose="020B0502040204020203" pitchFamily="34" charset="0"/>
                <a:cs typeface="Segoe UI" panose="020B0502040204020203" pitchFamily="34" charset="0"/>
              </a:rPr>
              <a:t>100%</a:t>
            </a:r>
          </a:p>
        </p:txBody>
      </p:sp>
      <p:sp>
        <p:nvSpPr>
          <p:cNvPr id="18" name="TextBox 17">
            <a:extLst>
              <a:ext uri="{FF2B5EF4-FFF2-40B4-BE49-F238E27FC236}">
                <a16:creationId xmlns:a16="http://schemas.microsoft.com/office/drawing/2014/main" xmlns="" id="{D4915E14-FBB1-49B8-87F6-550FDB76FC59}"/>
              </a:ext>
            </a:extLst>
          </p:cNvPr>
          <p:cNvSpPr txBox="1"/>
          <p:nvPr/>
        </p:nvSpPr>
        <p:spPr>
          <a:xfrm>
            <a:off x="870848" y="3220885"/>
            <a:ext cx="718862" cy="369332"/>
          </a:xfrm>
          <a:prstGeom prst="rect">
            <a:avLst/>
          </a:prstGeom>
          <a:noFill/>
        </p:spPr>
        <p:txBody>
          <a:bodyPr wrap="square" rtlCol="0">
            <a:spAutoFit/>
          </a:bodyPr>
          <a:lstStyle/>
          <a:p>
            <a:pPr algn="r"/>
            <a:r>
              <a:rPr lang="en-US" b="1" dirty="0">
                <a:latin typeface="Segoe UI" panose="020B0502040204020203" pitchFamily="34" charset="0"/>
                <a:ea typeface="Segoe UI" panose="020B0502040204020203" pitchFamily="34" charset="0"/>
                <a:cs typeface="Segoe UI" panose="020B0502040204020203" pitchFamily="34" charset="0"/>
              </a:rPr>
              <a:t>80%</a:t>
            </a:r>
          </a:p>
        </p:txBody>
      </p:sp>
      <p:sp>
        <p:nvSpPr>
          <p:cNvPr id="19" name="TextBox 18">
            <a:extLst>
              <a:ext uri="{FF2B5EF4-FFF2-40B4-BE49-F238E27FC236}">
                <a16:creationId xmlns:a16="http://schemas.microsoft.com/office/drawing/2014/main" xmlns="" id="{1C34F192-D9CE-4993-8E6E-9A855BAEFDE7}"/>
              </a:ext>
            </a:extLst>
          </p:cNvPr>
          <p:cNvSpPr txBox="1"/>
          <p:nvPr/>
        </p:nvSpPr>
        <p:spPr>
          <a:xfrm>
            <a:off x="750503" y="5727463"/>
            <a:ext cx="718862" cy="369332"/>
          </a:xfrm>
          <a:prstGeom prst="rect">
            <a:avLst/>
          </a:prstGeom>
          <a:noFill/>
        </p:spPr>
        <p:txBody>
          <a:bodyPr wrap="square" rtlCol="0">
            <a:spAutoFit/>
          </a:bodyPr>
          <a:lstStyle/>
          <a:p>
            <a:pPr algn="r"/>
            <a:r>
              <a:rPr lang="en-US" b="1" dirty="0">
                <a:latin typeface="Segoe UI" panose="020B0502040204020203" pitchFamily="34" charset="0"/>
                <a:ea typeface="Segoe UI" panose="020B0502040204020203" pitchFamily="34" charset="0"/>
                <a:cs typeface="Segoe UI" panose="020B0502040204020203" pitchFamily="34" charset="0"/>
              </a:rPr>
              <a:t>0%</a:t>
            </a:r>
          </a:p>
        </p:txBody>
      </p:sp>
      <p:sp>
        <p:nvSpPr>
          <p:cNvPr id="20" name="TextBox 19">
            <a:extLst>
              <a:ext uri="{FF2B5EF4-FFF2-40B4-BE49-F238E27FC236}">
                <a16:creationId xmlns:a16="http://schemas.microsoft.com/office/drawing/2014/main" xmlns="" id="{674BE8DE-2CEF-4B30-84CA-1D7F378BD3D5}"/>
              </a:ext>
            </a:extLst>
          </p:cNvPr>
          <p:cNvSpPr txBox="1"/>
          <p:nvPr/>
        </p:nvSpPr>
        <p:spPr>
          <a:xfrm>
            <a:off x="1589716" y="2922613"/>
            <a:ext cx="9394166" cy="400110"/>
          </a:xfrm>
          <a:prstGeom prst="rect">
            <a:avLst/>
          </a:prstGeom>
          <a:noFill/>
        </p:spPr>
        <p:txBody>
          <a:bodyPr wrap="square" rtlCol="0">
            <a:spAutoFit/>
          </a:bodyPr>
          <a:lstStyle/>
          <a:p>
            <a:pPr algn="ctr"/>
            <a:r>
              <a:rPr lang="en-US" sz="2000" b="1" cap="all" spc="1000" dirty="0">
                <a:solidFill>
                  <a:schemeClr val="bg1"/>
                </a:solidFill>
                <a:latin typeface="Segoe UI" panose="020B0502040204020203" pitchFamily="34" charset="0"/>
                <a:cs typeface="Segoe UI" panose="020B0502040204020203" pitchFamily="34" charset="0"/>
              </a:rPr>
              <a:t>Near Capacity</a:t>
            </a:r>
          </a:p>
        </p:txBody>
      </p:sp>
      <p:sp>
        <p:nvSpPr>
          <p:cNvPr id="21" name="TextBox 20">
            <a:extLst>
              <a:ext uri="{FF2B5EF4-FFF2-40B4-BE49-F238E27FC236}">
                <a16:creationId xmlns:a16="http://schemas.microsoft.com/office/drawing/2014/main" xmlns="" id="{3F880D6C-3A3D-4D67-9444-7636CA550919}"/>
              </a:ext>
            </a:extLst>
          </p:cNvPr>
          <p:cNvSpPr txBox="1"/>
          <p:nvPr/>
        </p:nvSpPr>
        <p:spPr>
          <a:xfrm rot="16200000">
            <a:off x="-1453338" y="3548123"/>
            <a:ext cx="4287332" cy="400110"/>
          </a:xfrm>
          <a:prstGeom prst="rect">
            <a:avLst/>
          </a:prstGeom>
          <a:noFill/>
        </p:spPr>
        <p:txBody>
          <a:bodyPr wrap="square" rtlCol="0">
            <a:spAutoFit/>
          </a:bodyP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ROADWAY CAPACITY</a:t>
            </a:r>
          </a:p>
        </p:txBody>
      </p:sp>
    </p:spTree>
    <p:extLst>
      <p:ext uri="{BB962C8B-B14F-4D97-AF65-F5344CB8AC3E}">
        <p14:creationId xmlns:p14="http://schemas.microsoft.com/office/powerpoint/2010/main" val="3633753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70CA6EBB-D21D-4217-9F36-1C11D4AD3FD4}"/>
              </a:ext>
            </a:extLst>
          </p:cNvPr>
          <p:cNvSpPr/>
          <p:nvPr/>
        </p:nvSpPr>
        <p:spPr>
          <a:xfrm>
            <a:off x="-16499" y="5229181"/>
            <a:ext cx="12191999" cy="163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419C2D7C-4B16-4B12-B12F-FA07EC95F1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59"/>
          <a:stretch/>
        </p:blipFill>
        <p:spPr>
          <a:xfrm>
            <a:off x="7449038" y="275119"/>
            <a:ext cx="4556459" cy="6592362"/>
          </a:xfrm>
          <a:prstGeom prst="rect">
            <a:avLst/>
          </a:prstGeom>
          <a:noFill/>
          <a:ln>
            <a:solidFill>
              <a:schemeClr val="tx1">
                <a:lumMod val="50000"/>
                <a:lumOff val="50000"/>
              </a:schemeClr>
            </a:solidFill>
          </a:ln>
        </p:spPr>
      </p:pic>
      <p:pic>
        <p:nvPicPr>
          <p:cNvPr id="5" name="Picture 4">
            <a:extLst>
              <a:ext uri="{FF2B5EF4-FFF2-40B4-BE49-F238E27FC236}">
                <a16:creationId xmlns:a16="http://schemas.microsoft.com/office/drawing/2014/main" xmlns="" id="{672270C0-D3FD-4657-9732-B500352FAD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702"/>
          <a:stretch/>
        </p:blipFill>
        <p:spPr>
          <a:xfrm>
            <a:off x="2578100" y="273741"/>
            <a:ext cx="4557406" cy="6584260"/>
          </a:xfrm>
          <a:prstGeom prst="rect">
            <a:avLst/>
          </a:prstGeom>
          <a:ln>
            <a:solidFill>
              <a:schemeClr val="tx1">
                <a:lumMod val="50000"/>
                <a:lumOff val="50000"/>
              </a:schemeClr>
            </a:solidFill>
          </a:ln>
        </p:spPr>
      </p:pic>
      <p:sp>
        <p:nvSpPr>
          <p:cNvPr id="19" name="TextBox 18">
            <a:extLst>
              <a:ext uri="{FF2B5EF4-FFF2-40B4-BE49-F238E27FC236}">
                <a16:creationId xmlns:a16="http://schemas.microsoft.com/office/drawing/2014/main" xmlns="" id="{CDD7623D-F04B-4ADE-BA93-E658D825CFE1}"/>
              </a:ext>
            </a:extLst>
          </p:cNvPr>
          <p:cNvSpPr txBox="1"/>
          <p:nvPr/>
        </p:nvSpPr>
        <p:spPr>
          <a:xfrm>
            <a:off x="7762681" y="284015"/>
            <a:ext cx="4242816" cy="584775"/>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Capacity Concerns–Existing Traffic Plus “Vested” Development Trips</a:t>
            </a:r>
          </a:p>
        </p:txBody>
      </p:sp>
      <p:sp>
        <p:nvSpPr>
          <p:cNvPr id="21" name="TextBox 20">
            <a:extLst>
              <a:ext uri="{FF2B5EF4-FFF2-40B4-BE49-F238E27FC236}">
                <a16:creationId xmlns:a16="http://schemas.microsoft.com/office/drawing/2014/main" xmlns="" id="{FE503B75-495C-4246-AB6D-94744B4D5FAE}"/>
              </a:ext>
            </a:extLst>
          </p:cNvPr>
          <p:cNvSpPr txBox="1"/>
          <p:nvPr/>
        </p:nvSpPr>
        <p:spPr>
          <a:xfrm>
            <a:off x="2891631" y="284015"/>
            <a:ext cx="4243875" cy="585216"/>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Capacity Concerns–Existing Traffic </a:t>
            </a:r>
          </a:p>
        </p:txBody>
      </p:sp>
      <p:sp>
        <p:nvSpPr>
          <p:cNvPr id="27" name="TextBox 26">
            <a:extLst>
              <a:ext uri="{FF2B5EF4-FFF2-40B4-BE49-F238E27FC236}">
                <a16:creationId xmlns:a16="http://schemas.microsoft.com/office/drawing/2014/main" xmlns="" id="{DC9011B5-6691-4DBE-BF13-85B923868BD6}"/>
              </a:ext>
            </a:extLst>
          </p:cNvPr>
          <p:cNvSpPr txBox="1"/>
          <p:nvPr/>
        </p:nvSpPr>
        <p:spPr>
          <a:xfrm>
            <a:off x="131057" y="481438"/>
            <a:ext cx="2447043" cy="461665"/>
          </a:xfrm>
          <a:prstGeom prst="rect">
            <a:avLst/>
          </a:prstGeom>
          <a:noFill/>
        </p:spPr>
        <p:txBody>
          <a:bodyPr wrap="square" rtlCol="0">
            <a:spAutoFit/>
          </a:bodyPr>
          <a:lstStyle/>
          <a:p>
            <a:r>
              <a:rPr lang="en-US" sz="2400" b="1" dirty="0">
                <a:latin typeface="Segoe UI" panose="020B0502040204020203" pitchFamily="34" charset="0"/>
                <a:ea typeface="Segoe UI" panose="020B0502040204020203" pitchFamily="34" charset="0"/>
                <a:cs typeface="Segoe UI" panose="020B0502040204020203" pitchFamily="34" charset="0"/>
              </a:rPr>
              <a:t>Existing Traffic</a:t>
            </a:r>
          </a:p>
        </p:txBody>
      </p:sp>
      <p:grpSp>
        <p:nvGrpSpPr>
          <p:cNvPr id="20" name="Group 19">
            <a:extLst>
              <a:ext uri="{FF2B5EF4-FFF2-40B4-BE49-F238E27FC236}">
                <a16:creationId xmlns:a16="http://schemas.microsoft.com/office/drawing/2014/main" xmlns="" id="{4BBB7C0A-68F9-41DE-ADC2-BE3712D69E44}"/>
              </a:ext>
            </a:extLst>
          </p:cNvPr>
          <p:cNvGrpSpPr/>
          <p:nvPr/>
        </p:nvGrpSpPr>
        <p:grpSpPr>
          <a:xfrm>
            <a:off x="164209" y="5281578"/>
            <a:ext cx="2193347" cy="684264"/>
            <a:chOff x="387656" y="4857789"/>
            <a:chExt cx="2193347" cy="684264"/>
          </a:xfrm>
        </p:grpSpPr>
        <p:sp>
          <p:nvSpPr>
            <p:cNvPr id="22" name="TextBox 21">
              <a:extLst>
                <a:ext uri="{FF2B5EF4-FFF2-40B4-BE49-F238E27FC236}">
                  <a16:creationId xmlns:a16="http://schemas.microsoft.com/office/drawing/2014/main" xmlns="" id="{D38E01BD-432D-48C2-A61F-191136510DA7}"/>
                </a:ext>
              </a:extLst>
            </p:cNvPr>
            <p:cNvSpPr txBox="1"/>
            <p:nvPr/>
          </p:nvSpPr>
          <p:spPr>
            <a:xfrm>
              <a:off x="387656" y="5111166"/>
              <a:ext cx="2193347" cy="430887"/>
            </a:xfrm>
            <a:prstGeom prst="rect">
              <a:avLst/>
            </a:prstGeom>
            <a:noFill/>
          </p:spPr>
          <p:txBody>
            <a:bodyPr wrap="square" rtlCol="0">
              <a:spAutoFit/>
            </a:bodyPr>
            <a:lstStyle/>
            <a:p>
              <a:r>
                <a:rPr lang="en-US" sz="1100" b="1" dirty="0">
                  <a:latin typeface="Arial" panose="020B0604020202020204" pitchFamily="34" charset="0"/>
                  <a:ea typeface="Segoe UI" panose="020B0502040204020203" pitchFamily="34" charset="0"/>
                  <a:cs typeface="Arial" panose="020B0604020202020204" pitchFamily="34" charset="0"/>
                </a:rPr>
                <a:t>0.80&lt;Volume-to-Capacity (V/C)&lt;0.999</a:t>
              </a:r>
            </a:p>
          </p:txBody>
        </p:sp>
        <p:sp>
          <p:nvSpPr>
            <p:cNvPr id="23" name="Rectangle 22">
              <a:extLst>
                <a:ext uri="{FF2B5EF4-FFF2-40B4-BE49-F238E27FC236}">
                  <a16:creationId xmlns:a16="http://schemas.microsoft.com/office/drawing/2014/main" xmlns="" id="{35700D5D-3475-40FF-AC79-FC344EC6C228}"/>
                </a:ext>
              </a:extLst>
            </p:cNvPr>
            <p:cNvSpPr/>
            <p:nvPr/>
          </p:nvSpPr>
          <p:spPr>
            <a:xfrm>
              <a:off x="403636" y="4953354"/>
              <a:ext cx="629826" cy="45719"/>
            </a:xfrm>
            <a:prstGeom prst="rect">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26" name="Rectangle 25">
              <a:extLst>
                <a:ext uri="{FF2B5EF4-FFF2-40B4-BE49-F238E27FC236}">
                  <a16:creationId xmlns:a16="http://schemas.microsoft.com/office/drawing/2014/main" xmlns="" id="{F374D790-A795-43CB-AF4D-EA90DAF76F6E}"/>
                </a:ext>
              </a:extLst>
            </p:cNvPr>
            <p:cNvSpPr/>
            <p:nvPr/>
          </p:nvSpPr>
          <p:spPr>
            <a:xfrm>
              <a:off x="513598" y="4857789"/>
              <a:ext cx="409903" cy="239728"/>
            </a:xfrm>
            <a:prstGeom prst="rect">
              <a:avLst/>
            </a:prstGeom>
            <a:solidFill>
              <a:srgbClr val="F7931E"/>
            </a:solidFill>
            <a:ln>
              <a:solidFill>
                <a:srgbClr val="FDD1A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nvGrpSpPr>
          <p:cNvPr id="28" name="Group 27">
            <a:extLst>
              <a:ext uri="{FF2B5EF4-FFF2-40B4-BE49-F238E27FC236}">
                <a16:creationId xmlns:a16="http://schemas.microsoft.com/office/drawing/2014/main" xmlns="" id="{1C747A8E-2E06-4177-88B5-EEDBA05D25F5}"/>
              </a:ext>
            </a:extLst>
          </p:cNvPr>
          <p:cNvGrpSpPr/>
          <p:nvPr/>
        </p:nvGrpSpPr>
        <p:grpSpPr>
          <a:xfrm>
            <a:off x="180189" y="6064286"/>
            <a:ext cx="2195483" cy="687402"/>
            <a:chOff x="403636" y="5755881"/>
            <a:chExt cx="2195483" cy="687402"/>
          </a:xfrm>
        </p:grpSpPr>
        <p:sp>
          <p:nvSpPr>
            <p:cNvPr id="29" name="TextBox 28">
              <a:extLst>
                <a:ext uri="{FF2B5EF4-FFF2-40B4-BE49-F238E27FC236}">
                  <a16:creationId xmlns:a16="http://schemas.microsoft.com/office/drawing/2014/main" xmlns="" id="{3DE3A085-C3FE-4E98-ACCE-922BDB4E364A}"/>
                </a:ext>
              </a:extLst>
            </p:cNvPr>
            <p:cNvSpPr txBox="1"/>
            <p:nvPr/>
          </p:nvSpPr>
          <p:spPr>
            <a:xfrm>
              <a:off x="405772" y="6012396"/>
              <a:ext cx="2193347" cy="430887"/>
            </a:xfrm>
            <a:prstGeom prst="rect">
              <a:avLst/>
            </a:prstGeom>
            <a:noFill/>
          </p:spPr>
          <p:txBody>
            <a:bodyPr wrap="square" rtlCol="0">
              <a:spAutoFit/>
            </a:bodyPr>
            <a:lstStyle/>
            <a:p>
              <a:r>
                <a:rPr lang="en-US" sz="1100" b="1" dirty="0">
                  <a:latin typeface="Arial" panose="020B0604020202020204" pitchFamily="34" charset="0"/>
                  <a:ea typeface="Segoe UI" panose="020B0502040204020203" pitchFamily="34" charset="0"/>
                  <a:cs typeface="Arial" panose="020B0604020202020204" pitchFamily="34" charset="0"/>
                </a:rPr>
                <a:t>Volume-to-Capacity (V/C)&gt;1.00 </a:t>
              </a:r>
            </a:p>
          </p:txBody>
        </p:sp>
        <p:grpSp>
          <p:nvGrpSpPr>
            <p:cNvPr id="30" name="Group 29">
              <a:extLst>
                <a:ext uri="{FF2B5EF4-FFF2-40B4-BE49-F238E27FC236}">
                  <a16:creationId xmlns:a16="http://schemas.microsoft.com/office/drawing/2014/main" xmlns="" id="{A64A65CA-71A2-4644-BBBE-5EC6FB529DA1}"/>
                </a:ext>
              </a:extLst>
            </p:cNvPr>
            <p:cNvGrpSpPr/>
            <p:nvPr/>
          </p:nvGrpSpPr>
          <p:grpSpPr>
            <a:xfrm>
              <a:off x="403636" y="5755881"/>
              <a:ext cx="629826" cy="239728"/>
              <a:chOff x="403636" y="5755881"/>
              <a:chExt cx="629826" cy="239728"/>
            </a:xfrm>
          </p:grpSpPr>
          <p:sp>
            <p:nvSpPr>
              <p:cNvPr id="31" name="Rectangle 30">
                <a:extLst>
                  <a:ext uri="{FF2B5EF4-FFF2-40B4-BE49-F238E27FC236}">
                    <a16:creationId xmlns:a16="http://schemas.microsoft.com/office/drawing/2014/main" xmlns="" id="{1C060B40-F182-4444-9247-67576E9D1A11}"/>
                  </a:ext>
                </a:extLst>
              </p:cNvPr>
              <p:cNvSpPr/>
              <p:nvPr/>
            </p:nvSpPr>
            <p:spPr>
              <a:xfrm>
                <a:off x="403636" y="5851446"/>
                <a:ext cx="629826" cy="45719"/>
              </a:xfrm>
              <a:prstGeom prst="rect">
                <a:avLst/>
              </a:prstGeom>
              <a:solidFill>
                <a:srgbClr val="ED182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32" name="Rectangle 31">
                <a:extLst>
                  <a:ext uri="{FF2B5EF4-FFF2-40B4-BE49-F238E27FC236}">
                    <a16:creationId xmlns:a16="http://schemas.microsoft.com/office/drawing/2014/main" xmlns="" id="{5FA828A1-1329-4B59-86FA-5034039F938F}"/>
                  </a:ext>
                </a:extLst>
              </p:cNvPr>
              <p:cNvSpPr/>
              <p:nvPr/>
            </p:nvSpPr>
            <p:spPr>
              <a:xfrm>
                <a:off x="513598" y="5755881"/>
                <a:ext cx="409903" cy="239728"/>
              </a:xfrm>
              <a:prstGeom prst="rect">
                <a:avLst/>
              </a:prstGeom>
              <a:solidFill>
                <a:srgbClr val="ED1822"/>
              </a:solidFill>
              <a:ln>
                <a:solidFill>
                  <a:srgbClr val="F5836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spTree>
    <p:extLst>
      <p:ext uri="{BB962C8B-B14F-4D97-AF65-F5344CB8AC3E}">
        <p14:creationId xmlns:p14="http://schemas.microsoft.com/office/powerpoint/2010/main" val="237256152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FAE9BAC9-6C44-451D-B459-8BCFA803CF1F}"/>
              </a:ext>
            </a:extLst>
          </p:cNvPr>
          <p:cNvSpPr/>
          <p:nvPr/>
        </p:nvSpPr>
        <p:spPr>
          <a:xfrm>
            <a:off x="-16499" y="5229181"/>
            <a:ext cx="12191999" cy="163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0C873AA-E8D1-412F-BC65-06B8344CAFF9}"/>
              </a:ext>
            </a:extLst>
          </p:cNvPr>
          <p:cNvSpPr txBox="1"/>
          <p:nvPr/>
        </p:nvSpPr>
        <p:spPr>
          <a:xfrm>
            <a:off x="176144" y="481439"/>
            <a:ext cx="2299487" cy="1200329"/>
          </a:xfrm>
          <a:prstGeom prst="rect">
            <a:avLst/>
          </a:prstGeom>
          <a:noFill/>
        </p:spPr>
        <p:txBody>
          <a:bodyPr wrap="square" rtlCol="0">
            <a:spAutoFit/>
          </a:bodyPr>
          <a:lstStyle/>
          <a:p>
            <a:r>
              <a:rPr lang="en-US" sz="2400" b="1" dirty="0">
                <a:latin typeface="Segoe UI" panose="020B0502040204020203" pitchFamily="34" charset="0"/>
                <a:ea typeface="Segoe UI" panose="020B0502040204020203" pitchFamily="34" charset="0"/>
                <a:cs typeface="Segoe UI" panose="020B0502040204020203" pitchFamily="34" charset="0"/>
              </a:rPr>
              <a:t>Base Year </a:t>
            </a:r>
            <a:br>
              <a:rPr lang="en-US" sz="2400" b="1" dirty="0">
                <a:latin typeface="Segoe UI" panose="020B0502040204020203" pitchFamily="34" charset="0"/>
                <a:ea typeface="Segoe UI" panose="020B0502040204020203" pitchFamily="34" charset="0"/>
                <a:cs typeface="Segoe UI" panose="020B0502040204020203" pitchFamily="34" charset="0"/>
              </a:rPr>
            </a:br>
            <a:r>
              <a:rPr lang="en-US" sz="2400" b="1" dirty="0">
                <a:latin typeface="Segoe UI" panose="020B0502040204020203" pitchFamily="34" charset="0"/>
                <a:ea typeface="Segoe UI" panose="020B0502040204020203" pitchFamily="34" charset="0"/>
                <a:cs typeface="Segoe UI" panose="020B0502040204020203" pitchFamily="34" charset="0"/>
              </a:rPr>
              <a:t>(2040) Comparison</a:t>
            </a:r>
          </a:p>
        </p:txBody>
      </p:sp>
      <p:pic>
        <p:nvPicPr>
          <p:cNvPr id="19" name="Picture 18">
            <a:extLst>
              <a:ext uri="{FF2B5EF4-FFF2-40B4-BE49-F238E27FC236}">
                <a16:creationId xmlns:a16="http://schemas.microsoft.com/office/drawing/2014/main" xmlns="" id="{F5064ADD-DA7A-4ED6-9E0A-FF9E7FFAA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58"/>
          <a:stretch/>
        </p:blipFill>
        <p:spPr>
          <a:xfrm>
            <a:off x="2587409" y="292100"/>
            <a:ext cx="4556459" cy="6565900"/>
          </a:xfrm>
          <a:prstGeom prst="rect">
            <a:avLst/>
          </a:prstGeom>
          <a:ln>
            <a:solidFill>
              <a:schemeClr val="accent1">
                <a:shade val="50000"/>
              </a:schemeClr>
            </a:solidFill>
          </a:ln>
        </p:spPr>
      </p:pic>
      <p:pic>
        <p:nvPicPr>
          <p:cNvPr id="23" name="Picture 22">
            <a:extLst>
              <a:ext uri="{FF2B5EF4-FFF2-40B4-BE49-F238E27FC236}">
                <a16:creationId xmlns:a16="http://schemas.microsoft.com/office/drawing/2014/main" xmlns="" id="{4CB7B036-2F82-47C5-93E2-6B4569BF98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58"/>
          <a:stretch/>
        </p:blipFill>
        <p:spPr>
          <a:xfrm>
            <a:off x="7426254" y="301607"/>
            <a:ext cx="4556459" cy="6565900"/>
          </a:xfrm>
          <a:prstGeom prst="rect">
            <a:avLst/>
          </a:prstGeom>
          <a:ln>
            <a:solidFill>
              <a:schemeClr val="accent1">
                <a:shade val="50000"/>
              </a:schemeClr>
            </a:solidFill>
          </a:ln>
        </p:spPr>
      </p:pic>
      <p:sp>
        <p:nvSpPr>
          <p:cNvPr id="24" name="Rectangle 23">
            <a:extLst>
              <a:ext uri="{FF2B5EF4-FFF2-40B4-BE49-F238E27FC236}">
                <a16:creationId xmlns:a16="http://schemas.microsoft.com/office/drawing/2014/main" xmlns="" id="{51C89BFF-659B-4D00-BD65-D08803DE1DA7}"/>
              </a:ext>
            </a:extLst>
          </p:cNvPr>
          <p:cNvSpPr/>
          <p:nvPr/>
        </p:nvSpPr>
        <p:spPr>
          <a:xfrm>
            <a:off x="6079500" y="5027033"/>
            <a:ext cx="2159540" cy="340754"/>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77DC648E-C20B-49A0-A04C-6A8B5A53DC0B}"/>
              </a:ext>
            </a:extLst>
          </p:cNvPr>
          <p:cNvSpPr txBox="1"/>
          <p:nvPr/>
        </p:nvSpPr>
        <p:spPr>
          <a:xfrm>
            <a:off x="7808360" y="317057"/>
            <a:ext cx="4174353" cy="585216"/>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CAPACITY CONCERNS–Year 2040</a:t>
            </a:r>
          </a:p>
        </p:txBody>
      </p:sp>
      <p:sp>
        <p:nvSpPr>
          <p:cNvPr id="27" name="TextBox 26">
            <a:extLst>
              <a:ext uri="{FF2B5EF4-FFF2-40B4-BE49-F238E27FC236}">
                <a16:creationId xmlns:a16="http://schemas.microsoft.com/office/drawing/2014/main" xmlns="" id="{24B2C229-9912-47D5-AEE7-3611749345AC}"/>
              </a:ext>
            </a:extLst>
          </p:cNvPr>
          <p:cNvSpPr txBox="1"/>
          <p:nvPr/>
        </p:nvSpPr>
        <p:spPr>
          <a:xfrm>
            <a:off x="2641898" y="342940"/>
            <a:ext cx="4334945" cy="276999"/>
          </a:xfrm>
          <a:prstGeom prst="rect">
            <a:avLst/>
          </a:prstGeom>
          <a:solidFill>
            <a:schemeClr val="bg1">
              <a:alpha val="72000"/>
            </a:schemeClr>
          </a:solidFill>
        </p:spPr>
        <p:txBody>
          <a:bodyPr wrap="square" rtlCol="0" anchor="ctr">
            <a:spAutoFit/>
          </a:bodyPr>
          <a:lstStyle/>
          <a:p>
            <a:r>
              <a:rPr lang="en-US" sz="1200" b="1" cap="all" dirty="0">
                <a:latin typeface="Segoe UI" panose="020B0502040204020203" pitchFamily="34" charset="0"/>
                <a:cs typeface="Segoe UI" panose="020B0502040204020203" pitchFamily="34" charset="0"/>
              </a:rPr>
              <a:t>Base Year 2040 Number of Lanes</a:t>
            </a:r>
          </a:p>
        </p:txBody>
      </p:sp>
      <p:pic>
        <p:nvPicPr>
          <p:cNvPr id="29" name="Picture 28">
            <a:extLst>
              <a:ext uri="{FF2B5EF4-FFF2-40B4-BE49-F238E27FC236}">
                <a16:creationId xmlns:a16="http://schemas.microsoft.com/office/drawing/2014/main" xmlns="" id="{1CC13C74-CD93-4F86-88FF-0990D0F8D6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672"/>
          <a:stretch/>
        </p:blipFill>
        <p:spPr>
          <a:xfrm>
            <a:off x="2587409" y="282619"/>
            <a:ext cx="4556459" cy="6584862"/>
          </a:xfrm>
          <a:prstGeom prst="rect">
            <a:avLst/>
          </a:prstGeom>
          <a:ln>
            <a:solidFill>
              <a:schemeClr val="accent1">
                <a:shade val="50000"/>
              </a:schemeClr>
            </a:solidFill>
          </a:ln>
        </p:spPr>
      </p:pic>
      <p:sp>
        <p:nvSpPr>
          <p:cNvPr id="30" name="TextBox 29">
            <a:extLst>
              <a:ext uri="{FF2B5EF4-FFF2-40B4-BE49-F238E27FC236}">
                <a16:creationId xmlns:a16="http://schemas.microsoft.com/office/drawing/2014/main" xmlns="" id="{A5D4873E-648B-43D7-B844-B2A79BC07611}"/>
              </a:ext>
            </a:extLst>
          </p:cNvPr>
          <p:cNvSpPr txBox="1"/>
          <p:nvPr/>
        </p:nvSpPr>
        <p:spPr>
          <a:xfrm>
            <a:off x="2938799" y="292893"/>
            <a:ext cx="4231802" cy="584775"/>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Capacity Concerns–Existing (2017) Plus Vested Development Trips</a:t>
            </a:r>
          </a:p>
        </p:txBody>
      </p:sp>
      <p:grpSp>
        <p:nvGrpSpPr>
          <p:cNvPr id="8" name="Group 7">
            <a:extLst>
              <a:ext uri="{FF2B5EF4-FFF2-40B4-BE49-F238E27FC236}">
                <a16:creationId xmlns:a16="http://schemas.microsoft.com/office/drawing/2014/main" xmlns="" id="{5847DFCB-CD7B-495D-AB24-F7617BDE130D}"/>
              </a:ext>
            </a:extLst>
          </p:cNvPr>
          <p:cNvGrpSpPr/>
          <p:nvPr/>
        </p:nvGrpSpPr>
        <p:grpSpPr>
          <a:xfrm>
            <a:off x="6132265" y="5276384"/>
            <a:ext cx="2379206" cy="523220"/>
            <a:chOff x="4841116" y="2023368"/>
            <a:chExt cx="2379206" cy="523220"/>
          </a:xfrm>
        </p:grpSpPr>
        <p:sp>
          <p:nvSpPr>
            <p:cNvPr id="9" name="TextBox 8">
              <a:extLst>
                <a:ext uri="{FF2B5EF4-FFF2-40B4-BE49-F238E27FC236}">
                  <a16:creationId xmlns:a16="http://schemas.microsoft.com/office/drawing/2014/main" xmlns="" id="{DAF2EF2F-6242-493A-9038-95AA89048D47}"/>
                </a:ext>
              </a:extLst>
            </p:cNvPr>
            <p:cNvSpPr txBox="1"/>
            <p:nvPr/>
          </p:nvSpPr>
          <p:spPr>
            <a:xfrm>
              <a:off x="5160045" y="2023368"/>
              <a:ext cx="2060277" cy="523220"/>
            </a:xfrm>
            <a:prstGeom prst="rect">
              <a:avLst/>
            </a:prstGeom>
            <a:noFill/>
          </p:spPr>
          <p:txBody>
            <a:bodyPr wrap="square" rtlCol="0">
              <a:spAutoFit/>
            </a:bodyPr>
            <a:lstStyle/>
            <a:p>
              <a:r>
                <a:rPr lang="en-US" sz="2800" b="1" dirty="0">
                  <a:latin typeface="Segoe UI" panose="020B0502040204020203" pitchFamily="34" charset="0"/>
                  <a:ea typeface="Segoe UI" panose="020B0502040204020203" pitchFamily="34" charset="0"/>
                  <a:cs typeface="Segoe UI" panose="020B0502040204020203" pitchFamily="34" charset="0"/>
                </a:rPr>
                <a:t>Compare</a:t>
              </a:r>
            </a:p>
          </p:txBody>
        </p:sp>
        <p:sp>
          <p:nvSpPr>
            <p:cNvPr id="4" name="Arrow: Right 3">
              <a:extLst>
                <a:ext uri="{FF2B5EF4-FFF2-40B4-BE49-F238E27FC236}">
                  <a16:creationId xmlns:a16="http://schemas.microsoft.com/office/drawing/2014/main" xmlns="" id="{FD8469FC-C597-4740-BD19-2373C56E78A3}"/>
                </a:ext>
              </a:extLst>
            </p:cNvPr>
            <p:cNvSpPr/>
            <p:nvPr/>
          </p:nvSpPr>
          <p:spPr>
            <a:xfrm>
              <a:off x="6846236" y="2212243"/>
              <a:ext cx="318930" cy="213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xmlns="" id="{A123A303-EFF8-4138-BBAD-04E85601845F}"/>
                </a:ext>
              </a:extLst>
            </p:cNvPr>
            <p:cNvSpPr/>
            <p:nvPr/>
          </p:nvSpPr>
          <p:spPr>
            <a:xfrm rot="10800000">
              <a:off x="4841116" y="2212243"/>
              <a:ext cx="318930" cy="213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xmlns="" id="{E2127848-932C-4A51-AAFC-A4168FF8267F}"/>
              </a:ext>
            </a:extLst>
          </p:cNvPr>
          <p:cNvGrpSpPr/>
          <p:nvPr/>
        </p:nvGrpSpPr>
        <p:grpSpPr>
          <a:xfrm>
            <a:off x="164209" y="5281578"/>
            <a:ext cx="2193347" cy="684264"/>
            <a:chOff x="387656" y="4857789"/>
            <a:chExt cx="2193347" cy="684264"/>
          </a:xfrm>
        </p:grpSpPr>
        <p:sp>
          <p:nvSpPr>
            <p:cNvPr id="20" name="TextBox 19">
              <a:extLst>
                <a:ext uri="{FF2B5EF4-FFF2-40B4-BE49-F238E27FC236}">
                  <a16:creationId xmlns:a16="http://schemas.microsoft.com/office/drawing/2014/main" xmlns="" id="{B11E5993-C137-42F2-9A64-153B875D5FC2}"/>
                </a:ext>
              </a:extLst>
            </p:cNvPr>
            <p:cNvSpPr txBox="1"/>
            <p:nvPr/>
          </p:nvSpPr>
          <p:spPr>
            <a:xfrm>
              <a:off x="387656" y="5111166"/>
              <a:ext cx="2193347" cy="430887"/>
            </a:xfrm>
            <a:prstGeom prst="rect">
              <a:avLst/>
            </a:prstGeom>
            <a:noFill/>
          </p:spPr>
          <p:txBody>
            <a:bodyPr wrap="square" rtlCol="0">
              <a:spAutoFit/>
            </a:bodyPr>
            <a:lstStyle/>
            <a:p>
              <a:r>
                <a:rPr lang="en-US" sz="1100" b="1" dirty="0">
                  <a:latin typeface="Arial" panose="020B0604020202020204" pitchFamily="34" charset="0"/>
                  <a:ea typeface="Segoe UI" panose="020B0502040204020203" pitchFamily="34" charset="0"/>
                  <a:cs typeface="Arial" panose="020B0604020202020204" pitchFamily="34" charset="0"/>
                </a:rPr>
                <a:t>0.80&lt;Volume-to-Capacity (V/C)&lt;0.999</a:t>
              </a:r>
            </a:p>
          </p:txBody>
        </p:sp>
        <p:sp>
          <p:nvSpPr>
            <p:cNvPr id="21" name="Rectangle 20">
              <a:extLst>
                <a:ext uri="{FF2B5EF4-FFF2-40B4-BE49-F238E27FC236}">
                  <a16:creationId xmlns:a16="http://schemas.microsoft.com/office/drawing/2014/main" xmlns="" id="{C6E7AAAF-AF29-4CB9-AAE8-E2D4C0939B9D}"/>
                </a:ext>
              </a:extLst>
            </p:cNvPr>
            <p:cNvSpPr/>
            <p:nvPr/>
          </p:nvSpPr>
          <p:spPr>
            <a:xfrm>
              <a:off x="403636" y="4953354"/>
              <a:ext cx="629826" cy="45719"/>
            </a:xfrm>
            <a:prstGeom prst="rect">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22" name="Rectangle 21">
              <a:extLst>
                <a:ext uri="{FF2B5EF4-FFF2-40B4-BE49-F238E27FC236}">
                  <a16:creationId xmlns:a16="http://schemas.microsoft.com/office/drawing/2014/main" xmlns="" id="{58F52C1A-E3F2-4D89-9197-084D8519554D}"/>
                </a:ext>
              </a:extLst>
            </p:cNvPr>
            <p:cNvSpPr/>
            <p:nvPr/>
          </p:nvSpPr>
          <p:spPr>
            <a:xfrm>
              <a:off x="513598" y="4857789"/>
              <a:ext cx="409903" cy="239728"/>
            </a:xfrm>
            <a:prstGeom prst="rect">
              <a:avLst/>
            </a:prstGeom>
            <a:solidFill>
              <a:srgbClr val="F7931E"/>
            </a:solidFill>
            <a:ln>
              <a:solidFill>
                <a:srgbClr val="FDD1A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nvGrpSpPr>
          <p:cNvPr id="28" name="Group 27">
            <a:extLst>
              <a:ext uri="{FF2B5EF4-FFF2-40B4-BE49-F238E27FC236}">
                <a16:creationId xmlns:a16="http://schemas.microsoft.com/office/drawing/2014/main" xmlns="" id="{6922C0F7-6A37-4F72-A017-5542C3B7873A}"/>
              </a:ext>
            </a:extLst>
          </p:cNvPr>
          <p:cNvGrpSpPr/>
          <p:nvPr/>
        </p:nvGrpSpPr>
        <p:grpSpPr>
          <a:xfrm>
            <a:off x="180189" y="6064286"/>
            <a:ext cx="2195483" cy="687402"/>
            <a:chOff x="403636" y="5755881"/>
            <a:chExt cx="2195483" cy="687402"/>
          </a:xfrm>
        </p:grpSpPr>
        <p:sp>
          <p:nvSpPr>
            <p:cNvPr id="31" name="TextBox 30">
              <a:extLst>
                <a:ext uri="{FF2B5EF4-FFF2-40B4-BE49-F238E27FC236}">
                  <a16:creationId xmlns:a16="http://schemas.microsoft.com/office/drawing/2014/main" xmlns="" id="{B04D3EE3-4FE6-494A-9337-A5A5B95A7F71}"/>
                </a:ext>
              </a:extLst>
            </p:cNvPr>
            <p:cNvSpPr txBox="1"/>
            <p:nvPr/>
          </p:nvSpPr>
          <p:spPr>
            <a:xfrm>
              <a:off x="405772" y="6012396"/>
              <a:ext cx="2193347" cy="430887"/>
            </a:xfrm>
            <a:prstGeom prst="rect">
              <a:avLst/>
            </a:prstGeom>
            <a:noFill/>
          </p:spPr>
          <p:txBody>
            <a:bodyPr wrap="square" rtlCol="0">
              <a:spAutoFit/>
            </a:bodyPr>
            <a:lstStyle/>
            <a:p>
              <a:r>
                <a:rPr lang="en-US" sz="1100" b="1" dirty="0">
                  <a:latin typeface="Arial" panose="020B0604020202020204" pitchFamily="34" charset="0"/>
                  <a:ea typeface="Segoe UI" panose="020B0502040204020203" pitchFamily="34" charset="0"/>
                  <a:cs typeface="Arial" panose="020B0604020202020204" pitchFamily="34" charset="0"/>
                </a:rPr>
                <a:t>Volume-to-Capacity (V/C)&gt;1.00 </a:t>
              </a:r>
            </a:p>
          </p:txBody>
        </p:sp>
        <p:grpSp>
          <p:nvGrpSpPr>
            <p:cNvPr id="32" name="Group 31">
              <a:extLst>
                <a:ext uri="{FF2B5EF4-FFF2-40B4-BE49-F238E27FC236}">
                  <a16:creationId xmlns:a16="http://schemas.microsoft.com/office/drawing/2014/main" xmlns="" id="{12D659E3-7252-4328-BF9C-FF89DD6776AC}"/>
                </a:ext>
              </a:extLst>
            </p:cNvPr>
            <p:cNvGrpSpPr/>
            <p:nvPr/>
          </p:nvGrpSpPr>
          <p:grpSpPr>
            <a:xfrm>
              <a:off x="403636" y="5755881"/>
              <a:ext cx="629826" cy="239728"/>
              <a:chOff x="403636" y="5755881"/>
              <a:chExt cx="629826" cy="239728"/>
            </a:xfrm>
          </p:grpSpPr>
          <p:sp>
            <p:nvSpPr>
              <p:cNvPr id="35" name="Rectangle 34">
                <a:extLst>
                  <a:ext uri="{FF2B5EF4-FFF2-40B4-BE49-F238E27FC236}">
                    <a16:creationId xmlns:a16="http://schemas.microsoft.com/office/drawing/2014/main" xmlns="" id="{03DC8A9B-0F62-4834-AF57-67DE0577E9F8}"/>
                  </a:ext>
                </a:extLst>
              </p:cNvPr>
              <p:cNvSpPr/>
              <p:nvPr/>
            </p:nvSpPr>
            <p:spPr>
              <a:xfrm>
                <a:off x="403636" y="5851446"/>
                <a:ext cx="629826" cy="45719"/>
              </a:xfrm>
              <a:prstGeom prst="rect">
                <a:avLst/>
              </a:prstGeom>
              <a:solidFill>
                <a:srgbClr val="ED182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36" name="Rectangle 35">
                <a:extLst>
                  <a:ext uri="{FF2B5EF4-FFF2-40B4-BE49-F238E27FC236}">
                    <a16:creationId xmlns:a16="http://schemas.microsoft.com/office/drawing/2014/main" xmlns="" id="{5544E229-9DA9-4CA6-B442-B9B011EBA8CB}"/>
                  </a:ext>
                </a:extLst>
              </p:cNvPr>
              <p:cNvSpPr/>
              <p:nvPr/>
            </p:nvSpPr>
            <p:spPr>
              <a:xfrm>
                <a:off x="513598" y="5755881"/>
                <a:ext cx="409903" cy="239728"/>
              </a:xfrm>
              <a:prstGeom prst="rect">
                <a:avLst/>
              </a:prstGeom>
              <a:solidFill>
                <a:srgbClr val="ED1822"/>
              </a:solidFill>
              <a:ln>
                <a:solidFill>
                  <a:srgbClr val="F5836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sp>
        <p:nvSpPr>
          <p:cNvPr id="37" name="TextBox 36">
            <a:extLst>
              <a:ext uri="{FF2B5EF4-FFF2-40B4-BE49-F238E27FC236}">
                <a16:creationId xmlns:a16="http://schemas.microsoft.com/office/drawing/2014/main" xmlns="" id="{3637C674-A01D-464D-A687-29B8F67A767B}"/>
              </a:ext>
            </a:extLst>
          </p:cNvPr>
          <p:cNvSpPr txBox="1"/>
          <p:nvPr/>
        </p:nvSpPr>
        <p:spPr>
          <a:xfrm>
            <a:off x="750052" y="3842932"/>
            <a:ext cx="1356206" cy="1274260"/>
          </a:xfrm>
          <a:prstGeom prst="rect">
            <a:avLst/>
          </a:prstGeom>
          <a:noFill/>
        </p:spPr>
        <p:txBody>
          <a:bodyPr wrap="square" rtlCol="0">
            <a:spAutoFit/>
          </a:bodyPr>
          <a:lstStyle/>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2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4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6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8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Study Area</a:t>
            </a:r>
          </a:p>
        </p:txBody>
      </p:sp>
      <p:sp>
        <p:nvSpPr>
          <p:cNvPr id="2" name="Rectangle 1">
            <a:extLst>
              <a:ext uri="{FF2B5EF4-FFF2-40B4-BE49-F238E27FC236}">
                <a16:creationId xmlns:a16="http://schemas.microsoft.com/office/drawing/2014/main" xmlns="" id="{0D0716FC-5144-4ABA-AF43-52F52F04A42E}"/>
              </a:ext>
            </a:extLst>
          </p:cNvPr>
          <p:cNvSpPr/>
          <p:nvPr/>
        </p:nvSpPr>
        <p:spPr>
          <a:xfrm>
            <a:off x="296879" y="4232060"/>
            <a:ext cx="353034" cy="69057"/>
          </a:xfrm>
          <a:prstGeom prst="rect">
            <a:avLst/>
          </a:prstGeom>
          <a:solidFill>
            <a:srgbClr val="F9A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CAA6AE39-2946-43E5-96C9-66F640E199C9}"/>
              </a:ext>
            </a:extLst>
          </p:cNvPr>
          <p:cNvSpPr/>
          <p:nvPr/>
        </p:nvSpPr>
        <p:spPr>
          <a:xfrm>
            <a:off x="296879" y="4008906"/>
            <a:ext cx="353034" cy="45719"/>
          </a:xfrm>
          <a:prstGeom prst="rect">
            <a:avLst/>
          </a:prstGeom>
          <a:solidFill>
            <a:srgbClr val="65B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11BEA829-78B9-4C53-B3B6-FE46DC51D2F3}"/>
              </a:ext>
            </a:extLst>
          </p:cNvPr>
          <p:cNvSpPr/>
          <p:nvPr/>
        </p:nvSpPr>
        <p:spPr>
          <a:xfrm>
            <a:off x="296879" y="4453893"/>
            <a:ext cx="353034" cy="90496"/>
          </a:xfrm>
          <a:prstGeom prst="rect">
            <a:avLst/>
          </a:prstGeom>
          <a:solidFill>
            <a:srgbClr val="BC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A790210D-DC33-40A3-97B7-8F2913CE4B24}"/>
              </a:ext>
            </a:extLst>
          </p:cNvPr>
          <p:cNvSpPr/>
          <p:nvPr/>
        </p:nvSpPr>
        <p:spPr>
          <a:xfrm>
            <a:off x="298310" y="4700750"/>
            <a:ext cx="353034" cy="69057"/>
          </a:xfrm>
          <a:prstGeom prst="rect">
            <a:avLst/>
          </a:prstGeom>
          <a:solidFill>
            <a:srgbClr val="7D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4A194AB8-5392-4BC8-9FDF-64A3D8BA3647}"/>
              </a:ext>
            </a:extLst>
          </p:cNvPr>
          <p:cNvGrpSpPr/>
          <p:nvPr/>
        </p:nvGrpSpPr>
        <p:grpSpPr>
          <a:xfrm>
            <a:off x="295448" y="4901340"/>
            <a:ext cx="355896" cy="127660"/>
            <a:chOff x="335901" y="2884621"/>
            <a:chExt cx="355896" cy="127660"/>
          </a:xfrm>
        </p:grpSpPr>
        <p:sp>
          <p:nvSpPr>
            <p:cNvPr id="42" name="Rectangle 41">
              <a:extLst>
                <a:ext uri="{FF2B5EF4-FFF2-40B4-BE49-F238E27FC236}">
                  <a16:creationId xmlns:a16="http://schemas.microsoft.com/office/drawing/2014/main" xmlns="" id="{9A9533CD-5CDF-4C0F-991C-0F7C26DC7D5F}"/>
                </a:ext>
              </a:extLst>
            </p:cNvPr>
            <p:cNvSpPr/>
            <p:nvPr/>
          </p:nvSpPr>
          <p:spPr>
            <a:xfrm>
              <a:off x="338763" y="2884621"/>
              <a:ext cx="353034" cy="127660"/>
            </a:xfrm>
            <a:prstGeom prst="rect">
              <a:avLst/>
            </a:prstGeom>
            <a:solidFill>
              <a:srgbClr val="E0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A5288DCC-08C0-46DA-BD37-9EC3813431DA}"/>
                </a:ext>
              </a:extLst>
            </p:cNvPr>
            <p:cNvGrpSpPr/>
            <p:nvPr/>
          </p:nvGrpSpPr>
          <p:grpSpPr>
            <a:xfrm>
              <a:off x="335901" y="2911165"/>
              <a:ext cx="355896" cy="75969"/>
              <a:chOff x="726609" y="2911165"/>
              <a:chExt cx="355896" cy="75969"/>
            </a:xfrm>
          </p:grpSpPr>
          <p:sp>
            <p:nvSpPr>
              <p:cNvPr id="3" name="Rectangle 2">
                <a:extLst>
                  <a:ext uri="{FF2B5EF4-FFF2-40B4-BE49-F238E27FC236}">
                    <a16:creationId xmlns:a16="http://schemas.microsoft.com/office/drawing/2014/main" xmlns="" id="{6BB26044-2951-4BBB-B55C-F60963150C73}"/>
                  </a:ext>
                </a:extLst>
              </p:cNvPr>
              <p:cNvSpPr/>
              <p:nvPr/>
            </p:nvSpPr>
            <p:spPr>
              <a:xfrm>
                <a:off x="101124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8411E4E8-C894-4EA4-AF91-C623240AB1E1}"/>
                  </a:ext>
                </a:extLst>
              </p:cNvPr>
              <p:cNvSpPr/>
              <p:nvPr/>
            </p:nvSpPr>
            <p:spPr>
              <a:xfrm>
                <a:off x="86892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DF64060E-59A8-46F2-9422-ABA514C8759D}"/>
                  </a:ext>
                </a:extLst>
              </p:cNvPr>
              <p:cNvSpPr/>
              <p:nvPr/>
            </p:nvSpPr>
            <p:spPr>
              <a:xfrm>
                <a:off x="726609" y="2911165"/>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738099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44F4366A-B800-4F67-B05A-3529F7520D7D}"/>
              </a:ext>
            </a:extLst>
          </p:cNvPr>
          <p:cNvSpPr/>
          <p:nvPr/>
        </p:nvSpPr>
        <p:spPr>
          <a:xfrm>
            <a:off x="-16499" y="5229181"/>
            <a:ext cx="12191999" cy="163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2389D48F-CDB6-485E-88B6-747C4C1693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198" y="276220"/>
            <a:ext cx="4523728" cy="6581780"/>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xmlns="" id="{758A0793-B0B7-4450-9837-6E22DD457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19"/>
          <a:stretch/>
        </p:blipFill>
        <p:spPr>
          <a:xfrm>
            <a:off x="2586735" y="276220"/>
            <a:ext cx="4556459" cy="6581780"/>
          </a:xfrm>
          <a:prstGeom prst="rect">
            <a:avLst/>
          </a:prstGeom>
          <a:ln>
            <a:solidFill>
              <a:schemeClr val="tx1">
                <a:lumMod val="50000"/>
                <a:lumOff val="50000"/>
              </a:schemeClr>
            </a:solidFill>
          </a:ln>
        </p:spPr>
      </p:pic>
      <p:sp>
        <p:nvSpPr>
          <p:cNvPr id="2" name="Oval 1">
            <a:extLst>
              <a:ext uri="{FF2B5EF4-FFF2-40B4-BE49-F238E27FC236}">
                <a16:creationId xmlns:a16="http://schemas.microsoft.com/office/drawing/2014/main" xmlns="" id="{9EE9B236-9E0C-4B34-B6DC-A5AD8B39EE97}"/>
              </a:ext>
            </a:extLst>
          </p:cNvPr>
          <p:cNvSpPr/>
          <p:nvPr/>
        </p:nvSpPr>
        <p:spPr>
          <a:xfrm>
            <a:off x="4970882" y="4013860"/>
            <a:ext cx="961401" cy="779521"/>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CB417C2D-D12F-41CD-A3CF-294E7AE7D8EF}"/>
              </a:ext>
            </a:extLst>
          </p:cNvPr>
          <p:cNvSpPr/>
          <p:nvPr/>
        </p:nvSpPr>
        <p:spPr>
          <a:xfrm rot="20253271">
            <a:off x="3847254" y="3511772"/>
            <a:ext cx="653764" cy="458181"/>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1A13C602-E1E2-4459-B3D0-C1723A203613}"/>
              </a:ext>
            </a:extLst>
          </p:cNvPr>
          <p:cNvSpPr/>
          <p:nvPr/>
        </p:nvSpPr>
        <p:spPr>
          <a:xfrm rot="16021354">
            <a:off x="3116976" y="2525286"/>
            <a:ext cx="1547247" cy="458181"/>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CB914CA5-B2AC-4229-952F-77DAB2557FDD}"/>
              </a:ext>
            </a:extLst>
          </p:cNvPr>
          <p:cNvSpPr/>
          <p:nvPr/>
        </p:nvSpPr>
        <p:spPr>
          <a:xfrm>
            <a:off x="5101510" y="1600565"/>
            <a:ext cx="830773" cy="369333"/>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600B3CB8-1C2D-4552-AFCB-3E01EB652B98}"/>
              </a:ext>
            </a:extLst>
          </p:cNvPr>
          <p:cNvSpPr txBox="1"/>
          <p:nvPr/>
        </p:nvSpPr>
        <p:spPr>
          <a:xfrm>
            <a:off x="117987" y="898074"/>
            <a:ext cx="2579912" cy="338554"/>
          </a:xfrm>
          <a:prstGeom prst="rect">
            <a:avLst/>
          </a:prstGeom>
          <a:noFill/>
        </p:spPr>
        <p:txBody>
          <a:bodyPr wrap="square" rtlCol="0">
            <a:spAutoFit/>
          </a:bodyPr>
          <a:lstStyle/>
          <a:p>
            <a:r>
              <a:rPr lang="en-US" sz="1600" b="1" dirty="0">
                <a:latin typeface="Segoe UI" panose="020B0502040204020203" pitchFamily="34" charset="0"/>
                <a:ea typeface="Segoe UI" panose="020B0502040204020203" pitchFamily="34" charset="0"/>
                <a:cs typeface="Segoe UI" panose="020B0502040204020203" pitchFamily="34" charset="0"/>
              </a:rPr>
              <a:t>“Low-Hanging Fruit”</a:t>
            </a:r>
          </a:p>
        </p:txBody>
      </p:sp>
      <p:grpSp>
        <p:nvGrpSpPr>
          <p:cNvPr id="15" name="Group 14">
            <a:extLst>
              <a:ext uri="{FF2B5EF4-FFF2-40B4-BE49-F238E27FC236}">
                <a16:creationId xmlns:a16="http://schemas.microsoft.com/office/drawing/2014/main" xmlns="" id="{F2BF50C6-4BB4-4D34-9A54-EE2885C3AD1D}"/>
              </a:ext>
            </a:extLst>
          </p:cNvPr>
          <p:cNvGrpSpPr/>
          <p:nvPr/>
        </p:nvGrpSpPr>
        <p:grpSpPr>
          <a:xfrm>
            <a:off x="203712" y="1"/>
            <a:ext cx="1988882" cy="842510"/>
            <a:chOff x="909142" y="1385415"/>
            <a:chExt cx="2641669" cy="1272061"/>
          </a:xfrm>
        </p:grpSpPr>
        <p:sp>
          <p:nvSpPr>
            <p:cNvPr id="16" name="Rectangle 15">
              <a:extLst>
                <a:ext uri="{FF2B5EF4-FFF2-40B4-BE49-F238E27FC236}">
                  <a16:creationId xmlns:a16="http://schemas.microsoft.com/office/drawing/2014/main" xmlns="" id="{DA6F0C0D-0634-4F86-8EB0-6654859DD69B}"/>
                </a:ext>
              </a:extLst>
            </p:cNvPr>
            <p:cNvSpPr/>
            <p:nvPr/>
          </p:nvSpPr>
          <p:spPr>
            <a:xfrm>
              <a:off x="909143" y="1385415"/>
              <a:ext cx="2641668" cy="1272061"/>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D6C9325F-F844-45A2-AB08-AE8EE81A34A0}"/>
                </a:ext>
              </a:extLst>
            </p:cNvPr>
            <p:cNvSpPr txBox="1"/>
            <p:nvPr/>
          </p:nvSpPr>
          <p:spPr>
            <a:xfrm>
              <a:off x="909142" y="2009799"/>
              <a:ext cx="2641666" cy="572312"/>
            </a:xfrm>
            <a:prstGeom prst="rect">
              <a:avLst/>
            </a:prstGeom>
            <a:noFill/>
          </p:spPr>
          <p:txBody>
            <a:bodyPr wrap="square" rtlCol="0">
              <a:spAutoFit/>
            </a:bodyPr>
            <a:lstStyle/>
            <a:p>
              <a:r>
                <a:rPr lang="en-US" sz="2200" b="1" cap="all" dirty="0">
                  <a:latin typeface="Century Gothic" panose="020B0502020202020204" pitchFamily="34" charset="0"/>
                  <a:ea typeface="Segoe UI" panose="020B0502040204020203" pitchFamily="34" charset="0"/>
                  <a:cs typeface="Segoe UI" panose="020B0502040204020203" pitchFamily="34" charset="0"/>
                </a:rPr>
                <a:t>Scenario 1</a:t>
              </a:r>
            </a:p>
          </p:txBody>
        </p:sp>
      </p:grpSp>
      <p:sp>
        <p:nvSpPr>
          <p:cNvPr id="18" name="TextBox 17">
            <a:extLst>
              <a:ext uri="{FF2B5EF4-FFF2-40B4-BE49-F238E27FC236}">
                <a16:creationId xmlns:a16="http://schemas.microsoft.com/office/drawing/2014/main" xmlns="" id="{4C53CBF5-E008-44C9-96F6-72CDB79D5874}"/>
              </a:ext>
            </a:extLst>
          </p:cNvPr>
          <p:cNvSpPr txBox="1"/>
          <p:nvPr/>
        </p:nvSpPr>
        <p:spPr>
          <a:xfrm>
            <a:off x="117987" y="1349089"/>
            <a:ext cx="2504939" cy="1523494"/>
          </a:xfrm>
          <a:prstGeom prst="rect">
            <a:avLst/>
          </a:prstGeom>
          <a:noFill/>
        </p:spPr>
        <p:txBody>
          <a:bodyPr wrap="square" rtlCol="0">
            <a:spAutoFit/>
          </a:bodyPr>
          <a:lstStyle/>
          <a:p>
            <a:pPr>
              <a:lnSpc>
                <a:spcPct val="150000"/>
              </a:lnSpc>
            </a:pPr>
            <a:r>
              <a:rPr lang="en-US" sz="1400" dirty="0">
                <a:solidFill>
                  <a:schemeClr val="accent2">
                    <a:lumMod val="75000"/>
                  </a:schemeClr>
                </a:solidFill>
                <a:latin typeface="Segoe UI Semibold" panose="020B0702040204020203" pitchFamily="34" charset="0"/>
                <a:ea typeface="Segoe UI" panose="020B0502040204020203" pitchFamily="34" charset="0"/>
                <a:cs typeface="Segoe UI Semibold" panose="020B0702040204020203" pitchFamily="34" charset="0"/>
              </a:rPr>
              <a:t>Includes Roadway Projects:</a:t>
            </a:r>
          </a:p>
          <a:p>
            <a:pPr marL="171450" indent="-171450">
              <a:lnSpc>
                <a:spcPct val="150000"/>
              </a:lnSpc>
              <a:buFont typeface="Arial" panose="020B0604020202020204" pitchFamily="34" charset="0"/>
              <a:buChar char="•"/>
            </a:pPr>
            <a:r>
              <a:rPr lang="en-US" sz="1200" dirty="0" err="1">
                <a:latin typeface="Segoe UI" panose="020B0502040204020203" pitchFamily="34" charset="0"/>
                <a:ea typeface="Segoe UI" panose="020B0502040204020203" pitchFamily="34" charset="0"/>
                <a:cs typeface="Segoe UI" panose="020B0502040204020203" pitchFamily="34" charset="0"/>
              </a:rPr>
              <a:t>Tymber</a:t>
            </a:r>
            <a:r>
              <a:rPr lang="en-US" sz="1200" dirty="0">
                <a:latin typeface="Segoe UI" panose="020B0502040204020203" pitchFamily="34" charset="0"/>
                <a:ea typeface="Segoe UI" panose="020B0502040204020203" pitchFamily="34" charset="0"/>
                <a:cs typeface="Segoe UI" panose="020B0502040204020203" pitchFamily="34" charset="0"/>
              </a:rPr>
              <a:t> Creek Road</a:t>
            </a:r>
          </a:p>
          <a:p>
            <a:pPr marL="171450" indent="-171450">
              <a:lnSpc>
                <a:spcPct val="150000"/>
              </a:lnSpc>
              <a:buFont typeface="Arial" panose="020B0604020202020204" pitchFamily="34" charset="0"/>
              <a:buChar char="•"/>
            </a:pPr>
            <a:r>
              <a:rPr lang="en-US" sz="1200" dirty="0">
                <a:latin typeface="Segoe UI" panose="020B0502040204020203" pitchFamily="34" charset="0"/>
                <a:ea typeface="Segoe UI" panose="020B0502040204020203" pitchFamily="34" charset="0"/>
                <a:cs typeface="Segoe UI" panose="020B0502040204020203" pitchFamily="34" charset="0"/>
              </a:rPr>
              <a:t>Hand Ave widening</a:t>
            </a:r>
          </a:p>
          <a:p>
            <a:pPr marL="171450" indent="-171450">
              <a:lnSpc>
                <a:spcPct val="150000"/>
              </a:lnSpc>
              <a:buFont typeface="Arial" panose="020B0604020202020204" pitchFamily="34" charset="0"/>
              <a:buChar char="•"/>
            </a:pPr>
            <a:r>
              <a:rPr lang="en-US" sz="1200" dirty="0">
                <a:latin typeface="Segoe UI" panose="020B0502040204020203" pitchFamily="34" charset="0"/>
                <a:ea typeface="Segoe UI" panose="020B0502040204020203" pitchFamily="34" charset="0"/>
                <a:cs typeface="Segoe UI" panose="020B0502040204020203" pitchFamily="34" charset="0"/>
              </a:rPr>
              <a:t>LPGA Blvd widening</a:t>
            </a:r>
          </a:p>
          <a:p>
            <a:pPr marL="171450" indent="-171450">
              <a:lnSpc>
                <a:spcPct val="150000"/>
              </a:lnSpc>
              <a:buFont typeface="Arial" panose="020B0604020202020204" pitchFamily="34" charset="0"/>
              <a:buChar char="•"/>
            </a:pPr>
            <a:r>
              <a:rPr lang="en-US" sz="1200" dirty="0">
                <a:latin typeface="Segoe UI" panose="020B0502040204020203" pitchFamily="34" charset="0"/>
                <a:ea typeface="Segoe UI" panose="020B0502040204020203" pitchFamily="34" charset="0"/>
                <a:cs typeface="Segoe UI" panose="020B0502040204020203" pitchFamily="34" charset="0"/>
              </a:rPr>
              <a:t>Dunn Avenue widening </a:t>
            </a:r>
          </a:p>
        </p:txBody>
      </p:sp>
      <p:sp>
        <p:nvSpPr>
          <p:cNvPr id="19" name="TextBox 18">
            <a:extLst>
              <a:ext uri="{FF2B5EF4-FFF2-40B4-BE49-F238E27FC236}">
                <a16:creationId xmlns:a16="http://schemas.microsoft.com/office/drawing/2014/main" xmlns="" id="{AFF5178A-0F35-40D4-87E2-C4C1D38FD9DE}"/>
              </a:ext>
            </a:extLst>
          </p:cNvPr>
          <p:cNvSpPr txBox="1"/>
          <p:nvPr/>
        </p:nvSpPr>
        <p:spPr>
          <a:xfrm>
            <a:off x="7688110" y="286494"/>
            <a:ext cx="4242816" cy="585216"/>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Capacity Concerns</a:t>
            </a:r>
          </a:p>
        </p:txBody>
      </p:sp>
      <p:sp>
        <p:nvSpPr>
          <p:cNvPr id="20" name="TextBox 19">
            <a:extLst>
              <a:ext uri="{FF2B5EF4-FFF2-40B4-BE49-F238E27FC236}">
                <a16:creationId xmlns:a16="http://schemas.microsoft.com/office/drawing/2014/main" xmlns="" id="{EAFB90A6-FC97-49D0-97E3-4234E87D30C9}"/>
              </a:ext>
            </a:extLst>
          </p:cNvPr>
          <p:cNvSpPr txBox="1"/>
          <p:nvPr/>
        </p:nvSpPr>
        <p:spPr>
          <a:xfrm>
            <a:off x="2900379" y="289322"/>
            <a:ext cx="4242816" cy="585216"/>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Number of Lanes</a:t>
            </a:r>
          </a:p>
        </p:txBody>
      </p:sp>
      <p:grpSp>
        <p:nvGrpSpPr>
          <p:cNvPr id="3" name="Group 2">
            <a:extLst>
              <a:ext uri="{FF2B5EF4-FFF2-40B4-BE49-F238E27FC236}">
                <a16:creationId xmlns:a16="http://schemas.microsoft.com/office/drawing/2014/main" xmlns="" id="{540DD882-DEBC-4F9F-93C9-4C5DA64B2F78}"/>
              </a:ext>
            </a:extLst>
          </p:cNvPr>
          <p:cNvGrpSpPr/>
          <p:nvPr/>
        </p:nvGrpSpPr>
        <p:grpSpPr>
          <a:xfrm>
            <a:off x="164210" y="4077402"/>
            <a:ext cx="2033200" cy="2709019"/>
            <a:chOff x="164209" y="3842932"/>
            <a:chExt cx="2211463" cy="2946535"/>
          </a:xfrm>
        </p:grpSpPr>
        <p:grpSp>
          <p:nvGrpSpPr>
            <p:cNvPr id="27" name="Group 26">
              <a:extLst>
                <a:ext uri="{FF2B5EF4-FFF2-40B4-BE49-F238E27FC236}">
                  <a16:creationId xmlns:a16="http://schemas.microsoft.com/office/drawing/2014/main" xmlns="" id="{0D4DCED8-4FBA-4109-9F98-7410EBF9FAF9}"/>
                </a:ext>
              </a:extLst>
            </p:cNvPr>
            <p:cNvGrpSpPr/>
            <p:nvPr/>
          </p:nvGrpSpPr>
          <p:grpSpPr>
            <a:xfrm>
              <a:off x="164209" y="5281578"/>
              <a:ext cx="2193347" cy="722042"/>
              <a:chOff x="387656" y="4857789"/>
              <a:chExt cx="2193347" cy="722042"/>
            </a:xfrm>
          </p:grpSpPr>
          <p:sp>
            <p:nvSpPr>
              <p:cNvPr id="28" name="TextBox 27">
                <a:extLst>
                  <a:ext uri="{FF2B5EF4-FFF2-40B4-BE49-F238E27FC236}">
                    <a16:creationId xmlns:a16="http://schemas.microsoft.com/office/drawing/2014/main" xmlns="" id="{A72A3931-7B8D-4D27-AA47-314D12CB6141}"/>
                  </a:ext>
                </a:extLst>
              </p:cNvPr>
              <p:cNvSpPr txBox="1"/>
              <p:nvPr/>
            </p:nvSpPr>
            <p:spPr>
              <a:xfrm>
                <a:off x="387656" y="5111165"/>
                <a:ext cx="2193347" cy="468666"/>
              </a:xfrm>
              <a:prstGeom prst="rect">
                <a:avLst/>
              </a:prstGeom>
              <a:noFill/>
            </p:spPr>
            <p:txBody>
              <a:bodyPr wrap="square" rtlCol="0">
                <a:spAutoFit/>
              </a:bodyPr>
              <a:lstStyle/>
              <a:p>
                <a:r>
                  <a:rPr lang="en-US" sz="1050" b="1" dirty="0">
                    <a:latin typeface="Arial" panose="020B0604020202020204" pitchFamily="34" charset="0"/>
                    <a:ea typeface="Segoe UI" panose="020B0502040204020203" pitchFamily="34" charset="0"/>
                    <a:cs typeface="Arial" panose="020B0604020202020204" pitchFamily="34" charset="0"/>
                  </a:rPr>
                  <a:t>0.80&lt;Volume-to-Capacity (V/C)&lt;0.999</a:t>
                </a:r>
              </a:p>
            </p:txBody>
          </p:sp>
          <p:sp>
            <p:nvSpPr>
              <p:cNvPr id="29" name="Rectangle 28">
                <a:extLst>
                  <a:ext uri="{FF2B5EF4-FFF2-40B4-BE49-F238E27FC236}">
                    <a16:creationId xmlns:a16="http://schemas.microsoft.com/office/drawing/2014/main" xmlns="" id="{0C9B7F65-D9C2-4EDA-B5EB-8DC392F4829A}"/>
                  </a:ext>
                </a:extLst>
              </p:cNvPr>
              <p:cNvSpPr/>
              <p:nvPr/>
            </p:nvSpPr>
            <p:spPr>
              <a:xfrm>
                <a:off x="403636" y="4953354"/>
                <a:ext cx="629826" cy="45719"/>
              </a:xfrm>
              <a:prstGeom prst="rect">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30" name="Rectangle 29">
                <a:extLst>
                  <a:ext uri="{FF2B5EF4-FFF2-40B4-BE49-F238E27FC236}">
                    <a16:creationId xmlns:a16="http://schemas.microsoft.com/office/drawing/2014/main" xmlns="" id="{D4A49122-BE3D-4F1B-9C99-CF236E05FCE4}"/>
                  </a:ext>
                </a:extLst>
              </p:cNvPr>
              <p:cNvSpPr/>
              <p:nvPr/>
            </p:nvSpPr>
            <p:spPr>
              <a:xfrm>
                <a:off x="513598" y="4857789"/>
                <a:ext cx="409903" cy="239728"/>
              </a:xfrm>
              <a:prstGeom prst="rect">
                <a:avLst/>
              </a:prstGeom>
              <a:solidFill>
                <a:srgbClr val="F7931E"/>
              </a:solidFill>
              <a:ln>
                <a:solidFill>
                  <a:srgbClr val="FDD1A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nvGrpSpPr>
            <p:cNvPr id="31" name="Group 30">
              <a:extLst>
                <a:ext uri="{FF2B5EF4-FFF2-40B4-BE49-F238E27FC236}">
                  <a16:creationId xmlns:a16="http://schemas.microsoft.com/office/drawing/2014/main" xmlns="" id="{5112824A-6525-46ED-8D72-36184FB0D124}"/>
                </a:ext>
              </a:extLst>
            </p:cNvPr>
            <p:cNvGrpSpPr/>
            <p:nvPr/>
          </p:nvGrpSpPr>
          <p:grpSpPr>
            <a:xfrm>
              <a:off x="180189" y="6064286"/>
              <a:ext cx="2195483" cy="725181"/>
              <a:chOff x="403636" y="5755881"/>
              <a:chExt cx="2195483" cy="725181"/>
            </a:xfrm>
          </p:grpSpPr>
          <p:sp>
            <p:nvSpPr>
              <p:cNvPr id="32" name="TextBox 31">
                <a:extLst>
                  <a:ext uri="{FF2B5EF4-FFF2-40B4-BE49-F238E27FC236}">
                    <a16:creationId xmlns:a16="http://schemas.microsoft.com/office/drawing/2014/main" xmlns="" id="{27F9C762-2782-4229-9225-E1C75F82E2A3}"/>
                  </a:ext>
                </a:extLst>
              </p:cNvPr>
              <p:cNvSpPr txBox="1"/>
              <p:nvPr/>
            </p:nvSpPr>
            <p:spPr>
              <a:xfrm>
                <a:off x="405772" y="6012396"/>
                <a:ext cx="2193347" cy="468666"/>
              </a:xfrm>
              <a:prstGeom prst="rect">
                <a:avLst/>
              </a:prstGeom>
              <a:noFill/>
            </p:spPr>
            <p:txBody>
              <a:bodyPr wrap="square" rtlCol="0">
                <a:spAutoFit/>
              </a:bodyPr>
              <a:lstStyle/>
              <a:p>
                <a:r>
                  <a:rPr lang="en-US" sz="1050" b="1" dirty="0">
                    <a:latin typeface="Arial" panose="020B0604020202020204" pitchFamily="34" charset="0"/>
                    <a:ea typeface="Segoe UI" panose="020B0502040204020203" pitchFamily="34" charset="0"/>
                    <a:cs typeface="Arial" panose="020B0604020202020204" pitchFamily="34" charset="0"/>
                  </a:rPr>
                  <a:t>Volume-to-Capacity (V/C)&gt;1.00 </a:t>
                </a:r>
              </a:p>
            </p:txBody>
          </p:sp>
          <p:grpSp>
            <p:nvGrpSpPr>
              <p:cNvPr id="33" name="Group 32">
                <a:extLst>
                  <a:ext uri="{FF2B5EF4-FFF2-40B4-BE49-F238E27FC236}">
                    <a16:creationId xmlns:a16="http://schemas.microsoft.com/office/drawing/2014/main" xmlns="" id="{DE4D1807-284B-4602-843C-00FF689AF5E9}"/>
                  </a:ext>
                </a:extLst>
              </p:cNvPr>
              <p:cNvGrpSpPr/>
              <p:nvPr/>
            </p:nvGrpSpPr>
            <p:grpSpPr>
              <a:xfrm>
                <a:off x="403636" y="5755881"/>
                <a:ext cx="629826" cy="239728"/>
                <a:chOff x="403636" y="5755881"/>
                <a:chExt cx="629826" cy="239728"/>
              </a:xfrm>
            </p:grpSpPr>
            <p:sp>
              <p:nvSpPr>
                <p:cNvPr id="34" name="Rectangle 33">
                  <a:extLst>
                    <a:ext uri="{FF2B5EF4-FFF2-40B4-BE49-F238E27FC236}">
                      <a16:creationId xmlns:a16="http://schemas.microsoft.com/office/drawing/2014/main" xmlns="" id="{B361EE91-1D4C-4501-BB58-193320825CD3}"/>
                    </a:ext>
                  </a:extLst>
                </p:cNvPr>
                <p:cNvSpPr/>
                <p:nvPr/>
              </p:nvSpPr>
              <p:spPr>
                <a:xfrm>
                  <a:off x="403636" y="5851446"/>
                  <a:ext cx="629826" cy="45719"/>
                </a:xfrm>
                <a:prstGeom prst="rect">
                  <a:avLst/>
                </a:prstGeom>
                <a:solidFill>
                  <a:srgbClr val="ED182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35" name="Rectangle 34">
                  <a:extLst>
                    <a:ext uri="{FF2B5EF4-FFF2-40B4-BE49-F238E27FC236}">
                      <a16:creationId xmlns:a16="http://schemas.microsoft.com/office/drawing/2014/main" xmlns="" id="{B5F965BF-2DFF-4944-8DDD-2DC74F19666B}"/>
                    </a:ext>
                  </a:extLst>
                </p:cNvPr>
                <p:cNvSpPr/>
                <p:nvPr/>
              </p:nvSpPr>
              <p:spPr>
                <a:xfrm>
                  <a:off x="513598" y="5755881"/>
                  <a:ext cx="409903" cy="239728"/>
                </a:xfrm>
                <a:prstGeom prst="rect">
                  <a:avLst/>
                </a:prstGeom>
                <a:solidFill>
                  <a:srgbClr val="ED1822"/>
                </a:solidFill>
                <a:ln>
                  <a:solidFill>
                    <a:srgbClr val="F5836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sp>
          <p:nvSpPr>
            <p:cNvPr id="36" name="TextBox 35">
              <a:extLst>
                <a:ext uri="{FF2B5EF4-FFF2-40B4-BE49-F238E27FC236}">
                  <a16:creationId xmlns:a16="http://schemas.microsoft.com/office/drawing/2014/main" xmlns="" id="{C8700A2E-37F2-413A-9D42-F50B873E03BB}"/>
                </a:ext>
              </a:extLst>
            </p:cNvPr>
            <p:cNvSpPr txBox="1"/>
            <p:nvPr/>
          </p:nvSpPr>
          <p:spPr>
            <a:xfrm>
              <a:off x="750052" y="3842932"/>
              <a:ext cx="1356206" cy="1255285"/>
            </a:xfrm>
            <a:prstGeom prst="rect">
              <a:avLst/>
            </a:prstGeom>
            <a:noFill/>
          </p:spPr>
          <p:txBody>
            <a:bodyPr wrap="square" rtlCol="0">
              <a:spAutoFit/>
            </a:bodyPr>
            <a:lstStyle/>
            <a:p>
              <a:pPr>
                <a:lnSpc>
                  <a:spcPts val="1700"/>
                </a:lnSpc>
              </a:pPr>
              <a:r>
                <a:rPr lang="en-US" sz="900" b="1" dirty="0">
                  <a:latin typeface="Arial" panose="020B0604020202020204" pitchFamily="34" charset="0"/>
                  <a:ea typeface="Segoe UI" panose="020B0502040204020203" pitchFamily="34" charset="0"/>
                  <a:cs typeface="Arial" panose="020B0604020202020204" pitchFamily="34" charset="0"/>
                </a:rPr>
                <a:t>2 Lane Roadway</a:t>
              </a:r>
            </a:p>
            <a:p>
              <a:pPr>
                <a:lnSpc>
                  <a:spcPts val="1700"/>
                </a:lnSpc>
              </a:pPr>
              <a:r>
                <a:rPr lang="en-US" sz="900" b="1" dirty="0">
                  <a:latin typeface="Arial" panose="020B0604020202020204" pitchFamily="34" charset="0"/>
                  <a:ea typeface="Segoe UI" panose="020B0502040204020203" pitchFamily="34" charset="0"/>
                  <a:cs typeface="Arial" panose="020B0604020202020204" pitchFamily="34" charset="0"/>
                </a:rPr>
                <a:t>4 Lane Roadway</a:t>
              </a:r>
            </a:p>
            <a:p>
              <a:pPr>
                <a:lnSpc>
                  <a:spcPts val="1700"/>
                </a:lnSpc>
              </a:pPr>
              <a:r>
                <a:rPr lang="en-US" sz="900" b="1" dirty="0">
                  <a:latin typeface="Arial" panose="020B0604020202020204" pitchFamily="34" charset="0"/>
                  <a:ea typeface="Segoe UI" panose="020B0502040204020203" pitchFamily="34" charset="0"/>
                  <a:cs typeface="Arial" panose="020B0604020202020204" pitchFamily="34" charset="0"/>
                </a:rPr>
                <a:t>6 Lane Roadway</a:t>
              </a:r>
            </a:p>
            <a:p>
              <a:pPr>
                <a:lnSpc>
                  <a:spcPts val="1700"/>
                </a:lnSpc>
              </a:pPr>
              <a:r>
                <a:rPr lang="en-US" sz="900" b="1" dirty="0">
                  <a:latin typeface="Arial" panose="020B0604020202020204" pitchFamily="34" charset="0"/>
                  <a:ea typeface="Segoe UI" panose="020B0502040204020203" pitchFamily="34" charset="0"/>
                  <a:cs typeface="Arial" panose="020B0604020202020204" pitchFamily="34" charset="0"/>
                </a:rPr>
                <a:t>8 Lane Roadway</a:t>
              </a:r>
            </a:p>
            <a:p>
              <a:pPr>
                <a:lnSpc>
                  <a:spcPts val="1700"/>
                </a:lnSpc>
              </a:pPr>
              <a:r>
                <a:rPr lang="en-US" sz="900" b="1" dirty="0">
                  <a:latin typeface="Arial" panose="020B0604020202020204" pitchFamily="34" charset="0"/>
                  <a:ea typeface="Segoe UI" panose="020B0502040204020203" pitchFamily="34" charset="0"/>
                  <a:cs typeface="Arial" panose="020B0604020202020204" pitchFamily="34" charset="0"/>
                </a:rPr>
                <a:t>Study Area</a:t>
              </a:r>
            </a:p>
          </p:txBody>
        </p:sp>
        <p:sp>
          <p:nvSpPr>
            <p:cNvPr id="37" name="Rectangle 36">
              <a:extLst>
                <a:ext uri="{FF2B5EF4-FFF2-40B4-BE49-F238E27FC236}">
                  <a16:creationId xmlns:a16="http://schemas.microsoft.com/office/drawing/2014/main" xmlns="" id="{0AF49774-1BFE-4004-A210-DF74B83951E1}"/>
                </a:ext>
              </a:extLst>
            </p:cNvPr>
            <p:cNvSpPr/>
            <p:nvPr/>
          </p:nvSpPr>
          <p:spPr>
            <a:xfrm>
              <a:off x="296879" y="4232060"/>
              <a:ext cx="353034" cy="69057"/>
            </a:xfrm>
            <a:prstGeom prst="rect">
              <a:avLst/>
            </a:prstGeom>
            <a:solidFill>
              <a:srgbClr val="F9A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4B82A468-F2FA-41F7-9598-191229AD6ABA}"/>
                </a:ext>
              </a:extLst>
            </p:cNvPr>
            <p:cNvSpPr/>
            <p:nvPr/>
          </p:nvSpPr>
          <p:spPr>
            <a:xfrm>
              <a:off x="296879" y="4008906"/>
              <a:ext cx="353034" cy="45719"/>
            </a:xfrm>
            <a:prstGeom prst="rect">
              <a:avLst/>
            </a:prstGeom>
            <a:solidFill>
              <a:srgbClr val="65B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AB2B2C2A-A25D-440C-AE79-0D9C857300E5}"/>
                </a:ext>
              </a:extLst>
            </p:cNvPr>
            <p:cNvSpPr/>
            <p:nvPr/>
          </p:nvSpPr>
          <p:spPr>
            <a:xfrm>
              <a:off x="296879" y="4453893"/>
              <a:ext cx="353034" cy="90496"/>
            </a:xfrm>
            <a:prstGeom prst="rect">
              <a:avLst/>
            </a:prstGeom>
            <a:solidFill>
              <a:srgbClr val="BC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79ACF4DC-6FAD-4A68-9F85-D6FBDD607EBA}"/>
                </a:ext>
              </a:extLst>
            </p:cNvPr>
            <p:cNvSpPr/>
            <p:nvPr/>
          </p:nvSpPr>
          <p:spPr>
            <a:xfrm>
              <a:off x="298310" y="4700750"/>
              <a:ext cx="353034" cy="69057"/>
            </a:xfrm>
            <a:prstGeom prst="rect">
              <a:avLst/>
            </a:prstGeom>
            <a:solidFill>
              <a:srgbClr val="7D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xmlns="" id="{1901D478-CA43-44CD-97B3-3435077B36A8}"/>
                </a:ext>
              </a:extLst>
            </p:cNvPr>
            <p:cNvGrpSpPr/>
            <p:nvPr/>
          </p:nvGrpSpPr>
          <p:grpSpPr>
            <a:xfrm>
              <a:off x="295448" y="4901340"/>
              <a:ext cx="355896" cy="127660"/>
              <a:chOff x="335901" y="2884621"/>
              <a:chExt cx="355896" cy="127660"/>
            </a:xfrm>
          </p:grpSpPr>
          <p:sp>
            <p:nvSpPr>
              <p:cNvPr id="42" name="Rectangle 41">
                <a:extLst>
                  <a:ext uri="{FF2B5EF4-FFF2-40B4-BE49-F238E27FC236}">
                    <a16:creationId xmlns:a16="http://schemas.microsoft.com/office/drawing/2014/main" xmlns="" id="{1A883957-717B-4940-BE1D-3CD797422392}"/>
                  </a:ext>
                </a:extLst>
              </p:cNvPr>
              <p:cNvSpPr/>
              <p:nvPr/>
            </p:nvSpPr>
            <p:spPr>
              <a:xfrm>
                <a:off x="338763" y="2884621"/>
                <a:ext cx="353034" cy="127660"/>
              </a:xfrm>
              <a:prstGeom prst="rect">
                <a:avLst/>
              </a:prstGeom>
              <a:solidFill>
                <a:srgbClr val="E0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xmlns="" id="{60E38859-211A-4708-9615-38250D67FE80}"/>
                  </a:ext>
                </a:extLst>
              </p:cNvPr>
              <p:cNvGrpSpPr/>
              <p:nvPr/>
            </p:nvGrpSpPr>
            <p:grpSpPr>
              <a:xfrm>
                <a:off x="335901" y="2911165"/>
                <a:ext cx="355896" cy="75969"/>
                <a:chOff x="726609" y="2911165"/>
                <a:chExt cx="355896" cy="75969"/>
              </a:xfrm>
            </p:grpSpPr>
            <p:sp>
              <p:nvSpPr>
                <p:cNvPr id="44" name="Rectangle 43">
                  <a:extLst>
                    <a:ext uri="{FF2B5EF4-FFF2-40B4-BE49-F238E27FC236}">
                      <a16:creationId xmlns:a16="http://schemas.microsoft.com/office/drawing/2014/main" xmlns="" id="{A759A1B1-9BFC-4832-AAA2-65D032BF355A}"/>
                    </a:ext>
                  </a:extLst>
                </p:cNvPr>
                <p:cNvSpPr/>
                <p:nvPr/>
              </p:nvSpPr>
              <p:spPr>
                <a:xfrm>
                  <a:off x="101124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D62F1796-5E17-48DB-A4EC-E3CFD0DBFB9E}"/>
                    </a:ext>
                  </a:extLst>
                </p:cNvPr>
                <p:cNvSpPr/>
                <p:nvPr/>
              </p:nvSpPr>
              <p:spPr>
                <a:xfrm>
                  <a:off x="86892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345349A3-324B-4B5A-965C-7B82AE088205}"/>
                    </a:ext>
                  </a:extLst>
                </p:cNvPr>
                <p:cNvSpPr/>
                <p:nvPr/>
              </p:nvSpPr>
              <p:spPr>
                <a:xfrm>
                  <a:off x="726609" y="2911165"/>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8" name="TextBox 47">
            <a:extLst>
              <a:ext uri="{FF2B5EF4-FFF2-40B4-BE49-F238E27FC236}">
                <a16:creationId xmlns:a16="http://schemas.microsoft.com/office/drawing/2014/main" xmlns="" id="{0E0934F4-5A9A-445C-98C5-DB599B1A5230}"/>
              </a:ext>
            </a:extLst>
          </p:cNvPr>
          <p:cNvSpPr txBox="1"/>
          <p:nvPr/>
        </p:nvSpPr>
        <p:spPr>
          <a:xfrm>
            <a:off x="6280755" y="5995059"/>
            <a:ext cx="1988882" cy="584775"/>
          </a:xfrm>
          <a:prstGeom prst="rect">
            <a:avLst/>
          </a:prstGeom>
          <a:solidFill>
            <a:schemeClr val="bg1">
              <a:lumMod val="85000"/>
            </a:schemeClr>
          </a:solidFill>
          <a:ln>
            <a:solidFill>
              <a:schemeClr val="tx1"/>
            </a:solidFill>
          </a:ln>
        </p:spPr>
        <p:txBody>
          <a:bodyPr wrap="square" rtlCol="0">
            <a:spAutoFit/>
          </a:bodyPr>
          <a:lstStyle/>
          <a:p>
            <a:pPr algn="ctr"/>
            <a:r>
              <a:rPr lang="en-US" sz="1600" b="1" cap="all" dirty="0">
                <a:latin typeface="Segoe UI" panose="020B0502040204020203" pitchFamily="34" charset="0"/>
                <a:ea typeface="Segoe UI" panose="020B0502040204020203" pitchFamily="34" charset="0"/>
                <a:cs typeface="Segoe UI" panose="020B0502040204020203" pitchFamily="34" charset="0"/>
              </a:rPr>
              <a:t>Cost Estimate: $83,069,358</a:t>
            </a:r>
          </a:p>
        </p:txBody>
      </p:sp>
    </p:spTree>
    <p:extLst>
      <p:ext uri="{BB962C8B-B14F-4D97-AF65-F5344CB8AC3E}">
        <p14:creationId xmlns:p14="http://schemas.microsoft.com/office/powerpoint/2010/main" val="31966199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xmlns="" id="{0303AF03-6786-4C06-BF73-0FCB2A7710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5">
            <a:extLst>
              <a:ext uri="{FF2B5EF4-FFF2-40B4-BE49-F238E27FC236}">
                <a16:creationId xmlns:a16="http://schemas.microsoft.com/office/drawing/2014/main" xmlns="" id="{BC866007-F514-487A-959A-F3FAD99DE4E6}"/>
              </a:ext>
            </a:extLst>
          </p:cNvPr>
          <p:cNvSpPr txBox="1">
            <a:spLocks/>
          </p:cNvSpPr>
          <p:nvPr/>
        </p:nvSpPr>
        <p:spPr bwMode="auto">
          <a:xfrm rot="5400000" flipV="1">
            <a:off x="1550800" y="-1059424"/>
            <a:ext cx="6366247" cy="9467853"/>
          </a:xfrm>
          <a:prstGeom prst="rect">
            <a:avLst/>
          </a:prstGeom>
          <a:gradFill>
            <a:gsLst>
              <a:gs pos="0">
                <a:schemeClr val="accent1">
                  <a:lumMod val="5000"/>
                  <a:lumOff val="95000"/>
                </a:schemeClr>
              </a:gs>
              <a:gs pos="100000">
                <a:schemeClr val="bg1">
                  <a:alpha val="0"/>
                </a:schemeClr>
              </a:gs>
            </a:gsLst>
            <a:lin ang="5400000" scaled="1"/>
          </a:gra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
        <p:nvSpPr>
          <p:cNvPr id="7" name="Rectangle 6">
            <a:extLst>
              <a:ext uri="{FF2B5EF4-FFF2-40B4-BE49-F238E27FC236}">
                <a16:creationId xmlns:a16="http://schemas.microsoft.com/office/drawing/2014/main" xmlns="" id="{B34C1E66-8D37-4358-850B-65B5AD85F927}"/>
              </a:ext>
            </a:extLst>
          </p:cNvPr>
          <p:cNvSpPr/>
          <p:nvPr/>
        </p:nvSpPr>
        <p:spPr>
          <a:xfrm>
            <a:off x="0" y="0"/>
            <a:ext cx="12192000" cy="49137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26D3449-8888-481C-87D1-A5DF50610DB6}"/>
              </a:ext>
            </a:extLst>
          </p:cNvPr>
          <p:cNvSpPr>
            <a:spLocks noGrp="1"/>
          </p:cNvSpPr>
          <p:nvPr>
            <p:ph type="title"/>
          </p:nvPr>
        </p:nvSpPr>
        <p:spPr>
          <a:xfrm>
            <a:off x="609600" y="1526757"/>
            <a:ext cx="10374283" cy="1143000"/>
          </a:xfrm>
          <a:noFill/>
        </p:spPr>
        <p:txBody>
          <a:bodyPr/>
          <a:lstStyle/>
          <a:p>
            <a:r>
              <a:rPr lang="en-US" sz="4000" dirty="0"/>
              <a:t>Presentation </a:t>
            </a:r>
            <a:br>
              <a:rPr lang="en-US" sz="4000" dirty="0"/>
            </a:br>
            <a:r>
              <a:rPr lang="en-US" sz="4000" dirty="0"/>
              <a:t>Outline</a:t>
            </a:r>
          </a:p>
        </p:txBody>
      </p:sp>
      <p:sp>
        <p:nvSpPr>
          <p:cNvPr id="3" name="Content Placeholder 2">
            <a:extLst>
              <a:ext uri="{FF2B5EF4-FFF2-40B4-BE49-F238E27FC236}">
                <a16:creationId xmlns:a16="http://schemas.microsoft.com/office/drawing/2014/main" xmlns="" id="{A6D14C39-F954-451D-A594-D99222382654}"/>
              </a:ext>
            </a:extLst>
          </p:cNvPr>
          <p:cNvSpPr>
            <a:spLocks noGrp="1"/>
          </p:cNvSpPr>
          <p:nvPr>
            <p:ph idx="1"/>
          </p:nvPr>
        </p:nvSpPr>
        <p:spPr>
          <a:xfrm>
            <a:off x="609599" y="2915446"/>
            <a:ext cx="10374284" cy="3248023"/>
          </a:xfrm>
        </p:spPr>
        <p:txBody>
          <a:bodyPr/>
          <a:lstStyle/>
          <a:p>
            <a:pPr marL="685800" indent="-287338"/>
            <a:r>
              <a:rPr lang="en-US" sz="2800" b="1" dirty="0"/>
              <a:t>Purpose</a:t>
            </a:r>
          </a:p>
          <a:p>
            <a:pPr marL="685800" indent="-287338"/>
            <a:r>
              <a:rPr lang="en-US" sz="2800" dirty="0"/>
              <a:t>Existing Conditions</a:t>
            </a:r>
          </a:p>
          <a:p>
            <a:pPr marL="685800" indent="-287338"/>
            <a:r>
              <a:rPr lang="en-US" sz="2800" dirty="0"/>
              <a:t>Future Scenarios</a:t>
            </a:r>
          </a:p>
          <a:p>
            <a:pPr marL="685800" indent="-287338"/>
            <a:r>
              <a:rPr lang="en-US" sz="2800" dirty="0"/>
              <a:t>Results</a:t>
            </a:r>
          </a:p>
          <a:p>
            <a:pPr marL="685800" indent="-287338"/>
            <a:r>
              <a:rPr lang="en-US" sz="2800" dirty="0"/>
              <a:t>Next Steps</a:t>
            </a:r>
          </a:p>
        </p:txBody>
      </p:sp>
    </p:spTree>
    <p:extLst>
      <p:ext uri="{BB962C8B-B14F-4D97-AF65-F5344CB8AC3E}">
        <p14:creationId xmlns:p14="http://schemas.microsoft.com/office/powerpoint/2010/main" val="3433344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F0EA9C42-E4A5-454A-9E00-DE0CCE587CF6}"/>
              </a:ext>
            </a:extLst>
          </p:cNvPr>
          <p:cNvSpPr/>
          <p:nvPr/>
        </p:nvSpPr>
        <p:spPr>
          <a:xfrm>
            <a:off x="0" y="5259157"/>
            <a:ext cx="12237379" cy="163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E9274660-1901-47D4-A00E-EDB86259AD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624"/>
          <a:stretch/>
        </p:blipFill>
        <p:spPr>
          <a:xfrm>
            <a:off x="7387154" y="279400"/>
            <a:ext cx="4556459" cy="6588081"/>
          </a:xfrm>
          <a:prstGeom prst="rect">
            <a:avLst/>
          </a:prstGeom>
          <a:ln>
            <a:solidFill>
              <a:schemeClr val="accent1">
                <a:shade val="50000"/>
              </a:schemeClr>
            </a:solidFill>
          </a:ln>
        </p:spPr>
      </p:pic>
      <p:pic>
        <p:nvPicPr>
          <p:cNvPr id="3" name="Picture 2">
            <a:extLst>
              <a:ext uri="{FF2B5EF4-FFF2-40B4-BE49-F238E27FC236}">
                <a16:creationId xmlns:a16="http://schemas.microsoft.com/office/drawing/2014/main" xmlns="" id="{37F03E10-A4CA-40E7-9F5A-9BAF64A73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66"/>
          <a:stretch/>
        </p:blipFill>
        <p:spPr>
          <a:xfrm>
            <a:off x="2579781" y="279400"/>
            <a:ext cx="4556459" cy="6578600"/>
          </a:xfrm>
          <a:prstGeom prst="rect">
            <a:avLst/>
          </a:prstGeom>
          <a:ln>
            <a:solidFill>
              <a:schemeClr val="accent1">
                <a:shade val="50000"/>
              </a:schemeClr>
            </a:solidFill>
          </a:ln>
        </p:spPr>
      </p:pic>
      <p:cxnSp>
        <p:nvCxnSpPr>
          <p:cNvPr id="21" name="Straight Connector 20">
            <a:extLst>
              <a:ext uri="{FF2B5EF4-FFF2-40B4-BE49-F238E27FC236}">
                <a16:creationId xmlns:a16="http://schemas.microsoft.com/office/drawing/2014/main" xmlns="" id="{A81727EA-6A36-456F-B519-FE5108EAFEE6}"/>
              </a:ext>
            </a:extLst>
          </p:cNvPr>
          <p:cNvCxnSpPr>
            <a:cxnSpLocks/>
          </p:cNvCxnSpPr>
          <p:nvPr/>
        </p:nvCxnSpPr>
        <p:spPr>
          <a:xfrm>
            <a:off x="4192782" y="2842581"/>
            <a:ext cx="0" cy="1813033"/>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9D382144-7F1B-47F7-9266-359060DEE2AB}"/>
              </a:ext>
            </a:extLst>
          </p:cNvPr>
          <p:cNvCxnSpPr>
            <a:cxnSpLocks/>
          </p:cNvCxnSpPr>
          <p:nvPr/>
        </p:nvCxnSpPr>
        <p:spPr>
          <a:xfrm flipV="1">
            <a:off x="1784555" y="2842581"/>
            <a:ext cx="240822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EFBA0586-2D46-49AC-AA4B-ECADFDDC3389}"/>
              </a:ext>
            </a:extLst>
          </p:cNvPr>
          <p:cNvSpPr txBox="1"/>
          <p:nvPr/>
        </p:nvSpPr>
        <p:spPr>
          <a:xfrm>
            <a:off x="7690523" y="284782"/>
            <a:ext cx="4242816" cy="585216"/>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Capacity Concerns</a:t>
            </a:r>
          </a:p>
        </p:txBody>
      </p:sp>
      <p:sp>
        <p:nvSpPr>
          <p:cNvPr id="27" name="TextBox 26">
            <a:extLst>
              <a:ext uri="{FF2B5EF4-FFF2-40B4-BE49-F238E27FC236}">
                <a16:creationId xmlns:a16="http://schemas.microsoft.com/office/drawing/2014/main" xmlns="" id="{A833F0D0-E864-4DB4-AEAF-E0CAC34AC0BA}"/>
              </a:ext>
            </a:extLst>
          </p:cNvPr>
          <p:cNvSpPr txBox="1"/>
          <p:nvPr/>
        </p:nvSpPr>
        <p:spPr>
          <a:xfrm>
            <a:off x="2892579" y="284782"/>
            <a:ext cx="4242816" cy="585216"/>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Number of Lanes</a:t>
            </a:r>
          </a:p>
        </p:txBody>
      </p:sp>
      <p:sp>
        <p:nvSpPr>
          <p:cNvPr id="29" name="Oval 28">
            <a:extLst>
              <a:ext uri="{FF2B5EF4-FFF2-40B4-BE49-F238E27FC236}">
                <a16:creationId xmlns:a16="http://schemas.microsoft.com/office/drawing/2014/main" xmlns="" id="{1945031B-D241-40DA-A457-BC176050CE15}"/>
              </a:ext>
            </a:extLst>
          </p:cNvPr>
          <p:cNvSpPr/>
          <p:nvPr/>
        </p:nvSpPr>
        <p:spPr>
          <a:xfrm rot="19023983">
            <a:off x="3563195" y="4645019"/>
            <a:ext cx="1790718" cy="894038"/>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C2FAD52B-E2ED-464F-AB68-D6E426EB182F}"/>
              </a:ext>
            </a:extLst>
          </p:cNvPr>
          <p:cNvSpPr txBox="1"/>
          <p:nvPr/>
        </p:nvSpPr>
        <p:spPr>
          <a:xfrm>
            <a:off x="125549" y="2506120"/>
            <a:ext cx="2249028" cy="1292662"/>
          </a:xfrm>
          <a:prstGeom prst="rect">
            <a:avLst/>
          </a:prstGeom>
          <a:noFill/>
        </p:spPr>
        <p:txBody>
          <a:bodyPr wrap="square" rtlCol="0">
            <a:spAutoFit/>
          </a:bodyPr>
          <a:lstStyle/>
          <a:p>
            <a:endParaRPr lang="en-US" sz="1200" dirty="0">
              <a:latin typeface="Segoe UI" panose="020B0502040204020203" pitchFamily="34" charset="0"/>
              <a:ea typeface="Segoe UI" panose="020B0502040204020203" pitchFamily="34" charset="0"/>
              <a:cs typeface="Segoe UI" panose="020B0502040204020203" pitchFamily="34" charset="0"/>
            </a:endParaRPr>
          </a:p>
          <a:p>
            <a:endParaRPr lang="en-US" sz="1200" dirty="0">
              <a:latin typeface="Segoe UI" panose="020B0502040204020203" pitchFamily="34" charset="0"/>
              <a:ea typeface="Segoe UI" panose="020B0502040204020203" pitchFamily="34" charset="0"/>
              <a:cs typeface="Segoe UI" panose="020B0502040204020203" pitchFamily="34" charset="0"/>
            </a:endParaRPr>
          </a:p>
          <a:p>
            <a:endParaRPr lang="en-US" sz="1200" dirty="0">
              <a:latin typeface="Segoe UI" panose="020B0502040204020203" pitchFamily="34" charset="0"/>
              <a:ea typeface="Segoe UI" panose="020B0502040204020203" pitchFamily="34" charset="0"/>
              <a:cs typeface="Segoe UI" panose="020B0502040204020203" pitchFamily="34" charset="0"/>
            </a:endParaRPr>
          </a:p>
          <a:p>
            <a:r>
              <a:rPr lang="en-US" sz="1400" b="1" dirty="0">
                <a:latin typeface="Segoe UI" panose="020B0502040204020203" pitchFamily="34" charset="0"/>
                <a:ea typeface="Segoe UI" panose="020B0502040204020203" pitchFamily="34" charset="0"/>
                <a:cs typeface="Segoe UI" panose="020B0502040204020203" pitchFamily="34" charset="0"/>
              </a:rPr>
              <a:t>Includes: Scenario #1 Projects + Dunn Avenue Extension</a:t>
            </a:r>
          </a:p>
        </p:txBody>
      </p:sp>
      <p:grpSp>
        <p:nvGrpSpPr>
          <p:cNvPr id="31" name="Group 30">
            <a:extLst>
              <a:ext uri="{FF2B5EF4-FFF2-40B4-BE49-F238E27FC236}">
                <a16:creationId xmlns:a16="http://schemas.microsoft.com/office/drawing/2014/main" xmlns="" id="{DC73FFAB-1702-447B-A0AD-C0036A1820A0}"/>
              </a:ext>
            </a:extLst>
          </p:cNvPr>
          <p:cNvGrpSpPr/>
          <p:nvPr/>
        </p:nvGrpSpPr>
        <p:grpSpPr>
          <a:xfrm>
            <a:off x="194573" y="2639274"/>
            <a:ext cx="1642469" cy="412611"/>
            <a:chOff x="909142" y="1885747"/>
            <a:chExt cx="2641671" cy="488249"/>
          </a:xfrm>
          <a:solidFill>
            <a:srgbClr val="262A6B"/>
          </a:solidFill>
        </p:grpSpPr>
        <p:sp>
          <p:nvSpPr>
            <p:cNvPr id="32" name="Rectangle 31">
              <a:extLst>
                <a:ext uri="{FF2B5EF4-FFF2-40B4-BE49-F238E27FC236}">
                  <a16:creationId xmlns:a16="http://schemas.microsoft.com/office/drawing/2014/main" xmlns="" id="{175D375E-F809-491F-9024-45AAEAE9FA2A}"/>
                </a:ext>
              </a:extLst>
            </p:cNvPr>
            <p:cNvSpPr/>
            <p:nvPr/>
          </p:nvSpPr>
          <p:spPr>
            <a:xfrm>
              <a:off x="909144" y="1885747"/>
              <a:ext cx="2641669" cy="4882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xmlns="" id="{E3604919-379B-4DEF-A20F-F0B8368B9A3D}"/>
                </a:ext>
              </a:extLst>
            </p:cNvPr>
            <p:cNvSpPr txBox="1"/>
            <p:nvPr/>
          </p:nvSpPr>
          <p:spPr>
            <a:xfrm>
              <a:off x="909142" y="2009799"/>
              <a:ext cx="2641669" cy="364197"/>
            </a:xfrm>
            <a:prstGeom prst="rect">
              <a:avLst/>
            </a:prstGeom>
            <a:grpFill/>
          </p:spPr>
          <p:txBody>
            <a:bodyPr wrap="square" rtlCol="0">
              <a:spAutoFit/>
            </a:bodyPr>
            <a:lstStyle/>
            <a:p>
              <a:r>
                <a:rPr lang="en-US" sz="1400" b="1" cap="all" dirty="0">
                  <a:solidFill>
                    <a:schemeClr val="bg1"/>
                  </a:solidFill>
                  <a:latin typeface="Segoe UI" panose="020B0502040204020203" pitchFamily="34" charset="0"/>
                  <a:ea typeface="Segoe UI" panose="020B0502040204020203" pitchFamily="34" charset="0"/>
                  <a:cs typeface="Segoe UI" panose="020B0502040204020203" pitchFamily="34" charset="0"/>
                </a:rPr>
                <a:t>Scenario 2:</a:t>
              </a:r>
            </a:p>
          </p:txBody>
        </p:sp>
      </p:grpSp>
      <p:sp>
        <p:nvSpPr>
          <p:cNvPr id="22" name="TextBox 21">
            <a:extLst>
              <a:ext uri="{FF2B5EF4-FFF2-40B4-BE49-F238E27FC236}">
                <a16:creationId xmlns:a16="http://schemas.microsoft.com/office/drawing/2014/main" xmlns="" id="{2E975236-8DCB-4EC4-BD00-68E9E757D83F}"/>
              </a:ext>
            </a:extLst>
          </p:cNvPr>
          <p:cNvSpPr txBox="1"/>
          <p:nvPr/>
        </p:nvSpPr>
        <p:spPr>
          <a:xfrm>
            <a:off x="117987" y="898074"/>
            <a:ext cx="2579912" cy="369332"/>
          </a:xfrm>
          <a:prstGeom prst="rect">
            <a:avLst/>
          </a:prstGeom>
          <a:noFill/>
        </p:spPr>
        <p:txBody>
          <a:bodyPr wrap="square" rtlCol="0">
            <a:spAutoFit/>
          </a:bodyPr>
          <a:lstStyle/>
          <a:p>
            <a:r>
              <a:rPr lang="en-US" b="1" dirty="0">
                <a:latin typeface="Segoe UI" panose="020B0502040204020203" pitchFamily="34" charset="0"/>
                <a:ea typeface="Segoe UI" panose="020B0502040204020203" pitchFamily="34" charset="0"/>
                <a:cs typeface="Segoe UI" panose="020B0502040204020203" pitchFamily="34" charset="0"/>
              </a:rPr>
              <a:t>“Southern Relief”</a:t>
            </a:r>
          </a:p>
        </p:txBody>
      </p:sp>
      <p:grpSp>
        <p:nvGrpSpPr>
          <p:cNvPr id="23" name="Group 22">
            <a:extLst>
              <a:ext uri="{FF2B5EF4-FFF2-40B4-BE49-F238E27FC236}">
                <a16:creationId xmlns:a16="http://schemas.microsoft.com/office/drawing/2014/main" xmlns="" id="{A7AAE0F5-F7B7-4199-8881-63E5A87D4A7A}"/>
              </a:ext>
            </a:extLst>
          </p:cNvPr>
          <p:cNvGrpSpPr/>
          <p:nvPr/>
        </p:nvGrpSpPr>
        <p:grpSpPr>
          <a:xfrm>
            <a:off x="203712" y="1"/>
            <a:ext cx="1988882" cy="844428"/>
            <a:chOff x="909142" y="1385415"/>
            <a:chExt cx="2641669" cy="1274957"/>
          </a:xfrm>
        </p:grpSpPr>
        <p:sp>
          <p:nvSpPr>
            <p:cNvPr id="25" name="Rectangle 24">
              <a:extLst>
                <a:ext uri="{FF2B5EF4-FFF2-40B4-BE49-F238E27FC236}">
                  <a16:creationId xmlns:a16="http://schemas.microsoft.com/office/drawing/2014/main" xmlns="" id="{3F41D1A4-6D74-4A36-9B2B-ED92F1E6671A}"/>
                </a:ext>
              </a:extLst>
            </p:cNvPr>
            <p:cNvSpPr/>
            <p:nvPr/>
          </p:nvSpPr>
          <p:spPr>
            <a:xfrm>
              <a:off x="909143" y="1385415"/>
              <a:ext cx="2641668" cy="1272061"/>
            </a:xfrm>
            <a:prstGeom prst="rect">
              <a:avLst/>
            </a:prstGeom>
            <a:solidFill>
              <a:srgbClr val="262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FD8587B2-8AC7-4F10-9627-DD7928D33429}"/>
                </a:ext>
              </a:extLst>
            </p:cNvPr>
            <p:cNvSpPr txBox="1"/>
            <p:nvPr/>
          </p:nvSpPr>
          <p:spPr>
            <a:xfrm>
              <a:off x="909142" y="2009799"/>
              <a:ext cx="2641666" cy="650573"/>
            </a:xfrm>
            <a:prstGeom prst="rect">
              <a:avLst/>
            </a:prstGeom>
            <a:noFill/>
          </p:spPr>
          <p:txBody>
            <a:bodyPr wrap="square" rtlCol="0">
              <a:spAutoFit/>
            </a:bodyPr>
            <a:lstStyle/>
            <a:p>
              <a:r>
                <a:rPr lang="en-US" sz="2200" b="1" cap="all" dirty="0">
                  <a:solidFill>
                    <a:schemeClr val="bg1"/>
                  </a:solidFill>
                  <a:latin typeface="Century Gothic" panose="020B0502020202020204" pitchFamily="34" charset="0"/>
                  <a:ea typeface="Segoe UI" panose="020B0502040204020203" pitchFamily="34" charset="0"/>
                  <a:cs typeface="Segoe UI" panose="020B0502040204020203" pitchFamily="34" charset="0"/>
                </a:rPr>
                <a:t>Scenario 2</a:t>
              </a:r>
            </a:p>
          </p:txBody>
        </p:sp>
      </p:grpSp>
      <p:grpSp>
        <p:nvGrpSpPr>
          <p:cNvPr id="36" name="Group 35">
            <a:extLst>
              <a:ext uri="{FF2B5EF4-FFF2-40B4-BE49-F238E27FC236}">
                <a16:creationId xmlns:a16="http://schemas.microsoft.com/office/drawing/2014/main" xmlns="" id="{1FE86385-62BE-44E0-B2FD-1A6B8FED738D}"/>
              </a:ext>
            </a:extLst>
          </p:cNvPr>
          <p:cNvGrpSpPr/>
          <p:nvPr/>
        </p:nvGrpSpPr>
        <p:grpSpPr>
          <a:xfrm>
            <a:off x="164209" y="5281578"/>
            <a:ext cx="2193347" cy="684264"/>
            <a:chOff x="387656" y="4857789"/>
            <a:chExt cx="2193347" cy="684264"/>
          </a:xfrm>
        </p:grpSpPr>
        <p:sp>
          <p:nvSpPr>
            <p:cNvPr id="37" name="TextBox 36">
              <a:extLst>
                <a:ext uri="{FF2B5EF4-FFF2-40B4-BE49-F238E27FC236}">
                  <a16:creationId xmlns:a16="http://schemas.microsoft.com/office/drawing/2014/main" xmlns="" id="{E1999F81-9BAD-4E86-9032-88C38042A114}"/>
                </a:ext>
              </a:extLst>
            </p:cNvPr>
            <p:cNvSpPr txBox="1"/>
            <p:nvPr/>
          </p:nvSpPr>
          <p:spPr>
            <a:xfrm>
              <a:off x="387656" y="5111166"/>
              <a:ext cx="2193347" cy="430887"/>
            </a:xfrm>
            <a:prstGeom prst="rect">
              <a:avLst/>
            </a:prstGeom>
            <a:noFill/>
          </p:spPr>
          <p:txBody>
            <a:bodyPr wrap="square" rtlCol="0">
              <a:spAutoFit/>
            </a:bodyPr>
            <a:lstStyle/>
            <a:p>
              <a:r>
                <a:rPr lang="en-US" sz="1100" b="1" dirty="0">
                  <a:latin typeface="Arial" panose="020B0604020202020204" pitchFamily="34" charset="0"/>
                  <a:ea typeface="Segoe UI" panose="020B0502040204020203" pitchFamily="34" charset="0"/>
                  <a:cs typeface="Arial" panose="020B0604020202020204" pitchFamily="34" charset="0"/>
                </a:rPr>
                <a:t>0.80&lt;Volume-to-Capacity (V/C)&lt;0.999</a:t>
              </a:r>
            </a:p>
          </p:txBody>
        </p:sp>
        <p:sp>
          <p:nvSpPr>
            <p:cNvPr id="38" name="Rectangle 37">
              <a:extLst>
                <a:ext uri="{FF2B5EF4-FFF2-40B4-BE49-F238E27FC236}">
                  <a16:creationId xmlns:a16="http://schemas.microsoft.com/office/drawing/2014/main" xmlns="" id="{C1453394-7952-4F03-88EE-0FED37225E11}"/>
                </a:ext>
              </a:extLst>
            </p:cNvPr>
            <p:cNvSpPr/>
            <p:nvPr/>
          </p:nvSpPr>
          <p:spPr>
            <a:xfrm>
              <a:off x="403636" y="4953354"/>
              <a:ext cx="629826" cy="45719"/>
            </a:xfrm>
            <a:prstGeom prst="rect">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39" name="Rectangle 38">
              <a:extLst>
                <a:ext uri="{FF2B5EF4-FFF2-40B4-BE49-F238E27FC236}">
                  <a16:creationId xmlns:a16="http://schemas.microsoft.com/office/drawing/2014/main" xmlns="" id="{72BCA03A-4056-40A4-A68A-4F50F603D8C0}"/>
                </a:ext>
              </a:extLst>
            </p:cNvPr>
            <p:cNvSpPr/>
            <p:nvPr/>
          </p:nvSpPr>
          <p:spPr>
            <a:xfrm>
              <a:off x="513598" y="4857789"/>
              <a:ext cx="409903" cy="239728"/>
            </a:xfrm>
            <a:prstGeom prst="rect">
              <a:avLst/>
            </a:prstGeom>
            <a:solidFill>
              <a:srgbClr val="F7931E"/>
            </a:solidFill>
            <a:ln>
              <a:solidFill>
                <a:srgbClr val="FDD1A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nvGrpSpPr>
          <p:cNvPr id="40" name="Group 39">
            <a:extLst>
              <a:ext uri="{FF2B5EF4-FFF2-40B4-BE49-F238E27FC236}">
                <a16:creationId xmlns:a16="http://schemas.microsoft.com/office/drawing/2014/main" xmlns="" id="{15DA92AA-E88F-485E-9F67-57C5BEBC9BDE}"/>
              </a:ext>
            </a:extLst>
          </p:cNvPr>
          <p:cNvGrpSpPr/>
          <p:nvPr/>
        </p:nvGrpSpPr>
        <p:grpSpPr>
          <a:xfrm>
            <a:off x="180189" y="6064286"/>
            <a:ext cx="2195483" cy="687402"/>
            <a:chOff x="403636" y="5755881"/>
            <a:chExt cx="2195483" cy="687402"/>
          </a:xfrm>
        </p:grpSpPr>
        <p:sp>
          <p:nvSpPr>
            <p:cNvPr id="41" name="TextBox 40">
              <a:extLst>
                <a:ext uri="{FF2B5EF4-FFF2-40B4-BE49-F238E27FC236}">
                  <a16:creationId xmlns:a16="http://schemas.microsoft.com/office/drawing/2014/main" xmlns="" id="{86ACE7BC-D4D1-4EF0-841F-FA85CA07BD87}"/>
                </a:ext>
              </a:extLst>
            </p:cNvPr>
            <p:cNvSpPr txBox="1"/>
            <p:nvPr/>
          </p:nvSpPr>
          <p:spPr>
            <a:xfrm>
              <a:off x="405772" y="6012396"/>
              <a:ext cx="2193347" cy="430887"/>
            </a:xfrm>
            <a:prstGeom prst="rect">
              <a:avLst/>
            </a:prstGeom>
            <a:noFill/>
          </p:spPr>
          <p:txBody>
            <a:bodyPr wrap="square" rtlCol="0">
              <a:spAutoFit/>
            </a:bodyPr>
            <a:lstStyle/>
            <a:p>
              <a:r>
                <a:rPr lang="en-US" sz="1100" b="1" dirty="0">
                  <a:latin typeface="Arial" panose="020B0604020202020204" pitchFamily="34" charset="0"/>
                  <a:ea typeface="Segoe UI" panose="020B0502040204020203" pitchFamily="34" charset="0"/>
                  <a:cs typeface="Arial" panose="020B0604020202020204" pitchFamily="34" charset="0"/>
                </a:rPr>
                <a:t>Volume-to-Capacity (V/C)&gt;1.00 </a:t>
              </a:r>
            </a:p>
          </p:txBody>
        </p:sp>
        <p:grpSp>
          <p:nvGrpSpPr>
            <p:cNvPr id="42" name="Group 41">
              <a:extLst>
                <a:ext uri="{FF2B5EF4-FFF2-40B4-BE49-F238E27FC236}">
                  <a16:creationId xmlns:a16="http://schemas.microsoft.com/office/drawing/2014/main" xmlns="" id="{4B31903A-D303-4C65-8636-AF40D81131EC}"/>
                </a:ext>
              </a:extLst>
            </p:cNvPr>
            <p:cNvGrpSpPr/>
            <p:nvPr/>
          </p:nvGrpSpPr>
          <p:grpSpPr>
            <a:xfrm>
              <a:off x="403636" y="5755881"/>
              <a:ext cx="629826" cy="239728"/>
              <a:chOff x="403636" y="5755881"/>
              <a:chExt cx="629826" cy="239728"/>
            </a:xfrm>
          </p:grpSpPr>
          <p:sp>
            <p:nvSpPr>
              <p:cNvPr id="43" name="Rectangle 42">
                <a:extLst>
                  <a:ext uri="{FF2B5EF4-FFF2-40B4-BE49-F238E27FC236}">
                    <a16:creationId xmlns:a16="http://schemas.microsoft.com/office/drawing/2014/main" xmlns="" id="{13F77039-8691-4F7F-99AC-B95B0CD8BA87}"/>
                  </a:ext>
                </a:extLst>
              </p:cNvPr>
              <p:cNvSpPr/>
              <p:nvPr/>
            </p:nvSpPr>
            <p:spPr>
              <a:xfrm>
                <a:off x="403636" y="5851446"/>
                <a:ext cx="629826" cy="45719"/>
              </a:xfrm>
              <a:prstGeom prst="rect">
                <a:avLst/>
              </a:prstGeom>
              <a:solidFill>
                <a:srgbClr val="ED182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44" name="Rectangle 43">
                <a:extLst>
                  <a:ext uri="{FF2B5EF4-FFF2-40B4-BE49-F238E27FC236}">
                    <a16:creationId xmlns:a16="http://schemas.microsoft.com/office/drawing/2014/main" xmlns="" id="{6967A8F2-6A3D-44BB-9A1C-60CD3BF64515}"/>
                  </a:ext>
                </a:extLst>
              </p:cNvPr>
              <p:cNvSpPr/>
              <p:nvPr/>
            </p:nvSpPr>
            <p:spPr>
              <a:xfrm>
                <a:off x="513598" y="5755881"/>
                <a:ext cx="409903" cy="239728"/>
              </a:xfrm>
              <a:prstGeom prst="rect">
                <a:avLst/>
              </a:prstGeom>
              <a:solidFill>
                <a:srgbClr val="ED1822"/>
              </a:solidFill>
              <a:ln>
                <a:solidFill>
                  <a:srgbClr val="F5836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sp>
        <p:nvSpPr>
          <p:cNvPr id="45" name="TextBox 44">
            <a:extLst>
              <a:ext uri="{FF2B5EF4-FFF2-40B4-BE49-F238E27FC236}">
                <a16:creationId xmlns:a16="http://schemas.microsoft.com/office/drawing/2014/main" xmlns="" id="{D5F2D4DB-79B2-4FDD-B512-42568B8B6AF6}"/>
              </a:ext>
            </a:extLst>
          </p:cNvPr>
          <p:cNvSpPr txBox="1"/>
          <p:nvPr/>
        </p:nvSpPr>
        <p:spPr>
          <a:xfrm>
            <a:off x="750052" y="3842932"/>
            <a:ext cx="1356206" cy="1274260"/>
          </a:xfrm>
          <a:prstGeom prst="rect">
            <a:avLst/>
          </a:prstGeom>
          <a:noFill/>
        </p:spPr>
        <p:txBody>
          <a:bodyPr wrap="square" rtlCol="0">
            <a:spAutoFit/>
          </a:bodyPr>
          <a:lstStyle/>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2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4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6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8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Study Area</a:t>
            </a:r>
          </a:p>
        </p:txBody>
      </p:sp>
      <p:sp>
        <p:nvSpPr>
          <p:cNvPr id="46" name="Rectangle 45">
            <a:extLst>
              <a:ext uri="{FF2B5EF4-FFF2-40B4-BE49-F238E27FC236}">
                <a16:creationId xmlns:a16="http://schemas.microsoft.com/office/drawing/2014/main" xmlns="" id="{7245A50E-51FF-412B-B365-B363F5D81EEE}"/>
              </a:ext>
            </a:extLst>
          </p:cNvPr>
          <p:cNvSpPr/>
          <p:nvPr/>
        </p:nvSpPr>
        <p:spPr>
          <a:xfrm>
            <a:off x="296879" y="4232060"/>
            <a:ext cx="353034" cy="69057"/>
          </a:xfrm>
          <a:prstGeom prst="rect">
            <a:avLst/>
          </a:prstGeom>
          <a:solidFill>
            <a:srgbClr val="F9A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30ECA6C1-2876-40D1-A572-5B0864E45F0C}"/>
              </a:ext>
            </a:extLst>
          </p:cNvPr>
          <p:cNvSpPr/>
          <p:nvPr/>
        </p:nvSpPr>
        <p:spPr>
          <a:xfrm>
            <a:off x="296879" y="4008906"/>
            <a:ext cx="353034" cy="45719"/>
          </a:xfrm>
          <a:prstGeom prst="rect">
            <a:avLst/>
          </a:prstGeom>
          <a:solidFill>
            <a:srgbClr val="65B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281E8F07-77E5-40A7-A3E7-E378BFA2D185}"/>
              </a:ext>
            </a:extLst>
          </p:cNvPr>
          <p:cNvSpPr/>
          <p:nvPr/>
        </p:nvSpPr>
        <p:spPr>
          <a:xfrm>
            <a:off x="296879" y="4453893"/>
            <a:ext cx="353034" cy="90496"/>
          </a:xfrm>
          <a:prstGeom prst="rect">
            <a:avLst/>
          </a:prstGeom>
          <a:solidFill>
            <a:srgbClr val="BC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A73C0A7E-D2A8-4A99-AD4E-1FAC2011514D}"/>
              </a:ext>
            </a:extLst>
          </p:cNvPr>
          <p:cNvSpPr/>
          <p:nvPr/>
        </p:nvSpPr>
        <p:spPr>
          <a:xfrm>
            <a:off x="298310" y="4700750"/>
            <a:ext cx="353034" cy="69057"/>
          </a:xfrm>
          <a:prstGeom prst="rect">
            <a:avLst/>
          </a:prstGeom>
          <a:solidFill>
            <a:srgbClr val="7D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xmlns="" id="{2C0AB0F7-504A-4C1E-B649-AAF4C1954C53}"/>
              </a:ext>
            </a:extLst>
          </p:cNvPr>
          <p:cNvGrpSpPr/>
          <p:nvPr/>
        </p:nvGrpSpPr>
        <p:grpSpPr>
          <a:xfrm>
            <a:off x="295448" y="4901340"/>
            <a:ext cx="355896" cy="127660"/>
            <a:chOff x="335901" y="2884621"/>
            <a:chExt cx="355896" cy="127660"/>
          </a:xfrm>
        </p:grpSpPr>
        <p:sp>
          <p:nvSpPr>
            <p:cNvPr id="51" name="Rectangle 50">
              <a:extLst>
                <a:ext uri="{FF2B5EF4-FFF2-40B4-BE49-F238E27FC236}">
                  <a16:creationId xmlns:a16="http://schemas.microsoft.com/office/drawing/2014/main" xmlns="" id="{D4E52A95-971D-4831-91F0-F493D0284BE9}"/>
                </a:ext>
              </a:extLst>
            </p:cNvPr>
            <p:cNvSpPr/>
            <p:nvPr/>
          </p:nvSpPr>
          <p:spPr>
            <a:xfrm>
              <a:off x="338763" y="2884621"/>
              <a:ext cx="353034" cy="127660"/>
            </a:xfrm>
            <a:prstGeom prst="rect">
              <a:avLst/>
            </a:prstGeom>
            <a:solidFill>
              <a:srgbClr val="E0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xmlns="" id="{1AC648FD-23EB-4F46-AB0A-1553FD35DD17}"/>
                </a:ext>
              </a:extLst>
            </p:cNvPr>
            <p:cNvGrpSpPr/>
            <p:nvPr/>
          </p:nvGrpSpPr>
          <p:grpSpPr>
            <a:xfrm>
              <a:off x="335901" y="2911165"/>
              <a:ext cx="355896" cy="75969"/>
              <a:chOff x="726609" y="2911165"/>
              <a:chExt cx="355896" cy="75969"/>
            </a:xfrm>
          </p:grpSpPr>
          <p:sp>
            <p:nvSpPr>
              <p:cNvPr id="53" name="Rectangle 52">
                <a:extLst>
                  <a:ext uri="{FF2B5EF4-FFF2-40B4-BE49-F238E27FC236}">
                    <a16:creationId xmlns:a16="http://schemas.microsoft.com/office/drawing/2014/main" xmlns="" id="{574638D3-3627-4F8C-B64B-3BA1880356E5}"/>
                  </a:ext>
                </a:extLst>
              </p:cNvPr>
              <p:cNvSpPr/>
              <p:nvPr/>
            </p:nvSpPr>
            <p:spPr>
              <a:xfrm>
                <a:off x="101124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xmlns="" id="{0127D059-D5EC-487D-9427-8EE8806082F1}"/>
                  </a:ext>
                </a:extLst>
              </p:cNvPr>
              <p:cNvSpPr/>
              <p:nvPr/>
            </p:nvSpPr>
            <p:spPr>
              <a:xfrm>
                <a:off x="86892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xmlns="" id="{CCED3F40-B0DB-4B21-8B0F-F59D6BBE0930}"/>
                  </a:ext>
                </a:extLst>
              </p:cNvPr>
              <p:cNvSpPr/>
              <p:nvPr/>
            </p:nvSpPr>
            <p:spPr>
              <a:xfrm>
                <a:off x="726609" y="2911165"/>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TextBox 56">
            <a:extLst>
              <a:ext uri="{FF2B5EF4-FFF2-40B4-BE49-F238E27FC236}">
                <a16:creationId xmlns:a16="http://schemas.microsoft.com/office/drawing/2014/main" xmlns="" id="{AF593459-E6C1-4AB1-9145-F992049F4EFD}"/>
              </a:ext>
            </a:extLst>
          </p:cNvPr>
          <p:cNvSpPr txBox="1"/>
          <p:nvPr/>
        </p:nvSpPr>
        <p:spPr>
          <a:xfrm>
            <a:off x="6267256" y="5998717"/>
            <a:ext cx="1988882" cy="584775"/>
          </a:xfrm>
          <a:prstGeom prst="rect">
            <a:avLst/>
          </a:prstGeom>
          <a:solidFill>
            <a:schemeClr val="bg1">
              <a:lumMod val="85000"/>
            </a:schemeClr>
          </a:solidFill>
          <a:ln>
            <a:solidFill>
              <a:schemeClr val="tx1"/>
            </a:solidFill>
          </a:ln>
        </p:spPr>
        <p:txBody>
          <a:bodyPr wrap="square" rtlCol="0">
            <a:spAutoFit/>
          </a:bodyPr>
          <a:lstStyle/>
          <a:p>
            <a:pPr algn="ctr"/>
            <a:r>
              <a:rPr lang="en-US" sz="1600" b="1" cap="all" dirty="0">
                <a:latin typeface="Segoe UI" panose="020B0502040204020203" pitchFamily="34" charset="0"/>
                <a:ea typeface="Segoe UI" panose="020B0502040204020203" pitchFamily="34" charset="0"/>
                <a:cs typeface="Segoe UI" panose="020B0502040204020203" pitchFamily="34" charset="0"/>
              </a:rPr>
              <a:t>Cost Estimate: $105,069,358</a:t>
            </a:r>
          </a:p>
        </p:txBody>
      </p:sp>
    </p:spTree>
    <p:extLst>
      <p:ext uri="{BB962C8B-B14F-4D97-AF65-F5344CB8AC3E}">
        <p14:creationId xmlns:p14="http://schemas.microsoft.com/office/powerpoint/2010/main" val="115687078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3168B4E1-C549-41FD-B09A-239902BAC966}"/>
              </a:ext>
            </a:extLst>
          </p:cNvPr>
          <p:cNvSpPr/>
          <p:nvPr/>
        </p:nvSpPr>
        <p:spPr>
          <a:xfrm>
            <a:off x="0" y="5259157"/>
            <a:ext cx="12237379" cy="163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9E596B7C-C34F-40BB-9553-C1CA398119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02"/>
          <a:stretch/>
        </p:blipFill>
        <p:spPr>
          <a:xfrm>
            <a:off x="2579781" y="295044"/>
            <a:ext cx="4556459" cy="6562956"/>
          </a:xfrm>
          <a:prstGeom prst="rect">
            <a:avLst/>
          </a:prstGeom>
          <a:ln w="9525">
            <a:solidFill>
              <a:schemeClr val="tx1"/>
            </a:solidFill>
          </a:ln>
        </p:spPr>
      </p:pic>
      <p:sp>
        <p:nvSpPr>
          <p:cNvPr id="17" name="TextBox 16">
            <a:extLst>
              <a:ext uri="{FF2B5EF4-FFF2-40B4-BE49-F238E27FC236}">
                <a16:creationId xmlns:a16="http://schemas.microsoft.com/office/drawing/2014/main" xmlns="" id="{93508870-7AB5-47D5-8A41-37451BC25372}"/>
              </a:ext>
            </a:extLst>
          </p:cNvPr>
          <p:cNvSpPr txBox="1"/>
          <p:nvPr/>
        </p:nvSpPr>
        <p:spPr>
          <a:xfrm>
            <a:off x="69082" y="2901198"/>
            <a:ext cx="2329892" cy="646331"/>
          </a:xfrm>
          <a:prstGeom prst="rect">
            <a:avLst/>
          </a:prstGeom>
          <a:noFill/>
        </p:spPr>
        <p:txBody>
          <a:bodyPr wrap="square" rtlCol="0">
            <a:spAutoFit/>
          </a:bodyPr>
          <a:lstStyle/>
          <a:p>
            <a:endParaRPr lang="en-US" sz="1200" dirty="0">
              <a:latin typeface="Segoe UI" panose="020B0502040204020203" pitchFamily="34" charset="0"/>
              <a:ea typeface="Segoe UI" panose="020B0502040204020203" pitchFamily="34" charset="0"/>
              <a:cs typeface="Segoe UI" panose="020B0502040204020203" pitchFamily="34" charset="0"/>
            </a:endParaRPr>
          </a:p>
          <a:p>
            <a:endParaRPr lang="en-US" sz="1200" dirty="0">
              <a:latin typeface="Segoe UI" panose="020B0502040204020203" pitchFamily="34" charset="0"/>
              <a:ea typeface="Segoe UI" panose="020B0502040204020203" pitchFamily="34" charset="0"/>
              <a:cs typeface="Segoe UI" panose="020B0502040204020203" pitchFamily="34" charset="0"/>
            </a:endParaRPr>
          </a:p>
          <a:p>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19" name="Straight Connector 18">
            <a:extLst>
              <a:ext uri="{FF2B5EF4-FFF2-40B4-BE49-F238E27FC236}">
                <a16:creationId xmlns:a16="http://schemas.microsoft.com/office/drawing/2014/main" xmlns="" id="{33CA7769-7F05-4B54-BCF8-EE8883022F15}"/>
              </a:ext>
            </a:extLst>
          </p:cNvPr>
          <p:cNvCxnSpPr>
            <a:cxnSpLocks/>
          </p:cNvCxnSpPr>
          <p:nvPr/>
        </p:nvCxnSpPr>
        <p:spPr>
          <a:xfrm>
            <a:off x="1803437" y="2660563"/>
            <a:ext cx="1896693"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02746057-345C-4A31-B254-FF47414DE68B}"/>
              </a:ext>
            </a:extLst>
          </p:cNvPr>
          <p:cNvSpPr txBox="1"/>
          <p:nvPr/>
        </p:nvSpPr>
        <p:spPr>
          <a:xfrm>
            <a:off x="7387155" y="549371"/>
            <a:ext cx="2383277" cy="276999"/>
          </a:xfrm>
          <a:prstGeom prst="rect">
            <a:avLst/>
          </a:prstGeom>
          <a:solidFill>
            <a:schemeClr val="bg1">
              <a:alpha val="72000"/>
            </a:schemeClr>
          </a:solidFill>
        </p:spPr>
        <p:txBody>
          <a:bodyPr wrap="square" rtlCol="0" anchor="ctr">
            <a:spAutoFit/>
          </a:bodyPr>
          <a:lstStyle/>
          <a:p>
            <a:r>
              <a:rPr lang="en-US" sz="1200" b="1" cap="all" dirty="0">
                <a:latin typeface="Segoe UI" panose="020B0502040204020203" pitchFamily="34" charset="0"/>
                <a:cs typeface="Segoe UI" panose="020B0502040204020203" pitchFamily="34" charset="0"/>
              </a:rPr>
              <a:t>Capacity Concerns</a:t>
            </a:r>
          </a:p>
        </p:txBody>
      </p:sp>
      <p:sp>
        <p:nvSpPr>
          <p:cNvPr id="30" name="Oval 29">
            <a:extLst>
              <a:ext uri="{FF2B5EF4-FFF2-40B4-BE49-F238E27FC236}">
                <a16:creationId xmlns:a16="http://schemas.microsoft.com/office/drawing/2014/main" xmlns="" id="{D90B23BF-F323-4427-9A96-9ACE12ED8650}"/>
              </a:ext>
            </a:extLst>
          </p:cNvPr>
          <p:cNvSpPr/>
          <p:nvPr/>
        </p:nvSpPr>
        <p:spPr>
          <a:xfrm rot="19755398">
            <a:off x="3631812" y="2210963"/>
            <a:ext cx="1233479" cy="428563"/>
          </a:xfrm>
          <a:prstGeom prst="ellipse">
            <a:avLst/>
          </a:prstGeom>
          <a:noFill/>
          <a:ln w="38100">
            <a:solidFill>
              <a:srgbClr val="C0504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F36DA953-B2CA-45D0-B42B-17ADD36A76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55"/>
          <a:stretch/>
        </p:blipFill>
        <p:spPr>
          <a:xfrm>
            <a:off x="7387154" y="285286"/>
            <a:ext cx="4556459" cy="6572714"/>
          </a:xfrm>
          <a:prstGeom prst="rect">
            <a:avLst/>
          </a:prstGeom>
          <a:ln>
            <a:solidFill>
              <a:schemeClr val="tx1"/>
            </a:solidFill>
          </a:ln>
        </p:spPr>
      </p:pic>
      <p:sp>
        <p:nvSpPr>
          <p:cNvPr id="31" name="TextBox 30">
            <a:extLst>
              <a:ext uri="{FF2B5EF4-FFF2-40B4-BE49-F238E27FC236}">
                <a16:creationId xmlns:a16="http://schemas.microsoft.com/office/drawing/2014/main" xmlns="" id="{DDA0DFBF-8EE2-4582-8D03-C9CD4527BCE7}"/>
              </a:ext>
            </a:extLst>
          </p:cNvPr>
          <p:cNvSpPr txBox="1"/>
          <p:nvPr/>
        </p:nvSpPr>
        <p:spPr>
          <a:xfrm>
            <a:off x="7700797" y="295523"/>
            <a:ext cx="4242816" cy="585216"/>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Capacity Concerns</a:t>
            </a:r>
          </a:p>
        </p:txBody>
      </p:sp>
      <p:sp>
        <p:nvSpPr>
          <p:cNvPr id="32" name="TextBox 31">
            <a:extLst>
              <a:ext uri="{FF2B5EF4-FFF2-40B4-BE49-F238E27FC236}">
                <a16:creationId xmlns:a16="http://schemas.microsoft.com/office/drawing/2014/main" xmlns="" id="{6DE98BEE-A53C-441B-943F-194C5054AB8A}"/>
              </a:ext>
            </a:extLst>
          </p:cNvPr>
          <p:cNvSpPr txBox="1"/>
          <p:nvPr/>
        </p:nvSpPr>
        <p:spPr>
          <a:xfrm>
            <a:off x="2893425" y="305318"/>
            <a:ext cx="4242816" cy="585216"/>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Number of Lanes</a:t>
            </a:r>
          </a:p>
        </p:txBody>
      </p:sp>
      <p:sp>
        <p:nvSpPr>
          <p:cNvPr id="22" name="TextBox 21">
            <a:extLst>
              <a:ext uri="{FF2B5EF4-FFF2-40B4-BE49-F238E27FC236}">
                <a16:creationId xmlns:a16="http://schemas.microsoft.com/office/drawing/2014/main" xmlns="" id="{C2FAD52B-E2ED-464F-AB68-D6E426EB182F}"/>
              </a:ext>
            </a:extLst>
          </p:cNvPr>
          <p:cNvSpPr txBox="1"/>
          <p:nvPr/>
        </p:nvSpPr>
        <p:spPr>
          <a:xfrm>
            <a:off x="109514" y="2746365"/>
            <a:ext cx="2249028" cy="923330"/>
          </a:xfrm>
          <a:prstGeom prst="rect">
            <a:avLst/>
          </a:prstGeom>
          <a:noFill/>
        </p:spPr>
        <p:txBody>
          <a:bodyPr wrap="square" rtlCol="0">
            <a:spAutoFit/>
          </a:bodyPr>
          <a:lstStyle/>
          <a:p>
            <a:endParaRPr lang="en-US" sz="1200" dirty="0">
              <a:latin typeface="Segoe UI" panose="020B0502040204020203" pitchFamily="34" charset="0"/>
              <a:ea typeface="Segoe UI" panose="020B0502040204020203" pitchFamily="34" charset="0"/>
              <a:cs typeface="Segoe UI" panose="020B0502040204020203" pitchFamily="34" charset="0"/>
            </a:endParaRPr>
          </a:p>
          <a:p>
            <a:r>
              <a:rPr lang="en-US" sz="1400" b="1" dirty="0">
                <a:latin typeface="Segoe UI" panose="020B0502040204020203" pitchFamily="34" charset="0"/>
                <a:ea typeface="Segoe UI" panose="020B0502040204020203" pitchFamily="34" charset="0"/>
                <a:cs typeface="Segoe UI" panose="020B0502040204020203" pitchFamily="34" charset="0"/>
              </a:rPr>
              <a:t>Includes: Scenario #1 Projects + Hand Avenue Extension</a:t>
            </a:r>
          </a:p>
        </p:txBody>
      </p:sp>
      <p:sp>
        <p:nvSpPr>
          <p:cNvPr id="33" name="TextBox 32">
            <a:extLst>
              <a:ext uri="{FF2B5EF4-FFF2-40B4-BE49-F238E27FC236}">
                <a16:creationId xmlns:a16="http://schemas.microsoft.com/office/drawing/2014/main" xmlns="" id="{F24E7729-9EBA-435C-AB6A-7535D755955A}"/>
              </a:ext>
            </a:extLst>
          </p:cNvPr>
          <p:cNvSpPr txBox="1"/>
          <p:nvPr/>
        </p:nvSpPr>
        <p:spPr>
          <a:xfrm>
            <a:off x="117987" y="898074"/>
            <a:ext cx="2579912" cy="369332"/>
          </a:xfrm>
          <a:prstGeom prst="rect">
            <a:avLst/>
          </a:prstGeom>
          <a:noFill/>
        </p:spPr>
        <p:txBody>
          <a:bodyPr wrap="square" rtlCol="0">
            <a:spAutoFit/>
          </a:bodyPr>
          <a:lstStyle/>
          <a:p>
            <a:r>
              <a:rPr lang="en-US" b="1" dirty="0">
                <a:latin typeface="Segoe UI" panose="020B0502040204020203" pitchFamily="34" charset="0"/>
                <a:ea typeface="Segoe UI" panose="020B0502040204020203" pitchFamily="34" charset="0"/>
                <a:cs typeface="Segoe UI" panose="020B0502040204020203" pitchFamily="34" charset="0"/>
              </a:rPr>
              <a:t>“Northern Relief”</a:t>
            </a:r>
          </a:p>
        </p:txBody>
      </p:sp>
      <p:grpSp>
        <p:nvGrpSpPr>
          <p:cNvPr id="37" name="Group 36">
            <a:extLst>
              <a:ext uri="{FF2B5EF4-FFF2-40B4-BE49-F238E27FC236}">
                <a16:creationId xmlns:a16="http://schemas.microsoft.com/office/drawing/2014/main" xmlns="" id="{E971E8BA-DBA0-4682-BF4C-5BCDA2016DF9}"/>
              </a:ext>
            </a:extLst>
          </p:cNvPr>
          <p:cNvGrpSpPr/>
          <p:nvPr/>
        </p:nvGrpSpPr>
        <p:grpSpPr>
          <a:xfrm>
            <a:off x="203712" y="1"/>
            <a:ext cx="1988882" cy="844428"/>
            <a:chOff x="909142" y="1385415"/>
            <a:chExt cx="2641669" cy="1274957"/>
          </a:xfrm>
        </p:grpSpPr>
        <p:sp>
          <p:nvSpPr>
            <p:cNvPr id="38" name="Rectangle 37">
              <a:extLst>
                <a:ext uri="{FF2B5EF4-FFF2-40B4-BE49-F238E27FC236}">
                  <a16:creationId xmlns:a16="http://schemas.microsoft.com/office/drawing/2014/main" xmlns="" id="{52A2CA5C-A848-4622-AA31-7B1425A1EEEC}"/>
                </a:ext>
              </a:extLst>
            </p:cNvPr>
            <p:cNvSpPr/>
            <p:nvPr/>
          </p:nvSpPr>
          <p:spPr>
            <a:xfrm>
              <a:off x="909143" y="1385415"/>
              <a:ext cx="2641668" cy="1272061"/>
            </a:xfrm>
            <a:prstGeom prst="rect">
              <a:avLst/>
            </a:prstGeom>
            <a:solidFill>
              <a:srgbClr val="80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FF48C745-514A-45BC-A241-CE1B2A9EA9FE}"/>
                </a:ext>
              </a:extLst>
            </p:cNvPr>
            <p:cNvSpPr txBox="1"/>
            <p:nvPr/>
          </p:nvSpPr>
          <p:spPr>
            <a:xfrm>
              <a:off x="909142" y="2009799"/>
              <a:ext cx="2641666" cy="650573"/>
            </a:xfrm>
            <a:prstGeom prst="rect">
              <a:avLst/>
            </a:prstGeom>
            <a:noFill/>
          </p:spPr>
          <p:txBody>
            <a:bodyPr wrap="square" rtlCol="0">
              <a:spAutoFit/>
            </a:bodyPr>
            <a:lstStyle/>
            <a:p>
              <a:r>
                <a:rPr lang="en-US" sz="2200" b="1" cap="all" dirty="0">
                  <a:solidFill>
                    <a:schemeClr val="bg1"/>
                  </a:solidFill>
                  <a:latin typeface="Century Gothic" panose="020B0502020202020204" pitchFamily="34" charset="0"/>
                  <a:ea typeface="Segoe UI" panose="020B0502040204020203" pitchFamily="34" charset="0"/>
                  <a:cs typeface="Segoe UI" panose="020B0502040204020203" pitchFamily="34" charset="0"/>
                </a:rPr>
                <a:t>Scenario 3</a:t>
              </a:r>
            </a:p>
          </p:txBody>
        </p:sp>
      </p:grpSp>
      <p:grpSp>
        <p:nvGrpSpPr>
          <p:cNvPr id="41" name="Group 40">
            <a:extLst>
              <a:ext uri="{FF2B5EF4-FFF2-40B4-BE49-F238E27FC236}">
                <a16:creationId xmlns:a16="http://schemas.microsoft.com/office/drawing/2014/main" xmlns="" id="{0E149699-A690-4F60-8116-C8885D778A7B}"/>
              </a:ext>
            </a:extLst>
          </p:cNvPr>
          <p:cNvGrpSpPr/>
          <p:nvPr/>
        </p:nvGrpSpPr>
        <p:grpSpPr>
          <a:xfrm>
            <a:off x="194573" y="2454257"/>
            <a:ext cx="1642469" cy="412611"/>
            <a:chOff x="909142" y="1885747"/>
            <a:chExt cx="2641671" cy="488249"/>
          </a:xfrm>
          <a:solidFill>
            <a:srgbClr val="262A6B"/>
          </a:solidFill>
        </p:grpSpPr>
        <p:sp>
          <p:nvSpPr>
            <p:cNvPr id="42" name="Rectangle 41">
              <a:extLst>
                <a:ext uri="{FF2B5EF4-FFF2-40B4-BE49-F238E27FC236}">
                  <a16:creationId xmlns:a16="http://schemas.microsoft.com/office/drawing/2014/main" xmlns="" id="{3BFA1BD1-2A9A-4194-BC6D-11F9BB03C30F}"/>
                </a:ext>
              </a:extLst>
            </p:cNvPr>
            <p:cNvSpPr/>
            <p:nvPr/>
          </p:nvSpPr>
          <p:spPr>
            <a:xfrm>
              <a:off x="909144" y="1885747"/>
              <a:ext cx="2641669" cy="488248"/>
            </a:xfrm>
            <a:prstGeom prst="rect">
              <a:avLst/>
            </a:prstGeom>
            <a:solidFill>
              <a:srgbClr val="80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TextBox 42">
              <a:extLst>
                <a:ext uri="{FF2B5EF4-FFF2-40B4-BE49-F238E27FC236}">
                  <a16:creationId xmlns:a16="http://schemas.microsoft.com/office/drawing/2014/main" xmlns="" id="{447D4750-990C-4DDB-A57A-D463D75D1243}"/>
                </a:ext>
              </a:extLst>
            </p:cNvPr>
            <p:cNvSpPr txBox="1"/>
            <p:nvPr/>
          </p:nvSpPr>
          <p:spPr>
            <a:xfrm>
              <a:off x="909142" y="2009799"/>
              <a:ext cx="2641669" cy="364197"/>
            </a:xfrm>
            <a:prstGeom prst="rect">
              <a:avLst/>
            </a:prstGeom>
            <a:solidFill>
              <a:srgbClr val="80C342"/>
            </a:solidFill>
          </p:spPr>
          <p:txBody>
            <a:bodyPr wrap="square" rtlCol="0">
              <a:spAutoFit/>
            </a:bodyPr>
            <a:lstStyle/>
            <a:p>
              <a:r>
                <a:rPr lang="en-US" sz="1400" b="1" cap="all" dirty="0">
                  <a:solidFill>
                    <a:schemeClr val="bg1"/>
                  </a:solidFill>
                  <a:latin typeface="Segoe UI" panose="020B0502040204020203" pitchFamily="34" charset="0"/>
                  <a:ea typeface="Segoe UI" panose="020B0502040204020203" pitchFamily="34" charset="0"/>
                  <a:cs typeface="Segoe UI" panose="020B0502040204020203" pitchFamily="34" charset="0"/>
                </a:rPr>
                <a:t>Scenario 3:</a:t>
              </a:r>
            </a:p>
          </p:txBody>
        </p:sp>
      </p:grpSp>
      <p:grpSp>
        <p:nvGrpSpPr>
          <p:cNvPr id="45" name="Group 44">
            <a:extLst>
              <a:ext uri="{FF2B5EF4-FFF2-40B4-BE49-F238E27FC236}">
                <a16:creationId xmlns:a16="http://schemas.microsoft.com/office/drawing/2014/main" xmlns="" id="{33889652-41C8-493D-A0E2-6ACC26D0B2D8}"/>
              </a:ext>
            </a:extLst>
          </p:cNvPr>
          <p:cNvGrpSpPr/>
          <p:nvPr/>
        </p:nvGrpSpPr>
        <p:grpSpPr>
          <a:xfrm>
            <a:off x="164209" y="5281578"/>
            <a:ext cx="2193347" cy="684264"/>
            <a:chOff x="387656" y="4857789"/>
            <a:chExt cx="2193347" cy="684264"/>
          </a:xfrm>
        </p:grpSpPr>
        <p:sp>
          <p:nvSpPr>
            <p:cNvPr id="46" name="TextBox 45">
              <a:extLst>
                <a:ext uri="{FF2B5EF4-FFF2-40B4-BE49-F238E27FC236}">
                  <a16:creationId xmlns:a16="http://schemas.microsoft.com/office/drawing/2014/main" xmlns="" id="{79861757-482A-49C1-82F6-13163E54DCFB}"/>
                </a:ext>
              </a:extLst>
            </p:cNvPr>
            <p:cNvSpPr txBox="1"/>
            <p:nvPr/>
          </p:nvSpPr>
          <p:spPr>
            <a:xfrm>
              <a:off x="387656" y="5111166"/>
              <a:ext cx="2193347" cy="430887"/>
            </a:xfrm>
            <a:prstGeom prst="rect">
              <a:avLst/>
            </a:prstGeom>
            <a:noFill/>
          </p:spPr>
          <p:txBody>
            <a:bodyPr wrap="square" rtlCol="0">
              <a:spAutoFit/>
            </a:bodyPr>
            <a:lstStyle/>
            <a:p>
              <a:r>
                <a:rPr lang="en-US" sz="1100" b="1" dirty="0">
                  <a:latin typeface="Arial" panose="020B0604020202020204" pitchFamily="34" charset="0"/>
                  <a:ea typeface="Segoe UI" panose="020B0502040204020203" pitchFamily="34" charset="0"/>
                  <a:cs typeface="Arial" panose="020B0604020202020204" pitchFamily="34" charset="0"/>
                </a:rPr>
                <a:t>0.80&lt;Volume-to-Capacity (V/C)&lt;0.999</a:t>
              </a:r>
            </a:p>
          </p:txBody>
        </p:sp>
        <p:sp>
          <p:nvSpPr>
            <p:cNvPr id="47" name="Rectangle 46">
              <a:extLst>
                <a:ext uri="{FF2B5EF4-FFF2-40B4-BE49-F238E27FC236}">
                  <a16:creationId xmlns:a16="http://schemas.microsoft.com/office/drawing/2014/main" xmlns="" id="{99C8F726-FA43-4013-B5CD-E35B2B7A8D2E}"/>
                </a:ext>
              </a:extLst>
            </p:cNvPr>
            <p:cNvSpPr/>
            <p:nvPr/>
          </p:nvSpPr>
          <p:spPr>
            <a:xfrm>
              <a:off x="403636" y="4953354"/>
              <a:ext cx="629826" cy="45719"/>
            </a:xfrm>
            <a:prstGeom prst="rect">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48" name="Rectangle 47">
              <a:extLst>
                <a:ext uri="{FF2B5EF4-FFF2-40B4-BE49-F238E27FC236}">
                  <a16:creationId xmlns:a16="http://schemas.microsoft.com/office/drawing/2014/main" xmlns="" id="{BFCA4683-6106-4E6B-85DC-D0E1E88B7D4F}"/>
                </a:ext>
              </a:extLst>
            </p:cNvPr>
            <p:cNvSpPr/>
            <p:nvPr/>
          </p:nvSpPr>
          <p:spPr>
            <a:xfrm>
              <a:off x="513598" y="4857789"/>
              <a:ext cx="409903" cy="239728"/>
            </a:xfrm>
            <a:prstGeom prst="rect">
              <a:avLst/>
            </a:prstGeom>
            <a:solidFill>
              <a:srgbClr val="F7931E"/>
            </a:solidFill>
            <a:ln>
              <a:solidFill>
                <a:srgbClr val="FDD1A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nvGrpSpPr>
          <p:cNvPr id="49" name="Group 48">
            <a:extLst>
              <a:ext uri="{FF2B5EF4-FFF2-40B4-BE49-F238E27FC236}">
                <a16:creationId xmlns:a16="http://schemas.microsoft.com/office/drawing/2014/main" xmlns="" id="{8A4C2DE8-A16C-4E35-B438-7876D68208B0}"/>
              </a:ext>
            </a:extLst>
          </p:cNvPr>
          <p:cNvGrpSpPr/>
          <p:nvPr/>
        </p:nvGrpSpPr>
        <p:grpSpPr>
          <a:xfrm>
            <a:off x="180189" y="6064286"/>
            <a:ext cx="2195483" cy="687402"/>
            <a:chOff x="403636" y="5755881"/>
            <a:chExt cx="2195483" cy="687402"/>
          </a:xfrm>
        </p:grpSpPr>
        <p:sp>
          <p:nvSpPr>
            <p:cNvPr id="50" name="TextBox 49">
              <a:extLst>
                <a:ext uri="{FF2B5EF4-FFF2-40B4-BE49-F238E27FC236}">
                  <a16:creationId xmlns:a16="http://schemas.microsoft.com/office/drawing/2014/main" xmlns="" id="{A4C73EDC-186C-4ECF-A241-2BEB70198F4A}"/>
                </a:ext>
              </a:extLst>
            </p:cNvPr>
            <p:cNvSpPr txBox="1"/>
            <p:nvPr/>
          </p:nvSpPr>
          <p:spPr>
            <a:xfrm>
              <a:off x="405772" y="6012396"/>
              <a:ext cx="2193347" cy="430887"/>
            </a:xfrm>
            <a:prstGeom prst="rect">
              <a:avLst/>
            </a:prstGeom>
            <a:noFill/>
          </p:spPr>
          <p:txBody>
            <a:bodyPr wrap="square" rtlCol="0">
              <a:spAutoFit/>
            </a:bodyPr>
            <a:lstStyle/>
            <a:p>
              <a:r>
                <a:rPr lang="en-US" sz="1100" b="1" dirty="0">
                  <a:latin typeface="Arial" panose="020B0604020202020204" pitchFamily="34" charset="0"/>
                  <a:ea typeface="Segoe UI" panose="020B0502040204020203" pitchFamily="34" charset="0"/>
                  <a:cs typeface="Arial" panose="020B0604020202020204" pitchFamily="34" charset="0"/>
                </a:rPr>
                <a:t>Volume-to-Capacity (V/C)&gt;1.00 </a:t>
              </a:r>
            </a:p>
          </p:txBody>
        </p:sp>
        <p:grpSp>
          <p:nvGrpSpPr>
            <p:cNvPr id="51" name="Group 50">
              <a:extLst>
                <a:ext uri="{FF2B5EF4-FFF2-40B4-BE49-F238E27FC236}">
                  <a16:creationId xmlns:a16="http://schemas.microsoft.com/office/drawing/2014/main" xmlns="" id="{C36DE007-A36C-4F6A-8B47-D8D99809916A}"/>
                </a:ext>
              </a:extLst>
            </p:cNvPr>
            <p:cNvGrpSpPr/>
            <p:nvPr/>
          </p:nvGrpSpPr>
          <p:grpSpPr>
            <a:xfrm>
              <a:off x="403636" y="5755881"/>
              <a:ext cx="629826" cy="239728"/>
              <a:chOff x="403636" y="5755881"/>
              <a:chExt cx="629826" cy="239728"/>
            </a:xfrm>
          </p:grpSpPr>
          <p:sp>
            <p:nvSpPr>
              <p:cNvPr id="52" name="Rectangle 51">
                <a:extLst>
                  <a:ext uri="{FF2B5EF4-FFF2-40B4-BE49-F238E27FC236}">
                    <a16:creationId xmlns:a16="http://schemas.microsoft.com/office/drawing/2014/main" xmlns="" id="{E60FB805-7D74-491E-87C8-E0E82406DDC0}"/>
                  </a:ext>
                </a:extLst>
              </p:cNvPr>
              <p:cNvSpPr/>
              <p:nvPr/>
            </p:nvSpPr>
            <p:spPr>
              <a:xfrm>
                <a:off x="403636" y="5851446"/>
                <a:ext cx="629826" cy="45719"/>
              </a:xfrm>
              <a:prstGeom prst="rect">
                <a:avLst/>
              </a:prstGeom>
              <a:solidFill>
                <a:srgbClr val="ED182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53" name="Rectangle 52">
                <a:extLst>
                  <a:ext uri="{FF2B5EF4-FFF2-40B4-BE49-F238E27FC236}">
                    <a16:creationId xmlns:a16="http://schemas.microsoft.com/office/drawing/2014/main" xmlns="" id="{7FDB97EB-3D3A-44A7-B8E1-24E10CEAB71B}"/>
                  </a:ext>
                </a:extLst>
              </p:cNvPr>
              <p:cNvSpPr/>
              <p:nvPr/>
            </p:nvSpPr>
            <p:spPr>
              <a:xfrm>
                <a:off x="513598" y="5755881"/>
                <a:ext cx="409903" cy="239728"/>
              </a:xfrm>
              <a:prstGeom prst="rect">
                <a:avLst/>
              </a:prstGeom>
              <a:solidFill>
                <a:srgbClr val="ED1822"/>
              </a:solidFill>
              <a:ln>
                <a:solidFill>
                  <a:srgbClr val="F5836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sp>
        <p:nvSpPr>
          <p:cNvPr id="54" name="TextBox 53">
            <a:extLst>
              <a:ext uri="{FF2B5EF4-FFF2-40B4-BE49-F238E27FC236}">
                <a16:creationId xmlns:a16="http://schemas.microsoft.com/office/drawing/2014/main" xmlns="" id="{3DBFBFC8-1ED0-4EFB-899F-60B1B373C43F}"/>
              </a:ext>
            </a:extLst>
          </p:cNvPr>
          <p:cNvSpPr txBox="1"/>
          <p:nvPr/>
        </p:nvSpPr>
        <p:spPr>
          <a:xfrm>
            <a:off x="750052" y="3842932"/>
            <a:ext cx="1356206" cy="1274260"/>
          </a:xfrm>
          <a:prstGeom prst="rect">
            <a:avLst/>
          </a:prstGeom>
          <a:noFill/>
        </p:spPr>
        <p:txBody>
          <a:bodyPr wrap="square" rtlCol="0">
            <a:spAutoFit/>
          </a:bodyPr>
          <a:lstStyle/>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2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4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6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8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Study Area</a:t>
            </a:r>
          </a:p>
        </p:txBody>
      </p:sp>
      <p:sp>
        <p:nvSpPr>
          <p:cNvPr id="55" name="Rectangle 54">
            <a:extLst>
              <a:ext uri="{FF2B5EF4-FFF2-40B4-BE49-F238E27FC236}">
                <a16:creationId xmlns:a16="http://schemas.microsoft.com/office/drawing/2014/main" xmlns="" id="{7DF9A44A-255D-4FB5-B6B4-C9064FFDC3E3}"/>
              </a:ext>
            </a:extLst>
          </p:cNvPr>
          <p:cNvSpPr/>
          <p:nvPr/>
        </p:nvSpPr>
        <p:spPr>
          <a:xfrm>
            <a:off x="296879" y="4232060"/>
            <a:ext cx="353034" cy="69057"/>
          </a:xfrm>
          <a:prstGeom prst="rect">
            <a:avLst/>
          </a:prstGeom>
          <a:solidFill>
            <a:srgbClr val="F9A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xmlns="" id="{BE18E0BF-C3CF-4E48-868C-E5A8B23CF0C3}"/>
              </a:ext>
            </a:extLst>
          </p:cNvPr>
          <p:cNvSpPr/>
          <p:nvPr/>
        </p:nvSpPr>
        <p:spPr>
          <a:xfrm>
            <a:off x="296879" y="4008906"/>
            <a:ext cx="353034" cy="45719"/>
          </a:xfrm>
          <a:prstGeom prst="rect">
            <a:avLst/>
          </a:prstGeom>
          <a:solidFill>
            <a:srgbClr val="65B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0B1E8B37-DD36-4A20-B153-1DAA9860F794}"/>
              </a:ext>
            </a:extLst>
          </p:cNvPr>
          <p:cNvSpPr/>
          <p:nvPr/>
        </p:nvSpPr>
        <p:spPr>
          <a:xfrm>
            <a:off x="296879" y="4453893"/>
            <a:ext cx="353034" cy="90496"/>
          </a:xfrm>
          <a:prstGeom prst="rect">
            <a:avLst/>
          </a:prstGeom>
          <a:solidFill>
            <a:srgbClr val="BC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28549C6F-1794-43F7-9694-151839E36C3C}"/>
              </a:ext>
            </a:extLst>
          </p:cNvPr>
          <p:cNvSpPr/>
          <p:nvPr/>
        </p:nvSpPr>
        <p:spPr>
          <a:xfrm>
            <a:off x="298310" y="4700750"/>
            <a:ext cx="353034" cy="69057"/>
          </a:xfrm>
          <a:prstGeom prst="rect">
            <a:avLst/>
          </a:prstGeom>
          <a:solidFill>
            <a:srgbClr val="7D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xmlns="" id="{D1A6FFFA-4A0B-408E-90FE-0D7892D235F7}"/>
              </a:ext>
            </a:extLst>
          </p:cNvPr>
          <p:cNvGrpSpPr/>
          <p:nvPr/>
        </p:nvGrpSpPr>
        <p:grpSpPr>
          <a:xfrm>
            <a:off x="295448" y="4901340"/>
            <a:ext cx="355896" cy="127660"/>
            <a:chOff x="335901" y="2884621"/>
            <a:chExt cx="355896" cy="127660"/>
          </a:xfrm>
        </p:grpSpPr>
        <p:sp>
          <p:nvSpPr>
            <p:cNvPr id="60" name="Rectangle 59">
              <a:extLst>
                <a:ext uri="{FF2B5EF4-FFF2-40B4-BE49-F238E27FC236}">
                  <a16:creationId xmlns:a16="http://schemas.microsoft.com/office/drawing/2014/main" xmlns="" id="{67B8421B-B2AA-4AA8-A0EB-A376C5E8E520}"/>
                </a:ext>
              </a:extLst>
            </p:cNvPr>
            <p:cNvSpPr/>
            <p:nvPr/>
          </p:nvSpPr>
          <p:spPr>
            <a:xfrm>
              <a:off x="338763" y="2884621"/>
              <a:ext cx="353034" cy="127660"/>
            </a:xfrm>
            <a:prstGeom prst="rect">
              <a:avLst/>
            </a:prstGeom>
            <a:solidFill>
              <a:srgbClr val="E0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xmlns="" id="{772A14AF-2276-4F40-904D-34F713AB8D9F}"/>
                </a:ext>
              </a:extLst>
            </p:cNvPr>
            <p:cNvGrpSpPr/>
            <p:nvPr/>
          </p:nvGrpSpPr>
          <p:grpSpPr>
            <a:xfrm>
              <a:off x="335901" y="2911165"/>
              <a:ext cx="355896" cy="75969"/>
              <a:chOff x="726609" y="2911165"/>
              <a:chExt cx="355896" cy="75969"/>
            </a:xfrm>
          </p:grpSpPr>
          <p:sp>
            <p:nvSpPr>
              <p:cNvPr id="62" name="Rectangle 61">
                <a:extLst>
                  <a:ext uri="{FF2B5EF4-FFF2-40B4-BE49-F238E27FC236}">
                    <a16:creationId xmlns:a16="http://schemas.microsoft.com/office/drawing/2014/main" xmlns="" id="{2E512BBC-DD0D-4BB4-BB46-9B2B9AE9F64F}"/>
                  </a:ext>
                </a:extLst>
              </p:cNvPr>
              <p:cNvSpPr/>
              <p:nvPr/>
            </p:nvSpPr>
            <p:spPr>
              <a:xfrm>
                <a:off x="101124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F8E6664E-E06F-4A21-B584-63A9E1EDEC63}"/>
                  </a:ext>
                </a:extLst>
              </p:cNvPr>
              <p:cNvSpPr/>
              <p:nvPr/>
            </p:nvSpPr>
            <p:spPr>
              <a:xfrm>
                <a:off x="86892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xmlns="" id="{84132B23-7F5B-4F23-8402-46EBE737BC62}"/>
                  </a:ext>
                </a:extLst>
              </p:cNvPr>
              <p:cNvSpPr/>
              <p:nvPr/>
            </p:nvSpPr>
            <p:spPr>
              <a:xfrm>
                <a:off x="726609" y="2911165"/>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 name="TextBox 65">
            <a:extLst>
              <a:ext uri="{FF2B5EF4-FFF2-40B4-BE49-F238E27FC236}">
                <a16:creationId xmlns:a16="http://schemas.microsoft.com/office/drawing/2014/main" xmlns="" id="{9138C7D3-2B2A-4591-8B8C-D9B120086661}"/>
              </a:ext>
            </a:extLst>
          </p:cNvPr>
          <p:cNvSpPr txBox="1"/>
          <p:nvPr/>
        </p:nvSpPr>
        <p:spPr>
          <a:xfrm>
            <a:off x="6288682" y="5988693"/>
            <a:ext cx="1988882" cy="584775"/>
          </a:xfrm>
          <a:prstGeom prst="rect">
            <a:avLst/>
          </a:prstGeom>
          <a:solidFill>
            <a:schemeClr val="bg1">
              <a:lumMod val="85000"/>
            </a:schemeClr>
          </a:solidFill>
          <a:ln>
            <a:solidFill>
              <a:schemeClr val="tx1"/>
            </a:solidFill>
          </a:ln>
        </p:spPr>
        <p:txBody>
          <a:bodyPr wrap="square" rtlCol="0">
            <a:spAutoFit/>
          </a:bodyPr>
          <a:lstStyle/>
          <a:p>
            <a:pPr algn="ctr"/>
            <a:r>
              <a:rPr lang="en-US" sz="1600" b="1" cap="all" dirty="0">
                <a:latin typeface="Segoe UI" panose="020B0502040204020203" pitchFamily="34" charset="0"/>
                <a:ea typeface="Segoe UI" panose="020B0502040204020203" pitchFamily="34" charset="0"/>
                <a:cs typeface="Segoe UI" panose="020B0502040204020203" pitchFamily="34" charset="0"/>
              </a:rPr>
              <a:t>Cost Estimate: $113,369,358</a:t>
            </a:r>
          </a:p>
        </p:txBody>
      </p:sp>
    </p:spTree>
    <p:extLst>
      <p:ext uri="{BB962C8B-B14F-4D97-AF65-F5344CB8AC3E}">
        <p14:creationId xmlns:p14="http://schemas.microsoft.com/office/powerpoint/2010/main" val="387223726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626D64F4-B71D-4715-9BA7-D8C35D36E147}"/>
              </a:ext>
            </a:extLst>
          </p:cNvPr>
          <p:cNvSpPr/>
          <p:nvPr/>
        </p:nvSpPr>
        <p:spPr>
          <a:xfrm>
            <a:off x="1" y="5219700"/>
            <a:ext cx="12191999" cy="163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E9C998B-D5EF-480F-985B-E10ED655C9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66"/>
          <a:stretch/>
        </p:blipFill>
        <p:spPr>
          <a:xfrm>
            <a:off x="2585917" y="279400"/>
            <a:ext cx="4556459" cy="6578600"/>
          </a:xfrm>
          <a:prstGeom prst="rect">
            <a:avLst/>
          </a:prstGeom>
          <a:ln>
            <a:solidFill>
              <a:schemeClr val="accent1">
                <a:shade val="50000"/>
              </a:schemeClr>
            </a:solidFill>
          </a:ln>
        </p:spPr>
      </p:pic>
      <p:pic>
        <p:nvPicPr>
          <p:cNvPr id="5" name="Picture 4">
            <a:extLst>
              <a:ext uri="{FF2B5EF4-FFF2-40B4-BE49-F238E27FC236}">
                <a16:creationId xmlns:a16="http://schemas.microsoft.com/office/drawing/2014/main" xmlns="" id="{9C143C17-930E-43DD-A9FA-D483B5F6D5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66"/>
          <a:stretch/>
        </p:blipFill>
        <p:spPr>
          <a:xfrm>
            <a:off x="7368268" y="279400"/>
            <a:ext cx="4556459" cy="6578600"/>
          </a:xfrm>
          <a:prstGeom prst="rect">
            <a:avLst/>
          </a:prstGeom>
          <a:ln>
            <a:solidFill>
              <a:schemeClr val="tx1"/>
            </a:solidFill>
          </a:ln>
        </p:spPr>
      </p:pic>
      <p:sp>
        <p:nvSpPr>
          <p:cNvPr id="24" name="TextBox 23">
            <a:extLst>
              <a:ext uri="{FF2B5EF4-FFF2-40B4-BE49-F238E27FC236}">
                <a16:creationId xmlns:a16="http://schemas.microsoft.com/office/drawing/2014/main" xmlns="" id="{67244ACC-2F7B-4617-8079-2FBA48E13C27}"/>
              </a:ext>
            </a:extLst>
          </p:cNvPr>
          <p:cNvSpPr txBox="1"/>
          <p:nvPr/>
        </p:nvSpPr>
        <p:spPr>
          <a:xfrm>
            <a:off x="7681911" y="284571"/>
            <a:ext cx="4242816" cy="585216"/>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Capacity Concerns</a:t>
            </a:r>
          </a:p>
        </p:txBody>
      </p:sp>
      <p:sp>
        <p:nvSpPr>
          <p:cNvPr id="25" name="TextBox 24">
            <a:extLst>
              <a:ext uri="{FF2B5EF4-FFF2-40B4-BE49-F238E27FC236}">
                <a16:creationId xmlns:a16="http://schemas.microsoft.com/office/drawing/2014/main" xmlns="" id="{5870B956-451B-4E0C-AA77-BFD36D4DECBB}"/>
              </a:ext>
            </a:extLst>
          </p:cNvPr>
          <p:cNvSpPr txBox="1"/>
          <p:nvPr/>
        </p:nvSpPr>
        <p:spPr>
          <a:xfrm>
            <a:off x="2883747" y="284571"/>
            <a:ext cx="4242816" cy="585216"/>
          </a:xfrm>
          <a:prstGeom prst="rect">
            <a:avLst/>
          </a:prstGeom>
          <a:solidFill>
            <a:schemeClr val="bg1">
              <a:alpha val="72000"/>
            </a:schemeClr>
          </a:solidFill>
        </p:spPr>
        <p:txBody>
          <a:bodyPr wrap="square" rtlCol="0" anchor="ctr">
            <a:spAutoFit/>
          </a:bodyPr>
          <a:lstStyle/>
          <a:p>
            <a:r>
              <a:rPr lang="en-US" sz="1600" b="1" cap="all" dirty="0">
                <a:latin typeface="Segoe UI" panose="020B0502040204020203" pitchFamily="34" charset="0"/>
                <a:cs typeface="Segoe UI" panose="020B0502040204020203" pitchFamily="34" charset="0"/>
              </a:rPr>
              <a:t>Number of Lanes</a:t>
            </a:r>
          </a:p>
        </p:txBody>
      </p:sp>
      <p:sp>
        <p:nvSpPr>
          <p:cNvPr id="26" name="Oval 25">
            <a:extLst>
              <a:ext uri="{FF2B5EF4-FFF2-40B4-BE49-F238E27FC236}">
                <a16:creationId xmlns:a16="http://schemas.microsoft.com/office/drawing/2014/main" xmlns="" id="{1CAB474A-EC36-4BBB-A05A-1D2B0652CB36}"/>
              </a:ext>
            </a:extLst>
          </p:cNvPr>
          <p:cNvSpPr/>
          <p:nvPr/>
        </p:nvSpPr>
        <p:spPr>
          <a:xfrm rot="530403">
            <a:off x="2829659" y="2325901"/>
            <a:ext cx="1186781" cy="441288"/>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9A38C714-2D73-4D8E-935F-2A66914B44A6}"/>
              </a:ext>
            </a:extLst>
          </p:cNvPr>
          <p:cNvSpPr/>
          <p:nvPr/>
        </p:nvSpPr>
        <p:spPr>
          <a:xfrm rot="15011433">
            <a:off x="2084856" y="2541848"/>
            <a:ext cx="2614691" cy="1005791"/>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xmlns="" id="{CDF69F73-D4CB-4412-9A1E-FBD01F391088}"/>
              </a:ext>
            </a:extLst>
          </p:cNvPr>
          <p:cNvCxnSpPr>
            <a:cxnSpLocks/>
            <a:endCxn id="26" idx="4"/>
          </p:cNvCxnSpPr>
          <p:nvPr/>
        </p:nvCxnSpPr>
        <p:spPr>
          <a:xfrm flipH="1" flipV="1">
            <a:off x="3389142" y="2764568"/>
            <a:ext cx="3990" cy="290656"/>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C6A77111-7FAF-4E6D-A753-D561A0C7ED52}"/>
              </a:ext>
            </a:extLst>
          </p:cNvPr>
          <p:cNvCxnSpPr>
            <a:cxnSpLocks/>
          </p:cNvCxnSpPr>
          <p:nvPr/>
        </p:nvCxnSpPr>
        <p:spPr>
          <a:xfrm>
            <a:off x="1857375" y="3055224"/>
            <a:ext cx="15317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10874F12-8B80-4BE7-AE80-DAD7B2D09062}"/>
              </a:ext>
            </a:extLst>
          </p:cNvPr>
          <p:cNvCxnSpPr>
            <a:cxnSpLocks/>
          </p:cNvCxnSpPr>
          <p:nvPr/>
        </p:nvCxnSpPr>
        <p:spPr>
          <a:xfrm>
            <a:off x="1020726" y="3501201"/>
            <a:ext cx="1883569"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xmlns="" id="{DAAC9A92-5E36-4B75-8815-2A459DED7C54}"/>
              </a:ext>
            </a:extLst>
          </p:cNvPr>
          <p:cNvSpPr/>
          <p:nvPr/>
        </p:nvSpPr>
        <p:spPr>
          <a:xfrm>
            <a:off x="3676474" y="3992090"/>
            <a:ext cx="97441" cy="97441"/>
          </a:xfrm>
          <a:prstGeom prst="ellipse">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xmlns="" id="{1BB70063-6458-45B9-B724-F0734CF031AF}"/>
              </a:ext>
            </a:extLst>
          </p:cNvPr>
          <p:cNvCxnSpPr>
            <a:cxnSpLocks/>
          </p:cNvCxnSpPr>
          <p:nvPr/>
        </p:nvCxnSpPr>
        <p:spPr>
          <a:xfrm>
            <a:off x="3773915" y="4029380"/>
            <a:ext cx="405480"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2AD17FA7-771B-439C-8F11-45230979045A}"/>
              </a:ext>
            </a:extLst>
          </p:cNvPr>
          <p:cNvSpPr txBox="1"/>
          <p:nvPr/>
        </p:nvSpPr>
        <p:spPr>
          <a:xfrm>
            <a:off x="4118761" y="3898726"/>
            <a:ext cx="687145" cy="415498"/>
          </a:xfrm>
          <a:prstGeom prst="rect">
            <a:avLst/>
          </a:prstGeom>
          <a:noFill/>
        </p:spPr>
        <p:txBody>
          <a:bodyPr wrap="square" rtlCol="0">
            <a:spAutoFit/>
          </a:bodyPr>
          <a:lstStyle/>
          <a:p>
            <a:r>
              <a:rPr lang="en-US" sz="700" b="1" dirty="0">
                <a:latin typeface="Segoe UI" panose="020B0502040204020203" pitchFamily="34" charset="0"/>
                <a:ea typeface="Segoe UI" panose="020B0502040204020203" pitchFamily="34" charset="0"/>
                <a:cs typeface="Segoe UI" panose="020B0502040204020203" pitchFamily="34" charset="0"/>
              </a:rPr>
              <a:t>Champion </a:t>
            </a:r>
            <a:br>
              <a:rPr lang="en-US" sz="700" b="1" dirty="0">
                <a:latin typeface="Segoe UI" panose="020B0502040204020203" pitchFamily="34" charset="0"/>
                <a:ea typeface="Segoe UI" panose="020B0502040204020203" pitchFamily="34" charset="0"/>
                <a:cs typeface="Segoe UI" panose="020B0502040204020203" pitchFamily="34" charset="0"/>
              </a:rPr>
            </a:br>
            <a:r>
              <a:rPr lang="en-US" sz="700" b="1" dirty="0">
                <a:latin typeface="Segoe UI" panose="020B0502040204020203" pitchFamily="34" charset="0"/>
                <a:ea typeface="Segoe UI" panose="020B0502040204020203" pitchFamily="34" charset="0"/>
                <a:cs typeface="Segoe UI" panose="020B0502040204020203" pitchFamily="34" charset="0"/>
              </a:rPr>
              <a:t>Elementary </a:t>
            </a:r>
            <a:br>
              <a:rPr lang="en-US" sz="700" b="1" dirty="0">
                <a:latin typeface="Segoe UI" panose="020B0502040204020203" pitchFamily="34" charset="0"/>
                <a:ea typeface="Segoe UI" panose="020B0502040204020203" pitchFamily="34" charset="0"/>
                <a:cs typeface="Segoe UI" panose="020B0502040204020203" pitchFamily="34" charset="0"/>
              </a:rPr>
            </a:br>
            <a:r>
              <a:rPr lang="en-US" sz="700" b="1" dirty="0">
                <a:latin typeface="Segoe UI" panose="020B0502040204020203" pitchFamily="34" charset="0"/>
                <a:ea typeface="Segoe UI" panose="020B0502040204020203" pitchFamily="34" charset="0"/>
                <a:cs typeface="Segoe UI" panose="020B0502040204020203" pitchFamily="34" charset="0"/>
              </a:rPr>
              <a:t>School</a:t>
            </a:r>
          </a:p>
        </p:txBody>
      </p:sp>
      <p:grpSp>
        <p:nvGrpSpPr>
          <p:cNvPr id="2" name="Group 1">
            <a:extLst>
              <a:ext uri="{FF2B5EF4-FFF2-40B4-BE49-F238E27FC236}">
                <a16:creationId xmlns:a16="http://schemas.microsoft.com/office/drawing/2014/main" xmlns="" id="{31AF4024-37D3-4334-A50A-3BF72CBB25B0}"/>
              </a:ext>
            </a:extLst>
          </p:cNvPr>
          <p:cNvGrpSpPr/>
          <p:nvPr/>
        </p:nvGrpSpPr>
        <p:grpSpPr>
          <a:xfrm>
            <a:off x="147909" y="1312909"/>
            <a:ext cx="2329892" cy="2313016"/>
            <a:chOff x="239663" y="1758586"/>
            <a:chExt cx="2329892" cy="2313016"/>
          </a:xfrm>
        </p:grpSpPr>
        <p:sp>
          <p:nvSpPr>
            <p:cNvPr id="29" name="TextBox 28">
              <a:extLst>
                <a:ext uri="{FF2B5EF4-FFF2-40B4-BE49-F238E27FC236}">
                  <a16:creationId xmlns:a16="http://schemas.microsoft.com/office/drawing/2014/main" xmlns="" id="{0E5FFBFA-ED5E-40B4-BBD0-5FE8097001C3}"/>
                </a:ext>
              </a:extLst>
            </p:cNvPr>
            <p:cNvSpPr txBox="1"/>
            <p:nvPr/>
          </p:nvSpPr>
          <p:spPr>
            <a:xfrm>
              <a:off x="239663" y="2086443"/>
              <a:ext cx="2329892" cy="1985159"/>
            </a:xfrm>
            <a:prstGeom prst="rect">
              <a:avLst/>
            </a:prstGeom>
            <a:noFill/>
          </p:spPr>
          <p:txBody>
            <a:bodyPr wrap="square" rtlCol="0">
              <a:spAutoFit/>
            </a:bodyPr>
            <a:lstStyle/>
            <a:p>
              <a:r>
                <a:rPr lang="en-US" sz="1200" b="1" dirty="0">
                  <a:latin typeface="Segoe UI" panose="020B0502040204020203" pitchFamily="34" charset="0"/>
                  <a:ea typeface="Segoe UI" panose="020B0502040204020203" pitchFamily="34" charset="0"/>
                  <a:cs typeface="Segoe UI" panose="020B0502040204020203" pitchFamily="34" charset="0"/>
                </a:rPr>
                <a:t> Includes: </a:t>
              </a:r>
            </a:p>
            <a:p>
              <a:endParaRPr lang="en-US" sz="1200" dirty="0">
                <a:latin typeface="Segoe UI" panose="020B0502040204020203" pitchFamily="34" charset="0"/>
                <a:ea typeface="Segoe UI" panose="020B0502040204020203" pitchFamily="34" charset="0"/>
                <a:cs typeface="Segoe UI" panose="020B0502040204020203" pitchFamily="34" charset="0"/>
              </a:endParaRPr>
            </a:p>
            <a:p>
              <a:endParaRPr lang="en-US" sz="1200" dirty="0">
                <a:latin typeface="Segoe UI" panose="020B0502040204020203" pitchFamily="34" charset="0"/>
                <a:ea typeface="Segoe UI" panose="020B0502040204020203" pitchFamily="34" charset="0"/>
                <a:cs typeface="Segoe UI" panose="020B0502040204020203" pitchFamily="34" charset="0"/>
              </a:endParaRPr>
            </a:p>
            <a:p>
              <a:endParaRPr lang="en-US" sz="1200" dirty="0">
                <a:latin typeface="Segoe UI" panose="020B0502040204020203" pitchFamily="34" charset="0"/>
                <a:ea typeface="Segoe UI" panose="020B0502040204020203" pitchFamily="34" charset="0"/>
                <a:cs typeface="Segoe UI" panose="020B0502040204020203" pitchFamily="34" charset="0"/>
              </a:endParaRPr>
            </a:p>
            <a:p>
              <a:endParaRPr lang="en-US" sz="1200" dirty="0">
                <a:latin typeface="Segoe UI" panose="020B0502040204020203" pitchFamily="34" charset="0"/>
                <a:ea typeface="Segoe UI" panose="020B0502040204020203" pitchFamily="34" charset="0"/>
                <a:cs typeface="Segoe UI" panose="020B0502040204020203" pitchFamily="34" charset="0"/>
              </a:endParaRPr>
            </a:p>
            <a:p>
              <a:pPr>
                <a:spcBef>
                  <a:spcPts val="600"/>
                </a:spcBef>
              </a:pPr>
              <a:r>
                <a:rPr lang="en-US" sz="1200" b="1" dirty="0">
                  <a:latin typeface="Segoe UI" panose="020B0502040204020203" pitchFamily="34" charset="0"/>
                  <a:ea typeface="Segoe UI" panose="020B0502040204020203" pitchFamily="34" charset="0"/>
                  <a:cs typeface="Segoe UI" panose="020B0502040204020203" pitchFamily="34" charset="0"/>
                </a:rPr>
                <a:t>PLUS:</a:t>
              </a:r>
            </a:p>
            <a:p>
              <a:pPr>
                <a:spcBef>
                  <a:spcPts val="600"/>
                </a:spcBef>
              </a:pPr>
              <a:r>
                <a:rPr lang="en-US" sz="1200" b="1" dirty="0">
                  <a:latin typeface="Segoe UI" panose="020B0502040204020203" pitchFamily="34" charset="0"/>
                  <a:ea typeface="Segoe UI" panose="020B0502040204020203" pitchFamily="34" charset="0"/>
                  <a:cs typeface="Segoe UI" panose="020B0502040204020203" pitchFamily="34" charset="0"/>
                </a:rPr>
                <a:t>Hand Ave Extension +</a:t>
              </a:r>
            </a:p>
            <a:p>
              <a:pPr>
                <a:spcBef>
                  <a:spcPts val="600"/>
                </a:spcBef>
              </a:pPr>
              <a:r>
                <a:rPr lang="en-US" sz="1200" b="1" dirty="0">
                  <a:latin typeface="Segoe UI" panose="020B0502040204020203" pitchFamily="34" charset="0"/>
                  <a:ea typeface="Segoe UI" panose="020B0502040204020203" pitchFamily="34" charset="0"/>
                  <a:cs typeface="Segoe UI" panose="020B0502040204020203" pitchFamily="34" charset="0"/>
                </a:rPr>
                <a:t>Tournament Dr </a:t>
              </a:r>
              <a:br>
                <a:rPr lang="en-US" sz="1200" b="1" dirty="0">
                  <a:latin typeface="Segoe UI" panose="020B0502040204020203" pitchFamily="34" charset="0"/>
                  <a:ea typeface="Segoe UI" panose="020B0502040204020203" pitchFamily="34" charset="0"/>
                  <a:cs typeface="Segoe UI" panose="020B0502040204020203" pitchFamily="34" charset="0"/>
                </a:rPr>
              </a:br>
              <a:r>
                <a:rPr lang="en-US" sz="1200" b="1" dirty="0">
                  <a:latin typeface="Segoe UI" panose="020B0502040204020203" pitchFamily="34" charset="0"/>
                  <a:ea typeface="Segoe UI" panose="020B0502040204020203" pitchFamily="34" charset="0"/>
                  <a:cs typeface="Segoe UI" panose="020B0502040204020203" pitchFamily="34" charset="0"/>
                </a:rPr>
                <a:t>Extension</a:t>
              </a:r>
            </a:p>
          </p:txBody>
        </p:sp>
        <p:grpSp>
          <p:nvGrpSpPr>
            <p:cNvPr id="30" name="Group 29">
              <a:extLst>
                <a:ext uri="{FF2B5EF4-FFF2-40B4-BE49-F238E27FC236}">
                  <a16:creationId xmlns:a16="http://schemas.microsoft.com/office/drawing/2014/main" xmlns="" id="{76BAA273-8E99-4F95-A5AA-AB0644FD5181}"/>
                </a:ext>
              </a:extLst>
            </p:cNvPr>
            <p:cNvGrpSpPr/>
            <p:nvPr/>
          </p:nvGrpSpPr>
          <p:grpSpPr>
            <a:xfrm>
              <a:off x="363312" y="2346989"/>
              <a:ext cx="1140045" cy="261675"/>
              <a:chOff x="909142" y="1885747"/>
              <a:chExt cx="2641669" cy="606343"/>
            </a:xfrm>
          </p:grpSpPr>
          <p:sp>
            <p:nvSpPr>
              <p:cNvPr id="31" name="Rectangle 30">
                <a:extLst>
                  <a:ext uri="{FF2B5EF4-FFF2-40B4-BE49-F238E27FC236}">
                    <a16:creationId xmlns:a16="http://schemas.microsoft.com/office/drawing/2014/main" xmlns="" id="{C2B10B1C-7C0A-414B-A446-9D5CE0501F76}"/>
                  </a:ext>
                </a:extLst>
              </p:cNvPr>
              <p:cNvSpPr/>
              <p:nvPr/>
            </p:nvSpPr>
            <p:spPr>
              <a:xfrm>
                <a:off x="909142" y="1885747"/>
                <a:ext cx="2641669" cy="544456"/>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B2C31376-6523-41C1-B9FB-F233F561A680}"/>
                  </a:ext>
                </a:extLst>
              </p:cNvPr>
              <p:cNvSpPr txBox="1"/>
              <p:nvPr/>
            </p:nvSpPr>
            <p:spPr>
              <a:xfrm>
                <a:off x="909142" y="1885898"/>
                <a:ext cx="2641667" cy="606192"/>
              </a:xfrm>
              <a:prstGeom prst="rect">
                <a:avLst/>
              </a:prstGeom>
              <a:noFill/>
            </p:spPr>
            <p:txBody>
              <a:bodyPr wrap="square" rtlCol="0">
                <a:spAutoFit/>
              </a:bodyPr>
              <a:lstStyle/>
              <a:p>
                <a:r>
                  <a:rPr lang="en-US" sz="1100" b="1" cap="all" dirty="0">
                    <a:latin typeface="Segoe UI" panose="020B0502040204020203" pitchFamily="34" charset="0"/>
                    <a:ea typeface="Segoe UI" panose="020B0502040204020203" pitchFamily="34" charset="0"/>
                    <a:cs typeface="Segoe UI" panose="020B0502040204020203" pitchFamily="34" charset="0"/>
                  </a:rPr>
                  <a:t>Scenario 1</a:t>
                </a:r>
              </a:p>
            </p:txBody>
          </p:sp>
        </p:grpSp>
        <p:grpSp>
          <p:nvGrpSpPr>
            <p:cNvPr id="33" name="Group 32">
              <a:extLst>
                <a:ext uri="{FF2B5EF4-FFF2-40B4-BE49-F238E27FC236}">
                  <a16:creationId xmlns:a16="http://schemas.microsoft.com/office/drawing/2014/main" xmlns="" id="{20BC778D-C87C-4BD0-BB8F-8B7975E34420}"/>
                </a:ext>
              </a:extLst>
            </p:cNvPr>
            <p:cNvGrpSpPr/>
            <p:nvPr/>
          </p:nvGrpSpPr>
          <p:grpSpPr>
            <a:xfrm>
              <a:off x="363312" y="2584167"/>
              <a:ext cx="1140045" cy="261610"/>
              <a:chOff x="909143" y="1710222"/>
              <a:chExt cx="2641668" cy="606193"/>
            </a:xfrm>
          </p:grpSpPr>
          <p:sp>
            <p:nvSpPr>
              <p:cNvPr id="34" name="Rectangle 33">
                <a:extLst>
                  <a:ext uri="{FF2B5EF4-FFF2-40B4-BE49-F238E27FC236}">
                    <a16:creationId xmlns:a16="http://schemas.microsoft.com/office/drawing/2014/main" xmlns="" id="{845AA461-D520-452B-9AAE-211C2CA3341A}"/>
                  </a:ext>
                </a:extLst>
              </p:cNvPr>
              <p:cNvSpPr/>
              <p:nvPr/>
            </p:nvSpPr>
            <p:spPr>
              <a:xfrm>
                <a:off x="909143" y="1712064"/>
                <a:ext cx="2641668" cy="552634"/>
              </a:xfrm>
              <a:prstGeom prst="rect">
                <a:avLst/>
              </a:prstGeom>
              <a:solidFill>
                <a:srgbClr val="262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xmlns="" id="{45B931E9-0443-4607-8B8E-32943AED9875}"/>
                  </a:ext>
                </a:extLst>
              </p:cNvPr>
              <p:cNvSpPr txBox="1"/>
              <p:nvPr/>
            </p:nvSpPr>
            <p:spPr>
              <a:xfrm>
                <a:off x="909143" y="1710222"/>
                <a:ext cx="2641666" cy="606193"/>
              </a:xfrm>
              <a:prstGeom prst="rect">
                <a:avLst/>
              </a:prstGeom>
              <a:noFill/>
            </p:spPr>
            <p:txBody>
              <a:bodyPr wrap="square" rtlCol="0">
                <a:spAutoFit/>
              </a:bodyPr>
              <a:lstStyle/>
              <a:p>
                <a:r>
                  <a:rPr lang="en-US" sz="1100" b="1" cap="all" dirty="0">
                    <a:solidFill>
                      <a:schemeClr val="bg1"/>
                    </a:solidFill>
                    <a:latin typeface="Segoe UI" panose="020B0502040204020203" pitchFamily="34" charset="0"/>
                    <a:ea typeface="Segoe UI" panose="020B0502040204020203" pitchFamily="34" charset="0"/>
                    <a:cs typeface="Segoe UI" panose="020B0502040204020203" pitchFamily="34" charset="0"/>
                  </a:rPr>
                  <a:t>Scenario 2</a:t>
                </a:r>
              </a:p>
            </p:txBody>
          </p:sp>
        </p:grpSp>
        <p:grpSp>
          <p:nvGrpSpPr>
            <p:cNvPr id="42" name="Group 41">
              <a:extLst>
                <a:ext uri="{FF2B5EF4-FFF2-40B4-BE49-F238E27FC236}">
                  <a16:creationId xmlns:a16="http://schemas.microsoft.com/office/drawing/2014/main" xmlns="" id="{E2B05B32-739B-452D-B1F4-6FD6581D2BEC}"/>
                </a:ext>
              </a:extLst>
            </p:cNvPr>
            <p:cNvGrpSpPr/>
            <p:nvPr/>
          </p:nvGrpSpPr>
          <p:grpSpPr>
            <a:xfrm>
              <a:off x="363312" y="2810322"/>
              <a:ext cx="1140045" cy="261610"/>
              <a:chOff x="909142" y="1492996"/>
              <a:chExt cx="2641669" cy="606192"/>
            </a:xfrm>
          </p:grpSpPr>
          <p:sp>
            <p:nvSpPr>
              <p:cNvPr id="43" name="Rectangle 42">
                <a:extLst>
                  <a:ext uri="{FF2B5EF4-FFF2-40B4-BE49-F238E27FC236}">
                    <a16:creationId xmlns:a16="http://schemas.microsoft.com/office/drawing/2014/main" xmlns="" id="{A0917C29-8A47-4753-8DAC-D0D56E522957}"/>
                  </a:ext>
                </a:extLst>
              </p:cNvPr>
              <p:cNvSpPr/>
              <p:nvPr/>
            </p:nvSpPr>
            <p:spPr>
              <a:xfrm>
                <a:off x="909142" y="1543292"/>
                <a:ext cx="2641669" cy="524904"/>
              </a:xfrm>
              <a:prstGeom prst="rect">
                <a:avLst/>
              </a:prstGeom>
              <a:solidFill>
                <a:srgbClr val="80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62B6B5D2-0591-4C66-8472-8F55722EEA8C}"/>
                  </a:ext>
                </a:extLst>
              </p:cNvPr>
              <p:cNvSpPr txBox="1"/>
              <p:nvPr/>
            </p:nvSpPr>
            <p:spPr>
              <a:xfrm>
                <a:off x="909142" y="1492996"/>
                <a:ext cx="2641667" cy="606192"/>
              </a:xfrm>
              <a:prstGeom prst="rect">
                <a:avLst/>
              </a:prstGeom>
              <a:noFill/>
            </p:spPr>
            <p:txBody>
              <a:bodyPr wrap="square" rtlCol="0">
                <a:spAutoFit/>
              </a:bodyPr>
              <a:lstStyle/>
              <a:p>
                <a:r>
                  <a:rPr lang="en-US" sz="1100" b="1" cap="all" dirty="0">
                    <a:latin typeface="Segoe UI" panose="020B0502040204020203" pitchFamily="34" charset="0"/>
                    <a:ea typeface="Segoe UI" panose="020B0502040204020203" pitchFamily="34" charset="0"/>
                    <a:cs typeface="Segoe UI" panose="020B0502040204020203" pitchFamily="34" charset="0"/>
                  </a:rPr>
                  <a:t>Scenario 3</a:t>
                </a:r>
              </a:p>
            </p:txBody>
          </p:sp>
        </p:grpSp>
        <p:sp>
          <p:nvSpPr>
            <p:cNvPr id="38" name="TextBox 37">
              <a:extLst>
                <a:ext uri="{FF2B5EF4-FFF2-40B4-BE49-F238E27FC236}">
                  <a16:creationId xmlns:a16="http://schemas.microsoft.com/office/drawing/2014/main" xmlns="" id="{B2C31376-6523-41C1-B9FB-F233F561A680}"/>
                </a:ext>
              </a:extLst>
            </p:cNvPr>
            <p:cNvSpPr txBox="1"/>
            <p:nvPr/>
          </p:nvSpPr>
          <p:spPr>
            <a:xfrm>
              <a:off x="358397" y="1758586"/>
              <a:ext cx="1337031" cy="307777"/>
            </a:xfrm>
            <a:prstGeom prst="rect">
              <a:avLst/>
            </a:prstGeom>
            <a:solidFill>
              <a:srgbClr val="006BB6"/>
            </a:solidFill>
          </p:spPr>
          <p:txBody>
            <a:bodyPr wrap="square" rtlCol="0">
              <a:spAutoFit/>
            </a:bodyPr>
            <a:lstStyle/>
            <a:p>
              <a:r>
                <a:rPr lang="en-US" sz="1400" b="1" cap="all" dirty="0">
                  <a:solidFill>
                    <a:schemeClr val="bg1"/>
                  </a:solidFill>
                  <a:latin typeface="Segoe UI" panose="020B0502040204020203" pitchFamily="34" charset="0"/>
                  <a:ea typeface="Segoe UI" panose="020B0502040204020203" pitchFamily="34" charset="0"/>
                  <a:cs typeface="Segoe UI" panose="020B0502040204020203" pitchFamily="34" charset="0"/>
                </a:rPr>
                <a:t>Scenario 4:</a:t>
              </a:r>
            </a:p>
          </p:txBody>
        </p:sp>
      </p:grpSp>
      <p:grpSp>
        <p:nvGrpSpPr>
          <p:cNvPr id="36" name="Group 35">
            <a:extLst>
              <a:ext uri="{FF2B5EF4-FFF2-40B4-BE49-F238E27FC236}">
                <a16:creationId xmlns:a16="http://schemas.microsoft.com/office/drawing/2014/main" xmlns="" id="{05966A44-AF3C-4EBA-8090-05D4C0E8ECA3}"/>
              </a:ext>
            </a:extLst>
          </p:cNvPr>
          <p:cNvGrpSpPr/>
          <p:nvPr/>
        </p:nvGrpSpPr>
        <p:grpSpPr>
          <a:xfrm>
            <a:off x="164209" y="5281578"/>
            <a:ext cx="2193347" cy="684264"/>
            <a:chOff x="387656" y="4857789"/>
            <a:chExt cx="2193347" cy="684264"/>
          </a:xfrm>
        </p:grpSpPr>
        <p:sp>
          <p:nvSpPr>
            <p:cNvPr id="37" name="TextBox 36">
              <a:extLst>
                <a:ext uri="{FF2B5EF4-FFF2-40B4-BE49-F238E27FC236}">
                  <a16:creationId xmlns:a16="http://schemas.microsoft.com/office/drawing/2014/main" xmlns="" id="{5DB46ECC-3ACE-4E8A-8D59-F6148D1CB60E}"/>
                </a:ext>
              </a:extLst>
            </p:cNvPr>
            <p:cNvSpPr txBox="1"/>
            <p:nvPr/>
          </p:nvSpPr>
          <p:spPr>
            <a:xfrm>
              <a:off x="387656" y="5111166"/>
              <a:ext cx="2193347" cy="430887"/>
            </a:xfrm>
            <a:prstGeom prst="rect">
              <a:avLst/>
            </a:prstGeom>
            <a:noFill/>
          </p:spPr>
          <p:txBody>
            <a:bodyPr wrap="square" rtlCol="0">
              <a:spAutoFit/>
            </a:bodyPr>
            <a:lstStyle/>
            <a:p>
              <a:r>
                <a:rPr lang="en-US" sz="1100" b="1" dirty="0">
                  <a:latin typeface="Arial" panose="020B0604020202020204" pitchFamily="34" charset="0"/>
                  <a:ea typeface="Segoe UI" panose="020B0502040204020203" pitchFamily="34" charset="0"/>
                  <a:cs typeface="Arial" panose="020B0604020202020204" pitchFamily="34" charset="0"/>
                </a:rPr>
                <a:t>0.80&lt;Volume-to-Capacity (V/C)&lt;0.999</a:t>
              </a:r>
            </a:p>
          </p:txBody>
        </p:sp>
        <p:sp>
          <p:nvSpPr>
            <p:cNvPr id="39" name="Rectangle 38">
              <a:extLst>
                <a:ext uri="{FF2B5EF4-FFF2-40B4-BE49-F238E27FC236}">
                  <a16:creationId xmlns:a16="http://schemas.microsoft.com/office/drawing/2014/main" xmlns="" id="{63054B4F-BA7D-4A14-A61F-ECA99BA3D0EB}"/>
                </a:ext>
              </a:extLst>
            </p:cNvPr>
            <p:cNvSpPr/>
            <p:nvPr/>
          </p:nvSpPr>
          <p:spPr>
            <a:xfrm>
              <a:off x="403636" y="4953354"/>
              <a:ext cx="629826" cy="45719"/>
            </a:xfrm>
            <a:prstGeom prst="rect">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48" name="Rectangle 47">
              <a:extLst>
                <a:ext uri="{FF2B5EF4-FFF2-40B4-BE49-F238E27FC236}">
                  <a16:creationId xmlns:a16="http://schemas.microsoft.com/office/drawing/2014/main" xmlns="" id="{93DC2FB5-960A-41BC-B41D-9D9AB4BDFF99}"/>
                </a:ext>
              </a:extLst>
            </p:cNvPr>
            <p:cNvSpPr/>
            <p:nvPr/>
          </p:nvSpPr>
          <p:spPr>
            <a:xfrm>
              <a:off x="513598" y="4857789"/>
              <a:ext cx="409903" cy="239728"/>
            </a:xfrm>
            <a:prstGeom prst="rect">
              <a:avLst/>
            </a:prstGeom>
            <a:solidFill>
              <a:srgbClr val="F7931E"/>
            </a:solidFill>
            <a:ln>
              <a:solidFill>
                <a:srgbClr val="FDD1A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nvGrpSpPr>
          <p:cNvPr id="49" name="Group 48">
            <a:extLst>
              <a:ext uri="{FF2B5EF4-FFF2-40B4-BE49-F238E27FC236}">
                <a16:creationId xmlns:a16="http://schemas.microsoft.com/office/drawing/2014/main" xmlns="" id="{5105F47D-5D25-4A7F-984A-99F5DD6C8F15}"/>
              </a:ext>
            </a:extLst>
          </p:cNvPr>
          <p:cNvGrpSpPr/>
          <p:nvPr/>
        </p:nvGrpSpPr>
        <p:grpSpPr>
          <a:xfrm>
            <a:off x="180189" y="6064286"/>
            <a:ext cx="2195483" cy="687402"/>
            <a:chOff x="403636" y="5755881"/>
            <a:chExt cx="2195483" cy="687402"/>
          </a:xfrm>
        </p:grpSpPr>
        <p:sp>
          <p:nvSpPr>
            <p:cNvPr id="50" name="TextBox 49">
              <a:extLst>
                <a:ext uri="{FF2B5EF4-FFF2-40B4-BE49-F238E27FC236}">
                  <a16:creationId xmlns:a16="http://schemas.microsoft.com/office/drawing/2014/main" xmlns="" id="{2CA2FC5B-896B-4528-99E3-D17CF8DF6272}"/>
                </a:ext>
              </a:extLst>
            </p:cNvPr>
            <p:cNvSpPr txBox="1"/>
            <p:nvPr/>
          </p:nvSpPr>
          <p:spPr>
            <a:xfrm>
              <a:off x="405772" y="6012396"/>
              <a:ext cx="2193347" cy="430887"/>
            </a:xfrm>
            <a:prstGeom prst="rect">
              <a:avLst/>
            </a:prstGeom>
            <a:noFill/>
          </p:spPr>
          <p:txBody>
            <a:bodyPr wrap="square" rtlCol="0">
              <a:spAutoFit/>
            </a:bodyPr>
            <a:lstStyle/>
            <a:p>
              <a:r>
                <a:rPr lang="en-US" sz="1100" b="1" dirty="0">
                  <a:latin typeface="Arial" panose="020B0604020202020204" pitchFamily="34" charset="0"/>
                  <a:ea typeface="Segoe UI" panose="020B0502040204020203" pitchFamily="34" charset="0"/>
                  <a:cs typeface="Arial" panose="020B0604020202020204" pitchFamily="34" charset="0"/>
                </a:rPr>
                <a:t>Volume-to-Capacity (V/C)&gt;1.00 </a:t>
              </a:r>
            </a:p>
          </p:txBody>
        </p:sp>
        <p:grpSp>
          <p:nvGrpSpPr>
            <p:cNvPr id="52" name="Group 51">
              <a:extLst>
                <a:ext uri="{FF2B5EF4-FFF2-40B4-BE49-F238E27FC236}">
                  <a16:creationId xmlns:a16="http://schemas.microsoft.com/office/drawing/2014/main" xmlns="" id="{0DEC7EED-2C65-4667-8071-56AD1014874C}"/>
                </a:ext>
              </a:extLst>
            </p:cNvPr>
            <p:cNvGrpSpPr/>
            <p:nvPr/>
          </p:nvGrpSpPr>
          <p:grpSpPr>
            <a:xfrm>
              <a:off x="403636" y="5755881"/>
              <a:ext cx="629826" cy="239728"/>
              <a:chOff x="403636" y="5755881"/>
              <a:chExt cx="629826" cy="239728"/>
            </a:xfrm>
          </p:grpSpPr>
          <p:sp>
            <p:nvSpPr>
              <p:cNvPr id="53" name="Rectangle 52">
                <a:extLst>
                  <a:ext uri="{FF2B5EF4-FFF2-40B4-BE49-F238E27FC236}">
                    <a16:creationId xmlns:a16="http://schemas.microsoft.com/office/drawing/2014/main" xmlns="" id="{D808614D-2C14-406A-8550-78BDBF0C1DA9}"/>
                  </a:ext>
                </a:extLst>
              </p:cNvPr>
              <p:cNvSpPr/>
              <p:nvPr/>
            </p:nvSpPr>
            <p:spPr>
              <a:xfrm>
                <a:off x="403636" y="5851446"/>
                <a:ext cx="629826" cy="45719"/>
              </a:xfrm>
              <a:prstGeom prst="rect">
                <a:avLst/>
              </a:prstGeom>
              <a:solidFill>
                <a:srgbClr val="ED182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050" b="1" dirty="0">
                  <a:latin typeface="Century Gothic" panose="020B0502020202020204" pitchFamily="34" charset="0"/>
                </a:endParaRPr>
              </a:p>
            </p:txBody>
          </p:sp>
          <p:sp>
            <p:nvSpPr>
              <p:cNvPr id="55" name="Rectangle 54">
                <a:extLst>
                  <a:ext uri="{FF2B5EF4-FFF2-40B4-BE49-F238E27FC236}">
                    <a16:creationId xmlns:a16="http://schemas.microsoft.com/office/drawing/2014/main" xmlns="" id="{91EF7F0E-22EC-4491-AEB7-013890AD1ED3}"/>
                  </a:ext>
                </a:extLst>
              </p:cNvPr>
              <p:cNvSpPr/>
              <p:nvPr/>
            </p:nvSpPr>
            <p:spPr>
              <a:xfrm>
                <a:off x="513598" y="5755881"/>
                <a:ext cx="409903" cy="239728"/>
              </a:xfrm>
              <a:prstGeom prst="rect">
                <a:avLst/>
              </a:prstGeom>
              <a:solidFill>
                <a:srgbClr val="ED1822"/>
              </a:solidFill>
              <a:ln>
                <a:solidFill>
                  <a:srgbClr val="F5836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b="1" dirty="0">
                    <a:latin typeface="Century Gothic" panose="020B0502020202020204" pitchFamily="34" charset="0"/>
                  </a:rPr>
                  <a:t>0.00</a:t>
                </a:r>
              </a:p>
            </p:txBody>
          </p:sp>
        </p:grpSp>
      </p:grpSp>
      <p:sp>
        <p:nvSpPr>
          <p:cNvPr id="56" name="TextBox 55">
            <a:extLst>
              <a:ext uri="{FF2B5EF4-FFF2-40B4-BE49-F238E27FC236}">
                <a16:creationId xmlns:a16="http://schemas.microsoft.com/office/drawing/2014/main" xmlns="" id="{C9AFB527-10B0-477E-B821-4C5E345D4FCF}"/>
              </a:ext>
            </a:extLst>
          </p:cNvPr>
          <p:cNvSpPr txBox="1"/>
          <p:nvPr/>
        </p:nvSpPr>
        <p:spPr>
          <a:xfrm>
            <a:off x="750052" y="3842932"/>
            <a:ext cx="1356206" cy="1274260"/>
          </a:xfrm>
          <a:prstGeom prst="rect">
            <a:avLst/>
          </a:prstGeom>
          <a:noFill/>
        </p:spPr>
        <p:txBody>
          <a:bodyPr wrap="square" rtlCol="0">
            <a:spAutoFit/>
          </a:bodyPr>
          <a:lstStyle/>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2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4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6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8 Lane Roadway</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Study Area</a:t>
            </a:r>
          </a:p>
        </p:txBody>
      </p:sp>
      <p:sp>
        <p:nvSpPr>
          <p:cNvPr id="57" name="Rectangle 56">
            <a:extLst>
              <a:ext uri="{FF2B5EF4-FFF2-40B4-BE49-F238E27FC236}">
                <a16:creationId xmlns:a16="http://schemas.microsoft.com/office/drawing/2014/main" xmlns="" id="{A78AD74D-31B9-4EF6-BCAA-04EF0AEDBDFB}"/>
              </a:ext>
            </a:extLst>
          </p:cNvPr>
          <p:cNvSpPr/>
          <p:nvPr/>
        </p:nvSpPr>
        <p:spPr>
          <a:xfrm>
            <a:off x="296879" y="4232060"/>
            <a:ext cx="353034" cy="69057"/>
          </a:xfrm>
          <a:prstGeom prst="rect">
            <a:avLst/>
          </a:prstGeom>
          <a:solidFill>
            <a:srgbClr val="F9A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xmlns="" id="{1F28DCA0-DACD-47B1-84BD-A81F7A218E42}"/>
              </a:ext>
            </a:extLst>
          </p:cNvPr>
          <p:cNvSpPr/>
          <p:nvPr/>
        </p:nvSpPr>
        <p:spPr>
          <a:xfrm>
            <a:off x="296879" y="4008906"/>
            <a:ext cx="353034" cy="45719"/>
          </a:xfrm>
          <a:prstGeom prst="rect">
            <a:avLst/>
          </a:prstGeom>
          <a:solidFill>
            <a:srgbClr val="65B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xmlns="" id="{B881BA1F-FCAD-4B8B-809E-ACCE4C8794EE}"/>
              </a:ext>
            </a:extLst>
          </p:cNvPr>
          <p:cNvSpPr/>
          <p:nvPr/>
        </p:nvSpPr>
        <p:spPr>
          <a:xfrm>
            <a:off x="296879" y="4453893"/>
            <a:ext cx="353034" cy="90496"/>
          </a:xfrm>
          <a:prstGeom prst="rect">
            <a:avLst/>
          </a:prstGeom>
          <a:solidFill>
            <a:srgbClr val="BC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A5F07183-2612-4AD1-B83E-51CDCDB8DE91}"/>
              </a:ext>
            </a:extLst>
          </p:cNvPr>
          <p:cNvSpPr/>
          <p:nvPr/>
        </p:nvSpPr>
        <p:spPr>
          <a:xfrm>
            <a:off x="298310" y="4700750"/>
            <a:ext cx="353034" cy="69057"/>
          </a:xfrm>
          <a:prstGeom prst="rect">
            <a:avLst/>
          </a:prstGeom>
          <a:solidFill>
            <a:srgbClr val="7D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xmlns="" id="{5F428C7C-F532-44BC-BB54-3B8C5B49D3F1}"/>
              </a:ext>
            </a:extLst>
          </p:cNvPr>
          <p:cNvGrpSpPr/>
          <p:nvPr/>
        </p:nvGrpSpPr>
        <p:grpSpPr>
          <a:xfrm>
            <a:off x="295448" y="4901340"/>
            <a:ext cx="355896" cy="127660"/>
            <a:chOff x="335901" y="2884621"/>
            <a:chExt cx="355896" cy="127660"/>
          </a:xfrm>
        </p:grpSpPr>
        <p:sp>
          <p:nvSpPr>
            <p:cNvPr id="64" name="Rectangle 63">
              <a:extLst>
                <a:ext uri="{FF2B5EF4-FFF2-40B4-BE49-F238E27FC236}">
                  <a16:creationId xmlns:a16="http://schemas.microsoft.com/office/drawing/2014/main" xmlns="" id="{A5A67AA2-E57F-43C6-9CAF-D7DFF228B80F}"/>
                </a:ext>
              </a:extLst>
            </p:cNvPr>
            <p:cNvSpPr/>
            <p:nvPr/>
          </p:nvSpPr>
          <p:spPr>
            <a:xfrm>
              <a:off x="338763" y="2884621"/>
              <a:ext cx="353034" cy="127660"/>
            </a:xfrm>
            <a:prstGeom prst="rect">
              <a:avLst/>
            </a:prstGeom>
            <a:solidFill>
              <a:srgbClr val="E0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xmlns="" id="{02983771-7DD5-4D9C-BD26-2D50CAB295FA}"/>
                </a:ext>
              </a:extLst>
            </p:cNvPr>
            <p:cNvGrpSpPr/>
            <p:nvPr/>
          </p:nvGrpSpPr>
          <p:grpSpPr>
            <a:xfrm>
              <a:off x="335901" y="2911165"/>
              <a:ext cx="355896" cy="75969"/>
              <a:chOff x="726609" y="2911165"/>
              <a:chExt cx="355896" cy="75969"/>
            </a:xfrm>
          </p:grpSpPr>
          <p:sp>
            <p:nvSpPr>
              <p:cNvPr id="66" name="Rectangle 65">
                <a:extLst>
                  <a:ext uri="{FF2B5EF4-FFF2-40B4-BE49-F238E27FC236}">
                    <a16:creationId xmlns:a16="http://schemas.microsoft.com/office/drawing/2014/main" xmlns="" id="{2C0286DD-B24F-421F-A648-3C7A1E218C04}"/>
                  </a:ext>
                </a:extLst>
              </p:cNvPr>
              <p:cNvSpPr/>
              <p:nvPr/>
            </p:nvSpPr>
            <p:spPr>
              <a:xfrm>
                <a:off x="101124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xmlns="" id="{1B24C1F2-5E6C-405B-828D-7AE6FFA242F6}"/>
                  </a:ext>
                </a:extLst>
              </p:cNvPr>
              <p:cNvSpPr/>
              <p:nvPr/>
            </p:nvSpPr>
            <p:spPr>
              <a:xfrm>
                <a:off x="86892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xmlns="" id="{485BE4D2-C330-40A4-BFA3-F41D46E7B60C}"/>
                  </a:ext>
                </a:extLst>
              </p:cNvPr>
              <p:cNvSpPr/>
              <p:nvPr/>
            </p:nvSpPr>
            <p:spPr>
              <a:xfrm>
                <a:off x="726609" y="2911165"/>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 name="TextBox 68">
            <a:extLst>
              <a:ext uri="{FF2B5EF4-FFF2-40B4-BE49-F238E27FC236}">
                <a16:creationId xmlns:a16="http://schemas.microsoft.com/office/drawing/2014/main" xmlns="" id="{C2763F2C-5357-4E3A-926A-CB5BDB3FEB5F}"/>
              </a:ext>
            </a:extLst>
          </p:cNvPr>
          <p:cNvSpPr txBox="1"/>
          <p:nvPr/>
        </p:nvSpPr>
        <p:spPr>
          <a:xfrm>
            <a:off x="117987" y="898074"/>
            <a:ext cx="2579912" cy="369332"/>
          </a:xfrm>
          <a:prstGeom prst="rect">
            <a:avLst/>
          </a:prstGeom>
          <a:noFill/>
        </p:spPr>
        <p:txBody>
          <a:bodyPr wrap="square" rtlCol="0">
            <a:spAutoFit/>
          </a:bodyPr>
          <a:lstStyle/>
          <a:p>
            <a:r>
              <a:rPr lang="en-US" b="1" dirty="0">
                <a:latin typeface="Segoe UI" panose="020B0502040204020203" pitchFamily="34" charset="0"/>
                <a:ea typeface="Segoe UI" panose="020B0502040204020203" pitchFamily="34" charset="0"/>
                <a:cs typeface="Segoe UI" panose="020B0502040204020203" pitchFamily="34" charset="0"/>
              </a:rPr>
              <a:t>“Pie-in-the-Sky”</a:t>
            </a:r>
          </a:p>
        </p:txBody>
      </p:sp>
      <p:grpSp>
        <p:nvGrpSpPr>
          <p:cNvPr id="70" name="Group 69">
            <a:extLst>
              <a:ext uri="{FF2B5EF4-FFF2-40B4-BE49-F238E27FC236}">
                <a16:creationId xmlns:a16="http://schemas.microsoft.com/office/drawing/2014/main" xmlns="" id="{099B534F-D8AC-4C45-BF38-3ADE6975869D}"/>
              </a:ext>
            </a:extLst>
          </p:cNvPr>
          <p:cNvGrpSpPr/>
          <p:nvPr/>
        </p:nvGrpSpPr>
        <p:grpSpPr>
          <a:xfrm>
            <a:off x="203712" y="1"/>
            <a:ext cx="1988882" cy="844428"/>
            <a:chOff x="909142" y="1385415"/>
            <a:chExt cx="2641669" cy="1274957"/>
          </a:xfrm>
        </p:grpSpPr>
        <p:sp>
          <p:nvSpPr>
            <p:cNvPr id="71" name="Rectangle 70">
              <a:extLst>
                <a:ext uri="{FF2B5EF4-FFF2-40B4-BE49-F238E27FC236}">
                  <a16:creationId xmlns:a16="http://schemas.microsoft.com/office/drawing/2014/main" xmlns="" id="{FC6D068E-F7E5-4EBD-927C-E9397D77FBF4}"/>
                </a:ext>
              </a:extLst>
            </p:cNvPr>
            <p:cNvSpPr/>
            <p:nvPr/>
          </p:nvSpPr>
          <p:spPr>
            <a:xfrm>
              <a:off x="909143" y="1385415"/>
              <a:ext cx="2641668" cy="1272061"/>
            </a:xfrm>
            <a:prstGeom prst="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xmlns="" id="{08EBCF01-2620-425E-B2AD-B7A36E6C1B05}"/>
                </a:ext>
              </a:extLst>
            </p:cNvPr>
            <p:cNvSpPr txBox="1"/>
            <p:nvPr/>
          </p:nvSpPr>
          <p:spPr>
            <a:xfrm>
              <a:off x="909142" y="2009799"/>
              <a:ext cx="2641666" cy="650573"/>
            </a:xfrm>
            <a:prstGeom prst="rect">
              <a:avLst/>
            </a:prstGeom>
            <a:noFill/>
          </p:spPr>
          <p:txBody>
            <a:bodyPr wrap="square" rtlCol="0">
              <a:spAutoFit/>
            </a:bodyPr>
            <a:lstStyle/>
            <a:p>
              <a:r>
                <a:rPr lang="en-US" sz="2200" b="1" cap="all" dirty="0">
                  <a:solidFill>
                    <a:schemeClr val="bg1"/>
                  </a:solidFill>
                  <a:latin typeface="Century Gothic" panose="020B0502020202020204" pitchFamily="34" charset="0"/>
                  <a:ea typeface="Segoe UI" panose="020B0502040204020203" pitchFamily="34" charset="0"/>
                  <a:cs typeface="Segoe UI" panose="020B0502040204020203" pitchFamily="34" charset="0"/>
                </a:rPr>
                <a:t>Scenario 4</a:t>
              </a:r>
            </a:p>
          </p:txBody>
        </p:sp>
      </p:grpSp>
      <p:sp>
        <p:nvSpPr>
          <p:cNvPr id="75" name="TextBox 74">
            <a:extLst>
              <a:ext uri="{FF2B5EF4-FFF2-40B4-BE49-F238E27FC236}">
                <a16:creationId xmlns:a16="http://schemas.microsoft.com/office/drawing/2014/main" xmlns="" id="{A3865C0E-9B8B-4E38-A37B-11C08FDE617F}"/>
              </a:ext>
            </a:extLst>
          </p:cNvPr>
          <p:cNvSpPr txBox="1"/>
          <p:nvPr/>
        </p:nvSpPr>
        <p:spPr>
          <a:xfrm>
            <a:off x="6288682" y="5988693"/>
            <a:ext cx="1988882" cy="584775"/>
          </a:xfrm>
          <a:prstGeom prst="rect">
            <a:avLst/>
          </a:prstGeom>
          <a:solidFill>
            <a:schemeClr val="bg1">
              <a:lumMod val="85000"/>
            </a:schemeClr>
          </a:solidFill>
          <a:ln>
            <a:solidFill>
              <a:schemeClr val="tx1"/>
            </a:solidFill>
          </a:ln>
        </p:spPr>
        <p:txBody>
          <a:bodyPr wrap="square" rtlCol="0">
            <a:spAutoFit/>
          </a:bodyPr>
          <a:lstStyle/>
          <a:p>
            <a:pPr algn="ctr"/>
            <a:r>
              <a:rPr lang="en-US" sz="1600" b="1" cap="all" dirty="0">
                <a:latin typeface="Segoe UI" panose="020B0502040204020203" pitchFamily="34" charset="0"/>
                <a:ea typeface="Segoe UI" panose="020B0502040204020203" pitchFamily="34" charset="0"/>
                <a:cs typeface="Segoe UI" panose="020B0502040204020203" pitchFamily="34" charset="0"/>
              </a:rPr>
              <a:t>Cost Estimate: $153,769,358</a:t>
            </a:r>
          </a:p>
        </p:txBody>
      </p:sp>
    </p:spTree>
    <p:extLst>
      <p:ext uri="{BB962C8B-B14F-4D97-AF65-F5344CB8AC3E}">
        <p14:creationId xmlns:p14="http://schemas.microsoft.com/office/powerpoint/2010/main" val="303587427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xmlns="" id="{A6567221-1E27-43CE-B878-D49F80A072A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a:extLst>
              <a:ext uri="{FF2B5EF4-FFF2-40B4-BE49-F238E27FC236}">
                <a16:creationId xmlns:a16="http://schemas.microsoft.com/office/drawing/2014/main" xmlns="" id="{2997F056-8518-4A33-870F-BABAFE93A00F}"/>
              </a:ext>
            </a:extLst>
          </p:cNvPr>
          <p:cNvSpPr txBox="1">
            <a:spLocks/>
          </p:cNvSpPr>
          <p:nvPr/>
        </p:nvSpPr>
        <p:spPr bwMode="auto">
          <a:xfrm rot="5400000" flipV="1">
            <a:off x="1550800" y="-1059424"/>
            <a:ext cx="6366247" cy="9467853"/>
          </a:xfrm>
          <a:prstGeom prst="rect">
            <a:avLst/>
          </a:prstGeom>
          <a:gradFill>
            <a:gsLst>
              <a:gs pos="0">
                <a:schemeClr val="accent1">
                  <a:lumMod val="5000"/>
                  <a:lumOff val="95000"/>
                </a:schemeClr>
              </a:gs>
              <a:gs pos="100000">
                <a:schemeClr val="bg1">
                  <a:alpha val="0"/>
                </a:schemeClr>
              </a:gs>
            </a:gsLst>
            <a:lin ang="5400000" scaled="1"/>
          </a:gra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
        <p:nvSpPr>
          <p:cNvPr id="13" name="Rectangle 12">
            <a:extLst>
              <a:ext uri="{FF2B5EF4-FFF2-40B4-BE49-F238E27FC236}">
                <a16:creationId xmlns:a16="http://schemas.microsoft.com/office/drawing/2014/main" xmlns="" id="{01CEA56F-BB60-4B40-9EAA-95AF878C0EA2}"/>
              </a:ext>
            </a:extLst>
          </p:cNvPr>
          <p:cNvSpPr/>
          <p:nvPr/>
        </p:nvSpPr>
        <p:spPr>
          <a:xfrm>
            <a:off x="0" y="0"/>
            <a:ext cx="12192000" cy="49137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6D685946-0BA2-4574-94D2-80BBDBFCE191}"/>
              </a:ext>
            </a:extLst>
          </p:cNvPr>
          <p:cNvSpPr>
            <a:spLocks noGrp="1"/>
          </p:cNvSpPr>
          <p:nvPr>
            <p:ph type="title"/>
          </p:nvPr>
        </p:nvSpPr>
        <p:spPr>
          <a:xfrm>
            <a:off x="609600" y="1526757"/>
            <a:ext cx="10374283" cy="1143000"/>
          </a:xfrm>
          <a:noFill/>
        </p:spPr>
        <p:txBody>
          <a:bodyPr/>
          <a:lstStyle/>
          <a:p>
            <a:r>
              <a:rPr lang="en-US" sz="4000" dirty="0"/>
              <a:t>Presentation </a:t>
            </a:r>
            <a:br>
              <a:rPr lang="en-US" sz="4000" dirty="0"/>
            </a:br>
            <a:r>
              <a:rPr lang="en-US" sz="4000" dirty="0"/>
              <a:t>Outline</a:t>
            </a:r>
          </a:p>
        </p:txBody>
      </p:sp>
      <p:sp>
        <p:nvSpPr>
          <p:cNvPr id="15" name="Content Placeholder 2">
            <a:extLst>
              <a:ext uri="{FF2B5EF4-FFF2-40B4-BE49-F238E27FC236}">
                <a16:creationId xmlns:a16="http://schemas.microsoft.com/office/drawing/2014/main" xmlns="" id="{F0AF1D05-B2D8-4849-91D7-F81594A0E9AD}"/>
              </a:ext>
            </a:extLst>
          </p:cNvPr>
          <p:cNvSpPr>
            <a:spLocks noGrp="1"/>
          </p:cNvSpPr>
          <p:nvPr>
            <p:ph idx="1"/>
          </p:nvPr>
        </p:nvSpPr>
        <p:spPr>
          <a:xfrm>
            <a:off x="609599" y="2915446"/>
            <a:ext cx="10374284" cy="3248023"/>
          </a:xfrm>
        </p:spPr>
        <p:txBody>
          <a:bodyPr/>
          <a:lstStyle/>
          <a:p>
            <a:pPr marL="685800" indent="-287338"/>
            <a:r>
              <a:rPr lang="en-US" sz="2800" dirty="0"/>
              <a:t>Purpose</a:t>
            </a:r>
          </a:p>
          <a:p>
            <a:pPr marL="685800" indent="-287338"/>
            <a:r>
              <a:rPr lang="en-US" sz="2800" dirty="0"/>
              <a:t>Existing Conditions</a:t>
            </a:r>
          </a:p>
          <a:p>
            <a:pPr marL="685800" indent="-287338"/>
            <a:r>
              <a:rPr lang="en-US" sz="2800" dirty="0"/>
              <a:t>Future Scenarios</a:t>
            </a:r>
          </a:p>
          <a:p>
            <a:pPr marL="685800" indent="-287338"/>
            <a:r>
              <a:rPr lang="en-US" sz="2800" b="1" dirty="0"/>
              <a:t>Results</a:t>
            </a:r>
          </a:p>
          <a:p>
            <a:pPr marL="685800" indent="-287338"/>
            <a:r>
              <a:rPr lang="en-US" sz="2800" dirty="0"/>
              <a:t>Next Steps</a:t>
            </a:r>
          </a:p>
        </p:txBody>
      </p:sp>
    </p:spTree>
    <p:extLst>
      <p:ext uri="{BB962C8B-B14F-4D97-AF65-F5344CB8AC3E}">
        <p14:creationId xmlns:p14="http://schemas.microsoft.com/office/powerpoint/2010/main" val="643013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195831F-5338-43FD-A951-4C23039DEE7B}"/>
              </a:ext>
            </a:extLst>
          </p:cNvPr>
          <p:cNvSpPr/>
          <p:nvPr/>
        </p:nvSpPr>
        <p:spPr>
          <a:xfrm>
            <a:off x="0" y="5219700"/>
            <a:ext cx="12191999" cy="163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B4E63AF-F665-48A8-8DA5-86C04A83D4B5}"/>
              </a:ext>
            </a:extLst>
          </p:cNvPr>
          <p:cNvSpPr>
            <a:spLocks noGrp="1"/>
          </p:cNvSpPr>
          <p:nvPr>
            <p:ph type="title"/>
          </p:nvPr>
        </p:nvSpPr>
        <p:spPr>
          <a:xfrm>
            <a:off x="609601" y="274639"/>
            <a:ext cx="11021121" cy="1143000"/>
          </a:xfrm>
        </p:spPr>
        <p:txBody>
          <a:bodyPr/>
          <a:lstStyle/>
          <a:p>
            <a:r>
              <a:rPr lang="en-US" sz="3200" dirty="0"/>
              <a:t>Scenario Comparison – Overall Congestion Levels </a:t>
            </a:r>
            <a:r>
              <a:rPr lang="en-US" sz="2400" dirty="0"/>
              <a:t>Capacity vs Lane-Miles (Lower is better)</a:t>
            </a:r>
          </a:p>
        </p:txBody>
      </p:sp>
      <p:graphicFrame>
        <p:nvGraphicFramePr>
          <p:cNvPr id="8" name="Content Placeholder 7">
            <a:extLst>
              <a:ext uri="{FF2B5EF4-FFF2-40B4-BE49-F238E27FC236}">
                <a16:creationId xmlns:a16="http://schemas.microsoft.com/office/drawing/2014/main" xmlns="" id="{8D1AFFF9-B182-4A8D-B8F1-DC9A47A7BE70}"/>
              </a:ext>
            </a:extLst>
          </p:cNvPr>
          <p:cNvGraphicFramePr>
            <a:graphicFrameLocks noGrp="1"/>
          </p:cNvGraphicFramePr>
          <p:nvPr>
            <p:ph sz="quarter" idx="10"/>
            <p:extLst>
              <p:ext uri="{D42A27DB-BD31-4B8C-83A1-F6EECF244321}">
                <p14:modId xmlns:p14="http://schemas.microsoft.com/office/powerpoint/2010/main" val="1391086383"/>
              </p:ext>
            </p:extLst>
          </p:nvPr>
        </p:nvGraphicFramePr>
        <p:xfrm>
          <a:off x="609600" y="1307581"/>
          <a:ext cx="11021122" cy="540133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xmlns="" id="{7A7DAC67-05A2-4A1F-8732-804FC8B139B2}"/>
              </a:ext>
            </a:extLst>
          </p:cNvPr>
          <p:cNvCxnSpPr>
            <a:cxnSpLocks/>
          </p:cNvCxnSpPr>
          <p:nvPr/>
        </p:nvCxnSpPr>
        <p:spPr>
          <a:xfrm>
            <a:off x="3788236" y="1417639"/>
            <a:ext cx="0" cy="4831361"/>
          </a:xfrm>
          <a:prstGeom prst="line">
            <a:avLst/>
          </a:prstGeom>
          <a:ln w="317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86959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03063AA-3740-4C0D-9FBD-E00A1BA0EADE}"/>
              </a:ext>
            </a:extLst>
          </p:cNvPr>
          <p:cNvSpPr/>
          <p:nvPr/>
        </p:nvSpPr>
        <p:spPr>
          <a:xfrm>
            <a:off x="0" y="5219700"/>
            <a:ext cx="12191999" cy="163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0307C6F5-74C9-4DFE-8A8F-E1B0BB916AE0}"/>
              </a:ext>
            </a:extLst>
          </p:cNvPr>
          <p:cNvSpPr/>
          <p:nvPr/>
        </p:nvSpPr>
        <p:spPr>
          <a:xfrm>
            <a:off x="1982415" y="1605065"/>
            <a:ext cx="2515833" cy="4379068"/>
          </a:xfrm>
          <a:prstGeom prst="rect">
            <a:avLst/>
          </a:prstGeom>
          <a:gradFill>
            <a:gsLst>
              <a:gs pos="89000">
                <a:schemeClr val="accent1">
                  <a:lumMod val="5000"/>
                  <a:lumOff val="95000"/>
                </a:schemeClr>
              </a:gs>
              <a:gs pos="3000">
                <a:schemeClr val="accent1">
                  <a:lumMod val="30000"/>
                  <a:lumOff val="7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B4E63AF-F665-48A8-8DA5-86C04A83D4B5}"/>
              </a:ext>
            </a:extLst>
          </p:cNvPr>
          <p:cNvSpPr>
            <a:spLocks noGrp="1"/>
          </p:cNvSpPr>
          <p:nvPr>
            <p:ph type="title"/>
          </p:nvPr>
        </p:nvSpPr>
        <p:spPr>
          <a:xfrm>
            <a:off x="609601" y="274639"/>
            <a:ext cx="11449045" cy="1143000"/>
          </a:xfrm>
        </p:spPr>
        <p:txBody>
          <a:bodyPr/>
          <a:lstStyle/>
          <a:p>
            <a:r>
              <a:rPr lang="en-US" sz="3200" dirty="0"/>
              <a:t>Scenario Comparison – Congestion Forecast </a:t>
            </a:r>
            <a:br>
              <a:rPr lang="en-US" sz="3200" dirty="0"/>
            </a:br>
            <a:r>
              <a:rPr lang="en-US" sz="2400" dirty="0"/>
              <a:t>Percentage of Trips Experiencing Congestion</a:t>
            </a:r>
            <a:r>
              <a:rPr lang="en-US" sz="3200" dirty="0"/>
              <a:t/>
            </a:r>
            <a:br>
              <a:rPr lang="en-US" sz="3200" dirty="0"/>
            </a:br>
            <a:r>
              <a:rPr lang="en-US" sz="2000" dirty="0">
                <a:solidFill>
                  <a:srgbClr val="262A6B"/>
                </a:solidFill>
              </a:rPr>
              <a:t>(Lower is better)</a:t>
            </a:r>
            <a:endParaRPr lang="en-US" sz="3200" dirty="0">
              <a:solidFill>
                <a:srgbClr val="262A6B"/>
              </a:solidFill>
            </a:endParaRPr>
          </a:p>
        </p:txBody>
      </p:sp>
      <p:cxnSp>
        <p:nvCxnSpPr>
          <p:cNvPr id="5" name="Straight Connector 4">
            <a:extLst>
              <a:ext uri="{FF2B5EF4-FFF2-40B4-BE49-F238E27FC236}">
                <a16:creationId xmlns:a16="http://schemas.microsoft.com/office/drawing/2014/main" xmlns="" id="{FDE86EA1-F902-488C-9B32-F4EE524EAE72}"/>
              </a:ext>
            </a:extLst>
          </p:cNvPr>
          <p:cNvCxnSpPr>
            <a:cxnSpLocks/>
          </p:cNvCxnSpPr>
          <p:nvPr/>
        </p:nvCxnSpPr>
        <p:spPr>
          <a:xfrm>
            <a:off x="4498251" y="1607417"/>
            <a:ext cx="0" cy="4338615"/>
          </a:xfrm>
          <a:prstGeom prst="line">
            <a:avLst/>
          </a:prstGeom>
          <a:ln w="317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B2727DAA-6043-47B5-807C-10A6D8CF4CCE}"/>
              </a:ext>
            </a:extLst>
          </p:cNvPr>
          <p:cNvSpPr txBox="1"/>
          <p:nvPr/>
        </p:nvSpPr>
        <p:spPr>
          <a:xfrm>
            <a:off x="1982415" y="1687177"/>
            <a:ext cx="2515834" cy="276999"/>
          </a:xfrm>
          <a:prstGeom prst="rect">
            <a:avLst/>
          </a:prstGeom>
          <a:noFill/>
        </p:spPr>
        <p:txBody>
          <a:bodyPr wrap="square" rtlCol="0">
            <a:spAutoFit/>
          </a:bodyPr>
          <a:lstStyle/>
          <a:p>
            <a:pPr algn="ctr"/>
            <a:r>
              <a:rPr lang="en-US" sz="1200" dirty="0">
                <a:latin typeface="Segoe UI" panose="020B0502040204020203" pitchFamily="34" charset="0"/>
                <a:ea typeface="Segoe UI" panose="020B0502040204020203" pitchFamily="34" charset="0"/>
                <a:cs typeface="Segoe UI" panose="020B0502040204020203" pitchFamily="34" charset="0"/>
              </a:rPr>
              <a:t>EXISTING CONDITIONS</a:t>
            </a:r>
          </a:p>
        </p:txBody>
      </p:sp>
      <p:graphicFrame>
        <p:nvGraphicFramePr>
          <p:cNvPr id="18" name="Chart 17">
            <a:extLst>
              <a:ext uri="{FF2B5EF4-FFF2-40B4-BE49-F238E27FC236}">
                <a16:creationId xmlns:a16="http://schemas.microsoft.com/office/drawing/2014/main" xmlns="" id="{570BD5FD-31D2-436F-A95B-5A83A9111199}"/>
              </a:ext>
            </a:extLst>
          </p:cNvPr>
          <p:cNvGraphicFramePr>
            <a:graphicFrameLocks/>
          </p:cNvGraphicFramePr>
          <p:nvPr>
            <p:extLst>
              <p:ext uri="{D42A27DB-BD31-4B8C-83A1-F6EECF244321}">
                <p14:modId xmlns:p14="http://schemas.microsoft.com/office/powerpoint/2010/main" val="524642849"/>
              </p:ext>
            </p:extLst>
          </p:nvPr>
        </p:nvGraphicFramePr>
        <p:xfrm>
          <a:off x="1251682" y="1417639"/>
          <a:ext cx="9438756" cy="5165722"/>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xmlns="" id="{F4DF84AF-F32A-4F3F-9E5E-E2CF38176C07}"/>
              </a:ext>
            </a:extLst>
          </p:cNvPr>
          <p:cNvSpPr txBox="1"/>
          <p:nvPr/>
        </p:nvSpPr>
        <p:spPr>
          <a:xfrm>
            <a:off x="6832344" y="6058778"/>
            <a:ext cx="1523993" cy="738664"/>
          </a:xfrm>
          <a:prstGeom prst="rect">
            <a:avLst/>
          </a:prstGeom>
          <a:noFill/>
        </p:spPr>
        <p:txBody>
          <a:bodyPr wrap="square" rtlCol="0">
            <a:spAutoFit/>
          </a:bodyP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Scenario 2</a:t>
            </a:r>
            <a:br>
              <a:rPr lang="en-US" sz="1400" b="1" dirty="0">
                <a:latin typeface="Segoe UI" panose="020B0502040204020203" pitchFamily="34" charset="0"/>
                <a:ea typeface="Segoe UI" panose="020B0502040204020203" pitchFamily="34" charset="0"/>
                <a:cs typeface="Segoe UI" panose="020B0502040204020203" pitchFamily="34" charset="0"/>
              </a:rPr>
            </a:br>
            <a:r>
              <a:rPr lang="en-US" sz="1400" b="1" dirty="0">
                <a:latin typeface="Segoe UI" panose="020B0502040204020203" pitchFamily="34" charset="0"/>
                <a:ea typeface="Segoe UI" panose="020B0502040204020203" pitchFamily="34" charset="0"/>
                <a:cs typeface="Segoe UI" panose="020B0502040204020203" pitchFamily="34" charset="0"/>
              </a:rPr>
              <a:t>“</a:t>
            </a:r>
            <a:r>
              <a:rPr lang="en-US" sz="1400" dirty="0">
                <a:latin typeface="Segoe UI" panose="020B0502040204020203" pitchFamily="34" charset="0"/>
                <a:ea typeface="Segoe UI" panose="020B0502040204020203" pitchFamily="34" charset="0"/>
                <a:cs typeface="Segoe UI" panose="020B0502040204020203" pitchFamily="34" charset="0"/>
              </a:rPr>
              <a:t>Southern Relief”</a:t>
            </a:r>
          </a:p>
        </p:txBody>
      </p:sp>
      <p:sp>
        <p:nvSpPr>
          <p:cNvPr id="21" name="TextBox 20">
            <a:extLst>
              <a:ext uri="{FF2B5EF4-FFF2-40B4-BE49-F238E27FC236}">
                <a16:creationId xmlns:a16="http://schemas.microsoft.com/office/drawing/2014/main" xmlns="" id="{E369A8C5-AA9B-4522-8A50-F447677ADD0D}"/>
              </a:ext>
            </a:extLst>
          </p:cNvPr>
          <p:cNvSpPr txBox="1"/>
          <p:nvPr/>
        </p:nvSpPr>
        <p:spPr>
          <a:xfrm>
            <a:off x="8084026" y="6058778"/>
            <a:ext cx="1523993" cy="738664"/>
          </a:xfrm>
          <a:prstGeom prst="rect">
            <a:avLst/>
          </a:prstGeom>
          <a:noFill/>
        </p:spPr>
        <p:txBody>
          <a:bodyPr wrap="square" rtlCol="0">
            <a:spAutoFit/>
          </a:bodyP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Scenario 3</a:t>
            </a:r>
            <a:br>
              <a:rPr lang="en-US" sz="1400" b="1" dirty="0">
                <a:latin typeface="Segoe UI" panose="020B0502040204020203" pitchFamily="34" charset="0"/>
                <a:ea typeface="Segoe UI" panose="020B0502040204020203" pitchFamily="34" charset="0"/>
                <a:cs typeface="Segoe UI" panose="020B0502040204020203" pitchFamily="34" charset="0"/>
              </a:rPr>
            </a:br>
            <a:r>
              <a:rPr lang="en-US" sz="1400" b="1" dirty="0">
                <a:latin typeface="Segoe UI" panose="020B0502040204020203" pitchFamily="34" charset="0"/>
                <a:ea typeface="Segoe UI" panose="020B0502040204020203" pitchFamily="34" charset="0"/>
                <a:cs typeface="Segoe UI" panose="020B0502040204020203" pitchFamily="34" charset="0"/>
              </a:rPr>
              <a:t>“</a:t>
            </a:r>
            <a:r>
              <a:rPr lang="en-US" sz="1400" dirty="0">
                <a:latin typeface="Segoe UI" panose="020B0502040204020203" pitchFamily="34" charset="0"/>
                <a:ea typeface="Segoe UI" panose="020B0502040204020203" pitchFamily="34" charset="0"/>
                <a:cs typeface="Segoe UI" panose="020B0502040204020203" pitchFamily="34" charset="0"/>
              </a:rPr>
              <a:t>Northern Relief”</a:t>
            </a:r>
          </a:p>
        </p:txBody>
      </p:sp>
      <p:sp>
        <p:nvSpPr>
          <p:cNvPr id="22" name="TextBox 21">
            <a:extLst>
              <a:ext uri="{FF2B5EF4-FFF2-40B4-BE49-F238E27FC236}">
                <a16:creationId xmlns:a16="http://schemas.microsoft.com/office/drawing/2014/main" xmlns="" id="{291333B7-E0B1-4264-8015-C0B980701CC5}"/>
              </a:ext>
            </a:extLst>
          </p:cNvPr>
          <p:cNvSpPr txBox="1"/>
          <p:nvPr/>
        </p:nvSpPr>
        <p:spPr>
          <a:xfrm>
            <a:off x="9335708" y="6058778"/>
            <a:ext cx="1523993" cy="523220"/>
          </a:xfrm>
          <a:prstGeom prst="rect">
            <a:avLst/>
          </a:prstGeom>
          <a:noFill/>
        </p:spPr>
        <p:txBody>
          <a:bodyPr wrap="square" rtlCol="0">
            <a:spAutoFit/>
          </a:bodyP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Scenario 4</a:t>
            </a:r>
            <a:br>
              <a:rPr lang="en-US" sz="1400" b="1" dirty="0">
                <a:latin typeface="Segoe UI" panose="020B0502040204020203" pitchFamily="34" charset="0"/>
                <a:ea typeface="Segoe UI" panose="020B0502040204020203" pitchFamily="34" charset="0"/>
                <a:cs typeface="Segoe UI" panose="020B0502040204020203" pitchFamily="34" charset="0"/>
              </a:rPr>
            </a:br>
            <a:r>
              <a:rPr lang="en-US" sz="1400" b="1" dirty="0">
                <a:latin typeface="Segoe UI" panose="020B0502040204020203" pitchFamily="34" charset="0"/>
                <a:ea typeface="Segoe UI" panose="020B0502040204020203" pitchFamily="34" charset="0"/>
                <a:cs typeface="Segoe UI" panose="020B0502040204020203" pitchFamily="34" charset="0"/>
              </a:rPr>
              <a:t>“</a:t>
            </a:r>
            <a:r>
              <a:rPr lang="en-US" sz="1400" dirty="0">
                <a:latin typeface="Segoe UI" panose="020B0502040204020203" pitchFamily="34" charset="0"/>
                <a:ea typeface="Segoe UI" panose="020B0502040204020203" pitchFamily="34" charset="0"/>
                <a:cs typeface="Segoe UI" panose="020B0502040204020203" pitchFamily="34" charset="0"/>
              </a:rPr>
              <a:t>Pie-in-the-Sky”</a:t>
            </a:r>
          </a:p>
        </p:txBody>
      </p:sp>
      <p:sp>
        <p:nvSpPr>
          <p:cNvPr id="23" name="TextBox 22">
            <a:extLst>
              <a:ext uri="{FF2B5EF4-FFF2-40B4-BE49-F238E27FC236}">
                <a16:creationId xmlns:a16="http://schemas.microsoft.com/office/drawing/2014/main" xmlns="" id="{BDB584C7-665D-4D94-871A-09585E4ED580}"/>
              </a:ext>
            </a:extLst>
          </p:cNvPr>
          <p:cNvSpPr txBox="1"/>
          <p:nvPr/>
        </p:nvSpPr>
        <p:spPr>
          <a:xfrm>
            <a:off x="5531548" y="6058778"/>
            <a:ext cx="1523993" cy="738664"/>
          </a:xfrm>
          <a:prstGeom prst="rect">
            <a:avLst/>
          </a:prstGeom>
          <a:noFill/>
        </p:spPr>
        <p:txBody>
          <a:bodyPr wrap="square" rtlCol="0">
            <a:spAutoFit/>
          </a:bodyP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Scenario 1</a:t>
            </a:r>
            <a:br>
              <a:rPr lang="en-US" sz="1400" b="1" dirty="0">
                <a:latin typeface="Segoe UI" panose="020B0502040204020203" pitchFamily="34" charset="0"/>
                <a:ea typeface="Segoe UI" panose="020B0502040204020203" pitchFamily="34" charset="0"/>
                <a:cs typeface="Segoe UI" panose="020B0502040204020203" pitchFamily="34" charset="0"/>
              </a:rPr>
            </a:br>
            <a:r>
              <a:rPr lang="en-US" sz="1400" dirty="0">
                <a:latin typeface="Segoe UI" panose="020B0502040204020203" pitchFamily="34" charset="0"/>
                <a:ea typeface="Segoe UI" panose="020B0502040204020203" pitchFamily="34" charset="0"/>
                <a:cs typeface="Segoe UI" panose="020B0502040204020203" pitchFamily="34" charset="0"/>
              </a:rPr>
              <a:t>“Low-Hanging Fruit”</a:t>
            </a:r>
          </a:p>
        </p:txBody>
      </p:sp>
      <p:sp>
        <p:nvSpPr>
          <p:cNvPr id="24" name="TextBox 23">
            <a:extLst>
              <a:ext uri="{FF2B5EF4-FFF2-40B4-BE49-F238E27FC236}">
                <a16:creationId xmlns:a16="http://schemas.microsoft.com/office/drawing/2014/main" xmlns="" id="{1F59AD33-F8AF-4536-8647-E525BE649388}"/>
              </a:ext>
            </a:extLst>
          </p:cNvPr>
          <p:cNvSpPr txBox="1"/>
          <p:nvPr/>
        </p:nvSpPr>
        <p:spPr>
          <a:xfrm>
            <a:off x="4283305" y="6058778"/>
            <a:ext cx="1523993" cy="307777"/>
          </a:xfrm>
          <a:prstGeom prst="rect">
            <a:avLst/>
          </a:prstGeom>
          <a:noFill/>
        </p:spPr>
        <p:txBody>
          <a:bodyPr wrap="square" rtlCol="0">
            <a:spAutoFit/>
          </a:bodyP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Base 2040</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25" name="TextBox 24">
            <a:extLst>
              <a:ext uri="{FF2B5EF4-FFF2-40B4-BE49-F238E27FC236}">
                <a16:creationId xmlns:a16="http://schemas.microsoft.com/office/drawing/2014/main" xmlns="" id="{763E68B0-7227-438B-8A83-55B7B5C26476}"/>
              </a:ext>
            </a:extLst>
          </p:cNvPr>
          <p:cNvSpPr txBox="1"/>
          <p:nvPr/>
        </p:nvSpPr>
        <p:spPr>
          <a:xfrm>
            <a:off x="3031623" y="6058778"/>
            <a:ext cx="1523993" cy="523220"/>
          </a:xfrm>
          <a:prstGeom prst="rect">
            <a:avLst/>
          </a:prstGeom>
          <a:noFill/>
        </p:spPr>
        <p:txBody>
          <a:bodyPr wrap="square" rtlCol="0">
            <a:spAutoFit/>
          </a:bodyP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2017 Existing </a:t>
            </a:r>
            <a:br>
              <a:rPr lang="en-US" sz="1400" b="1" dirty="0">
                <a:latin typeface="Segoe UI" panose="020B0502040204020203" pitchFamily="34" charset="0"/>
                <a:ea typeface="Segoe UI" panose="020B0502040204020203" pitchFamily="34" charset="0"/>
                <a:cs typeface="Segoe UI" panose="020B0502040204020203" pitchFamily="34" charset="0"/>
              </a:rPr>
            </a:br>
            <a:r>
              <a:rPr lang="en-US" sz="1400" b="1" dirty="0">
                <a:latin typeface="Segoe UI" panose="020B0502040204020203" pitchFamily="34" charset="0"/>
                <a:ea typeface="Segoe UI" panose="020B0502040204020203" pitchFamily="34" charset="0"/>
                <a:cs typeface="Segoe UI" panose="020B0502040204020203" pitchFamily="34" charset="0"/>
              </a:rPr>
              <a:t>Plus Vested</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xmlns="" id="{D544A79D-3999-4415-A455-00DB129115F9}"/>
              </a:ext>
            </a:extLst>
          </p:cNvPr>
          <p:cNvSpPr txBox="1"/>
          <p:nvPr/>
        </p:nvSpPr>
        <p:spPr>
          <a:xfrm>
            <a:off x="1821984" y="6058778"/>
            <a:ext cx="1523993" cy="523220"/>
          </a:xfrm>
          <a:prstGeom prst="rect">
            <a:avLst/>
          </a:prstGeom>
          <a:noFill/>
        </p:spPr>
        <p:txBody>
          <a:bodyPr wrap="square" rtlCol="0">
            <a:spAutoFit/>
          </a:bodyP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2017 Existing </a:t>
            </a:r>
            <a:br>
              <a:rPr lang="en-US" sz="1400" b="1" dirty="0">
                <a:latin typeface="Segoe UI" panose="020B0502040204020203" pitchFamily="34" charset="0"/>
                <a:ea typeface="Segoe UI" panose="020B0502040204020203" pitchFamily="34" charset="0"/>
                <a:cs typeface="Segoe UI" panose="020B0502040204020203" pitchFamily="34" charset="0"/>
              </a:rPr>
            </a:br>
            <a:r>
              <a:rPr lang="en-US" sz="1400" b="1" dirty="0">
                <a:latin typeface="Segoe UI" panose="020B0502040204020203" pitchFamily="34" charset="0"/>
                <a:ea typeface="Segoe UI" panose="020B0502040204020203" pitchFamily="34" charset="0"/>
                <a:cs typeface="Segoe UI" panose="020B0502040204020203" pitchFamily="34" charset="0"/>
              </a:rPr>
              <a:t>Conditions</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a:extLst>
              <a:ext uri="{FF2B5EF4-FFF2-40B4-BE49-F238E27FC236}">
                <a16:creationId xmlns:a16="http://schemas.microsoft.com/office/drawing/2014/main" xmlns="" id="{65806015-7CAD-444C-8576-A0AD19AA7204}"/>
              </a:ext>
            </a:extLst>
          </p:cNvPr>
          <p:cNvCxnSpPr/>
          <p:nvPr/>
        </p:nvCxnSpPr>
        <p:spPr>
          <a:xfrm>
            <a:off x="1982415" y="5965082"/>
            <a:ext cx="8677275"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7727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32FC77-50B7-4E54-A4D6-599207A6028B}"/>
              </a:ext>
            </a:extLst>
          </p:cNvPr>
          <p:cNvSpPr>
            <a:spLocks noGrp="1"/>
          </p:cNvSpPr>
          <p:nvPr>
            <p:ph type="title"/>
          </p:nvPr>
        </p:nvSpPr>
        <p:spPr/>
        <p:txBody>
          <a:bodyPr/>
          <a:lstStyle/>
          <a:p>
            <a:r>
              <a:rPr lang="en-US" sz="3200" dirty="0"/>
              <a:t>Improvement Costs</a:t>
            </a:r>
          </a:p>
        </p:txBody>
      </p:sp>
      <p:graphicFrame>
        <p:nvGraphicFramePr>
          <p:cNvPr id="7" name="Content Placeholder 6">
            <a:extLst>
              <a:ext uri="{FF2B5EF4-FFF2-40B4-BE49-F238E27FC236}">
                <a16:creationId xmlns:a16="http://schemas.microsoft.com/office/drawing/2014/main" xmlns="" id="{7F95BB2B-4725-4D58-AFAB-D70F58FA1230}"/>
              </a:ext>
            </a:extLst>
          </p:cNvPr>
          <p:cNvGraphicFramePr>
            <a:graphicFrameLocks noGrp="1"/>
          </p:cNvGraphicFramePr>
          <p:nvPr>
            <p:ph sz="quarter" idx="10"/>
            <p:extLst>
              <p:ext uri="{D42A27DB-BD31-4B8C-83A1-F6EECF244321}">
                <p14:modId xmlns:p14="http://schemas.microsoft.com/office/powerpoint/2010/main" val="38836854"/>
              </p:ext>
            </p:extLst>
          </p:nvPr>
        </p:nvGraphicFramePr>
        <p:xfrm>
          <a:off x="609601" y="1417639"/>
          <a:ext cx="10877549" cy="4679624"/>
        </p:xfrm>
        <a:graphic>
          <a:graphicData uri="http://schemas.openxmlformats.org/drawingml/2006/table">
            <a:tbl>
              <a:tblPr>
                <a:tableStyleId>{5C22544A-7EE6-4342-B048-85BDC9FD1C3A}</a:tableStyleId>
              </a:tblPr>
              <a:tblGrid>
                <a:gridCol w="2664310">
                  <a:extLst>
                    <a:ext uri="{9D8B030D-6E8A-4147-A177-3AD203B41FA5}">
                      <a16:colId xmlns:a16="http://schemas.microsoft.com/office/drawing/2014/main" xmlns="" val="121107653"/>
                    </a:ext>
                  </a:extLst>
                </a:gridCol>
                <a:gridCol w="2021018">
                  <a:extLst>
                    <a:ext uri="{9D8B030D-6E8A-4147-A177-3AD203B41FA5}">
                      <a16:colId xmlns:a16="http://schemas.microsoft.com/office/drawing/2014/main" xmlns="" val="20001"/>
                    </a:ext>
                  </a:extLst>
                </a:gridCol>
                <a:gridCol w="1877396">
                  <a:extLst>
                    <a:ext uri="{9D8B030D-6E8A-4147-A177-3AD203B41FA5}">
                      <a16:colId xmlns:a16="http://schemas.microsoft.com/office/drawing/2014/main" xmlns="" val="20002"/>
                    </a:ext>
                  </a:extLst>
                </a:gridCol>
                <a:gridCol w="4314825">
                  <a:extLst>
                    <a:ext uri="{9D8B030D-6E8A-4147-A177-3AD203B41FA5}">
                      <a16:colId xmlns:a16="http://schemas.microsoft.com/office/drawing/2014/main" xmlns="" val="2248617340"/>
                    </a:ext>
                  </a:extLst>
                </a:gridCol>
              </a:tblGrid>
              <a:tr h="915879">
                <a:tc>
                  <a:txBody>
                    <a:bodyPr/>
                    <a:lstStyle/>
                    <a:p>
                      <a:pPr algn="ctr" fontAlgn="b"/>
                      <a:r>
                        <a:rPr lang="en-US" sz="2000" b="1" u="none" strike="noStrike" dirty="0">
                          <a:effectLst/>
                          <a:latin typeface="Segoe UI" panose="020B0502040204020203" pitchFamily="34" charset="0"/>
                          <a:cs typeface="Segoe UI" panose="020B0502040204020203" pitchFamily="34" charset="0"/>
                        </a:rPr>
                        <a:t>Improvement</a:t>
                      </a:r>
                      <a:endParaRPr lang="en-US" sz="2000" b="1"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b">
                    <a:solidFill>
                      <a:schemeClr val="accent1">
                        <a:lumMod val="40000"/>
                        <a:lumOff val="60000"/>
                      </a:schemeClr>
                    </a:solidFill>
                  </a:tcPr>
                </a:tc>
                <a:tc>
                  <a:txBody>
                    <a:bodyPr/>
                    <a:lstStyle/>
                    <a:p>
                      <a:pPr algn="ctr" fontAlgn="b"/>
                      <a:r>
                        <a:rPr lang="en-US" sz="2000" b="1" u="none" strike="noStrike" dirty="0">
                          <a:effectLst/>
                          <a:latin typeface="Segoe UI" panose="020B0502040204020203" pitchFamily="34" charset="0"/>
                          <a:cs typeface="Segoe UI" panose="020B0502040204020203" pitchFamily="34" charset="0"/>
                        </a:rPr>
                        <a:t>Construction </a:t>
                      </a:r>
                    </a:p>
                    <a:p>
                      <a:pPr algn="ctr" fontAlgn="b"/>
                      <a:r>
                        <a:rPr lang="en-US" sz="2000" b="1" u="none" strike="noStrike" dirty="0">
                          <a:effectLst/>
                          <a:latin typeface="Segoe UI" panose="020B0502040204020203" pitchFamily="34" charset="0"/>
                          <a:cs typeface="Segoe UI" panose="020B0502040204020203" pitchFamily="34" charset="0"/>
                        </a:rPr>
                        <a:t>Cost *</a:t>
                      </a:r>
                      <a:endParaRPr lang="en-US" sz="2000" b="1"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b">
                    <a:solidFill>
                      <a:schemeClr val="accent1">
                        <a:lumMod val="40000"/>
                        <a:lumOff val="60000"/>
                      </a:schemeClr>
                    </a:solidFill>
                  </a:tcPr>
                </a:tc>
                <a:tc>
                  <a:txBody>
                    <a:bodyPr/>
                    <a:lstStyle/>
                    <a:p>
                      <a:pPr algn="ctr" fontAlgn="b"/>
                      <a:r>
                        <a:rPr lang="en-US" sz="2000" b="1" u="none" strike="noStrike" dirty="0">
                          <a:effectLst/>
                          <a:latin typeface="Segoe UI" panose="020B0502040204020203" pitchFamily="34" charset="0"/>
                          <a:cs typeface="Segoe UI" panose="020B0502040204020203" pitchFamily="34" charset="0"/>
                        </a:rPr>
                        <a:t>Number of Lanes</a:t>
                      </a:r>
                      <a:endParaRPr lang="en-US" sz="2000" b="1"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b">
                    <a:solidFill>
                      <a:schemeClr val="accent1">
                        <a:lumMod val="40000"/>
                        <a:lumOff val="60000"/>
                      </a:schemeClr>
                    </a:solidFill>
                  </a:tcPr>
                </a:tc>
                <a:tc>
                  <a:txBody>
                    <a:bodyPr/>
                    <a:lstStyle/>
                    <a:p>
                      <a:pPr algn="ctr" fontAlgn="b"/>
                      <a:r>
                        <a:rPr lang="en-US" sz="2000" b="1" u="none" strike="noStrike" dirty="0">
                          <a:effectLst/>
                          <a:latin typeface="Segoe UI" panose="020B0502040204020203" pitchFamily="34" charset="0"/>
                          <a:cs typeface="Segoe UI" panose="020B0502040204020203" pitchFamily="34" charset="0"/>
                        </a:rPr>
                        <a:t>Limits</a:t>
                      </a:r>
                      <a:endParaRPr lang="en-US" sz="2000" b="1"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xmlns="" val="3975343262"/>
                  </a:ext>
                </a:extLst>
              </a:tr>
              <a:tr h="457940">
                <a:tc>
                  <a:txBody>
                    <a:bodyPr/>
                    <a:lstStyle/>
                    <a:p>
                      <a:pPr algn="l" fontAlgn="b"/>
                      <a:r>
                        <a:rPr lang="en-US" sz="1800" u="none" strike="noStrike" dirty="0">
                          <a:effectLst/>
                          <a:latin typeface="Segoe UI" panose="020B0502040204020203" pitchFamily="34" charset="0"/>
                          <a:cs typeface="Segoe UI" panose="020B0502040204020203" pitchFamily="34" charset="0"/>
                        </a:rPr>
                        <a:t>Tymber Creek Rd </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rgbClr val="92D050"/>
                    </a:solidFill>
                  </a:tcPr>
                </a:tc>
                <a:tc>
                  <a:txBody>
                    <a:bodyPr/>
                    <a:lstStyle/>
                    <a:p>
                      <a:pPr algn="ctr" fontAlgn="b"/>
                      <a:r>
                        <a:rPr lang="en-US" sz="1800" u="none" strike="noStrike" dirty="0">
                          <a:effectLst/>
                          <a:latin typeface="Segoe UI" panose="020B0502040204020203" pitchFamily="34" charset="0"/>
                          <a:cs typeface="Segoe UI" panose="020B0502040204020203" pitchFamily="34" charset="0"/>
                        </a:rPr>
                        <a:t> $17,050,000 </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ctr" fontAlgn="b"/>
                      <a:r>
                        <a:rPr lang="en-US" sz="1800" u="none" strike="noStrike" dirty="0">
                          <a:effectLst/>
                          <a:latin typeface="Segoe UI" panose="020B0502040204020203" pitchFamily="34" charset="0"/>
                          <a:cs typeface="Segoe UI" panose="020B0502040204020203" pitchFamily="34" charset="0"/>
                        </a:rPr>
                        <a:t>2</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l" fontAlgn="b"/>
                      <a:r>
                        <a:rPr lang="en-US" sz="1800" u="none" strike="noStrike" dirty="0">
                          <a:effectLst/>
                          <a:latin typeface="Segoe UI" panose="020B0502040204020203" pitchFamily="34" charset="0"/>
                          <a:cs typeface="Segoe UI" panose="020B0502040204020203" pitchFamily="34" charset="0"/>
                        </a:rPr>
                        <a:t>Minto to SR 40</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extLst>
                  <a:ext uri="{0D108BD9-81ED-4DB2-BD59-A6C34878D82A}">
                    <a16:rowId xmlns:a16="http://schemas.microsoft.com/office/drawing/2014/main" xmlns="" val="2320713357"/>
                  </a:ext>
                </a:extLst>
              </a:tr>
              <a:tr h="457940">
                <a:tc>
                  <a:txBody>
                    <a:bodyPr/>
                    <a:lstStyle/>
                    <a:p>
                      <a:pPr algn="l" fontAlgn="b"/>
                      <a:r>
                        <a:rPr lang="en-US" sz="1800" u="none" strike="noStrike" dirty="0">
                          <a:effectLst/>
                          <a:latin typeface="Segoe UI" panose="020B0502040204020203" pitchFamily="34" charset="0"/>
                          <a:cs typeface="Segoe UI" panose="020B0502040204020203" pitchFamily="34" charset="0"/>
                        </a:rPr>
                        <a:t>LPGA Blvd Widening</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rgbClr val="92D050"/>
                    </a:solidFill>
                  </a:tcPr>
                </a:tc>
                <a:tc>
                  <a:txBody>
                    <a:bodyPr/>
                    <a:lstStyle/>
                    <a:p>
                      <a:pPr algn="ctr" fontAlgn="b"/>
                      <a:r>
                        <a:rPr lang="en-US" sz="1800" u="none" strike="noStrike" dirty="0">
                          <a:effectLst/>
                          <a:latin typeface="Segoe UI" panose="020B0502040204020203" pitchFamily="34" charset="0"/>
                          <a:cs typeface="Segoe UI" panose="020B0502040204020203" pitchFamily="34" charset="0"/>
                        </a:rPr>
                        <a:t> $ 42,564,257 </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95000"/>
                      </a:schemeClr>
                    </a:solidFill>
                  </a:tcPr>
                </a:tc>
                <a:tc>
                  <a:txBody>
                    <a:bodyPr/>
                    <a:lstStyle/>
                    <a:p>
                      <a:pPr algn="ctr" fontAlgn="b"/>
                      <a:r>
                        <a:rPr lang="en-US" sz="1800" u="none" strike="noStrike" dirty="0">
                          <a:effectLst/>
                          <a:latin typeface="Segoe UI" panose="020B0502040204020203" pitchFamily="34" charset="0"/>
                          <a:cs typeface="Segoe UI" panose="020B0502040204020203" pitchFamily="34" charset="0"/>
                        </a:rPr>
                        <a:t>6</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95000"/>
                      </a:schemeClr>
                    </a:solidFill>
                  </a:tcPr>
                </a:tc>
                <a:tc>
                  <a:txBody>
                    <a:bodyPr/>
                    <a:lstStyle/>
                    <a:p>
                      <a:pPr algn="l" fontAlgn="b"/>
                      <a:r>
                        <a:rPr lang="en-US" sz="1800" u="none" strike="noStrike" dirty="0">
                          <a:effectLst/>
                          <a:latin typeface="Segoe UI" panose="020B0502040204020203" pitchFamily="34" charset="0"/>
                          <a:cs typeface="Segoe UI" panose="020B0502040204020203" pitchFamily="34" charset="0"/>
                        </a:rPr>
                        <a:t>Tymber Creek Road to Clyde Morris Blvd</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95000"/>
                      </a:schemeClr>
                    </a:solidFill>
                  </a:tcPr>
                </a:tc>
                <a:extLst>
                  <a:ext uri="{0D108BD9-81ED-4DB2-BD59-A6C34878D82A}">
                    <a16:rowId xmlns:a16="http://schemas.microsoft.com/office/drawing/2014/main" xmlns="" val="192310427"/>
                  </a:ext>
                </a:extLst>
              </a:tr>
              <a:tr h="457940">
                <a:tc>
                  <a:txBody>
                    <a:bodyPr/>
                    <a:lstStyle/>
                    <a:p>
                      <a:pPr algn="l" fontAlgn="b"/>
                      <a:r>
                        <a:rPr lang="en-US" sz="1800" u="none" strike="noStrike" dirty="0">
                          <a:effectLst/>
                          <a:latin typeface="Segoe UI" panose="020B0502040204020203" pitchFamily="34" charset="0"/>
                          <a:cs typeface="Segoe UI" panose="020B0502040204020203" pitchFamily="34" charset="0"/>
                        </a:rPr>
                        <a:t>Hand Ave Widening</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rgbClr val="92D050"/>
                    </a:solidFill>
                  </a:tcPr>
                </a:tc>
                <a:tc>
                  <a:txBody>
                    <a:bodyPr/>
                    <a:lstStyle/>
                    <a:p>
                      <a:pPr algn="ctr" fontAlgn="b"/>
                      <a:r>
                        <a:rPr lang="en-US" sz="1800" u="none" strike="noStrike" dirty="0">
                          <a:effectLst/>
                          <a:latin typeface="Segoe UI" panose="020B0502040204020203" pitchFamily="34" charset="0"/>
                          <a:cs typeface="Segoe UI" panose="020B0502040204020203" pitchFamily="34" charset="0"/>
                        </a:rPr>
                        <a:t>   $6,955,101 </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ctr" fontAlgn="b"/>
                      <a:r>
                        <a:rPr lang="en-US" sz="1800" u="none" strike="noStrike" dirty="0">
                          <a:effectLst/>
                          <a:latin typeface="Segoe UI" panose="020B0502040204020203" pitchFamily="34" charset="0"/>
                          <a:cs typeface="Segoe UI" panose="020B0502040204020203" pitchFamily="34" charset="0"/>
                        </a:rPr>
                        <a:t>4</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l" fontAlgn="b"/>
                      <a:r>
                        <a:rPr lang="en-US" sz="1800" u="none" strike="noStrike" dirty="0">
                          <a:effectLst/>
                          <a:latin typeface="Segoe UI" panose="020B0502040204020203" pitchFamily="34" charset="0"/>
                          <a:cs typeface="Segoe UI" panose="020B0502040204020203" pitchFamily="34" charset="0"/>
                        </a:rPr>
                        <a:t>Nova Rd to Clyde Morris Blvd</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extLst>
                  <a:ext uri="{0D108BD9-81ED-4DB2-BD59-A6C34878D82A}">
                    <a16:rowId xmlns:a16="http://schemas.microsoft.com/office/drawing/2014/main" xmlns="" val="3145246656"/>
                  </a:ext>
                </a:extLst>
              </a:tr>
              <a:tr h="457940">
                <a:tc>
                  <a:txBody>
                    <a:bodyPr/>
                    <a:lstStyle/>
                    <a:p>
                      <a:pPr algn="l" fontAlgn="b"/>
                      <a:r>
                        <a:rPr lang="en-US" sz="1800" u="none" strike="noStrike" dirty="0">
                          <a:effectLst/>
                          <a:latin typeface="Segoe UI" panose="020B0502040204020203" pitchFamily="34" charset="0"/>
                          <a:cs typeface="Segoe UI" panose="020B0502040204020203" pitchFamily="34" charset="0"/>
                        </a:rPr>
                        <a:t>Dunn Ave Widening</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rgbClr val="92D050"/>
                    </a:solidFill>
                  </a:tcPr>
                </a:tc>
                <a:tc>
                  <a:txBody>
                    <a:bodyPr/>
                    <a:lstStyle/>
                    <a:p>
                      <a:pPr algn="ctr" fontAlgn="b"/>
                      <a:r>
                        <a:rPr lang="en-US" sz="1800" u="none" strike="noStrike" dirty="0">
                          <a:effectLst/>
                          <a:latin typeface="Segoe UI" panose="020B0502040204020203" pitchFamily="34" charset="0"/>
                          <a:cs typeface="Segoe UI" panose="020B0502040204020203" pitchFamily="34" charset="0"/>
                        </a:rPr>
                        <a:t> $16,500,000 </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95000"/>
                      </a:schemeClr>
                    </a:solidFill>
                  </a:tcPr>
                </a:tc>
                <a:tc>
                  <a:txBody>
                    <a:bodyPr/>
                    <a:lstStyle/>
                    <a:p>
                      <a:pPr algn="ctr" fontAlgn="b"/>
                      <a:r>
                        <a:rPr lang="en-US" sz="1800" u="none" strike="noStrike" dirty="0">
                          <a:effectLst/>
                          <a:latin typeface="Segoe UI" panose="020B0502040204020203" pitchFamily="34" charset="0"/>
                          <a:cs typeface="Segoe UI" panose="020B0502040204020203" pitchFamily="34" charset="0"/>
                        </a:rPr>
                        <a:t>4</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95000"/>
                      </a:schemeClr>
                    </a:solidFill>
                  </a:tcPr>
                </a:tc>
                <a:tc>
                  <a:txBody>
                    <a:bodyPr/>
                    <a:lstStyle/>
                    <a:p>
                      <a:pPr algn="l" fontAlgn="b"/>
                      <a:r>
                        <a:rPr lang="en-US" sz="1800" u="none" strike="noStrike" dirty="0">
                          <a:effectLst/>
                          <a:latin typeface="Segoe UI" panose="020B0502040204020203" pitchFamily="34" charset="0"/>
                          <a:cs typeface="Segoe UI" panose="020B0502040204020203" pitchFamily="34" charset="0"/>
                        </a:rPr>
                        <a:t>Williamson Blvd to Clyde Morris Blvd</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95000"/>
                      </a:schemeClr>
                    </a:solidFill>
                  </a:tcPr>
                </a:tc>
                <a:extLst>
                  <a:ext uri="{0D108BD9-81ED-4DB2-BD59-A6C34878D82A}">
                    <a16:rowId xmlns:a16="http://schemas.microsoft.com/office/drawing/2014/main" xmlns="" val="3546224850"/>
                  </a:ext>
                </a:extLst>
              </a:tr>
              <a:tr h="457940">
                <a:tc>
                  <a:txBody>
                    <a:bodyPr/>
                    <a:lstStyle/>
                    <a:p>
                      <a:pPr algn="l" fontAlgn="b"/>
                      <a:r>
                        <a:rPr lang="en-US" sz="1800" u="none" strike="noStrike" dirty="0">
                          <a:effectLst/>
                          <a:latin typeface="Segoe UI" panose="020B0502040204020203" pitchFamily="34" charset="0"/>
                          <a:cs typeface="Segoe UI" panose="020B0502040204020203" pitchFamily="34" charset="0"/>
                        </a:rPr>
                        <a:t>Dunn Ave Extension </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rgbClr val="92D050"/>
                    </a:solidFill>
                  </a:tcPr>
                </a:tc>
                <a:tc>
                  <a:txBody>
                    <a:bodyPr/>
                    <a:lstStyle/>
                    <a:p>
                      <a:pPr algn="ctr" fontAlgn="b"/>
                      <a:r>
                        <a:rPr lang="en-US" sz="1800" u="none" strike="noStrike" dirty="0">
                          <a:effectLst/>
                          <a:latin typeface="Segoe UI" panose="020B0502040204020203" pitchFamily="34" charset="0"/>
                          <a:cs typeface="Segoe UI" panose="020B0502040204020203" pitchFamily="34" charset="0"/>
                        </a:rPr>
                        <a:t> $22,000,000 </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ctr" fontAlgn="b"/>
                      <a:r>
                        <a:rPr lang="en-US" sz="1800" u="none" strike="noStrike" dirty="0">
                          <a:effectLst/>
                          <a:latin typeface="Segoe UI" panose="020B0502040204020203" pitchFamily="34" charset="0"/>
                          <a:cs typeface="Segoe UI" panose="020B0502040204020203" pitchFamily="34" charset="0"/>
                        </a:rPr>
                        <a:t>2</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l" fontAlgn="b"/>
                      <a:r>
                        <a:rPr lang="en-US" sz="1800" u="none" strike="noStrike" dirty="0">
                          <a:effectLst/>
                          <a:latin typeface="Segoe UI" panose="020B0502040204020203" pitchFamily="34" charset="0"/>
                          <a:cs typeface="Segoe UI" panose="020B0502040204020203" pitchFamily="34" charset="0"/>
                        </a:rPr>
                        <a:t>Tomoka Farms Rd to LPGA Blvd</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extLst>
                  <a:ext uri="{0D108BD9-81ED-4DB2-BD59-A6C34878D82A}">
                    <a16:rowId xmlns:a16="http://schemas.microsoft.com/office/drawing/2014/main" xmlns="" val="2477514397"/>
                  </a:ext>
                </a:extLst>
              </a:tr>
              <a:tr h="457940">
                <a:tc>
                  <a:txBody>
                    <a:bodyPr/>
                    <a:lstStyle/>
                    <a:p>
                      <a:pPr algn="l" fontAlgn="b"/>
                      <a:r>
                        <a:rPr lang="en-US" sz="1800" u="none" strike="noStrike" dirty="0">
                          <a:effectLst/>
                          <a:latin typeface="Segoe UI" panose="020B0502040204020203" pitchFamily="34" charset="0"/>
                          <a:cs typeface="Segoe UI" panose="020B0502040204020203" pitchFamily="34" charset="0"/>
                        </a:rPr>
                        <a:t>Hand Ave Extension</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95000"/>
                      </a:schemeClr>
                    </a:solidFill>
                  </a:tcPr>
                </a:tc>
                <a:tc>
                  <a:txBody>
                    <a:bodyPr/>
                    <a:lstStyle/>
                    <a:p>
                      <a:pPr algn="ctr" fontAlgn="b"/>
                      <a:r>
                        <a:rPr lang="en-US" sz="1800" u="none" strike="noStrike" dirty="0">
                          <a:effectLst/>
                          <a:latin typeface="Segoe UI" panose="020B0502040204020203" pitchFamily="34" charset="0"/>
                          <a:cs typeface="Segoe UI" panose="020B0502040204020203" pitchFamily="34" charset="0"/>
                        </a:rPr>
                        <a:t> $39,500,000 </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95000"/>
                      </a:schemeClr>
                    </a:solidFill>
                  </a:tcPr>
                </a:tc>
                <a:tc>
                  <a:txBody>
                    <a:bodyPr/>
                    <a:lstStyle/>
                    <a:p>
                      <a:pPr algn="ctr" fontAlgn="b"/>
                      <a:r>
                        <a:rPr lang="en-US" sz="1800" u="none" strike="noStrike" dirty="0">
                          <a:effectLst/>
                          <a:latin typeface="Segoe UI" panose="020B0502040204020203" pitchFamily="34" charset="0"/>
                          <a:cs typeface="Segoe UI" panose="020B0502040204020203" pitchFamily="34" charset="0"/>
                        </a:rPr>
                        <a:t>2</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95000"/>
                      </a:schemeClr>
                    </a:solidFill>
                  </a:tcPr>
                </a:tc>
                <a:tc>
                  <a:txBody>
                    <a:bodyPr/>
                    <a:lstStyle/>
                    <a:p>
                      <a:pPr algn="l" fontAlgn="b"/>
                      <a:r>
                        <a:rPr lang="en-US" sz="1800" u="none" strike="noStrike" dirty="0">
                          <a:effectLst/>
                          <a:latin typeface="Segoe UI" panose="020B0502040204020203" pitchFamily="34" charset="0"/>
                          <a:cs typeface="Segoe UI" panose="020B0502040204020203" pitchFamily="34" charset="0"/>
                        </a:rPr>
                        <a:t>Williamson Blvd to Tournament Drive</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bg1">
                        <a:lumMod val="95000"/>
                      </a:schemeClr>
                    </a:solidFill>
                  </a:tcPr>
                </a:tc>
                <a:extLst>
                  <a:ext uri="{0D108BD9-81ED-4DB2-BD59-A6C34878D82A}">
                    <a16:rowId xmlns:a16="http://schemas.microsoft.com/office/drawing/2014/main" xmlns="" val="1472713352"/>
                  </a:ext>
                </a:extLst>
              </a:tr>
              <a:tr h="457940">
                <a:tc>
                  <a:txBody>
                    <a:bodyPr/>
                    <a:lstStyle/>
                    <a:p>
                      <a:pPr algn="l" fontAlgn="b"/>
                      <a:r>
                        <a:rPr lang="en-US" sz="1800" u="none" strike="noStrike" dirty="0">
                          <a:effectLst/>
                          <a:latin typeface="Segoe UI" panose="020B0502040204020203" pitchFamily="34" charset="0"/>
                          <a:cs typeface="Segoe UI" panose="020B0502040204020203" pitchFamily="34" charset="0"/>
                        </a:rPr>
                        <a:t>Tournament Drive Extension </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ctr" fontAlgn="b"/>
                      <a:r>
                        <a:rPr lang="en-US" sz="1800" u="none" strike="noStrike" dirty="0">
                          <a:effectLst/>
                          <a:latin typeface="Segoe UI" panose="020B0502040204020203" pitchFamily="34" charset="0"/>
                          <a:cs typeface="Segoe UI" panose="020B0502040204020203" pitchFamily="34" charset="0"/>
                        </a:rPr>
                        <a:t>  $9,200,000 </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ctr" fontAlgn="b"/>
                      <a:r>
                        <a:rPr lang="en-US" sz="1800" u="none" strike="noStrike" dirty="0">
                          <a:effectLst/>
                          <a:latin typeface="Segoe UI" panose="020B0502040204020203" pitchFamily="34" charset="0"/>
                          <a:cs typeface="Segoe UI" panose="020B0502040204020203" pitchFamily="34" charset="0"/>
                        </a:rPr>
                        <a:t>2</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l" fontAlgn="b"/>
                      <a:r>
                        <a:rPr lang="en-US" sz="1800" u="none" strike="noStrike" dirty="0">
                          <a:effectLst/>
                          <a:latin typeface="Segoe UI" panose="020B0502040204020203" pitchFamily="34" charset="0"/>
                          <a:cs typeface="Segoe UI" panose="020B0502040204020203" pitchFamily="34" charset="0"/>
                        </a:rPr>
                        <a:t>LPGA Blvd to SR 40</a:t>
                      </a:r>
                      <a:endParaRPr lang="en-US" sz="1800" b="0"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tc>
                <a:extLst>
                  <a:ext uri="{0D108BD9-81ED-4DB2-BD59-A6C34878D82A}">
                    <a16:rowId xmlns:a16="http://schemas.microsoft.com/office/drawing/2014/main" xmlns="" val="477220288"/>
                  </a:ext>
                </a:extLst>
              </a:tr>
              <a:tr h="457940">
                <a:tc gridSpan="4">
                  <a:txBody>
                    <a:bodyPr/>
                    <a:lstStyle/>
                    <a:p>
                      <a:pPr algn="l" fontAlgn="b"/>
                      <a:r>
                        <a:rPr lang="en-US" sz="1800" u="none" strike="noStrike" baseline="0" dirty="0">
                          <a:effectLst/>
                          <a:latin typeface="Segoe UI" panose="020B0502040204020203" pitchFamily="34" charset="0"/>
                          <a:cs typeface="Segoe UI" panose="020B0502040204020203" pitchFamily="34" charset="0"/>
                        </a:rPr>
                        <a:t>             </a:t>
                      </a:r>
                      <a:r>
                        <a:rPr lang="en-US" sz="1800" u="none" strike="noStrike" dirty="0">
                          <a:effectLst/>
                          <a:latin typeface="Segoe UI" panose="020B0502040204020203" pitchFamily="34" charset="0"/>
                          <a:cs typeface="Segoe UI" panose="020B0502040204020203" pitchFamily="34" charset="0"/>
                        </a:rPr>
                        <a:t>             </a:t>
                      </a:r>
                      <a:r>
                        <a:rPr lang="en-US" sz="1800" b="1" u="none" strike="noStrike" dirty="0">
                          <a:effectLst/>
                          <a:latin typeface="Segoe UI" panose="020B0502040204020203" pitchFamily="34" charset="0"/>
                          <a:cs typeface="Segoe UI" panose="020B0502040204020203" pitchFamily="34" charset="0"/>
                        </a:rPr>
                        <a:t>TOTAL            $153,769,358</a:t>
                      </a:r>
                      <a:endParaRPr lang="en-US" sz="1800" b="1"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ctr">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pPr algn="r" fontAlgn="b"/>
                      <a:endParaRPr lang="en-US" sz="2000" b="1" i="0" u="none" strike="noStrike" dirty="0">
                        <a:solidFill>
                          <a:srgbClr val="000000"/>
                        </a:solidFill>
                        <a:effectLst/>
                        <a:latin typeface="Segoe UI" panose="020B0502040204020203" pitchFamily="34" charset="0"/>
                        <a:cs typeface="Segoe UI" panose="020B0502040204020203"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xmlns="" val="190742648"/>
                  </a:ext>
                </a:extLst>
              </a:tr>
            </a:tbl>
          </a:graphicData>
        </a:graphic>
      </p:graphicFrame>
      <p:sp>
        <p:nvSpPr>
          <p:cNvPr id="8" name="TextBox 7">
            <a:extLst>
              <a:ext uri="{FF2B5EF4-FFF2-40B4-BE49-F238E27FC236}">
                <a16:creationId xmlns:a16="http://schemas.microsoft.com/office/drawing/2014/main" xmlns="" id="{4B4A01EF-BB6C-4E02-9DCA-782550015D62}"/>
              </a:ext>
            </a:extLst>
          </p:cNvPr>
          <p:cNvSpPr txBox="1"/>
          <p:nvPr/>
        </p:nvSpPr>
        <p:spPr>
          <a:xfrm>
            <a:off x="609601" y="6139543"/>
            <a:ext cx="4759123" cy="338554"/>
          </a:xfrm>
          <a:prstGeom prst="rect">
            <a:avLst/>
          </a:prstGeom>
          <a:noFill/>
        </p:spPr>
        <p:txBody>
          <a:bodyPr wrap="none" rtlCol="0">
            <a:spAutoFit/>
          </a:bodyPr>
          <a:lstStyle/>
          <a:p>
            <a:r>
              <a:rPr lang="en-US" sz="1600" b="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 Costs provided by Volusia County Engineering</a:t>
            </a:r>
          </a:p>
        </p:txBody>
      </p:sp>
      <p:sp>
        <p:nvSpPr>
          <p:cNvPr id="3" name="TextBox 2">
            <a:extLst>
              <a:ext uri="{FF2B5EF4-FFF2-40B4-BE49-F238E27FC236}">
                <a16:creationId xmlns:a16="http://schemas.microsoft.com/office/drawing/2014/main" xmlns="" id="{7BC5231B-9656-418C-A826-430090549420}"/>
              </a:ext>
            </a:extLst>
          </p:cNvPr>
          <p:cNvSpPr txBox="1"/>
          <p:nvPr/>
        </p:nvSpPr>
        <p:spPr>
          <a:xfrm>
            <a:off x="7004029" y="691685"/>
            <a:ext cx="4578369" cy="338554"/>
          </a:xfrm>
          <a:prstGeom prst="rect">
            <a:avLst/>
          </a:prstGeom>
          <a:solidFill>
            <a:srgbClr val="92D050"/>
          </a:solidFill>
        </p:spPr>
        <p:txBody>
          <a:bodyPr wrap="none" rtlCol="0">
            <a:spAutoFit/>
          </a:bodyPr>
          <a:lstStyle/>
          <a:p>
            <a:r>
              <a:rPr lang="en-US" sz="1600" b="1" dirty="0">
                <a:latin typeface="Segoe UI" panose="020B0502040204020203" pitchFamily="34" charset="0"/>
                <a:ea typeface="Segoe UI" panose="020B0502040204020203" pitchFamily="34" charset="0"/>
                <a:cs typeface="Segoe UI" panose="020B0502040204020203" pitchFamily="34" charset="0"/>
              </a:rPr>
              <a:t>Projects included on the half cent sales surtax</a:t>
            </a:r>
          </a:p>
        </p:txBody>
      </p:sp>
    </p:spTree>
    <p:extLst>
      <p:ext uri="{BB962C8B-B14F-4D97-AF65-F5344CB8AC3E}">
        <p14:creationId xmlns:p14="http://schemas.microsoft.com/office/powerpoint/2010/main" val="115802765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B8DE58-B594-46E7-A5B6-D9B588E59386}"/>
              </a:ext>
            </a:extLst>
          </p:cNvPr>
          <p:cNvSpPr>
            <a:spLocks noGrp="1"/>
          </p:cNvSpPr>
          <p:nvPr>
            <p:ph type="title"/>
          </p:nvPr>
        </p:nvSpPr>
        <p:spPr/>
        <p:txBody>
          <a:bodyPr/>
          <a:lstStyle/>
          <a:p>
            <a:r>
              <a:rPr lang="en-US" sz="3200" dirty="0"/>
              <a:t>Scenario Comparison – Cost Estimates</a:t>
            </a:r>
          </a:p>
        </p:txBody>
      </p:sp>
      <p:sp>
        <p:nvSpPr>
          <p:cNvPr id="4" name="Rectangle 3">
            <a:extLst>
              <a:ext uri="{FF2B5EF4-FFF2-40B4-BE49-F238E27FC236}">
                <a16:creationId xmlns:a16="http://schemas.microsoft.com/office/drawing/2014/main" xmlns="" id="{9CAC25FB-0C67-4ECC-BAB2-A86861296710}"/>
              </a:ext>
            </a:extLst>
          </p:cNvPr>
          <p:cNvSpPr/>
          <p:nvPr/>
        </p:nvSpPr>
        <p:spPr>
          <a:xfrm>
            <a:off x="352426" y="2247697"/>
            <a:ext cx="2641668" cy="77172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B78A5E54-C30F-483F-816F-235648F6C200}"/>
              </a:ext>
            </a:extLst>
          </p:cNvPr>
          <p:cNvSpPr/>
          <p:nvPr/>
        </p:nvSpPr>
        <p:spPr>
          <a:xfrm>
            <a:off x="3349557" y="2247697"/>
            <a:ext cx="2641668" cy="771728"/>
          </a:xfrm>
          <a:prstGeom prst="rect">
            <a:avLst/>
          </a:prstGeom>
          <a:solidFill>
            <a:srgbClr val="262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9D31617D-747E-4246-834B-966F46272199}"/>
              </a:ext>
            </a:extLst>
          </p:cNvPr>
          <p:cNvSpPr/>
          <p:nvPr/>
        </p:nvSpPr>
        <p:spPr>
          <a:xfrm>
            <a:off x="6321304" y="2247697"/>
            <a:ext cx="2641668" cy="771728"/>
          </a:xfrm>
          <a:prstGeom prst="rect">
            <a:avLst/>
          </a:prstGeom>
          <a:solidFill>
            <a:srgbClr val="80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AC745A9C-2F9F-4FB6-87E4-CAE6DEDAF3E9}"/>
              </a:ext>
            </a:extLst>
          </p:cNvPr>
          <p:cNvSpPr/>
          <p:nvPr/>
        </p:nvSpPr>
        <p:spPr>
          <a:xfrm>
            <a:off x="9242392" y="2247697"/>
            <a:ext cx="2641668" cy="7717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2888D3CE-14A6-4750-8685-FD8C785B0233}"/>
              </a:ext>
            </a:extLst>
          </p:cNvPr>
          <p:cNvSpPr txBox="1"/>
          <p:nvPr/>
        </p:nvSpPr>
        <p:spPr>
          <a:xfrm>
            <a:off x="3349556" y="2371748"/>
            <a:ext cx="2641667" cy="523220"/>
          </a:xfrm>
          <a:prstGeom prst="rect">
            <a:avLst/>
          </a:prstGeom>
          <a:noFill/>
        </p:spPr>
        <p:txBody>
          <a:bodyPr wrap="square" rtlCol="0">
            <a:spAutoFit/>
          </a:bodyPr>
          <a:lstStyle/>
          <a:p>
            <a:r>
              <a:rPr lang="en-US" sz="2800" b="1" cap="all" dirty="0">
                <a:solidFill>
                  <a:schemeClr val="bg1"/>
                </a:solidFill>
                <a:latin typeface="Segoe UI" panose="020B0502040204020203" pitchFamily="34" charset="0"/>
                <a:ea typeface="Segoe UI" panose="020B0502040204020203" pitchFamily="34" charset="0"/>
                <a:cs typeface="Segoe UI" panose="020B0502040204020203" pitchFamily="34" charset="0"/>
              </a:rPr>
              <a:t>Scenario 2</a:t>
            </a:r>
          </a:p>
        </p:txBody>
      </p:sp>
      <p:sp>
        <p:nvSpPr>
          <p:cNvPr id="16" name="TextBox 15">
            <a:extLst>
              <a:ext uri="{FF2B5EF4-FFF2-40B4-BE49-F238E27FC236}">
                <a16:creationId xmlns:a16="http://schemas.microsoft.com/office/drawing/2014/main" xmlns="" id="{810E61CA-171D-4D8E-AC2F-1A1D9403E126}"/>
              </a:ext>
            </a:extLst>
          </p:cNvPr>
          <p:cNvSpPr txBox="1"/>
          <p:nvPr/>
        </p:nvSpPr>
        <p:spPr>
          <a:xfrm>
            <a:off x="6423041" y="2371748"/>
            <a:ext cx="2435054" cy="523220"/>
          </a:xfrm>
          <a:prstGeom prst="rect">
            <a:avLst/>
          </a:prstGeom>
          <a:noFill/>
        </p:spPr>
        <p:txBody>
          <a:bodyPr wrap="square" rtlCol="0">
            <a:spAutoFit/>
          </a:bodyPr>
          <a:lstStyle/>
          <a:p>
            <a:r>
              <a:rPr lang="en-US" sz="2800" b="1" cap="all" dirty="0">
                <a:solidFill>
                  <a:schemeClr val="bg1"/>
                </a:solidFill>
                <a:latin typeface="Segoe UI" panose="020B0502040204020203" pitchFamily="34" charset="0"/>
                <a:cs typeface="Segoe UI" panose="020B0502040204020203" pitchFamily="34" charset="0"/>
              </a:rPr>
              <a:t>Scenario 3</a:t>
            </a:r>
          </a:p>
        </p:txBody>
      </p:sp>
      <p:sp>
        <p:nvSpPr>
          <p:cNvPr id="17" name="TextBox 16">
            <a:extLst>
              <a:ext uri="{FF2B5EF4-FFF2-40B4-BE49-F238E27FC236}">
                <a16:creationId xmlns:a16="http://schemas.microsoft.com/office/drawing/2014/main" xmlns="" id="{96713110-3B6A-43A9-B646-16DAA09AF59A}"/>
              </a:ext>
            </a:extLst>
          </p:cNvPr>
          <p:cNvSpPr txBox="1"/>
          <p:nvPr/>
        </p:nvSpPr>
        <p:spPr>
          <a:xfrm>
            <a:off x="9312311" y="2371748"/>
            <a:ext cx="2452637" cy="523220"/>
          </a:xfrm>
          <a:prstGeom prst="rect">
            <a:avLst/>
          </a:prstGeom>
          <a:noFill/>
        </p:spPr>
        <p:txBody>
          <a:bodyPr wrap="square" rtlCol="0">
            <a:spAutoFit/>
          </a:bodyPr>
          <a:lstStyle/>
          <a:p>
            <a:r>
              <a:rPr lang="en-US" sz="2800" b="1" cap="all" dirty="0">
                <a:solidFill>
                  <a:schemeClr val="bg1"/>
                </a:solidFill>
                <a:latin typeface="Segoe UI" panose="020B0502040204020203" pitchFamily="34" charset="0"/>
                <a:cs typeface="Segoe UI" panose="020B0502040204020203" pitchFamily="34" charset="0"/>
              </a:rPr>
              <a:t>Scenario 4</a:t>
            </a:r>
          </a:p>
        </p:txBody>
      </p:sp>
      <p:sp>
        <p:nvSpPr>
          <p:cNvPr id="18" name="TextBox 17">
            <a:extLst>
              <a:ext uri="{FF2B5EF4-FFF2-40B4-BE49-F238E27FC236}">
                <a16:creationId xmlns:a16="http://schemas.microsoft.com/office/drawing/2014/main" xmlns="" id="{9D0205F8-B8E3-4210-AC3B-EE88F1DC7A7E}"/>
              </a:ext>
            </a:extLst>
          </p:cNvPr>
          <p:cNvSpPr txBox="1"/>
          <p:nvPr/>
        </p:nvSpPr>
        <p:spPr>
          <a:xfrm>
            <a:off x="432074" y="2371748"/>
            <a:ext cx="2504922" cy="523220"/>
          </a:xfrm>
          <a:prstGeom prst="rect">
            <a:avLst/>
          </a:prstGeom>
          <a:noFill/>
        </p:spPr>
        <p:txBody>
          <a:bodyPr wrap="square" rtlCol="0">
            <a:spAutoFit/>
          </a:bodyPr>
          <a:lstStyle/>
          <a:p>
            <a:r>
              <a:rPr lang="en-US" sz="2800" b="1" cap="all" dirty="0">
                <a:latin typeface="Segoe UI" panose="020B0502040204020203" pitchFamily="34" charset="0"/>
                <a:cs typeface="Segoe UI" panose="020B0502040204020203" pitchFamily="34" charset="0"/>
              </a:rPr>
              <a:t>Scenario 1</a:t>
            </a:r>
          </a:p>
        </p:txBody>
      </p:sp>
      <p:sp>
        <p:nvSpPr>
          <p:cNvPr id="19" name="TextBox 18">
            <a:extLst>
              <a:ext uri="{FF2B5EF4-FFF2-40B4-BE49-F238E27FC236}">
                <a16:creationId xmlns:a16="http://schemas.microsoft.com/office/drawing/2014/main" xmlns="" id="{40884D89-0347-458B-943F-776E1B27046D}"/>
              </a:ext>
            </a:extLst>
          </p:cNvPr>
          <p:cNvSpPr txBox="1"/>
          <p:nvPr/>
        </p:nvSpPr>
        <p:spPr>
          <a:xfrm>
            <a:off x="251100" y="3180577"/>
            <a:ext cx="2895394" cy="1131528"/>
          </a:xfrm>
          <a:prstGeom prst="rect">
            <a:avLst/>
          </a:prstGeom>
          <a:noFill/>
        </p:spPr>
        <p:txBody>
          <a:bodyPr wrap="square" rtlCol="0">
            <a:spAutoFit/>
          </a:bodyPr>
          <a:lstStyle/>
          <a:p>
            <a:pPr>
              <a:lnSpc>
                <a:spcPct val="150000"/>
              </a:lnSpc>
            </a:pPr>
            <a:r>
              <a:rPr lang="en-US" sz="2400" dirty="0">
                <a:latin typeface="Segoe UI" panose="020B0502040204020203" pitchFamily="34" charset="0"/>
                <a:ea typeface="Segoe UI" panose="020B0502040204020203" pitchFamily="34" charset="0"/>
                <a:cs typeface="Segoe UI" panose="020B0502040204020203" pitchFamily="34" charset="0"/>
              </a:rPr>
              <a:t>“Low Hanging Fruit”</a:t>
            </a:r>
          </a:p>
          <a:p>
            <a:pPr algn="r">
              <a:lnSpc>
                <a:spcPct val="150000"/>
              </a:lnSpc>
            </a:pPr>
            <a:r>
              <a:rPr lang="en-US" sz="2400" b="1" dirty="0">
                <a:latin typeface="Segoe UI" panose="020B0502040204020203" pitchFamily="34" charset="0"/>
                <a:ea typeface="Segoe UI" panose="020B0502040204020203" pitchFamily="34" charset="0"/>
                <a:cs typeface="Segoe UI" panose="020B0502040204020203" pitchFamily="34" charset="0"/>
              </a:rPr>
              <a:t>$83,069,358</a:t>
            </a:r>
          </a:p>
        </p:txBody>
      </p:sp>
      <p:sp>
        <p:nvSpPr>
          <p:cNvPr id="20" name="TextBox 19">
            <a:extLst>
              <a:ext uri="{FF2B5EF4-FFF2-40B4-BE49-F238E27FC236}">
                <a16:creationId xmlns:a16="http://schemas.microsoft.com/office/drawing/2014/main" xmlns="" id="{B33A4FC6-5D3F-4973-8EE2-7991A20AF780}"/>
              </a:ext>
            </a:extLst>
          </p:cNvPr>
          <p:cNvSpPr txBox="1"/>
          <p:nvPr/>
        </p:nvSpPr>
        <p:spPr>
          <a:xfrm>
            <a:off x="3251269" y="3180577"/>
            <a:ext cx="2895394" cy="1200329"/>
          </a:xfrm>
          <a:prstGeom prst="rect">
            <a:avLst/>
          </a:prstGeom>
          <a:noFill/>
        </p:spPr>
        <p:txBody>
          <a:bodyPr wrap="square" rtlCol="0">
            <a:spAutoFit/>
          </a:bodyPr>
          <a:lstStyle/>
          <a:p>
            <a:pPr>
              <a:lnSpc>
                <a:spcPct val="150000"/>
              </a:lnSpc>
            </a:pPr>
            <a:r>
              <a:rPr lang="en-US" sz="2400" dirty="0">
                <a:latin typeface="Segoe UI" panose="020B0502040204020203" pitchFamily="34" charset="0"/>
                <a:ea typeface="Segoe UI" panose="020B0502040204020203" pitchFamily="34" charset="0"/>
                <a:cs typeface="Segoe UI" panose="020B0502040204020203" pitchFamily="34" charset="0"/>
              </a:rPr>
              <a:t> “Southern Relief”</a:t>
            </a:r>
          </a:p>
          <a:p>
            <a:pPr algn="r">
              <a:lnSpc>
                <a:spcPct val="150000"/>
              </a:lnSpc>
            </a:pPr>
            <a:r>
              <a:rPr lang="en-US" sz="2400" b="1" dirty="0">
                <a:latin typeface="Segoe UI" panose="020B0502040204020203" pitchFamily="34" charset="0"/>
                <a:ea typeface="Segoe UI" panose="020B0502040204020203" pitchFamily="34" charset="0"/>
                <a:cs typeface="Segoe UI" panose="020B0502040204020203" pitchFamily="34" charset="0"/>
              </a:rPr>
              <a:t>$105,069,358</a:t>
            </a:r>
          </a:p>
        </p:txBody>
      </p:sp>
      <p:sp>
        <p:nvSpPr>
          <p:cNvPr id="21" name="TextBox 20">
            <a:extLst>
              <a:ext uri="{FF2B5EF4-FFF2-40B4-BE49-F238E27FC236}">
                <a16:creationId xmlns:a16="http://schemas.microsoft.com/office/drawing/2014/main" xmlns="" id="{A5868BDD-B5E1-49F9-A4E6-3C43DA04C675}"/>
              </a:ext>
            </a:extLst>
          </p:cNvPr>
          <p:cNvSpPr txBox="1"/>
          <p:nvPr/>
        </p:nvSpPr>
        <p:spPr>
          <a:xfrm>
            <a:off x="6192871" y="3180577"/>
            <a:ext cx="2895394" cy="1200329"/>
          </a:xfrm>
          <a:prstGeom prst="rect">
            <a:avLst/>
          </a:prstGeom>
          <a:noFill/>
        </p:spPr>
        <p:txBody>
          <a:bodyPr wrap="square" rtlCol="0">
            <a:spAutoFit/>
          </a:bodyPr>
          <a:lstStyle/>
          <a:p>
            <a:pPr>
              <a:lnSpc>
                <a:spcPct val="150000"/>
              </a:lnSpc>
            </a:pPr>
            <a:r>
              <a:rPr lang="en-US" sz="2400" dirty="0">
                <a:latin typeface="Segoe UI" panose="020B0502040204020203" pitchFamily="34" charset="0"/>
                <a:ea typeface="Segoe UI" panose="020B0502040204020203" pitchFamily="34" charset="0"/>
                <a:cs typeface="Segoe UI" panose="020B0502040204020203" pitchFamily="34" charset="0"/>
              </a:rPr>
              <a:t>  “Northern Relief”</a:t>
            </a:r>
          </a:p>
          <a:p>
            <a:pPr algn="r">
              <a:lnSpc>
                <a:spcPct val="150000"/>
              </a:lnSpc>
            </a:pPr>
            <a:r>
              <a:rPr lang="en-US" sz="2400" b="1" dirty="0">
                <a:latin typeface="Segoe UI" panose="020B0502040204020203" pitchFamily="34" charset="0"/>
                <a:ea typeface="Segoe UI" panose="020B0502040204020203" pitchFamily="34" charset="0"/>
                <a:cs typeface="Segoe UI" panose="020B0502040204020203" pitchFamily="34" charset="0"/>
              </a:rPr>
              <a:t>$113,369,358</a:t>
            </a:r>
          </a:p>
        </p:txBody>
      </p:sp>
      <p:sp>
        <p:nvSpPr>
          <p:cNvPr id="22" name="TextBox 21">
            <a:extLst>
              <a:ext uri="{FF2B5EF4-FFF2-40B4-BE49-F238E27FC236}">
                <a16:creationId xmlns:a16="http://schemas.microsoft.com/office/drawing/2014/main" xmlns="" id="{4E02B694-2733-4466-8D69-B60AF798B85F}"/>
              </a:ext>
            </a:extLst>
          </p:cNvPr>
          <p:cNvSpPr txBox="1"/>
          <p:nvPr/>
        </p:nvSpPr>
        <p:spPr>
          <a:xfrm>
            <a:off x="9134473" y="3189470"/>
            <a:ext cx="2895394" cy="1131528"/>
          </a:xfrm>
          <a:prstGeom prst="rect">
            <a:avLst/>
          </a:prstGeom>
          <a:noFill/>
        </p:spPr>
        <p:txBody>
          <a:bodyPr wrap="square" rtlCol="0">
            <a:spAutoFit/>
          </a:bodyPr>
          <a:lstStyle/>
          <a:p>
            <a:pPr>
              <a:lnSpc>
                <a:spcPct val="150000"/>
              </a:lnSpc>
            </a:pPr>
            <a:r>
              <a:rPr lang="en-US" sz="2400" dirty="0">
                <a:latin typeface="Segoe UI" panose="020B0502040204020203" pitchFamily="34" charset="0"/>
                <a:ea typeface="Segoe UI" panose="020B0502040204020203" pitchFamily="34" charset="0"/>
                <a:cs typeface="Segoe UI" panose="020B0502040204020203" pitchFamily="34" charset="0"/>
              </a:rPr>
              <a:t>   “Pie-in-the-Sky”</a:t>
            </a:r>
          </a:p>
          <a:p>
            <a:pPr algn="r">
              <a:lnSpc>
                <a:spcPct val="150000"/>
              </a:lnSpc>
            </a:pPr>
            <a:r>
              <a:rPr lang="en-US" sz="2400" b="1" dirty="0">
                <a:latin typeface="Segoe UI" panose="020B0502040204020203" pitchFamily="34" charset="0"/>
                <a:ea typeface="Segoe UI" panose="020B0502040204020203" pitchFamily="34" charset="0"/>
                <a:cs typeface="Segoe UI" panose="020B0502040204020203" pitchFamily="34" charset="0"/>
              </a:rPr>
              <a:t>$153,769,358</a:t>
            </a:r>
          </a:p>
        </p:txBody>
      </p:sp>
      <p:cxnSp>
        <p:nvCxnSpPr>
          <p:cNvPr id="30" name="Straight Connector 29">
            <a:extLst>
              <a:ext uri="{FF2B5EF4-FFF2-40B4-BE49-F238E27FC236}">
                <a16:creationId xmlns:a16="http://schemas.microsoft.com/office/drawing/2014/main" xmlns="" id="{52BC4E7E-590C-4526-8740-335C4D9C891A}"/>
              </a:ext>
            </a:extLst>
          </p:cNvPr>
          <p:cNvCxnSpPr>
            <a:cxnSpLocks/>
          </p:cNvCxnSpPr>
          <p:nvPr/>
        </p:nvCxnSpPr>
        <p:spPr>
          <a:xfrm>
            <a:off x="352426" y="3810000"/>
            <a:ext cx="2641668"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7D41B3BD-5F6D-47A6-9728-C418C2FB9E84}"/>
              </a:ext>
            </a:extLst>
          </p:cNvPr>
          <p:cNvCxnSpPr>
            <a:cxnSpLocks/>
          </p:cNvCxnSpPr>
          <p:nvPr/>
        </p:nvCxnSpPr>
        <p:spPr>
          <a:xfrm>
            <a:off x="3349555" y="3810000"/>
            <a:ext cx="2641668"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1025A462-F711-4DDC-8122-F5202432DEF8}"/>
              </a:ext>
            </a:extLst>
          </p:cNvPr>
          <p:cNvCxnSpPr>
            <a:cxnSpLocks/>
          </p:cNvCxnSpPr>
          <p:nvPr/>
        </p:nvCxnSpPr>
        <p:spPr>
          <a:xfrm>
            <a:off x="6321304" y="3810000"/>
            <a:ext cx="2641668"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B1EDCC1C-B908-45F5-AEEE-DBF9AA3A74FF}"/>
              </a:ext>
            </a:extLst>
          </p:cNvPr>
          <p:cNvCxnSpPr>
            <a:cxnSpLocks/>
          </p:cNvCxnSpPr>
          <p:nvPr/>
        </p:nvCxnSpPr>
        <p:spPr>
          <a:xfrm>
            <a:off x="9242392" y="3810000"/>
            <a:ext cx="2641668"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08826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7223E-86AD-4EF9-96BC-C8E8AED0242F}"/>
              </a:ext>
            </a:extLst>
          </p:cNvPr>
          <p:cNvSpPr>
            <a:spLocks noGrp="1"/>
          </p:cNvSpPr>
          <p:nvPr>
            <p:ph type="title"/>
          </p:nvPr>
        </p:nvSpPr>
        <p:spPr/>
        <p:txBody>
          <a:bodyPr/>
          <a:lstStyle/>
          <a:p>
            <a:r>
              <a:rPr lang="en-US" sz="3200" dirty="0"/>
              <a:t>Funding Mechanisms</a:t>
            </a:r>
          </a:p>
        </p:txBody>
      </p:sp>
      <p:graphicFrame>
        <p:nvGraphicFramePr>
          <p:cNvPr id="6" name="Table 5">
            <a:extLst>
              <a:ext uri="{FF2B5EF4-FFF2-40B4-BE49-F238E27FC236}">
                <a16:creationId xmlns:a16="http://schemas.microsoft.com/office/drawing/2014/main" xmlns="" id="{08A85ED6-34B5-4245-939A-B3BEDBD3024C}"/>
              </a:ext>
            </a:extLst>
          </p:cNvPr>
          <p:cNvGraphicFramePr>
            <a:graphicFrameLocks noGrp="1"/>
          </p:cNvGraphicFramePr>
          <p:nvPr>
            <p:extLst>
              <p:ext uri="{D42A27DB-BD31-4B8C-83A1-F6EECF244321}">
                <p14:modId xmlns:p14="http://schemas.microsoft.com/office/powerpoint/2010/main" val="1071355377"/>
              </p:ext>
            </p:extLst>
          </p:nvPr>
        </p:nvGraphicFramePr>
        <p:xfrm>
          <a:off x="609601" y="1234764"/>
          <a:ext cx="10972798" cy="4480006"/>
        </p:xfrm>
        <a:graphic>
          <a:graphicData uri="http://schemas.openxmlformats.org/drawingml/2006/table">
            <a:tbl>
              <a:tblPr>
                <a:tableStyleId>{5C22544A-7EE6-4342-B048-85BDC9FD1C3A}</a:tableStyleId>
              </a:tblPr>
              <a:tblGrid>
                <a:gridCol w="3048905">
                  <a:extLst>
                    <a:ext uri="{9D8B030D-6E8A-4147-A177-3AD203B41FA5}">
                      <a16:colId xmlns:a16="http://schemas.microsoft.com/office/drawing/2014/main" xmlns="" val="2739019930"/>
                    </a:ext>
                  </a:extLst>
                </a:gridCol>
                <a:gridCol w="1451083">
                  <a:extLst>
                    <a:ext uri="{9D8B030D-6E8A-4147-A177-3AD203B41FA5}">
                      <a16:colId xmlns:a16="http://schemas.microsoft.com/office/drawing/2014/main" xmlns="" val="1194730305"/>
                    </a:ext>
                  </a:extLst>
                </a:gridCol>
                <a:gridCol w="1451083">
                  <a:extLst>
                    <a:ext uri="{9D8B030D-6E8A-4147-A177-3AD203B41FA5}">
                      <a16:colId xmlns:a16="http://schemas.microsoft.com/office/drawing/2014/main" xmlns="" val="2408150404"/>
                    </a:ext>
                  </a:extLst>
                </a:gridCol>
                <a:gridCol w="5021727">
                  <a:extLst>
                    <a:ext uri="{9D8B030D-6E8A-4147-A177-3AD203B41FA5}">
                      <a16:colId xmlns:a16="http://schemas.microsoft.com/office/drawing/2014/main" xmlns="" val="382275007"/>
                    </a:ext>
                  </a:extLst>
                </a:gridCol>
              </a:tblGrid>
              <a:tr h="401536">
                <a:tc rowSpan="2">
                  <a:txBody>
                    <a:bodyPr/>
                    <a:lstStyle/>
                    <a:p>
                      <a:pPr marL="119063" indent="0" algn="l" fontAlgn="b"/>
                      <a:r>
                        <a:rPr lang="en-US" sz="2400" b="1" u="none" strike="noStrike" dirty="0">
                          <a:effectLst/>
                          <a:latin typeface="Century Gothic" panose="020B0502020202020204" pitchFamily="34" charset="0"/>
                          <a:cs typeface="Segoe UI" panose="020B0502040204020203" pitchFamily="34" charset="0"/>
                        </a:rPr>
                        <a:t>Current Funding</a:t>
                      </a:r>
                      <a:endParaRPr lang="en-US" sz="2400" b="1" i="0" u="none" strike="noStrike" dirty="0">
                        <a:solidFill>
                          <a:srgbClr val="000000"/>
                        </a:solidFill>
                        <a:effectLst/>
                        <a:latin typeface="Century Gothic" panose="020B0502020202020204" pitchFamily="34" charset="0"/>
                        <a:cs typeface="Segoe UI" panose="020B0502040204020203" pitchFamily="34" charset="0"/>
                      </a:endParaRPr>
                    </a:p>
                  </a:txBody>
                  <a:tcPr marL="9525" marR="9525" marT="9525" marB="0" anchor="ctr">
                    <a:solidFill>
                      <a:srgbClr val="92D050"/>
                    </a:solidFill>
                  </a:tcPr>
                </a:tc>
                <a:tc gridSpan="2">
                  <a:txBody>
                    <a:bodyPr/>
                    <a:lstStyle/>
                    <a:p>
                      <a:pPr algn="ctr" fontAlgn="b"/>
                      <a:r>
                        <a:rPr lang="en-US" sz="1800" b="1" u="none" strike="noStrike" dirty="0">
                          <a:effectLst/>
                          <a:latin typeface="Century Gothic" panose="020B0502020202020204" pitchFamily="34" charset="0"/>
                          <a:cs typeface="Arial" panose="020B0604020202020204" pitchFamily="34" charset="0"/>
                        </a:rPr>
                        <a:t>Estimated Revenue</a:t>
                      </a:r>
                      <a:endParaRPr lang="en-US" sz="1800" b="1" i="0" u="none" strike="noStrike" dirty="0">
                        <a:solidFill>
                          <a:srgbClr val="000000"/>
                        </a:solidFill>
                        <a:effectLst/>
                        <a:latin typeface="Century Gothic" panose="020B0502020202020204" pitchFamily="34" charset="0"/>
                        <a:cs typeface="Arial" panose="020B0604020202020204" pitchFamily="34" charset="0"/>
                      </a:endParaRPr>
                    </a:p>
                  </a:txBody>
                  <a:tcPr marL="9525" marR="9525" marT="9525" marB="0" anchor="ctr">
                    <a:solidFill>
                      <a:srgbClr val="92D050"/>
                    </a:solidFill>
                  </a:tcPr>
                </a:tc>
                <a:tc hMerge="1">
                  <a:txBody>
                    <a:bodyPr/>
                    <a:lstStyle/>
                    <a:p>
                      <a:endParaRPr lang="en-US"/>
                    </a:p>
                  </a:txBody>
                  <a:tcPr/>
                </a:tc>
                <a:tc rowSpan="2">
                  <a:txBody>
                    <a:bodyPr/>
                    <a:lstStyle/>
                    <a:p>
                      <a:pPr algn="ctr" fontAlgn="b"/>
                      <a:r>
                        <a:rPr lang="en-US" sz="1800" b="1" u="none" strike="noStrike" dirty="0">
                          <a:effectLst/>
                          <a:latin typeface="Century Gothic" panose="020B0502020202020204" pitchFamily="34" charset="0"/>
                          <a:cs typeface="Segoe UI" panose="020B0502040204020203" pitchFamily="34" charset="0"/>
                        </a:rPr>
                        <a:t>Remarks</a:t>
                      </a:r>
                      <a:endParaRPr lang="en-US" sz="1800" b="1" i="0" u="none" strike="noStrike" dirty="0">
                        <a:solidFill>
                          <a:srgbClr val="000000"/>
                        </a:solidFill>
                        <a:effectLst/>
                        <a:latin typeface="Century Gothic" panose="020B0502020202020204" pitchFamily="34" charset="0"/>
                        <a:cs typeface="Segoe UI" panose="020B0502040204020203" pitchFamily="34" charset="0"/>
                      </a:endParaRPr>
                    </a:p>
                  </a:txBody>
                  <a:tcPr marL="9525" marR="9525" marT="9525" marB="0" anchor="ctr">
                    <a:solidFill>
                      <a:srgbClr val="92D050"/>
                    </a:solidFill>
                  </a:tcPr>
                </a:tc>
                <a:extLst>
                  <a:ext uri="{0D108BD9-81ED-4DB2-BD59-A6C34878D82A}">
                    <a16:rowId xmlns:a16="http://schemas.microsoft.com/office/drawing/2014/main" xmlns="" val="1201435198"/>
                  </a:ext>
                </a:extLst>
              </a:tr>
              <a:tr h="404261">
                <a:tc vMerge="1">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en-US" sz="1800" b="1" u="none" strike="noStrike" dirty="0">
                          <a:effectLst/>
                          <a:latin typeface="Century Gothic" panose="020B0502020202020204" pitchFamily="34" charset="0"/>
                          <a:cs typeface="Segoe UI" panose="020B0502040204020203" pitchFamily="34" charset="0"/>
                        </a:rPr>
                        <a:t>2019</a:t>
                      </a:r>
                      <a:endParaRPr lang="en-US" sz="1800" b="1" i="0" u="none" strike="noStrike" dirty="0">
                        <a:solidFill>
                          <a:srgbClr val="000000"/>
                        </a:solidFill>
                        <a:effectLst/>
                        <a:latin typeface="Century Gothic" panose="020B0502020202020204" pitchFamily="34" charset="0"/>
                        <a:cs typeface="Segoe UI" panose="020B0502040204020203" pitchFamily="34" charset="0"/>
                      </a:endParaRPr>
                    </a:p>
                  </a:txBody>
                  <a:tcPr marL="9525" marR="9525" marT="9525" marB="0" anchor="ctr">
                    <a:solidFill>
                      <a:srgbClr val="ADDB7B"/>
                    </a:solidFill>
                  </a:tcPr>
                </a:tc>
                <a:tc>
                  <a:txBody>
                    <a:bodyPr/>
                    <a:lstStyle/>
                    <a:p>
                      <a:pPr algn="ctr" fontAlgn="b"/>
                      <a:r>
                        <a:rPr lang="en-US" sz="1800" b="1" u="none" strike="noStrike" dirty="0">
                          <a:effectLst/>
                          <a:latin typeface="Century Gothic" panose="020B0502020202020204" pitchFamily="34" charset="0"/>
                          <a:cs typeface="Segoe UI" panose="020B0502040204020203" pitchFamily="34" charset="0"/>
                        </a:rPr>
                        <a:t>2020</a:t>
                      </a:r>
                      <a:endParaRPr lang="en-US" sz="1800" b="1" i="0" u="none" strike="noStrike" dirty="0">
                        <a:solidFill>
                          <a:srgbClr val="000000"/>
                        </a:solidFill>
                        <a:effectLst/>
                        <a:latin typeface="Century Gothic" panose="020B0502020202020204" pitchFamily="34" charset="0"/>
                        <a:cs typeface="Segoe UI" panose="020B0502040204020203" pitchFamily="34" charset="0"/>
                      </a:endParaRPr>
                    </a:p>
                  </a:txBody>
                  <a:tcPr marL="9525" marR="9525" marT="9525" marB="0" anchor="ctr">
                    <a:solidFill>
                      <a:srgbClr val="ADDB7B"/>
                    </a:solidFill>
                  </a:tcPr>
                </a:tc>
                <a:tc v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extLst>
                  <a:ext uri="{0D108BD9-81ED-4DB2-BD59-A6C34878D82A}">
                    <a16:rowId xmlns:a16="http://schemas.microsoft.com/office/drawing/2014/main" xmlns="" val="1334892984"/>
                  </a:ext>
                </a:extLst>
              </a:tr>
              <a:tr h="727566">
                <a:tc>
                  <a:txBody>
                    <a:bodyPr/>
                    <a:lstStyle/>
                    <a:p>
                      <a:pPr algn="l" fontAlgn="b"/>
                      <a:r>
                        <a:rPr lang="en-US" sz="1800" u="none" strike="noStrike" dirty="0">
                          <a:solidFill>
                            <a:schemeClr val="tx1"/>
                          </a:solidFill>
                          <a:effectLst/>
                          <a:latin typeface="Segoe UI" panose="020B0502040204020203" pitchFamily="34" charset="0"/>
                          <a:cs typeface="Segoe UI" panose="020B0502040204020203" pitchFamily="34" charset="0"/>
                        </a:rPr>
                        <a:t>   5 cent local option gas tax</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0" marR="9525" marT="9525" marB="0" anchor="ctr"/>
                </a:tc>
                <a:tc>
                  <a:txBody>
                    <a:bodyPr/>
                    <a:lstStyle/>
                    <a:p>
                      <a:pPr algn="ctr" fontAlgn="b"/>
                      <a:r>
                        <a:rPr lang="en-US" sz="1800" u="none" strike="noStrike" dirty="0">
                          <a:solidFill>
                            <a:schemeClr val="tx1"/>
                          </a:solidFill>
                          <a:effectLst/>
                          <a:latin typeface="Segoe UI" panose="020B0502040204020203" pitchFamily="34" charset="0"/>
                          <a:cs typeface="Segoe UI" panose="020B0502040204020203" pitchFamily="34" charset="0"/>
                        </a:rPr>
                        <a:t>$6,374,847</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ctr" fontAlgn="b"/>
                      <a:r>
                        <a:rPr lang="en-US" sz="1800" u="none" strike="noStrike" dirty="0">
                          <a:solidFill>
                            <a:schemeClr val="tx1"/>
                          </a:solidFill>
                          <a:effectLst/>
                          <a:latin typeface="Segoe UI" panose="020B0502040204020203" pitchFamily="34" charset="0"/>
                          <a:cs typeface="Segoe UI" panose="020B0502040204020203" pitchFamily="34" charset="0"/>
                        </a:rPr>
                        <a:t>$6,438,595</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l" fontAlgn="b"/>
                      <a:r>
                        <a:rPr lang="en-US" sz="1800" u="none" strike="noStrike" dirty="0">
                          <a:solidFill>
                            <a:schemeClr val="tx1"/>
                          </a:solidFill>
                          <a:effectLst/>
                          <a:latin typeface="Segoe UI" panose="020B0502040204020203" pitchFamily="34" charset="0"/>
                          <a:cs typeface="Segoe UI" panose="020B0502040204020203" pitchFamily="34" charset="0"/>
                        </a:rPr>
                        <a:t>Countywide</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137160" marR="9525" marT="9525" marB="0" anchor="ctr"/>
                </a:tc>
                <a:extLst>
                  <a:ext uri="{0D108BD9-81ED-4DB2-BD59-A6C34878D82A}">
                    <a16:rowId xmlns:a16="http://schemas.microsoft.com/office/drawing/2014/main" xmlns="" val="292444068"/>
                  </a:ext>
                </a:extLst>
              </a:tr>
              <a:tr h="727566">
                <a:tc>
                  <a:txBody>
                    <a:bodyPr/>
                    <a:lstStyle/>
                    <a:p>
                      <a:pPr algn="l" fontAlgn="b"/>
                      <a:r>
                        <a:rPr lang="en-US" sz="1800" u="none" strike="noStrike" dirty="0">
                          <a:solidFill>
                            <a:schemeClr val="tx1"/>
                          </a:solidFill>
                          <a:effectLst/>
                          <a:latin typeface="Segoe UI" panose="020B0502040204020203" pitchFamily="34" charset="0"/>
                          <a:cs typeface="Segoe UI" panose="020B0502040204020203" pitchFamily="34" charset="0"/>
                        </a:rPr>
                        <a:t>   Impact fees</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0" marR="9525" marT="9525" marB="0" anchor="ctr"/>
                </a:tc>
                <a:tc>
                  <a:txBody>
                    <a:bodyPr/>
                    <a:lstStyle/>
                    <a:p>
                      <a:pPr algn="ctr" fontAlgn="b"/>
                      <a:r>
                        <a:rPr lang="en-US" sz="1800" u="none" strike="noStrike" dirty="0">
                          <a:solidFill>
                            <a:schemeClr val="tx1"/>
                          </a:solidFill>
                          <a:effectLst/>
                          <a:latin typeface="Segoe UI" panose="020B0502040204020203" pitchFamily="34" charset="0"/>
                          <a:cs typeface="Segoe UI" panose="020B0502040204020203" pitchFamily="34" charset="0"/>
                        </a:rPr>
                        <a:t>$3,256,921</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ctr" fontAlgn="b"/>
                      <a:r>
                        <a:rPr lang="en-US" sz="1800" u="none" strike="noStrike" dirty="0">
                          <a:solidFill>
                            <a:schemeClr val="tx1"/>
                          </a:solidFill>
                          <a:effectLst/>
                          <a:latin typeface="Segoe UI" panose="020B0502040204020203" pitchFamily="34" charset="0"/>
                          <a:cs typeface="Segoe UI" panose="020B0502040204020203" pitchFamily="34" charset="0"/>
                        </a:rPr>
                        <a:t>$3,989,627</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l" fontAlgn="b"/>
                      <a:r>
                        <a:rPr lang="en-US" sz="1800" u="none" strike="noStrike" dirty="0">
                          <a:solidFill>
                            <a:schemeClr val="tx1"/>
                          </a:solidFill>
                          <a:effectLst/>
                          <a:latin typeface="Segoe UI" panose="020B0502040204020203" pitchFamily="34" charset="0"/>
                          <a:cs typeface="Segoe UI" panose="020B0502040204020203" pitchFamily="34" charset="0"/>
                        </a:rPr>
                        <a:t>All Zone 1</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137160" marR="9525" marT="9525" marB="0" anchor="ctr"/>
                </a:tc>
                <a:extLst>
                  <a:ext uri="{0D108BD9-81ED-4DB2-BD59-A6C34878D82A}">
                    <a16:rowId xmlns:a16="http://schemas.microsoft.com/office/drawing/2014/main" xmlns="" val="954856425"/>
                  </a:ext>
                </a:extLst>
              </a:tr>
              <a:tr h="727566">
                <a:tc>
                  <a:txBody>
                    <a:bodyPr/>
                    <a:lstStyle/>
                    <a:p>
                      <a:pPr algn="l" fontAlgn="b"/>
                      <a:r>
                        <a:rPr lang="en-US" sz="1800" u="none" strike="noStrike" dirty="0">
                          <a:solidFill>
                            <a:schemeClr val="tx1"/>
                          </a:solidFill>
                          <a:effectLst/>
                          <a:latin typeface="Segoe UI" panose="020B0502040204020203" pitchFamily="34" charset="0"/>
                          <a:cs typeface="Segoe UI" panose="020B0502040204020203" pitchFamily="34" charset="0"/>
                        </a:rPr>
                        <a:t>   Proportionate fair share</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0" marR="9525" marT="9525" marB="0" anchor="ctr"/>
                </a:tc>
                <a:tc>
                  <a:txBody>
                    <a:bodyPr/>
                    <a:lstStyle/>
                    <a:p>
                      <a:pPr algn="ctr" fontAlgn="b"/>
                      <a:r>
                        <a:rPr lang="en-US" sz="1800" u="none" strike="noStrike" dirty="0">
                          <a:solidFill>
                            <a:schemeClr val="tx1"/>
                          </a:solidFill>
                          <a:effectLst/>
                          <a:latin typeface="Segoe UI" panose="020B0502040204020203" pitchFamily="34" charset="0"/>
                          <a:cs typeface="Segoe UI" panose="020B0502040204020203" pitchFamily="34" charset="0"/>
                        </a:rPr>
                        <a:t>??</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ctr" fontAlgn="b"/>
                      <a:r>
                        <a:rPr lang="en-US" sz="1800" u="none" strike="noStrike" dirty="0">
                          <a:solidFill>
                            <a:schemeClr val="tx1"/>
                          </a:solidFill>
                          <a:effectLst/>
                          <a:latin typeface="Segoe UI" panose="020B0502040204020203" pitchFamily="34" charset="0"/>
                          <a:cs typeface="Segoe UI" panose="020B0502040204020203" pitchFamily="34" charset="0"/>
                        </a:rPr>
                        <a:t>??</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9525" marR="9525" marT="9525" marB="0" anchor="ctr"/>
                </a:tc>
                <a:tc>
                  <a:txBody>
                    <a:bodyPr/>
                    <a:lstStyle/>
                    <a:p>
                      <a:pPr algn="l" fontAlgn="b"/>
                      <a:r>
                        <a:rPr lang="en-US" sz="1800" b="0" i="0" u="none" strike="noStrike" dirty="0">
                          <a:solidFill>
                            <a:schemeClr val="tx1"/>
                          </a:solidFill>
                          <a:effectLst/>
                          <a:latin typeface="Segoe UI" panose="020B0502040204020203" pitchFamily="34" charset="0"/>
                          <a:cs typeface="Segoe UI" panose="020B0502040204020203" pitchFamily="34" charset="0"/>
                        </a:rPr>
                        <a:t>All earmarked for Williamson Blvd construction widening of LPGA Blvd widening study/design</a:t>
                      </a:r>
                    </a:p>
                  </a:txBody>
                  <a:tcPr marL="137160" marR="9525" marT="9525" marB="0" anchor="ctr"/>
                </a:tc>
                <a:extLst>
                  <a:ext uri="{0D108BD9-81ED-4DB2-BD59-A6C34878D82A}">
                    <a16:rowId xmlns:a16="http://schemas.microsoft.com/office/drawing/2014/main" xmlns="" val="307856481"/>
                  </a:ext>
                </a:extLst>
              </a:tr>
              <a:tr h="727566">
                <a:tc gridSpan="4">
                  <a:txBody>
                    <a:bodyPr/>
                    <a:lstStyle/>
                    <a:p>
                      <a:pPr marL="119063" indent="0" algn="l" fontAlgn="b"/>
                      <a:r>
                        <a:rPr lang="en-US" sz="2400" u="none" strike="noStrike" dirty="0">
                          <a:solidFill>
                            <a:schemeClr val="tx1"/>
                          </a:solidFill>
                          <a:effectLst/>
                          <a:latin typeface="Segoe UI" panose="020B0502040204020203" pitchFamily="34" charset="0"/>
                          <a:cs typeface="Segoe UI" panose="020B0502040204020203" pitchFamily="34" charset="0"/>
                        </a:rPr>
                        <a:t> </a:t>
                      </a:r>
                      <a:r>
                        <a:rPr lang="en-US" sz="2400" b="1" u="none" strike="noStrike" kern="1200" dirty="0">
                          <a:solidFill>
                            <a:schemeClr val="dk1"/>
                          </a:solidFill>
                          <a:effectLst/>
                          <a:latin typeface="Century Gothic" panose="020B0502020202020204" pitchFamily="34" charset="0"/>
                          <a:ea typeface="+mn-ea"/>
                          <a:cs typeface="Segoe UI" panose="020B0502040204020203" pitchFamily="34" charset="0"/>
                        </a:rPr>
                        <a:t>Potential Funding</a:t>
                      </a:r>
                    </a:p>
                  </a:txBody>
                  <a:tcPr marL="9525" marR="9525" marT="9525" marB="0" anchor="ctr">
                    <a:solidFill>
                      <a:srgbClr val="92D050"/>
                    </a:solidFill>
                  </a:tcPr>
                </a:tc>
                <a:tc hMerge="1">
                  <a:txBody>
                    <a:bodyPr/>
                    <a:lstStyle/>
                    <a:p>
                      <a:pPr algn="ctr" fontAlgn="b"/>
                      <a:endParaRPr lang="en-US" sz="1800" b="0" i="0" u="none" strike="noStrike" dirty="0">
                        <a:solidFill>
                          <a:schemeClr val="tx1"/>
                        </a:solidFill>
                        <a:effectLst/>
                        <a:latin typeface="Calibri" panose="020F0502020204030204" pitchFamily="34" charset="0"/>
                      </a:endParaRPr>
                    </a:p>
                  </a:txBody>
                  <a:tcPr marL="9525" marR="9525" marT="9525" marB="0" anchor="b">
                    <a:solidFill>
                      <a:srgbClr val="92D050"/>
                    </a:solidFill>
                  </a:tcPr>
                </a:tc>
                <a:tc hMerge="1">
                  <a:txBody>
                    <a:bodyPr/>
                    <a:lstStyle/>
                    <a:p>
                      <a:pPr algn="ctr" fontAlgn="b"/>
                      <a:endParaRPr lang="en-US" sz="1800" b="0" i="0" u="none" strike="noStrike" dirty="0">
                        <a:solidFill>
                          <a:schemeClr val="tx1"/>
                        </a:solidFill>
                        <a:effectLst/>
                        <a:latin typeface="Calibri" panose="020F0502020204030204" pitchFamily="34" charset="0"/>
                      </a:endParaRPr>
                    </a:p>
                  </a:txBody>
                  <a:tcPr marL="9525" marR="9525" marT="9525" marB="0" anchor="b">
                    <a:solidFill>
                      <a:srgbClr val="92D050"/>
                    </a:solidFill>
                  </a:tcPr>
                </a:tc>
                <a:tc hMerge="1">
                  <a:txBody>
                    <a:bodyPr/>
                    <a:lstStyle/>
                    <a:p>
                      <a:pPr algn="l" fontAlgn="b"/>
                      <a:endParaRPr lang="en-US" sz="1800" b="0" i="0" u="none" strike="noStrike" dirty="0">
                        <a:solidFill>
                          <a:schemeClr val="tx1"/>
                        </a:solidFill>
                        <a:effectLst/>
                        <a:latin typeface="Calibri" panose="020F0502020204030204" pitchFamily="34" charset="0"/>
                      </a:endParaRPr>
                    </a:p>
                  </a:txBody>
                  <a:tcPr marL="9525" marR="9525" marT="9525" marB="0" anchor="b">
                    <a:solidFill>
                      <a:srgbClr val="92D050"/>
                    </a:solidFill>
                  </a:tcPr>
                </a:tc>
                <a:extLst>
                  <a:ext uri="{0D108BD9-81ED-4DB2-BD59-A6C34878D82A}">
                    <a16:rowId xmlns:a16="http://schemas.microsoft.com/office/drawing/2014/main" xmlns="" val="1282214263"/>
                  </a:ext>
                </a:extLst>
              </a:tr>
              <a:tr h="763945">
                <a:tc>
                  <a:txBody>
                    <a:bodyPr/>
                    <a:lstStyle/>
                    <a:p>
                      <a:pPr algn="l" fontAlgn="b"/>
                      <a:r>
                        <a:rPr lang="en-US" sz="1800" u="none" strike="noStrike" dirty="0">
                          <a:solidFill>
                            <a:schemeClr val="tx1"/>
                          </a:solidFill>
                          <a:effectLst/>
                          <a:latin typeface="Segoe UI" panose="020B0502040204020203" pitchFamily="34" charset="0"/>
                          <a:cs typeface="Segoe UI" panose="020B0502040204020203" pitchFamily="34" charset="0"/>
                        </a:rPr>
                        <a:t> Sales surtax</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171450" marR="9525" marT="9525" marB="0" anchor="ctr"/>
                </a:tc>
                <a:tc>
                  <a:txBody>
                    <a:bodyPr/>
                    <a:lstStyle/>
                    <a:p>
                      <a:pPr algn="ctr" fontAlgn="b"/>
                      <a:r>
                        <a:rPr lang="en-US" sz="1800" u="none" strike="noStrike" dirty="0">
                          <a:solidFill>
                            <a:schemeClr val="tx1"/>
                          </a:solidFill>
                          <a:effectLst/>
                          <a:latin typeface="Segoe UI" panose="020B0502040204020203" pitchFamily="34" charset="0"/>
                          <a:cs typeface="Segoe UI" panose="020B0502040204020203" pitchFamily="34" charset="0"/>
                        </a:rPr>
                        <a:t> </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9525" marR="9525" marT="9525" marB="0" anchor="b"/>
                </a:tc>
                <a:tc>
                  <a:txBody>
                    <a:bodyPr/>
                    <a:lstStyle/>
                    <a:p>
                      <a:pPr algn="ctr" fontAlgn="b"/>
                      <a:r>
                        <a:rPr lang="en-US" sz="1800" u="none" strike="noStrike" dirty="0">
                          <a:solidFill>
                            <a:schemeClr val="tx1"/>
                          </a:solidFill>
                          <a:effectLst/>
                          <a:latin typeface="Segoe UI" panose="020B0502040204020203" pitchFamily="34" charset="0"/>
                          <a:cs typeface="Segoe UI" panose="020B0502040204020203" pitchFamily="34" charset="0"/>
                        </a:rPr>
                        <a:t> </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9525" marR="9525" marT="9525" marB="0" anchor="b"/>
                </a:tc>
                <a:tc>
                  <a:txBody>
                    <a:bodyPr/>
                    <a:lstStyle/>
                    <a:p>
                      <a:pPr algn="l" fontAlgn="b"/>
                      <a:r>
                        <a:rPr lang="en-US" sz="1800" u="none" strike="noStrike" dirty="0">
                          <a:solidFill>
                            <a:schemeClr val="tx1"/>
                          </a:solidFill>
                          <a:effectLst/>
                          <a:latin typeface="Segoe UI" panose="020B0502040204020203" pitchFamily="34" charset="0"/>
                          <a:cs typeface="Segoe UI" panose="020B0502040204020203" pitchFamily="34" charset="0"/>
                        </a:rPr>
                        <a:t> </a:t>
                      </a:r>
                      <a:endParaRPr lang="en-US" sz="1800" b="0" i="0" u="none" strike="noStrike" dirty="0">
                        <a:solidFill>
                          <a:schemeClr val="tx1"/>
                        </a:solidFill>
                        <a:effectLst/>
                        <a:latin typeface="Segoe UI" panose="020B0502040204020203" pitchFamily="34" charset="0"/>
                        <a:cs typeface="Segoe UI" panose="020B0502040204020203" pitchFamily="34" charset="0"/>
                      </a:endParaRPr>
                    </a:p>
                  </a:txBody>
                  <a:tcPr marL="9525" marR="9525" marT="9525" marB="0" anchor="b"/>
                </a:tc>
                <a:extLst>
                  <a:ext uri="{0D108BD9-81ED-4DB2-BD59-A6C34878D82A}">
                    <a16:rowId xmlns:a16="http://schemas.microsoft.com/office/drawing/2014/main" xmlns="" val="2995129292"/>
                  </a:ext>
                </a:extLst>
              </a:tr>
            </a:tbl>
          </a:graphicData>
        </a:graphic>
      </p:graphicFrame>
      <p:sp>
        <p:nvSpPr>
          <p:cNvPr id="8" name="Rectangle 7">
            <a:extLst>
              <a:ext uri="{FF2B5EF4-FFF2-40B4-BE49-F238E27FC236}">
                <a16:creationId xmlns:a16="http://schemas.microsoft.com/office/drawing/2014/main" xmlns="" id="{497C1C78-F46E-4FAC-BA05-8B64E6E45828}"/>
              </a:ext>
            </a:extLst>
          </p:cNvPr>
          <p:cNvSpPr/>
          <p:nvPr/>
        </p:nvSpPr>
        <p:spPr>
          <a:xfrm>
            <a:off x="3657600" y="1234764"/>
            <a:ext cx="7924799" cy="4525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173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8"/>
                                        </p:tgtEl>
                                      </p:cBhvr>
                                    </p:animEffect>
                                    <p:set>
                                      <p:cBhvr>
                                        <p:cTn id="7" dur="1" fill="hold">
                                          <p:stCondLst>
                                            <p:cond delay="1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D3449-8888-481C-87D1-A5DF50610DB6}"/>
              </a:ext>
            </a:extLst>
          </p:cNvPr>
          <p:cNvSpPr>
            <a:spLocks noGrp="1"/>
          </p:cNvSpPr>
          <p:nvPr>
            <p:ph type="title"/>
          </p:nvPr>
        </p:nvSpPr>
        <p:spPr>
          <a:noFill/>
        </p:spPr>
        <p:txBody>
          <a:bodyPr/>
          <a:lstStyle/>
          <a:p>
            <a:r>
              <a:rPr lang="en-US" dirty="0"/>
              <a:t>Presentation Outline</a:t>
            </a:r>
          </a:p>
        </p:txBody>
      </p:sp>
      <p:pic>
        <p:nvPicPr>
          <p:cNvPr id="9" name="Picture 4">
            <a:extLst>
              <a:ext uri="{FF2B5EF4-FFF2-40B4-BE49-F238E27FC236}">
                <a16:creationId xmlns:a16="http://schemas.microsoft.com/office/drawing/2014/main" xmlns="" id="{A1B75440-FED4-436C-9EE0-26ABA91F9CE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a:extLst>
              <a:ext uri="{FF2B5EF4-FFF2-40B4-BE49-F238E27FC236}">
                <a16:creationId xmlns:a16="http://schemas.microsoft.com/office/drawing/2014/main" xmlns="" id="{B42FD032-8769-4605-9660-8270B3B28902}"/>
              </a:ext>
            </a:extLst>
          </p:cNvPr>
          <p:cNvSpPr txBox="1">
            <a:spLocks/>
          </p:cNvSpPr>
          <p:nvPr/>
        </p:nvSpPr>
        <p:spPr bwMode="auto">
          <a:xfrm rot="5400000" flipV="1">
            <a:off x="1550800" y="-1059424"/>
            <a:ext cx="6366247" cy="9467853"/>
          </a:xfrm>
          <a:prstGeom prst="rect">
            <a:avLst/>
          </a:prstGeom>
          <a:gradFill>
            <a:gsLst>
              <a:gs pos="0">
                <a:schemeClr val="accent1">
                  <a:lumMod val="5000"/>
                  <a:lumOff val="95000"/>
                </a:schemeClr>
              </a:gs>
              <a:gs pos="100000">
                <a:schemeClr val="bg1">
                  <a:alpha val="0"/>
                </a:schemeClr>
              </a:gs>
            </a:gsLst>
            <a:lin ang="5400000" scaled="1"/>
          </a:gra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
        <p:nvSpPr>
          <p:cNvPr id="11" name="Rectangle 10">
            <a:extLst>
              <a:ext uri="{FF2B5EF4-FFF2-40B4-BE49-F238E27FC236}">
                <a16:creationId xmlns:a16="http://schemas.microsoft.com/office/drawing/2014/main" xmlns="" id="{38C23967-3528-45EC-9DA4-631243A5F083}"/>
              </a:ext>
            </a:extLst>
          </p:cNvPr>
          <p:cNvSpPr/>
          <p:nvPr/>
        </p:nvSpPr>
        <p:spPr>
          <a:xfrm>
            <a:off x="0" y="0"/>
            <a:ext cx="12192000" cy="49137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xmlns="" id="{877D307D-DD02-4814-B556-57262C8096DD}"/>
              </a:ext>
            </a:extLst>
          </p:cNvPr>
          <p:cNvSpPr txBox="1">
            <a:spLocks/>
          </p:cNvSpPr>
          <p:nvPr/>
        </p:nvSpPr>
        <p:spPr bwMode="auto">
          <a:xfrm>
            <a:off x="609600" y="1526757"/>
            <a:ext cx="1037428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defRPr sz="3000" b="1" kern="1200">
                <a:solidFill>
                  <a:srgbClr val="006BB6"/>
                </a:solidFill>
                <a:latin typeface="Century Gothic" panose="020B0502020202020204" pitchFamily="34" charset="0"/>
                <a:ea typeface="+mj-ea"/>
                <a:cs typeface="+mj-cs"/>
              </a:defRPr>
            </a:lvl1pPr>
            <a:lvl2pPr algn="l" rtl="0" eaLnBrk="1" fontAlgn="base" hangingPunct="1">
              <a:spcBef>
                <a:spcPct val="0"/>
              </a:spcBef>
              <a:spcAft>
                <a:spcPct val="0"/>
              </a:spcAft>
              <a:defRPr sz="3600">
                <a:solidFill>
                  <a:schemeClr val="bg1"/>
                </a:solidFill>
                <a:latin typeface="Calibri" pitchFamily="34" charset="0"/>
              </a:defRPr>
            </a:lvl2pPr>
            <a:lvl3pPr algn="l" rtl="0" eaLnBrk="1" fontAlgn="base" hangingPunct="1">
              <a:spcBef>
                <a:spcPct val="0"/>
              </a:spcBef>
              <a:spcAft>
                <a:spcPct val="0"/>
              </a:spcAft>
              <a:defRPr sz="3600">
                <a:solidFill>
                  <a:schemeClr val="bg1"/>
                </a:solidFill>
                <a:latin typeface="Calibri" pitchFamily="34" charset="0"/>
              </a:defRPr>
            </a:lvl3pPr>
            <a:lvl4pPr algn="l" rtl="0" eaLnBrk="1" fontAlgn="base" hangingPunct="1">
              <a:spcBef>
                <a:spcPct val="0"/>
              </a:spcBef>
              <a:spcAft>
                <a:spcPct val="0"/>
              </a:spcAft>
              <a:defRPr sz="3600">
                <a:solidFill>
                  <a:schemeClr val="bg1"/>
                </a:solidFill>
                <a:latin typeface="Calibri" pitchFamily="34" charset="0"/>
              </a:defRPr>
            </a:lvl4pPr>
            <a:lvl5pPr algn="l" rtl="0" eaLnBrk="1" fontAlgn="base" hangingPunct="1">
              <a:spcBef>
                <a:spcPct val="0"/>
              </a:spcBef>
              <a:spcAft>
                <a:spcPct val="0"/>
              </a:spcAft>
              <a:defRPr sz="3600">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Calibri" pitchFamily="34" charset="0"/>
              </a:defRPr>
            </a:lvl6pPr>
            <a:lvl7pPr marL="914400" algn="l" rtl="0" eaLnBrk="1" fontAlgn="base" hangingPunct="1">
              <a:spcBef>
                <a:spcPct val="0"/>
              </a:spcBef>
              <a:spcAft>
                <a:spcPct val="0"/>
              </a:spcAft>
              <a:defRPr sz="3600" b="1">
                <a:solidFill>
                  <a:schemeClr val="bg1"/>
                </a:solidFill>
                <a:latin typeface="Calibri" pitchFamily="34" charset="0"/>
              </a:defRPr>
            </a:lvl7pPr>
            <a:lvl8pPr marL="1371600" algn="l" rtl="0" eaLnBrk="1" fontAlgn="base" hangingPunct="1">
              <a:spcBef>
                <a:spcPct val="0"/>
              </a:spcBef>
              <a:spcAft>
                <a:spcPct val="0"/>
              </a:spcAft>
              <a:defRPr sz="3600" b="1">
                <a:solidFill>
                  <a:schemeClr val="bg1"/>
                </a:solidFill>
                <a:latin typeface="Calibri" pitchFamily="34" charset="0"/>
              </a:defRPr>
            </a:lvl8pPr>
            <a:lvl9pPr marL="1828800" algn="l" rtl="0" eaLnBrk="1" fontAlgn="base" hangingPunct="1">
              <a:spcBef>
                <a:spcPct val="0"/>
              </a:spcBef>
              <a:spcAft>
                <a:spcPct val="0"/>
              </a:spcAft>
              <a:defRPr sz="3600" b="1">
                <a:solidFill>
                  <a:schemeClr val="bg1"/>
                </a:solidFill>
                <a:latin typeface="Calibri" pitchFamily="34" charset="0"/>
              </a:defRPr>
            </a:lvl9pPr>
          </a:lstStyle>
          <a:p>
            <a:r>
              <a:rPr lang="en-US" sz="4000" dirty="0"/>
              <a:t>Presentation </a:t>
            </a:r>
            <a:br>
              <a:rPr lang="en-US" sz="4000" dirty="0"/>
            </a:br>
            <a:r>
              <a:rPr lang="en-US" sz="4000" dirty="0"/>
              <a:t>Outline</a:t>
            </a:r>
          </a:p>
        </p:txBody>
      </p:sp>
      <p:sp>
        <p:nvSpPr>
          <p:cNvPr id="13" name="Content Placeholder 2">
            <a:extLst>
              <a:ext uri="{FF2B5EF4-FFF2-40B4-BE49-F238E27FC236}">
                <a16:creationId xmlns:a16="http://schemas.microsoft.com/office/drawing/2014/main" xmlns="" id="{19A46715-9F93-472E-836A-84BD683A0523}"/>
              </a:ext>
            </a:extLst>
          </p:cNvPr>
          <p:cNvSpPr>
            <a:spLocks noGrp="1"/>
          </p:cNvSpPr>
          <p:nvPr>
            <p:ph idx="1"/>
          </p:nvPr>
        </p:nvSpPr>
        <p:spPr>
          <a:xfrm>
            <a:off x="609599" y="2915446"/>
            <a:ext cx="10374284" cy="3248023"/>
          </a:xfrm>
        </p:spPr>
        <p:txBody>
          <a:bodyPr/>
          <a:lstStyle/>
          <a:p>
            <a:pPr marL="685800" indent="-287338"/>
            <a:r>
              <a:rPr lang="en-US" sz="2800" dirty="0"/>
              <a:t>Purpose</a:t>
            </a:r>
          </a:p>
          <a:p>
            <a:pPr marL="685800" indent="-287338"/>
            <a:r>
              <a:rPr lang="en-US" sz="2800" dirty="0"/>
              <a:t>Existing Conditions</a:t>
            </a:r>
          </a:p>
          <a:p>
            <a:pPr marL="685800" indent="-287338"/>
            <a:r>
              <a:rPr lang="en-US" sz="2800" dirty="0"/>
              <a:t>Future Scenarios</a:t>
            </a:r>
          </a:p>
          <a:p>
            <a:pPr marL="685800" indent="-287338"/>
            <a:r>
              <a:rPr lang="en-US" sz="2800" dirty="0"/>
              <a:t>Results</a:t>
            </a:r>
          </a:p>
          <a:p>
            <a:pPr marL="685800" indent="-287338"/>
            <a:r>
              <a:rPr lang="en-US" sz="2800" b="1" dirty="0"/>
              <a:t>Next Steps</a:t>
            </a:r>
          </a:p>
        </p:txBody>
      </p:sp>
    </p:spTree>
    <p:extLst>
      <p:ext uri="{BB962C8B-B14F-4D97-AF65-F5344CB8AC3E}">
        <p14:creationId xmlns:p14="http://schemas.microsoft.com/office/powerpoint/2010/main" val="230141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4A6D17-D7F4-4C5F-A2D7-189A1EE76512}"/>
              </a:ext>
            </a:extLst>
          </p:cNvPr>
          <p:cNvSpPr txBox="1"/>
          <p:nvPr/>
        </p:nvSpPr>
        <p:spPr>
          <a:xfrm>
            <a:off x="3464079" y="2988014"/>
            <a:ext cx="5649396" cy="830997"/>
          </a:xfrm>
          <a:prstGeom prst="rect">
            <a:avLst/>
          </a:prstGeom>
          <a:noFill/>
        </p:spPr>
        <p:txBody>
          <a:bodyPr wrap="square" rtlCol="0">
            <a:spAutoFit/>
          </a:bodyPr>
          <a:lstStyle/>
          <a:p>
            <a:pPr algn="ctr"/>
            <a:r>
              <a:rPr lang="en-US" sz="4800" b="1" dirty="0">
                <a:solidFill>
                  <a:srgbClr val="006BB6"/>
                </a:solidFill>
                <a:latin typeface="Arial" panose="020B0604020202020204" pitchFamily="34" charset="0"/>
                <a:cs typeface="Arial" panose="020B0604020202020204" pitchFamily="34" charset="0"/>
              </a:rPr>
              <a:t>Why are we here?</a:t>
            </a:r>
          </a:p>
        </p:txBody>
      </p:sp>
      <p:pic>
        <p:nvPicPr>
          <p:cNvPr id="15" name="Picture 14">
            <a:extLst>
              <a:ext uri="{FF2B5EF4-FFF2-40B4-BE49-F238E27FC236}">
                <a16:creationId xmlns:a16="http://schemas.microsoft.com/office/drawing/2014/main" xmlns="" id="{EE1ED7DB-FCF9-4D19-BAF1-485032502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080" y="1966937"/>
            <a:ext cx="7078063" cy="2648320"/>
          </a:xfrm>
          <a:prstGeom prst="rect">
            <a:avLst/>
          </a:prstGeom>
        </p:spPr>
      </p:pic>
      <p:pic>
        <p:nvPicPr>
          <p:cNvPr id="13" name="Picture 12">
            <a:extLst>
              <a:ext uri="{FF2B5EF4-FFF2-40B4-BE49-F238E27FC236}">
                <a16:creationId xmlns:a16="http://schemas.microsoft.com/office/drawing/2014/main" xmlns="" id="{8F293AFC-F874-4853-BF31-2AA2EAF09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968" y="743144"/>
            <a:ext cx="7173326" cy="2305372"/>
          </a:xfrm>
          <a:prstGeom prst="rect">
            <a:avLst/>
          </a:prstGeom>
        </p:spPr>
      </p:pic>
      <p:pic>
        <p:nvPicPr>
          <p:cNvPr id="11" name="Picture 10">
            <a:extLst>
              <a:ext uri="{FF2B5EF4-FFF2-40B4-BE49-F238E27FC236}">
                <a16:creationId xmlns:a16="http://schemas.microsoft.com/office/drawing/2014/main" xmlns="" id="{93FA1FEA-F73C-4CEB-8632-71B6C335E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166" y="4120181"/>
            <a:ext cx="7059010" cy="2276793"/>
          </a:xfrm>
          <a:prstGeom prst="rect">
            <a:avLst/>
          </a:prstGeom>
        </p:spPr>
      </p:pic>
      <p:pic>
        <p:nvPicPr>
          <p:cNvPr id="9" name="Picture 8">
            <a:extLst>
              <a:ext uri="{FF2B5EF4-FFF2-40B4-BE49-F238E27FC236}">
                <a16:creationId xmlns:a16="http://schemas.microsoft.com/office/drawing/2014/main" xmlns="" id="{8B0525A5-BA42-4359-A593-831A55DEAD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224" y="2104295"/>
            <a:ext cx="7059010" cy="2286319"/>
          </a:xfrm>
          <a:prstGeom prst="rect">
            <a:avLst/>
          </a:prstGeom>
        </p:spPr>
      </p:pic>
      <p:pic>
        <p:nvPicPr>
          <p:cNvPr id="7" name="Picture 6">
            <a:extLst>
              <a:ext uri="{FF2B5EF4-FFF2-40B4-BE49-F238E27FC236}">
                <a16:creationId xmlns:a16="http://schemas.microsoft.com/office/drawing/2014/main" xmlns="" id="{C691737D-9581-4A09-AA39-B25375737B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4921" y="4174352"/>
            <a:ext cx="7059010" cy="2295845"/>
          </a:xfrm>
          <a:prstGeom prst="rect">
            <a:avLst/>
          </a:prstGeom>
        </p:spPr>
      </p:pic>
      <p:pic>
        <p:nvPicPr>
          <p:cNvPr id="5" name="Picture 4">
            <a:extLst>
              <a:ext uri="{FF2B5EF4-FFF2-40B4-BE49-F238E27FC236}">
                <a16:creationId xmlns:a16="http://schemas.microsoft.com/office/drawing/2014/main" xmlns="" id="{B083158D-DB13-4976-BDDF-F895387A7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5303"/>
            <a:ext cx="7068536" cy="2286319"/>
          </a:xfrm>
          <a:prstGeom prst="rect">
            <a:avLst/>
          </a:prstGeom>
        </p:spPr>
      </p:pic>
      <p:sp>
        <p:nvSpPr>
          <p:cNvPr id="16" name="TextBox 15">
            <a:extLst>
              <a:ext uri="{FF2B5EF4-FFF2-40B4-BE49-F238E27FC236}">
                <a16:creationId xmlns:a16="http://schemas.microsoft.com/office/drawing/2014/main" xmlns="" id="{81C6AC9E-8850-4D42-BF81-73403259C88D}"/>
              </a:ext>
            </a:extLst>
          </p:cNvPr>
          <p:cNvSpPr txBox="1"/>
          <p:nvPr/>
        </p:nvSpPr>
        <p:spPr>
          <a:xfrm>
            <a:off x="6216280" y="6470197"/>
            <a:ext cx="5270995" cy="261610"/>
          </a:xfrm>
          <a:prstGeom prst="rect">
            <a:avLst/>
          </a:prstGeom>
          <a:noFill/>
        </p:spPr>
        <p:txBody>
          <a:bodyPr wrap="none" rtlCol="0">
            <a:spAutoFit/>
          </a:bodyPr>
          <a:lstStyle/>
          <a:p>
            <a:r>
              <a:rPr lang="en-US" sz="1100" dirty="0"/>
              <a:t>Source: All headlines and news stories are from the Daytona Beach News-Journal</a:t>
            </a:r>
          </a:p>
        </p:txBody>
      </p:sp>
    </p:spTree>
    <p:extLst>
      <p:ext uri="{BB962C8B-B14F-4D97-AF65-F5344CB8AC3E}">
        <p14:creationId xmlns:p14="http://schemas.microsoft.com/office/powerpoint/2010/main" val="1222528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FACAB-6035-42E9-8B85-244D1280AA9C}"/>
              </a:ext>
            </a:extLst>
          </p:cNvPr>
          <p:cNvSpPr>
            <a:spLocks noGrp="1"/>
          </p:cNvSpPr>
          <p:nvPr>
            <p:ph type="title"/>
          </p:nvPr>
        </p:nvSpPr>
        <p:spPr/>
        <p:txBody>
          <a:bodyPr/>
          <a:lstStyle/>
          <a:p>
            <a:r>
              <a:rPr lang="en-US" dirty="0"/>
              <a:t>Next Steps</a:t>
            </a:r>
          </a:p>
        </p:txBody>
      </p:sp>
      <p:sp>
        <p:nvSpPr>
          <p:cNvPr id="4" name="Content Placeholder 2">
            <a:extLst>
              <a:ext uri="{FF2B5EF4-FFF2-40B4-BE49-F238E27FC236}">
                <a16:creationId xmlns:a16="http://schemas.microsoft.com/office/drawing/2014/main" xmlns="" id="{F878C333-9DAA-4BBB-B7FE-C4256CE5E81B}"/>
              </a:ext>
            </a:extLst>
          </p:cNvPr>
          <p:cNvSpPr txBox="1">
            <a:spLocks/>
          </p:cNvSpPr>
          <p:nvPr/>
        </p:nvSpPr>
        <p:spPr bwMode="auto">
          <a:xfrm>
            <a:off x="609601" y="1225139"/>
            <a:ext cx="7739270" cy="53943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1" fontAlgn="base" hangingPunct="1">
              <a:spcBef>
                <a:spcPts val="12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030288" indent="-174625" algn="l" rtl="0" eaLnBrk="1" fontAlgn="base" hangingPunct="1">
              <a:spcBef>
                <a:spcPct val="20000"/>
              </a:spcBef>
              <a:spcAft>
                <a:spcPct val="0"/>
              </a:spcAft>
              <a:buClr>
                <a:schemeClr val="tx1">
                  <a:lumMod val="50000"/>
                  <a:lumOff val="50000"/>
                </a:schemeClr>
              </a:buClr>
              <a:buFont typeface="Arial" charset="0"/>
              <a:buChar char="•"/>
              <a:defRPr sz="16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chemeClr val="tx1"/>
                </a:solidFill>
              </a:rPr>
              <a:t>Stakeholder Meetings</a:t>
            </a:r>
          </a:p>
          <a:p>
            <a:pPr lvl="1"/>
            <a:r>
              <a:rPr lang="en-US" sz="2400" dirty="0">
                <a:solidFill>
                  <a:schemeClr val="tx1"/>
                </a:solidFill>
              </a:rPr>
              <a:t>Council/Commission Presentations</a:t>
            </a:r>
          </a:p>
          <a:p>
            <a:pPr lvl="1"/>
            <a:r>
              <a:rPr lang="en-US" sz="2400" dirty="0">
                <a:solidFill>
                  <a:schemeClr val="tx1"/>
                </a:solidFill>
              </a:rPr>
              <a:t>Public Workshop</a:t>
            </a:r>
          </a:p>
          <a:p>
            <a:pPr lvl="1"/>
            <a:r>
              <a:rPr lang="en-US" sz="2400" dirty="0">
                <a:solidFill>
                  <a:schemeClr val="tx1"/>
                </a:solidFill>
              </a:rPr>
              <a:t>Transportation Planning Organization </a:t>
            </a:r>
            <a:br>
              <a:rPr lang="en-US" sz="2400" dirty="0">
                <a:solidFill>
                  <a:schemeClr val="tx1"/>
                </a:solidFill>
              </a:rPr>
            </a:br>
            <a:r>
              <a:rPr lang="en-US" sz="2400" dirty="0">
                <a:solidFill>
                  <a:schemeClr val="tx1"/>
                </a:solidFill>
              </a:rPr>
              <a:t>(CAC and TCC)</a:t>
            </a:r>
          </a:p>
          <a:p>
            <a:r>
              <a:rPr lang="en-US" sz="2400" b="1" dirty="0">
                <a:solidFill>
                  <a:schemeClr val="tx1"/>
                </a:solidFill>
              </a:rPr>
              <a:t>Study Document</a:t>
            </a:r>
          </a:p>
          <a:p>
            <a:pPr lvl="1"/>
            <a:r>
              <a:rPr lang="en-US" sz="2400" dirty="0">
                <a:solidFill>
                  <a:schemeClr val="tx1"/>
                </a:solidFill>
              </a:rPr>
              <a:t>Currently Final “Draft” Status</a:t>
            </a:r>
          </a:p>
          <a:p>
            <a:pPr lvl="1"/>
            <a:r>
              <a:rPr lang="en-US" sz="2400" dirty="0">
                <a:solidFill>
                  <a:schemeClr val="tx1"/>
                </a:solidFill>
              </a:rPr>
              <a:t>Finalize After Meetings &amp; Public Workshop</a:t>
            </a:r>
          </a:p>
          <a:p>
            <a:r>
              <a:rPr lang="en-US" sz="2400" b="1" dirty="0">
                <a:solidFill>
                  <a:schemeClr val="tx1"/>
                </a:solidFill>
              </a:rPr>
              <a:t>Discussion Points</a:t>
            </a:r>
          </a:p>
          <a:p>
            <a:pPr lvl="1"/>
            <a:r>
              <a:rPr lang="en-US" sz="2400" dirty="0">
                <a:solidFill>
                  <a:schemeClr val="tx1"/>
                </a:solidFill>
              </a:rPr>
              <a:t>Study Scenarios and Results</a:t>
            </a:r>
          </a:p>
          <a:p>
            <a:pPr lvl="1"/>
            <a:r>
              <a:rPr lang="en-US" sz="2400" dirty="0">
                <a:solidFill>
                  <a:schemeClr val="tx1"/>
                </a:solidFill>
              </a:rPr>
              <a:t>“Smart Growth” </a:t>
            </a:r>
          </a:p>
          <a:p>
            <a:pPr lvl="1"/>
            <a:endParaRPr lang="en-US" sz="2400" dirty="0">
              <a:solidFill>
                <a:schemeClr val="tx1"/>
              </a:solidFill>
            </a:endParaRPr>
          </a:p>
        </p:txBody>
      </p:sp>
    </p:spTree>
    <p:extLst>
      <p:ext uri="{BB962C8B-B14F-4D97-AF65-F5344CB8AC3E}">
        <p14:creationId xmlns:p14="http://schemas.microsoft.com/office/powerpoint/2010/main" val="47869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FACAB-6035-42E9-8B85-244D1280AA9C}"/>
              </a:ext>
            </a:extLst>
          </p:cNvPr>
          <p:cNvSpPr>
            <a:spLocks noGrp="1"/>
          </p:cNvSpPr>
          <p:nvPr>
            <p:ph type="title"/>
          </p:nvPr>
        </p:nvSpPr>
        <p:spPr>
          <a:xfrm>
            <a:off x="609601" y="274639"/>
            <a:ext cx="10777869" cy="1143000"/>
          </a:xfrm>
        </p:spPr>
        <p:txBody>
          <a:bodyPr/>
          <a:lstStyle/>
          <a:p>
            <a:r>
              <a:rPr lang="en-US" sz="3200" dirty="0"/>
              <a:t>Smart Growth–Land Use/Transportation Life Cycle</a:t>
            </a:r>
          </a:p>
        </p:txBody>
      </p:sp>
      <p:pic>
        <p:nvPicPr>
          <p:cNvPr id="13" name="Picture 12">
            <a:extLst>
              <a:ext uri="{FF2B5EF4-FFF2-40B4-BE49-F238E27FC236}">
                <a16:creationId xmlns:a16="http://schemas.microsoft.com/office/drawing/2014/main" xmlns="" id="{A003A87B-7501-4027-BB3B-EAA8849F021A}"/>
              </a:ext>
            </a:extLst>
          </p:cNvPr>
          <p:cNvPicPr>
            <a:picLocks noChangeAspect="1"/>
          </p:cNvPicPr>
          <p:nvPr/>
        </p:nvPicPr>
        <p:blipFill rotWithShape="1">
          <a:blip r:embed="rId3">
            <a:extLst>
              <a:ext uri="{28A0092B-C50C-407E-A947-70E740481C1C}">
                <a14:useLocalDpi xmlns:a14="http://schemas.microsoft.com/office/drawing/2010/main" val="0"/>
              </a:ext>
            </a:extLst>
          </a:blip>
          <a:srcRect r="69048"/>
          <a:stretch/>
        </p:blipFill>
        <p:spPr>
          <a:xfrm>
            <a:off x="426230" y="2088564"/>
            <a:ext cx="3098800" cy="3117272"/>
          </a:xfrm>
          <a:prstGeom prst="rect">
            <a:avLst/>
          </a:prstGeom>
        </p:spPr>
      </p:pic>
      <p:pic>
        <p:nvPicPr>
          <p:cNvPr id="14" name="Picture 13">
            <a:extLst>
              <a:ext uri="{FF2B5EF4-FFF2-40B4-BE49-F238E27FC236}">
                <a16:creationId xmlns:a16="http://schemas.microsoft.com/office/drawing/2014/main" xmlns="" id="{B837C543-BDDC-47D0-BB1A-8ABF781C3D75}"/>
              </a:ext>
            </a:extLst>
          </p:cNvPr>
          <p:cNvPicPr>
            <a:picLocks noChangeAspect="1"/>
          </p:cNvPicPr>
          <p:nvPr/>
        </p:nvPicPr>
        <p:blipFill rotWithShape="1">
          <a:blip r:embed="rId3">
            <a:extLst>
              <a:ext uri="{28A0092B-C50C-407E-A947-70E740481C1C}">
                <a14:useLocalDpi xmlns:a14="http://schemas.microsoft.com/office/drawing/2010/main" val="0"/>
              </a:ext>
            </a:extLst>
          </a:blip>
          <a:srcRect l="36221" r="30865"/>
          <a:stretch/>
        </p:blipFill>
        <p:spPr>
          <a:xfrm>
            <a:off x="4619471" y="2210215"/>
            <a:ext cx="3295229" cy="3117272"/>
          </a:xfrm>
          <a:prstGeom prst="rect">
            <a:avLst/>
          </a:prstGeom>
        </p:spPr>
      </p:pic>
      <p:pic>
        <p:nvPicPr>
          <p:cNvPr id="15" name="Picture 14">
            <a:extLst>
              <a:ext uri="{FF2B5EF4-FFF2-40B4-BE49-F238E27FC236}">
                <a16:creationId xmlns:a16="http://schemas.microsoft.com/office/drawing/2014/main" xmlns="" id="{EDC2A547-3BE3-4639-9729-C12A295579E0}"/>
              </a:ext>
            </a:extLst>
          </p:cNvPr>
          <p:cNvPicPr>
            <a:picLocks noChangeAspect="1"/>
          </p:cNvPicPr>
          <p:nvPr/>
        </p:nvPicPr>
        <p:blipFill rotWithShape="1">
          <a:blip r:embed="rId3">
            <a:extLst>
              <a:ext uri="{28A0092B-C50C-407E-A947-70E740481C1C}">
                <a14:useLocalDpi xmlns:a14="http://schemas.microsoft.com/office/drawing/2010/main" val="0"/>
              </a:ext>
            </a:extLst>
          </a:blip>
          <a:srcRect l="66919" t="505" r="167" b="-505"/>
          <a:stretch/>
        </p:blipFill>
        <p:spPr>
          <a:xfrm>
            <a:off x="8495941" y="2210215"/>
            <a:ext cx="3295229" cy="3117272"/>
          </a:xfrm>
          <a:prstGeom prst="rect">
            <a:avLst/>
          </a:prstGeom>
        </p:spPr>
      </p:pic>
      <p:sp>
        <p:nvSpPr>
          <p:cNvPr id="16" name="Text Box 11">
            <a:extLst>
              <a:ext uri="{FF2B5EF4-FFF2-40B4-BE49-F238E27FC236}">
                <a16:creationId xmlns:a16="http://schemas.microsoft.com/office/drawing/2014/main" xmlns="" id="{628DDB2C-4EF5-4B9D-A7C9-B311A9575FD0}"/>
              </a:ext>
            </a:extLst>
          </p:cNvPr>
          <p:cNvSpPr txBox="1">
            <a:spLocks noChangeArrowheads="1"/>
          </p:cNvSpPr>
          <p:nvPr/>
        </p:nvSpPr>
        <p:spPr bwMode="auto">
          <a:xfrm>
            <a:off x="3244851" y="2967454"/>
            <a:ext cx="16954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chemeClr val="tx2">
                    <a:lumMod val="60000"/>
                    <a:lumOff val="40000"/>
                  </a:schemeClr>
                </a:solidFill>
                <a:latin typeface="Verdana" panose="020B0604030504040204" pitchFamily="34" charset="0"/>
              </a:rPr>
              <a:t>generates</a:t>
            </a:r>
          </a:p>
        </p:txBody>
      </p:sp>
      <p:sp>
        <p:nvSpPr>
          <p:cNvPr id="17" name="Text Box 12">
            <a:extLst>
              <a:ext uri="{FF2B5EF4-FFF2-40B4-BE49-F238E27FC236}">
                <a16:creationId xmlns:a16="http://schemas.microsoft.com/office/drawing/2014/main" xmlns="" id="{61D5D0B8-412F-44EB-9CDE-A867E1928D2A}"/>
              </a:ext>
            </a:extLst>
          </p:cNvPr>
          <p:cNvSpPr txBox="1">
            <a:spLocks noChangeArrowheads="1"/>
          </p:cNvSpPr>
          <p:nvPr/>
        </p:nvSpPr>
        <p:spPr bwMode="auto">
          <a:xfrm>
            <a:off x="7711954" y="2945286"/>
            <a:ext cx="15185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en-US" sz="2000" b="1" dirty="0">
                <a:solidFill>
                  <a:schemeClr val="tx2">
                    <a:lumMod val="60000"/>
                    <a:lumOff val="40000"/>
                  </a:schemeClr>
                </a:solidFill>
                <a:latin typeface="Verdana" panose="020B0604030504040204" pitchFamily="34" charset="0"/>
              </a:rPr>
              <a:t>demands</a:t>
            </a:r>
          </a:p>
        </p:txBody>
      </p:sp>
      <p:sp>
        <p:nvSpPr>
          <p:cNvPr id="18" name="TextBox 17">
            <a:extLst>
              <a:ext uri="{FF2B5EF4-FFF2-40B4-BE49-F238E27FC236}">
                <a16:creationId xmlns:a16="http://schemas.microsoft.com/office/drawing/2014/main" xmlns="" id="{004C2881-EB8A-40DA-B347-7D3C1872ED91}"/>
              </a:ext>
            </a:extLst>
          </p:cNvPr>
          <p:cNvSpPr txBox="1"/>
          <p:nvPr/>
        </p:nvSpPr>
        <p:spPr>
          <a:xfrm>
            <a:off x="508000" y="1752600"/>
            <a:ext cx="3098800" cy="400110"/>
          </a:xfrm>
          <a:prstGeom prst="rect">
            <a:avLst/>
          </a:prstGeom>
          <a:noFill/>
        </p:spPr>
        <p:txBody>
          <a:bodyPr wrap="square" rtlCol="0">
            <a:spAutoFit/>
          </a:bodyPr>
          <a:lstStyle/>
          <a:p>
            <a:pPr algn="ctr"/>
            <a:r>
              <a:rPr lang="en-US" sz="2000" b="1" dirty="0">
                <a:latin typeface="Segoe UI" panose="020B0502040204020203" pitchFamily="34" charset="0"/>
                <a:ea typeface="Segoe UI" panose="020B0502040204020203" pitchFamily="34" charset="0"/>
                <a:cs typeface="Segoe UI" panose="020B0502040204020203" pitchFamily="34" charset="0"/>
              </a:rPr>
              <a:t>LAND USE</a:t>
            </a:r>
          </a:p>
        </p:txBody>
      </p:sp>
      <p:sp>
        <p:nvSpPr>
          <p:cNvPr id="19" name="TextBox 18">
            <a:extLst>
              <a:ext uri="{FF2B5EF4-FFF2-40B4-BE49-F238E27FC236}">
                <a16:creationId xmlns:a16="http://schemas.microsoft.com/office/drawing/2014/main" xmlns="" id="{1CCF0C3E-480C-40AF-B364-635F58798559}"/>
              </a:ext>
            </a:extLst>
          </p:cNvPr>
          <p:cNvSpPr txBox="1"/>
          <p:nvPr/>
        </p:nvSpPr>
        <p:spPr>
          <a:xfrm>
            <a:off x="4905836" y="1752600"/>
            <a:ext cx="2984492" cy="400110"/>
          </a:xfrm>
          <a:prstGeom prst="rect">
            <a:avLst/>
          </a:prstGeom>
          <a:noFill/>
        </p:spPr>
        <p:txBody>
          <a:bodyPr wrap="square" rtlCol="0">
            <a:spAutoFit/>
          </a:bodyPr>
          <a:lstStyle/>
          <a:p>
            <a:pPr algn="ctr"/>
            <a:r>
              <a:rPr lang="en-US" sz="2000" b="1" dirty="0">
                <a:latin typeface="Segoe UI" panose="020B0502040204020203" pitchFamily="34" charset="0"/>
                <a:ea typeface="Segoe UI" panose="020B0502040204020203" pitchFamily="34" charset="0"/>
                <a:cs typeface="Segoe UI" panose="020B0502040204020203" pitchFamily="34" charset="0"/>
              </a:rPr>
              <a:t>TRAVEL</a:t>
            </a:r>
          </a:p>
        </p:txBody>
      </p:sp>
      <p:sp>
        <p:nvSpPr>
          <p:cNvPr id="20" name="TextBox 19">
            <a:extLst>
              <a:ext uri="{FF2B5EF4-FFF2-40B4-BE49-F238E27FC236}">
                <a16:creationId xmlns:a16="http://schemas.microsoft.com/office/drawing/2014/main" xmlns="" id="{18DF3277-B8CE-4605-96FE-4D617C874FCF}"/>
              </a:ext>
            </a:extLst>
          </p:cNvPr>
          <p:cNvSpPr txBox="1"/>
          <p:nvPr/>
        </p:nvSpPr>
        <p:spPr>
          <a:xfrm>
            <a:off x="8594155" y="1752600"/>
            <a:ext cx="3098800" cy="400110"/>
          </a:xfrm>
          <a:prstGeom prst="rect">
            <a:avLst/>
          </a:prstGeom>
          <a:noFill/>
        </p:spPr>
        <p:txBody>
          <a:bodyPr wrap="square" rtlCol="0">
            <a:spAutoFit/>
          </a:bodyPr>
          <a:lstStyle/>
          <a:p>
            <a:pPr algn="ctr"/>
            <a:r>
              <a:rPr lang="en-US" sz="2000" b="1" dirty="0">
                <a:latin typeface="Segoe UI" panose="020B0502040204020203" pitchFamily="34" charset="0"/>
                <a:ea typeface="Segoe UI" panose="020B0502040204020203" pitchFamily="34" charset="0"/>
                <a:cs typeface="Segoe UI" panose="020B0502040204020203" pitchFamily="34" charset="0"/>
              </a:rPr>
              <a:t>ROAD CAPACITY</a:t>
            </a:r>
          </a:p>
        </p:txBody>
      </p:sp>
    </p:spTree>
    <p:extLst>
      <p:ext uri="{BB962C8B-B14F-4D97-AF65-F5344CB8AC3E}">
        <p14:creationId xmlns:p14="http://schemas.microsoft.com/office/powerpoint/2010/main" val="95279611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FACAB-6035-42E9-8B85-244D1280AA9C}"/>
              </a:ext>
            </a:extLst>
          </p:cNvPr>
          <p:cNvSpPr>
            <a:spLocks noGrp="1"/>
          </p:cNvSpPr>
          <p:nvPr>
            <p:ph type="title"/>
          </p:nvPr>
        </p:nvSpPr>
        <p:spPr>
          <a:xfrm>
            <a:off x="609601" y="274639"/>
            <a:ext cx="11181521" cy="1143000"/>
          </a:xfrm>
        </p:spPr>
        <p:txBody>
          <a:bodyPr/>
          <a:lstStyle/>
          <a:p>
            <a:r>
              <a:rPr lang="en-US" sz="3200" dirty="0"/>
              <a:t>Smart Growth–Land Use/Transportation Life Cycle</a:t>
            </a:r>
          </a:p>
        </p:txBody>
      </p:sp>
      <p:pic>
        <p:nvPicPr>
          <p:cNvPr id="5" name="Picture 4">
            <a:extLst>
              <a:ext uri="{FF2B5EF4-FFF2-40B4-BE49-F238E27FC236}">
                <a16:creationId xmlns:a16="http://schemas.microsoft.com/office/drawing/2014/main" xmlns="" id="{877E7203-B540-4B40-8FC4-B479F86D0BF2}"/>
              </a:ext>
            </a:extLst>
          </p:cNvPr>
          <p:cNvPicPr>
            <a:picLocks noChangeAspect="1"/>
          </p:cNvPicPr>
          <p:nvPr/>
        </p:nvPicPr>
        <p:blipFill rotWithShape="1">
          <a:blip r:embed="rId3">
            <a:extLst>
              <a:ext uri="{28A0092B-C50C-407E-A947-70E740481C1C}">
                <a14:useLocalDpi xmlns:a14="http://schemas.microsoft.com/office/drawing/2010/main" val="0"/>
              </a:ext>
            </a:extLst>
          </a:blip>
          <a:srcRect r="69048"/>
          <a:stretch/>
        </p:blipFill>
        <p:spPr>
          <a:xfrm>
            <a:off x="426230" y="2088564"/>
            <a:ext cx="3098800" cy="3117272"/>
          </a:xfrm>
          <a:prstGeom prst="rect">
            <a:avLst/>
          </a:prstGeom>
        </p:spPr>
      </p:pic>
      <p:sp>
        <p:nvSpPr>
          <p:cNvPr id="6" name="TextBox 5">
            <a:extLst>
              <a:ext uri="{FF2B5EF4-FFF2-40B4-BE49-F238E27FC236}">
                <a16:creationId xmlns:a16="http://schemas.microsoft.com/office/drawing/2014/main" xmlns="" id="{188D2245-B638-415D-A1B5-2A9676147733}"/>
              </a:ext>
            </a:extLst>
          </p:cNvPr>
          <p:cNvSpPr txBox="1"/>
          <p:nvPr/>
        </p:nvSpPr>
        <p:spPr>
          <a:xfrm>
            <a:off x="508000" y="1752600"/>
            <a:ext cx="3098800" cy="400110"/>
          </a:xfrm>
          <a:prstGeom prst="rect">
            <a:avLst/>
          </a:prstGeom>
          <a:noFill/>
        </p:spPr>
        <p:txBody>
          <a:bodyPr wrap="square" rtlCol="0">
            <a:spAutoFit/>
          </a:bodyPr>
          <a:lstStyle/>
          <a:p>
            <a:pPr algn="ctr"/>
            <a:r>
              <a:rPr lang="en-US" sz="2000" b="1" dirty="0">
                <a:latin typeface="Segoe UI" panose="020B0502040204020203" pitchFamily="34" charset="0"/>
                <a:ea typeface="Segoe UI" panose="020B0502040204020203" pitchFamily="34" charset="0"/>
                <a:cs typeface="Segoe UI" panose="020B0502040204020203" pitchFamily="34" charset="0"/>
              </a:rPr>
              <a:t>LAND USE</a:t>
            </a:r>
          </a:p>
        </p:txBody>
      </p:sp>
      <p:sp>
        <p:nvSpPr>
          <p:cNvPr id="7" name="TextBox 6">
            <a:extLst>
              <a:ext uri="{FF2B5EF4-FFF2-40B4-BE49-F238E27FC236}">
                <a16:creationId xmlns:a16="http://schemas.microsoft.com/office/drawing/2014/main" xmlns="" id="{E46E0085-D0C4-4BA4-84FD-304A27B2ADAE}"/>
              </a:ext>
            </a:extLst>
          </p:cNvPr>
          <p:cNvSpPr txBox="1"/>
          <p:nvPr/>
        </p:nvSpPr>
        <p:spPr>
          <a:xfrm>
            <a:off x="4905836" y="1752600"/>
            <a:ext cx="2984492" cy="400110"/>
          </a:xfrm>
          <a:prstGeom prst="rect">
            <a:avLst/>
          </a:prstGeom>
          <a:noFill/>
        </p:spPr>
        <p:txBody>
          <a:bodyPr wrap="square" rtlCol="0">
            <a:spAutoFit/>
          </a:bodyPr>
          <a:lstStyle/>
          <a:p>
            <a:pPr algn="ctr"/>
            <a:r>
              <a:rPr lang="en-US" sz="2000" b="1" dirty="0">
                <a:latin typeface="Segoe UI" panose="020B0502040204020203" pitchFamily="34" charset="0"/>
                <a:ea typeface="Segoe UI" panose="020B0502040204020203" pitchFamily="34" charset="0"/>
                <a:cs typeface="Segoe UI" panose="020B0502040204020203" pitchFamily="34" charset="0"/>
              </a:rPr>
              <a:t>TRAVEL</a:t>
            </a:r>
          </a:p>
        </p:txBody>
      </p:sp>
      <p:sp>
        <p:nvSpPr>
          <p:cNvPr id="8" name="TextBox 7">
            <a:extLst>
              <a:ext uri="{FF2B5EF4-FFF2-40B4-BE49-F238E27FC236}">
                <a16:creationId xmlns:a16="http://schemas.microsoft.com/office/drawing/2014/main" xmlns="" id="{140AA291-B6A5-4C25-9382-63AA82E951DD}"/>
              </a:ext>
            </a:extLst>
          </p:cNvPr>
          <p:cNvSpPr txBox="1"/>
          <p:nvPr/>
        </p:nvSpPr>
        <p:spPr>
          <a:xfrm>
            <a:off x="8594155" y="1752600"/>
            <a:ext cx="3098800" cy="400110"/>
          </a:xfrm>
          <a:prstGeom prst="rect">
            <a:avLst/>
          </a:prstGeom>
          <a:noFill/>
        </p:spPr>
        <p:txBody>
          <a:bodyPr wrap="square" rtlCol="0">
            <a:spAutoFit/>
          </a:bodyPr>
          <a:lstStyle/>
          <a:p>
            <a:pPr algn="ctr"/>
            <a:r>
              <a:rPr lang="en-US" sz="2000" b="1" dirty="0">
                <a:latin typeface="Segoe UI" panose="020B0502040204020203" pitchFamily="34" charset="0"/>
                <a:ea typeface="Segoe UI" panose="020B0502040204020203" pitchFamily="34" charset="0"/>
                <a:cs typeface="Segoe UI" panose="020B0502040204020203" pitchFamily="34" charset="0"/>
              </a:rPr>
              <a:t>ROAD CAPACITY</a:t>
            </a:r>
          </a:p>
        </p:txBody>
      </p:sp>
      <p:sp>
        <p:nvSpPr>
          <p:cNvPr id="9" name="Text Box 11">
            <a:extLst>
              <a:ext uri="{FF2B5EF4-FFF2-40B4-BE49-F238E27FC236}">
                <a16:creationId xmlns:a16="http://schemas.microsoft.com/office/drawing/2014/main" xmlns="" id="{354EC835-F726-4C5D-9B2A-C285FC09FA2B}"/>
              </a:ext>
            </a:extLst>
          </p:cNvPr>
          <p:cNvSpPr txBox="1">
            <a:spLocks noChangeArrowheads="1"/>
          </p:cNvSpPr>
          <p:nvPr/>
        </p:nvSpPr>
        <p:spPr bwMode="auto">
          <a:xfrm>
            <a:off x="3244851" y="2967454"/>
            <a:ext cx="16954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chemeClr val="tx2">
                    <a:lumMod val="60000"/>
                    <a:lumOff val="40000"/>
                  </a:schemeClr>
                </a:solidFill>
                <a:latin typeface="Verdana" panose="020B0604030504040204" pitchFamily="34" charset="0"/>
              </a:rPr>
              <a:t>generates</a:t>
            </a:r>
          </a:p>
        </p:txBody>
      </p:sp>
      <p:sp>
        <p:nvSpPr>
          <p:cNvPr id="10" name="Text Box 12">
            <a:extLst>
              <a:ext uri="{FF2B5EF4-FFF2-40B4-BE49-F238E27FC236}">
                <a16:creationId xmlns:a16="http://schemas.microsoft.com/office/drawing/2014/main" xmlns="" id="{A048D220-A75A-4D6C-91FE-2237180B5412}"/>
              </a:ext>
            </a:extLst>
          </p:cNvPr>
          <p:cNvSpPr txBox="1">
            <a:spLocks noChangeArrowheads="1"/>
          </p:cNvSpPr>
          <p:nvPr/>
        </p:nvSpPr>
        <p:spPr bwMode="auto">
          <a:xfrm>
            <a:off x="7943454" y="2967454"/>
            <a:ext cx="15427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en-US" sz="2000" b="1" dirty="0">
                <a:solidFill>
                  <a:schemeClr val="tx2">
                    <a:lumMod val="60000"/>
                    <a:lumOff val="40000"/>
                  </a:schemeClr>
                </a:solidFill>
                <a:latin typeface="Verdana" panose="020B0604030504040204" pitchFamily="34" charset="0"/>
              </a:rPr>
              <a:t>demands</a:t>
            </a:r>
          </a:p>
        </p:txBody>
      </p:sp>
      <p:pic>
        <p:nvPicPr>
          <p:cNvPr id="11" name="Picture 10">
            <a:extLst>
              <a:ext uri="{FF2B5EF4-FFF2-40B4-BE49-F238E27FC236}">
                <a16:creationId xmlns:a16="http://schemas.microsoft.com/office/drawing/2014/main" xmlns="" id="{9DA64091-BE22-447B-8CB9-E347F452850D}"/>
              </a:ext>
            </a:extLst>
          </p:cNvPr>
          <p:cNvPicPr>
            <a:picLocks noChangeAspect="1"/>
          </p:cNvPicPr>
          <p:nvPr/>
        </p:nvPicPr>
        <p:blipFill rotWithShape="1">
          <a:blip r:embed="rId3">
            <a:extLst>
              <a:ext uri="{28A0092B-C50C-407E-A947-70E740481C1C}">
                <a14:useLocalDpi xmlns:a14="http://schemas.microsoft.com/office/drawing/2010/main" val="0"/>
              </a:ext>
            </a:extLst>
          </a:blip>
          <a:srcRect l="36221" r="30865"/>
          <a:stretch/>
        </p:blipFill>
        <p:spPr>
          <a:xfrm>
            <a:off x="4619471" y="2210215"/>
            <a:ext cx="3295229" cy="3117272"/>
          </a:xfrm>
          <a:prstGeom prst="rect">
            <a:avLst/>
          </a:prstGeom>
        </p:spPr>
      </p:pic>
      <p:pic>
        <p:nvPicPr>
          <p:cNvPr id="12" name="Picture 11">
            <a:extLst>
              <a:ext uri="{FF2B5EF4-FFF2-40B4-BE49-F238E27FC236}">
                <a16:creationId xmlns:a16="http://schemas.microsoft.com/office/drawing/2014/main" xmlns="" id="{F08B35EB-77A9-435B-9C45-6852CA19B6CD}"/>
              </a:ext>
            </a:extLst>
          </p:cNvPr>
          <p:cNvPicPr>
            <a:picLocks noChangeAspect="1"/>
          </p:cNvPicPr>
          <p:nvPr/>
        </p:nvPicPr>
        <p:blipFill rotWithShape="1">
          <a:blip r:embed="rId3">
            <a:extLst>
              <a:ext uri="{28A0092B-C50C-407E-A947-70E740481C1C}">
                <a14:useLocalDpi xmlns:a14="http://schemas.microsoft.com/office/drawing/2010/main" val="0"/>
              </a:ext>
            </a:extLst>
          </a:blip>
          <a:srcRect l="66919" t="505" r="167" b="-505"/>
          <a:stretch/>
        </p:blipFill>
        <p:spPr>
          <a:xfrm>
            <a:off x="8495941" y="2210215"/>
            <a:ext cx="3295229" cy="3117272"/>
          </a:xfrm>
          <a:prstGeom prst="rect">
            <a:avLst/>
          </a:prstGeom>
        </p:spPr>
      </p:pic>
      <p:cxnSp>
        <p:nvCxnSpPr>
          <p:cNvPr id="14" name="Straight Connector 13">
            <a:extLst>
              <a:ext uri="{FF2B5EF4-FFF2-40B4-BE49-F238E27FC236}">
                <a16:creationId xmlns:a16="http://schemas.microsoft.com/office/drawing/2014/main" xmlns="" id="{AE71678C-5E66-4A41-9871-ABE60C98FF4C}"/>
              </a:ext>
            </a:extLst>
          </p:cNvPr>
          <p:cNvCxnSpPr>
            <a:cxnSpLocks/>
            <a:stCxn id="7" idx="3"/>
          </p:cNvCxnSpPr>
          <p:nvPr/>
        </p:nvCxnSpPr>
        <p:spPr>
          <a:xfrm>
            <a:off x="7890328" y="1952655"/>
            <a:ext cx="8" cy="3412517"/>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ext Box 11">
            <a:extLst>
              <a:ext uri="{FF2B5EF4-FFF2-40B4-BE49-F238E27FC236}">
                <a16:creationId xmlns:a16="http://schemas.microsoft.com/office/drawing/2014/main" xmlns="" id="{104D1DAD-1687-46C5-9336-BA84F454BE19}"/>
              </a:ext>
            </a:extLst>
          </p:cNvPr>
          <p:cNvSpPr txBox="1">
            <a:spLocks noChangeArrowheads="1"/>
          </p:cNvSpPr>
          <p:nvPr/>
        </p:nvSpPr>
        <p:spPr bwMode="auto">
          <a:xfrm>
            <a:off x="903288" y="5185577"/>
            <a:ext cx="2144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rgbClr val="FF9900"/>
                </a:solidFill>
                <a:latin typeface="Verdana" panose="020B0604030504040204" pitchFamily="34" charset="0"/>
              </a:rPr>
              <a:t>Anticipate</a:t>
            </a:r>
          </a:p>
        </p:txBody>
      </p:sp>
      <p:sp>
        <p:nvSpPr>
          <p:cNvPr id="16" name="Text Box 12">
            <a:extLst>
              <a:ext uri="{FF2B5EF4-FFF2-40B4-BE49-F238E27FC236}">
                <a16:creationId xmlns:a16="http://schemas.microsoft.com/office/drawing/2014/main" xmlns="" id="{C0E5F7C2-C415-4E4B-94A6-5EEBE65EBE85}"/>
              </a:ext>
            </a:extLst>
          </p:cNvPr>
          <p:cNvSpPr txBox="1">
            <a:spLocks noChangeArrowheads="1"/>
          </p:cNvSpPr>
          <p:nvPr/>
        </p:nvSpPr>
        <p:spPr bwMode="auto">
          <a:xfrm>
            <a:off x="4804324" y="5185577"/>
            <a:ext cx="308600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rgbClr val="FF9900"/>
                </a:solidFill>
                <a:latin typeface="Verdana" panose="020B0604030504040204" pitchFamily="34" charset="0"/>
              </a:rPr>
              <a:t>Forecast</a:t>
            </a:r>
          </a:p>
        </p:txBody>
      </p:sp>
      <p:sp>
        <p:nvSpPr>
          <p:cNvPr id="17" name="Text Box 14">
            <a:extLst>
              <a:ext uri="{FF2B5EF4-FFF2-40B4-BE49-F238E27FC236}">
                <a16:creationId xmlns:a16="http://schemas.microsoft.com/office/drawing/2014/main" xmlns="" id="{A7274461-DF81-4761-A94C-8AF76A20FAAA}"/>
              </a:ext>
            </a:extLst>
          </p:cNvPr>
          <p:cNvSpPr txBox="1">
            <a:spLocks noChangeArrowheads="1"/>
          </p:cNvSpPr>
          <p:nvPr/>
        </p:nvSpPr>
        <p:spPr bwMode="auto">
          <a:xfrm>
            <a:off x="8748891" y="5185577"/>
            <a:ext cx="268110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dirty="0">
                <a:solidFill>
                  <a:srgbClr val="FF9900"/>
                </a:solidFill>
                <a:latin typeface="Verdana" panose="020B0604030504040204" pitchFamily="34" charset="0"/>
              </a:rPr>
              <a:t>Accommodate</a:t>
            </a:r>
          </a:p>
        </p:txBody>
      </p:sp>
      <p:sp>
        <p:nvSpPr>
          <p:cNvPr id="19" name="TextBox 18">
            <a:extLst>
              <a:ext uri="{FF2B5EF4-FFF2-40B4-BE49-F238E27FC236}">
                <a16:creationId xmlns:a16="http://schemas.microsoft.com/office/drawing/2014/main" xmlns="" id="{6F15E7CF-1FB0-49B0-94B8-A4C55BF8B421}"/>
              </a:ext>
            </a:extLst>
          </p:cNvPr>
          <p:cNvSpPr txBox="1"/>
          <p:nvPr/>
        </p:nvSpPr>
        <p:spPr>
          <a:xfrm>
            <a:off x="7397060" y="1367880"/>
            <a:ext cx="986535" cy="584775"/>
          </a:xfrm>
          <a:prstGeom prst="rect">
            <a:avLst/>
          </a:prstGeom>
          <a:solidFill>
            <a:srgbClr val="FFC20E">
              <a:alpha val="72000"/>
            </a:srgbClr>
          </a:solidFill>
        </p:spPr>
        <p:txBody>
          <a:bodyPr wrap="square" rtlCol="0" anchor="ctr">
            <a:spAutoFit/>
          </a:bodyPr>
          <a:lstStyle/>
          <a:p>
            <a:pPr algn="ctr"/>
            <a:r>
              <a:rPr lang="en-US" sz="1600" b="1" cap="all" dirty="0">
                <a:latin typeface="Segoe UI" panose="020B0502040204020203" pitchFamily="34" charset="0"/>
                <a:cs typeface="Segoe UI" panose="020B0502040204020203" pitchFamily="34" charset="0"/>
              </a:rPr>
              <a:t>WE ARE HERE</a:t>
            </a:r>
          </a:p>
        </p:txBody>
      </p:sp>
    </p:spTree>
    <p:extLst>
      <p:ext uri="{BB962C8B-B14F-4D97-AF65-F5344CB8AC3E}">
        <p14:creationId xmlns:p14="http://schemas.microsoft.com/office/powerpoint/2010/main" val="23710493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CF7A8D-95BA-4DE0-B556-330C7D60F626}"/>
              </a:ext>
            </a:extLst>
          </p:cNvPr>
          <p:cNvSpPr>
            <a:spLocks noGrp="1"/>
          </p:cNvSpPr>
          <p:nvPr>
            <p:ph type="title"/>
          </p:nvPr>
        </p:nvSpPr>
        <p:spPr>
          <a:xfrm>
            <a:off x="609601" y="274639"/>
            <a:ext cx="10846673" cy="1143000"/>
          </a:xfrm>
          <a:noFill/>
        </p:spPr>
        <p:txBody>
          <a:bodyPr/>
          <a:lstStyle/>
          <a:p>
            <a:pPr>
              <a:lnSpc>
                <a:spcPts val="3400"/>
              </a:lnSpc>
            </a:pPr>
            <a:r>
              <a:rPr lang="en-US" sz="3200" dirty="0"/>
              <a:t>Smart Growth – Development Design’s Impacts </a:t>
            </a:r>
            <a:br>
              <a:rPr lang="en-US" sz="3200" dirty="0"/>
            </a:br>
            <a:r>
              <a:rPr lang="en-US" sz="3200" dirty="0"/>
              <a:t>on Transportation </a:t>
            </a:r>
          </a:p>
        </p:txBody>
      </p:sp>
      <p:grpSp>
        <p:nvGrpSpPr>
          <p:cNvPr id="13" name="Group 12">
            <a:extLst>
              <a:ext uri="{FF2B5EF4-FFF2-40B4-BE49-F238E27FC236}">
                <a16:creationId xmlns:a16="http://schemas.microsoft.com/office/drawing/2014/main" xmlns="" id="{ED138A86-A7C1-4B55-B3D8-C50912B58D63}"/>
              </a:ext>
            </a:extLst>
          </p:cNvPr>
          <p:cNvGrpSpPr/>
          <p:nvPr/>
        </p:nvGrpSpPr>
        <p:grpSpPr>
          <a:xfrm>
            <a:off x="0" y="1195324"/>
            <a:ext cx="5466722" cy="2887516"/>
            <a:chOff x="0" y="1078547"/>
            <a:chExt cx="5466722" cy="2887516"/>
          </a:xfrm>
        </p:grpSpPr>
        <p:pic>
          <p:nvPicPr>
            <p:cNvPr id="11" name="Picture 10">
              <a:extLst>
                <a:ext uri="{FF2B5EF4-FFF2-40B4-BE49-F238E27FC236}">
                  <a16:creationId xmlns:a16="http://schemas.microsoft.com/office/drawing/2014/main" xmlns="" id="{22D52277-64F6-4290-A290-7F52F0C73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199" y="1078547"/>
              <a:ext cx="4042523" cy="2887516"/>
            </a:xfrm>
            <a:prstGeom prst="rect">
              <a:avLst/>
            </a:prstGeom>
          </p:spPr>
        </p:pic>
        <p:sp>
          <p:nvSpPr>
            <p:cNvPr id="60418" name="Text Box 2">
              <a:extLst>
                <a:ext uri="{FF2B5EF4-FFF2-40B4-BE49-F238E27FC236}">
                  <a16:creationId xmlns:a16="http://schemas.microsoft.com/office/drawing/2014/main" xmlns="" id="{2C516D40-AAEF-4AC2-960C-155F12E54B92}"/>
                </a:ext>
              </a:extLst>
            </p:cNvPr>
            <p:cNvSpPr txBox="1">
              <a:spLocks noChangeArrowheads="1"/>
            </p:cNvSpPr>
            <p:nvPr/>
          </p:nvSpPr>
          <p:spPr bwMode="auto">
            <a:xfrm>
              <a:off x="0" y="3399147"/>
              <a:ext cx="220530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dirty="0">
                  <a:solidFill>
                    <a:srgbClr val="002060"/>
                  </a:solidFill>
                  <a:latin typeface="Centuy Gothic"/>
                </a:rPr>
                <a:t>Conventional</a:t>
              </a:r>
            </a:p>
          </p:txBody>
        </p:sp>
        <p:sp>
          <p:nvSpPr>
            <p:cNvPr id="12" name="TextBox 11">
              <a:extLst>
                <a:ext uri="{FF2B5EF4-FFF2-40B4-BE49-F238E27FC236}">
                  <a16:creationId xmlns:a16="http://schemas.microsoft.com/office/drawing/2014/main" xmlns="" id="{5DB6CAAD-9FBA-4AE6-B689-CAE71110235A}"/>
                </a:ext>
              </a:extLst>
            </p:cNvPr>
            <p:cNvSpPr txBox="1"/>
            <p:nvPr/>
          </p:nvSpPr>
          <p:spPr>
            <a:xfrm>
              <a:off x="4162372" y="1893628"/>
              <a:ext cx="1019228" cy="246221"/>
            </a:xfrm>
            <a:prstGeom prst="rect">
              <a:avLst/>
            </a:prstGeom>
            <a:noFill/>
          </p:spPr>
          <p:txBody>
            <a:bodyPr wrap="square" rtlCol="0">
              <a:spAutoFit/>
            </a:bodyPr>
            <a:lstStyle/>
            <a:p>
              <a:pPr algn="ctr"/>
              <a:r>
                <a:rPr lang="en-US" sz="1000" b="1" dirty="0">
                  <a:latin typeface="Segoe UI" panose="020B0502040204020203" pitchFamily="34" charset="0"/>
                  <a:ea typeface="Segoe UI" panose="020B0502040204020203" pitchFamily="34" charset="0"/>
                  <a:cs typeface="Segoe UI" panose="020B0502040204020203" pitchFamily="34" charset="0"/>
                </a:rPr>
                <a:t>HOUSES</a:t>
              </a:r>
            </a:p>
          </p:txBody>
        </p:sp>
        <p:sp>
          <p:nvSpPr>
            <p:cNvPr id="17" name="TextBox 16">
              <a:extLst>
                <a:ext uri="{FF2B5EF4-FFF2-40B4-BE49-F238E27FC236}">
                  <a16:creationId xmlns:a16="http://schemas.microsoft.com/office/drawing/2014/main" xmlns="" id="{9387B1CE-11BD-4BE5-BE55-3FCEB5E37A85}"/>
                </a:ext>
              </a:extLst>
            </p:cNvPr>
            <p:cNvSpPr txBox="1"/>
            <p:nvPr/>
          </p:nvSpPr>
          <p:spPr>
            <a:xfrm>
              <a:off x="1705220" y="1444447"/>
              <a:ext cx="1019228" cy="230832"/>
            </a:xfrm>
            <a:prstGeom prst="rect">
              <a:avLst/>
            </a:prstGeom>
            <a:noFill/>
          </p:spPr>
          <p:txBody>
            <a:bodyPr wrap="square" rtlCol="0">
              <a:spAutoFit/>
            </a:bodyPr>
            <a:lstStyle/>
            <a:p>
              <a:pPr algn="ctr"/>
              <a:r>
                <a:rPr lang="en-US" sz="900" b="1" dirty="0">
                  <a:latin typeface="Segoe UI" panose="020B0502040204020203" pitchFamily="34" charset="0"/>
                  <a:ea typeface="Segoe UI" panose="020B0502040204020203" pitchFamily="34" charset="0"/>
                  <a:cs typeface="Segoe UI" panose="020B0502040204020203" pitchFamily="34" charset="0"/>
                </a:rPr>
                <a:t>MALL</a:t>
              </a:r>
            </a:p>
          </p:txBody>
        </p:sp>
        <p:sp>
          <p:nvSpPr>
            <p:cNvPr id="18" name="TextBox 17">
              <a:extLst>
                <a:ext uri="{FF2B5EF4-FFF2-40B4-BE49-F238E27FC236}">
                  <a16:creationId xmlns:a16="http://schemas.microsoft.com/office/drawing/2014/main" xmlns="" id="{BFB63A91-2CCF-47C6-A867-C2D601A03E49}"/>
                </a:ext>
              </a:extLst>
            </p:cNvPr>
            <p:cNvSpPr txBox="1"/>
            <p:nvPr/>
          </p:nvSpPr>
          <p:spPr>
            <a:xfrm>
              <a:off x="3175494" y="1276230"/>
              <a:ext cx="1019228" cy="215444"/>
            </a:xfrm>
            <a:prstGeom prst="rect">
              <a:avLst/>
            </a:prstGeom>
            <a:noFill/>
          </p:spPr>
          <p:txBody>
            <a:bodyPr wrap="square" rtlCol="0">
              <a:spAutoFit/>
            </a:bodyPr>
            <a:lstStyle/>
            <a:p>
              <a:pPr algn="ctr"/>
              <a:r>
                <a:rPr lang="en-US" sz="800" b="1" cap="all" dirty="0">
                  <a:latin typeface="Segoe UI" panose="020B0502040204020203" pitchFamily="34" charset="0"/>
                  <a:ea typeface="Segoe UI" panose="020B0502040204020203" pitchFamily="34" charset="0"/>
                  <a:cs typeface="Segoe UI" panose="020B0502040204020203" pitchFamily="34" charset="0"/>
                </a:rPr>
                <a:t>Apartments</a:t>
              </a:r>
            </a:p>
          </p:txBody>
        </p:sp>
        <p:sp>
          <p:nvSpPr>
            <p:cNvPr id="19" name="TextBox 18">
              <a:extLst>
                <a:ext uri="{FF2B5EF4-FFF2-40B4-BE49-F238E27FC236}">
                  <a16:creationId xmlns:a16="http://schemas.microsoft.com/office/drawing/2014/main" xmlns="" id="{2D03070F-EEA9-4C6A-AC3E-2D635846EA2C}"/>
                </a:ext>
              </a:extLst>
            </p:cNvPr>
            <p:cNvSpPr txBox="1"/>
            <p:nvPr/>
          </p:nvSpPr>
          <p:spPr>
            <a:xfrm>
              <a:off x="4341908" y="2857842"/>
              <a:ext cx="1019228" cy="246221"/>
            </a:xfrm>
            <a:prstGeom prst="rect">
              <a:avLst/>
            </a:prstGeom>
            <a:noFill/>
          </p:spPr>
          <p:txBody>
            <a:bodyPr wrap="square" rtlCol="0">
              <a:spAutoFit/>
            </a:bodyPr>
            <a:lstStyle/>
            <a:p>
              <a:pPr algn="ctr"/>
              <a:r>
                <a:rPr lang="en-US" sz="1000" b="1" dirty="0">
                  <a:latin typeface="Segoe UI" panose="020B0502040204020203" pitchFamily="34" charset="0"/>
                  <a:ea typeface="Segoe UI" panose="020B0502040204020203" pitchFamily="34" charset="0"/>
                  <a:cs typeface="Segoe UI" panose="020B0502040204020203" pitchFamily="34" charset="0"/>
                </a:rPr>
                <a:t>SCHOOL</a:t>
              </a:r>
            </a:p>
          </p:txBody>
        </p:sp>
      </p:grpSp>
      <p:cxnSp>
        <p:nvCxnSpPr>
          <p:cNvPr id="16" name="Straight Connector 15">
            <a:extLst>
              <a:ext uri="{FF2B5EF4-FFF2-40B4-BE49-F238E27FC236}">
                <a16:creationId xmlns:a16="http://schemas.microsoft.com/office/drawing/2014/main" xmlns="" id="{2C896CAD-221D-4B05-B962-2C6ED0FDEAE8}"/>
              </a:ext>
            </a:extLst>
          </p:cNvPr>
          <p:cNvCxnSpPr/>
          <p:nvPr/>
        </p:nvCxnSpPr>
        <p:spPr>
          <a:xfrm flipV="1">
            <a:off x="962025" y="1897066"/>
            <a:ext cx="0" cy="1612389"/>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8613CA4-07FC-4991-9AA7-E3276E6AF3B6}"/>
              </a:ext>
            </a:extLst>
          </p:cNvPr>
          <p:cNvCxnSpPr>
            <a:cxnSpLocks/>
          </p:cNvCxnSpPr>
          <p:nvPr/>
        </p:nvCxnSpPr>
        <p:spPr>
          <a:xfrm rot="5400000" flipV="1">
            <a:off x="1194875" y="1667742"/>
            <a:ext cx="0" cy="458648"/>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B9CD6B48-91F9-438B-8652-7C3784D3D1C8}"/>
              </a:ext>
            </a:extLst>
          </p:cNvPr>
          <p:cNvGrpSpPr/>
          <p:nvPr/>
        </p:nvGrpSpPr>
        <p:grpSpPr>
          <a:xfrm rot="10800000" flipH="1">
            <a:off x="962024" y="3874121"/>
            <a:ext cx="462174" cy="1612389"/>
            <a:chOff x="781050" y="4111297"/>
            <a:chExt cx="462174" cy="1612389"/>
          </a:xfrm>
        </p:grpSpPr>
        <p:cxnSp>
          <p:nvCxnSpPr>
            <p:cNvPr id="25" name="Straight Connector 24">
              <a:extLst>
                <a:ext uri="{FF2B5EF4-FFF2-40B4-BE49-F238E27FC236}">
                  <a16:creationId xmlns:a16="http://schemas.microsoft.com/office/drawing/2014/main" xmlns="" id="{4C4C076D-49DC-40C5-9172-53F167073C14}"/>
                </a:ext>
              </a:extLst>
            </p:cNvPr>
            <p:cNvCxnSpPr>
              <a:cxnSpLocks/>
            </p:cNvCxnSpPr>
            <p:nvPr/>
          </p:nvCxnSpPr>
          <p:spPr>
            <a:xfrm flipV="1">
              <a:off x="781050" y="4111297"/>
              <a:ext cx="0" cy="1612389"/>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3A1A0DB-5FA0-482D-8489-01204E69C5C8}"/>
                </a:ext>
              </a:extLst>
            </p:cNvPr>
            <p:cNvCxnSpPr>
              <a:cxnSpLocks/>
            </p:cNvCxnSpPr>
            <p:nvPr/>
          </p:nvCxnSpPr>
          <p:spPr>
            <a:xfrm rot="5400000" flipV="1">
              <a:off x="1013900" y="3881973"/>
              <a:ext cx="0" cy="458648"/>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xmlns="" id="{95718A1D-ADFB-4A34-AFEA-F8DC049B5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54" y="3831986"/>
            <a:ext cx="4606167" cy="3070778"/>
          </a:xfrm>
          <a:prstGeom prst="rect">
            <a:avLst/>
          </a:prstGeom>
        </p:spPr>
      </p:pic>
      <p:pic>
        <p:nvPicPr>
          <p:cNvPr id="9" name="Picture 8">
            <a:extLst>
              <a:ext uri="{FF2B5EF4-FFF2-40B4-BE49-F238E27FC236}">
                <a16:creationId xmlns:a16="http://schemas.microsoft.com/office/drawing/2014/main" xmlns="" id="{6EBEF796-05A7-463A-8CC1-9919CD6B9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5806" y="3643337"/>
            <a:ext cx="4821995" cy="3214663"/>
          </a:xfrm>
          <a:prstGeom prst="rect">
            <a:avLst/>
          </a:prstGeom>
        </p:spPr>
      </p:pic>
      <p:cxnSp>
        <p:nvCxnSpPr>
          <p:cNvPr id="24" name="Straight Connector 23">
            <a:extLst>
              <a:ext uri="{FF2B5EF4-FFF2-40B4-BE49-F238E27FC236}">
                <a16:creationId xmlns:a16="http://schemas.microsoft.com/office/drawing/2014/main" xmlns="" id="{DAB90262-3EF8-44A6-A841-0EB5A63B6C79}"/>
              </a:ext>
            </a:extLst>
          </p:cNvPr>
          <p:cNvCxnSpPr/>
          <p:nvPr/>
        </p:nvCxnSpPr>
        <p:spPr>
          <a:xfrm flipH="1" flipV="1">
            <a:off x="11132584" y="1782573"/>
            <a:ext cx="0" cy="1612389"/>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B64A6E5-1D57-416D-A8CB-C0FAA001CC75}"/>
              </a:ext>
            </a:extLst>
          </p:cNvPr>
          <p:cNvCxnSpPr>
            <a:cxnSpLocks/>
          </p:cNvCxnSpPr>
          <p:nvPr/>
        </p:nvCxnSpPr>
        <p:spPr>
          <a:xfrm rot="16200000" flipH="1" flipV="1">
            <a:off x="10899734" y="1553249"/>
            <a:ext cx="0" cy="458648"/>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B79B6395-8D96-489D-87E1-344A2D7385DC}"/>
              </a:ext>
            </a:extLst>
          </p:cNvPr>
          <p:cNvGrpSpPr/>
          <p:nvPr/>
        </p:nvGrpSpPr>
        <p:grpSpPr>
          <a:xfrm rot="10800000">
            <a:off x="10670411" y="3876405"/>
            <a:ext cx="462174" cy="1612389"/>
            <a:chOff x="781050" y="4111297"/>
            <a:chExt cx="462174" cy="1612389"/>
          </a:xfrm>
        </p:grpSpPr>
        <p:cxnSp>
          <p:nvCxnSpPr>
            <p:cNvPr id="29" name="Straight Connector 28">
              <a:extLst>
                <a:ext uri="{FF2B5EF4-FFF2-40B4-BE49-F238E27FC236}">
                  <a16:creationId xmlns:a16="http://schemas.microsoft.com/office/drawing/2014/main" xmlns="" id="{EBC66E24-4C9F-42B5-9759-5BDF9B5E7C34}"/>
                </a:ext>
              </a:extLst>
            </p:cNvPr>
            <p:cNvCxnSpPr>
              <a:cxnSpLocks/>
            </p:cNvCxnSpPr>
            <p:nvPr/>
          </p:nvCxnSpPr>
          <p:spPr>
            <a:xfrm flipV="1">
              <a:off x="781050" y="4111297"/>
              <a:ext cx="0" cy="1612389"/>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CEC6F9C5-6D3F-4132-AB2D-BE7A746F573E}"/>
                </a:ext>
              </a:extLst>
            </p:cNvPr>
            <p:cNvCxnSpPr>
              <a:cxnSpLocks/>
            </p:cNvCxnSpPr>
            <p:nvPr/>
          </p:nvCxnSpPr>
          <p:spPr>
            <a:xfrm rot="5400000" flipV="1">
              <a:off x="1013900" y="3881973"/>
              <a:ext cx="0" cy="458648"/>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sp>
        <p:nvSpPr>
          <p:cNvPr id="31" name="Text Box 2">
            <a:extLst>
              <a:ext uri="{FF2B5EF4-FFF2-40B4-BE49-F238E27FC236}">
                <a16:creationId xmlns:a16="http://schemas.microsoft.com/office/drawing/2014/main" xmlns="" id="{C3BAE9FF-06D3-49D6-A3E0-117A04774920}"/>
              </a:ext>
            </a:extLst>
          </p:cNvPr>
          <p:cNvSpPr txBox="1">
            <a:spLocks noChangeArrowheads="1"/>
          </p:cNvSpPr>
          <p:nvPr/>
        </p:nvSpPr>
        <p:spPr bwMode="auto">
          <a:xfrm>
            <a:off x="10026403" y="3408668"/>
            <a:ext cx="220530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dirty="0">
                <a:solidFill>
                  <a:srgbClr val="002060"/>
                </a:solidFill>
                <a:latin typeface="Centuy Gothic"/>
              </a:rPr>
              <a:t>Traditional</a:t>
            </a:r>
          </a:p>
        </p:txBody>
      </p:sp>
      <p:pic>
        <p:nvPicPr>
          <p:cNvPr id="20" name="Picture 19">
            <a:extLst>
              <a:ext uri="{FF2B5EF4-FFF2-40B4-BE49-F238E27FC236}">
                <a16:creationId xmlns:a16="http://schemas.microsoft.com/office/drawing/2014/main" xmlns="" id="{22E486B2-7AD4-4F03-917C-8F063B789653}"/>
              </a:ext>
            </a:extLst>
          </p:cNvPr>
          <p:cNvPicPr>
            <a:picLocks noChangeAspect="1"/>
          </p:cNvPicPr>
          <p:nvPr/>
        </p:nvPicPr>
        <p:blipFill rotWithShape="1">
          <a:blip r:embed="rId6">
            <a:extLst>
              <a:ext uri="{28A0092B-C50C-407E-A947-70E740481C1C}">
                <a14:useLocalDpi xmlns:a14="http://schemas.microsoft.com/office/drawing/2010/main" val="0"/>
              </a:ext>
            </a:extLst>
          </a:blip>
          <a:srcRect l="9633" r="7101"/>
          <a:stretch/>
        </p:blipFill>
        <p:spPr>
          <a:xfrm>
            <a:off x="6357622" y="912181"/>
            <a:ext cx="4042521" cy="3236614"/>
          </a:xfrm>
          <a:prstGeom prst="rect">
            <a:avLst/>
          </a:prstGeom>
        </p:spPr>
      </p:pic>
      <p:sp>
        <p:nvSpPr>
          <p:cNvPr id="32" name="TextBox 31">
            <a:extLst>
              <a:ext uri="{FF2B5EF4-FFF2-40B4-BE49-F238E27FC236}">
                <a16:creationId xmlns:a16="http://schemas.microsoft.com/office/drawing/2014/main" xmlns="" id="{5617ABCD-F214-46D8-B6BC-A7936E3B44CD}"/>
              </a:ext>
            </a:extLst>
          </p:cNvPr>
          <p:cNvSpPr txBox="1"/>
          <p:nvPr/>
        </p:nvSpPr>
        <p:spPr>
          <a:xfrm>
            <a:off x="7847189" y="2639082"/>
            <a:ext cx="1019228" cy="230832"/>
          </a:xfrm>
          <a:prstGeom prst="rect">
            <a:avLst/>
          </a:prstGeom>
          <a:noFill/>
        </p:spPr>
        <p:txBody>
          <a:bodyPr wrap="square" rtlCol="0">
            <a:spAutoFit/>
          </a:bodyPr>
          <a:lstStyle/>
          <a:p>
            <a:pPr algn="ctr"/>
            <a:r>
              <a:rPr lang="en-US" sz="900" b="1" dirty="0">
                <a:latin typeface="Segoe UI" panose="020B0502040204020203" pitchFamily="34" charset="0"/>
                <a:ea typeface="Segoe UI" panose="020B0502040204020203" pitchFamily="34" charset="0"/>
                <a:cs typeface="Segoe UI" panose="020B0502040204020203" pitchFamily="34" charset="0"/>
              </a:rPr>
              <a:t>MALL</a:t>
            </a:r>
          </a:p>
        </p:txBody>
      </p:sp>
      <p:sp>
        <p:nvSpPr>
          <p:cNvPr id="33" name="TextBox 32">
            <a:extLst>
              <a:ext uri="{FF2B5EF4-FFF2-40B4-BE49-F238E27FC236}">
                <a16:creationId xmlns:a16="http://schemas.microsoft.com/office/drawing/2014/main" xmlns="" id="{BED1F811-9515-4376-8DC5-FD38B3632AD1}"/>
              </a:ext>
            </a:extLst>
          </p:cNvPr>
          <p:cNvSpPr txBox="1"/>
          <p:nvPr/>
        </p:nvSpPr>
        <p:spPr>
          <a:xfrm>
            <a:off x="9598506" y="3084182"/>
            <a:ext cx="1019228" cy="230832"/>
          </a:xfrm>
          <a:prstGeom prst="rect">
            <a:avLst/>
          </a:prstGeom>
          <a:noFill/>
        </p:spPr>
        <p:txBody>
          <a:bodyPr wrap="square" rtlCol="0">
            <a:spAutoFit/>
          </a:bodyPr>
          <a:lstStyle/>
          <a:p>
            <a:pPr algn="ctr"/>
            <a:r>
              <a:rPr lang="en-US" sz="900" b="1" dirty="0">
                <a:latin typeface="Segoe UI" panose="020B0502040204020203" pitchFamily="34" charset="0"/>
                <a:ea typeface="Segoe UI" panose="020B0502040204020203" pitchFamily="34" charset="0"/>
                <a:cs typeface="Segoe UI" panose="020B0502040204020203" pitchFamily="34" charset="0"/>
              </a:rPr>
              <a:t>SCHOOL</a:t>
            </a:r>
          </a:p>
        </p:txBody>
      </p:sp>
      <p:sp>
        <p:nvSpPr>
          <p:cNvPr id="34" name="TextBox 33">
            <a:extLst>
              <a:ext uri="{FF2B5EF4-FFF2-40B4-BE49-F238E27FC236}">
                <a16:creationId xmlns:a16="http://schemas.microsoft.com/office/drawing/2014/main" xmlns="" id="{058DF44D-6F8F-42B2-87C2-7CBE9E2CDC98}"/>
              </a:ext>
            </a:extLst>
          </p:cNvPr>
          <p:cNvSpPr txBox="1"/>
          <p:nvPr/>
        </p:nvSpPr>
        <p:spPr>
          <a:xfrm>
            <a:off x="6140031" y="3269703"/>
            <a:ext cx="1019228" cy="246221"/>
          </a:xfrm>
          <a:prstGeom prst="rect">
            <a:avLst/>
          </a:prstGeom>
          <a:noFill/>
        </p:spPr>
        <p:txBody>
          <a:bodyPr wrap="square" rtlCol="0">
            <a:spAutoFit/>
          </a:bodyPr>
          <a:lstStyle/>
          <a:p>
            <a:pPr algn="ctr"/>
            <a:r>
              <a:rPr lang="en-US" sz="1000" b="1" dirty="0">
                <a:latin typeface="Segoe UI" panose="020B0502040204020203" pitchFamily="34" charset="0"/>
                <a:ea typeface="Segoe UI" panose="020B0502040204020203" pitchFamily="34" charset="0"/>
                <a:cs typeface="Segoe UI" panose="020B0502040204020203" pitchFamily="34" charset="0"/>
              </a:rPr>
              <a:t>HOUSES</a:t>
            </a:r>
          </a:p>
        </p:txBody>
      </p:sp>
      <p:sp>
        <p:nvSpPr>
          <p:cNvPr id="35" name="TextBox 34">
            <a:extLst>
              <a:ext uri="{FF2B5EF4-FFF2-40B4-BE49-F238E27FC236}">
                <a16:creationId xmlns:a16="http://schemas.microsoft.com/office/drawing/2014/main" xmlns="" id="{9D0AF036-359A-4631-A159-64A89DACACD0}"/>
              </a:ext>
            </a:extLst>
          </p:cNvPr>
          <p:cNvSpPr txBox="1"/>
          <p:nvPr/>
        </p:nvSpPr>
        <p:spPr>
          <a:xfrm>
            <a:off x="6000203" y="2624241"/>
            <a:ext cx="1019228" cy="215444"/>
          </a:xfrm>
          <a:prstGeom prst="rect">
            <a:avLst/>
          </a:prstGeom>
          <a:noFill/>
        </p:spPr>
        <p:txBody>
          <a:bodyPr wrap="square" rtlCol="0">
            <a:spAutoFit/>
          </a:bodyPr>
          <a:lstStyle/>
          <a:p>
            <a:pPr algn="ctr"/>
            <a:r>
              <a:rPr lang="en-US" sz="800" b="1" cap="all" dirty="0">
                <a:latin typeface="Segoe UI" panose="020B0502040204020203" pitchFamily="34" charset="0"/>
                <a:ea typeface="Segoe UI" panose="020B0502040204020203" pitchFamily="34" charset="0"/>
                <a:cs typeface="Segoe UI" panose="020B0502040204020203" pitchFamily="34" charset="0"/>
              </a:rPr>
              <a:t>APTS.</a:t>
            </a:r>
          </a:p>
        </p:txBody>
      </p:sp>
    </p:spTree>
    <p:extLst>
      <p:ext uri="{BB962C8B-B14F-4D97-AF65-F5344CB8AC3E}">
        <p14:creationId xmlns:p14="http://schemas.microsoft.com/office/powerpoint/2010/main" val="2227131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street network Irvine">
            <a:extLst>
              <a:ext uri="{FF2B5EF4-FFF2-40B4-BE49-F238E27FC236}">
                <a16:creationId xmlns:a16="http://schemas.microsoft.com/office/drawing/2014/main" xmlns="" id="{06FE6B17-0F24-466F-AEED-3A0C99D800D6}"/>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64288" y="1532639"/>
            <a:ext cx="416560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street network savana">
            <a:extLst>
              <a:ext uri="{FF2B5EF4-FFF2-40B4-BE49-F238E27FC236}">
                <a16:creationId xmlns:a16="http://schemas.microsoft.com/office/drawing/2014/main" xmlns="" id="{684C378D-554B-45FF-8C61-CA153111632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24025" y="1532638"/>
            <a:ext cx="4181475"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627F7A54-5CC0-47B9-A09B-EADCE7272F7D}"/>
              </a:ext>
            </a:extLst>
          </p:cNvPr>
          <p:cNvSpPr>
            <a:spLocks noGrp="1"/>
          </p:cNvSpPr>
          <p:nvPr>
            <p:ph type="title"/>
          </p:nvPr>
        </p:nvSpPr>
        <p:spPr>
          <a:xfrm>
            <a:off x="609601" y="274639"/>
            <a:ext cx="11119944" cy="1143000"/>
          </a:xfrm>
        </p:spPr>
        <p:txBody>
          <a:bodyPr/>
          <a:lstStyle/>
          <a:p>
            <a:r>
              <a:rPr lang="en-US" dirty="0"/>
              <a:t>Street Networks Establish the Framework </a:t>
            </a:r>
            <a:br>
              <a:rPr lang="en-US" dirty="0"/>
            </a:br>
            <a:r>
              <a:rPr lang="en-US" dirty="0"/>
              <a:t>of a Community</a:t>
            </a:r>
          </a:p>
        </p:txBody>
      </p:sp>
    </p:spTree>
    <p:extLst>
      <p:ext uri="{BB962C8B-B14F-4D97-AF65-F5344CB8AC3E}">
        <p14:creationId xmlns:p14="http://schemas.microsoft.com/office/powerpoint/2010/main" val="86862832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xmlns="" id="{57F29757-B22D-4FA9-9C0C-A3E834DF9D90}"/>
              </a:ext>
            </a:extLst>
          </p:cNvPr>
          <p:cNvSpPr txBox="1">
            <a:spLocks noChangeArrowheads="1"/>
          </p:cNvSpPr>
          <p:nvPr/>
        </p:nvSpPr>
        <p:spPr bwMode="auto">
          <a:xfrm>
            <a:off x="1157657" y="2159054"/>
            <a:ext cx="961086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b="1" dirty="0">
                <a:solidFill>
                  <a:schemeClr val="accent3">
                    <a:lumMod val="75000"/>
                  </a:schemeClr>
                </a:solidFill>
                <a:latin typeface="Verdana" panose="020B0604030504040204" pitchFamily="34" charset="0"/>
              </a:rPr>
              <a:t>Trying to cure traffic congestion with more capacity is like trying to cure obesity by loosening your belt.</a:t>
            </a:r>
          </a:p>
          <a:p>
            <a:pPr algn="ctr">
              <a:spcBef>
                <a:spcPct val="50000"/>
              </a:spcBef>
              <a:buFontTx/>
              <a:buNone/>
            </a:pPr>
            <a:endParaRPr lang="en-US" altLang="en-US" sz="2400" dirty="0">
              <a:solidFill>
                <a:schemeClr val="accent3">
                  <a:lumMod val="75000"/>
                </a:schemeClr>
              </a:solidFill>
              <a:latin typeface="Verdana" panose="020B0604030504040204" pitchFamily="34" charset="0"/>
            </a:endParaRPr>
          </a:p>
        </p:txBody>
      </p:sp>
      <p:sp>
        <p:nvSpPr>
          <p:cNvPr id="48131" name="Text Box 3">
            <a:extLst>
              <a:ext uri="{FF2B5EF4-FFF2-40B4-BE49-F238E27FC236}">
                <a16:creationId xmlns:a16="http://schemas.microsoft.com/office/drawing/2014/main" xmlns="" id="{9177F99A-01C7-4F2F-ABFA-07434277C11C}"/>
              </a:ext>
            </a:extLst>
          </p:cNvPr>
          <p:cNvSpPr txBox="1">
            <a:spLocks noChangeArrowheads="1"/>
          </p:cNvSpPr>
          <p:nvPr/>
        </p:nvSpPr>
        <p:spPr bwMode="auto">
          <a:xfrm>
            <a:off x="7963710" y="4013971"/>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50000"/>
              </a:spcBef>
              <a:buFontTx/>
              <a:buNone/>
            </a:pPr>
            <a:r>
              <a:rPr lang="en-US" altLang="en-US" sz="1800" i="1" dirty="0">
                <a:solidFill>
                  <a:srgbClr val="262A6B"/>
                </a:solidFill>
                <a:latin typeface="Segoe UI" panose="020B0502040204020203" pitchFamily="34" charset="0"/>
                <a:cs typeface="Segoe UI" panose="020B0502040204020203" pitchFamily="34" charset="0"/>
              </a:rPr>
              <a:t>― Glen </a:t>
            </a:r>
            <a:r>
              <a:rPr lang="en-US" altLang="en-US" sz="1800" i="1" dirty="0" err="1">
                <a:solidFill>
                  <a:srgbClr val="262A6B"/>
                </a:solidFill>
                <a:latin typeface="Segoe UI" panose="020B0502040204020203" pitchFamily="34" charset="0"/>
                <a:cs typeface="Segoe UI" panose="020B0502040204020203" pitchFamily="34" charset="0"/>
              </a:rPr>
              <a:t>Hiemstra</a:t>
            </a:r>
            <a:r>
              <a:rPr lang="en-US" altLang="en-US" sz="1800" i="1" dirty="0">
                <a:solidFill>
                  <a:srgbClr val="262A6B"/>
                </a:solidFill>
                <a:latin typeface="Segoe UI" panose="020B0502040204020203" pitchFamily="34" charset="0"/>
                <a:cs typeface="Segoe UI" panose="020B0502040204020203" pitchFamily="34" charset="0"/>
              </a:rPr>
              <a:t>, Futurist</a:t>
            </a:r>
          </a:p>
        </p:txBody>
      </p:sp>
      <p:sp>
        <p:nvSpPr>
          <p:cNvPr id="2" name="TextBox 1">
            <a:extLst>
              <a:ext uri="{FF2B5EF4-FFF2-40B4-BE49-F238E27FC236}">
                <a16:creationId xmlns:a16="http://schemas.microsoft.com/office/drawing/2014/main" xmlns="" id="{135B763F-6DF6-4B2E-8C6B-05CB5FC9466C}"/>
              </a:ext>
            </a:extLst>
          </p:cNvPr>
          <p:cNvSpPr txBox="1"/>
          <p:nvPr/>
        </p:nvSpPr>
        <p:spPr>
          <a:xfrm>
            <a:off x="636349" y="1316072"/>
            <a:ext cx="1406524" cy="2646878"/>
          </a:xfrm>
          <a:prstGeom prst="rect">
            <a:avLst/>
          </a:prstGeom>
          <a:noFill/>
        </p:spPr>
        <p:txBody>
          <a:bodyPr wrap="square" rtlCol="0">
            <a:spAutoFit/>
          </a:bodyPr>
          <a:lstStyle/>
          <a:p>
            <a:r>
              <a:rPr lang="en-US" sz="16600" b="1" dirty="0">
                <a:solidFill>
                  <a:srgbClr val="C6E4AA"/>
                </a:solidFill>
                <a:latin typeface="Arial" panose="020B0604020202020204" pitchFamily="34" charset="0"/>
                <a:ea typeface="Segoe UI" panose="020B0502040204020203" pitchFamily="34" charset="0"/>
                <a:cs typeface="Arial" panose="020B0604020202020204" pitchFamily="34" charset="0"/>
              </a:rPr>
              <a:t>“</a:t>
            </a:r>
          </a:p>
        </p:txBody>
      </p:sp>
      <p:sp>
        <p:nvSpPr>
          <p:cNvPr id="5" name="TextBox 4">
            <a:extLst>
              <a:ext uri="{FF2B5EF4-FFF2-40B4-BE49-F238E27FC236}">
                <a16:creationId xmlns:a16="http://schemas.microsoft.com/office/drawing/2014/main" xmlns="" id="{20107088-4589-4A86-8DB9-C124698A168E}"/>
              </a:ext>
            </a:extLst>
          </p:cNvPr>
          <p:cNvSpPr txBox="1"/>
          <p:nvPr/>
        </p:nvSpPr>
        <p:spPr>
          <a:xfrm rot="10800000">
            <a:off x="10195396" y="1555939"/>
            <a:ext cx="1406524" cy="2646878"/>
          </a:xfrm>
          <a:prstGeom prst="rect">
            <a:avLst/>
          </a:prstGeom>
          <a:noFill/>
        </p:spPr>
        <p:txBody>
          <a:bodyPr wrap="square" rtlCol="0">
            <a:spAutoFit/>
          </a:bodyPr>
          <a:lstStyle/>
          <a:p>
            <a:r>
              <a:rPr lang="en-US" sz="16600" b="1" dirty="0">
                <a:solidFill>
                  <a:srgbClr val="C6E4AA"/>
                </a:solidFill>
                <a:latin typeface="Arial" panose="020B0604020202020204" pitchFamily="34" charset="0"/>
                <a:ea typeface="Segoe UI" panose="020B0502040204020203" pitchFamily="34" charset="0"/>
                <a:cs typeface="Arial" panose="020B0604020202020204" pitchFamily="34" charset="0"/>
              </a:rPr>
              <a:t>“</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xmlns="" id="{A83B8946-09F3-4C7B-A72F-E15875657561}"/>
              </a:ext>
            </a:extLst>
          </p:cNvPr>
          <p:cNvSpPr txBox="1">
            <a:spLocks/>
          </p:cNvSpPr>
          <p:nvPr/>
        </p:nvSpPr>
        <p:spPr bwMode="auto">
          <a:xfrm>
            <a:off x="0" y="490580"/>
            <a:ext cx="12192000" cy="2904708"/>
          </a:xfrm>
          <a:prstGeom prst="rect">
            <a:avLst/>
          </a:prstGeom>
          <a:gradFill>
            <a:gsLst>
              <a:gs pos="0">
                <a:schemeClr val="tx2">
                  <a:lumMod val="20000"/>
                  <a:lumOff val="80000"/>
                </a:schemeClr>
              </a:gs>
              <a:gs pos="100000">
                <a:schemeClr val="bg1">
                  <a:alpha val="0"/>
                </a:schemeClr>
              </a:gs>
            </a:gsLst>
            <a:lin ang="5400000" scaled="1"/>
          </a:gra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pic>
        <p:nvPicPr>
          <p:cNvPr id="6" name="Graphic 5">
            <a:extLst>
              <a:ext uri="{FF2B5EF4-FFF2-40B4-BE49-F238E27FC236}">
                <a16:creationId xmlns:a16="http://schemas.microsoft.com/office/drawing/2014/main" xmlns="" id="{3F51CB73-569E-4228-BFD6-1C80DB8F64EC}"/>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243" r="-75"/>
          <a:stretch/>
        </p:blipFill>
        <p:spPr>
          <a:xfrm rot="10800000" flipH="1" flipV="1">
            <a:off x="0" y="5738613"/>
            <a:ext cx="12192000" cy="1068588"/>
          </a:xfrm>
          <a:prstGeom prst="rect">
            <a:avLst/>
          </a:prstGeom>
        </p:spPr>
      </p:pic>
      <p:sp>
        <p:nvSpPr>
          <p:cNvPr id="7" name="Rectangle 6">
            <a:extLst>
              <a:ext uri="{FF2B5EF4-FFF2-40B4-BE49-F238E27FC236}">
                <a16:creationId xmlns:a16="http://schemas.microsoft.com/office/drawing/2014/main" xmlns="" id="{7C57093E-7B70-4234-9EE3-9D52C8A7CF6F}"/>
              </a:ext>
            </a:extLst>
          </p:cNvPr>
          <p:cNvSpPr/>
          <p:nvPr/>
        </p:nvSpPr>
        <p:spPr>
          <a:xfrm>
            <a:off x="0" y="0"/>
            <a:ext cx="12192000" cy="49137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EC0E218C-C391-4844-9E16-0DD87D843466}"/>
              </a:ext>
            </a:extLst>
          </p:cNvPr>
          <p:cNvSpPr txBox="1"/>
          <p:nvPr/>
        </p:nvSpPr>
        <p:spPr>
          <a:xfrm>
            <a:off x="0" y="3382021"/>
            <a:ext cx="12192000" cy="1661993"/>
          </a:xfrm>
          <a:prstGeom prst="rect">
            <a:avLst/>
          </a:prstGeom>
          <a:noFill/>
        </p:spPr>
        <p:txBody>
          <a:bodyPr wrap="square" rtlCol="0">
            <a:spAutoFit/>
          </a:bodyPr>
          <a:lstStyle/>
          <a:p>
            <a:pPr algn="ctr"/>
            <a:r>
              <a:rPr lang="en-US" sz="6600" b="1" dirty="0">
                <a:solidFill>
                  <a:srgbClr val="006BB6"/>
                </a:solidFill>
                <a:latin typeface="Century Gothic" panose="020B0502020202020204" pitchFamily="34" charset="0"/>
                <a:ea typeface="Segoe UI" panose="020B0502040204020203" pitchFamily="34" charset="0"/>
                <a:cs typeface="Segoe UI" panose="020B0502040204020203" pitchFamily="34" charset="0"/>
              </a:rPr>
              <a:t>Thank you!</a:t>
            </a:r>
          </a:p>
          <a:p>
            <a:pPr algn="ctr"/>
            <a:r>
              <a:rPr lang="en-US" sz="3600" b="1" dirty="0">
                <a:solidFill>
                  <a:srgbClr val="006BB6"/>
                </a:solidFill>
                <a:latin typeface="Century Gothic" panose="020B0502020202020204" pitchFamily="34" charset="0"/>
                <a:ea typeface="Segoe UI" panose="020B0502040204020203" pitchFamily="34" charset="0"/>
                <a:cs typeface="Segoe UI" panose="020B0502040204020203" pitchFamily="34" charset="0"/>
              </a:rPr>
              <a:t>Questions?</a:t>
            </a:r>
          </a:p>
        </p:txBody>
      </p:sp>
      <p:pic>
        <p:nvPicPr>
          <p:cNvPr id="9" name="Picture 8">
            <a:extLst>
              <a:ext uri="{FF2B5EF4-FFF2-40B4-BE49-F238E27FC236}">
                <a16:creationId xmlns:a16="http://schemas.microsoft.com/office/drawing/2014/main" xmlns="" id="{4E2858CE-B135-4036-B175-59DD34698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710" y="1074860"/>
            <a:ext cx="3828580" cy="2209020"/>
          </a:xfrm>
          <a:prstGeom prst="rect">
            <a:avLst/>
          </a:prstGeom>
        </p:spPr>
      </p:pic>
      <p:sp>
        <p:nvSpPr>
          <p:cNvPr id="3" name="TextBox 2">
            <a:extLst>
              <a:ext uri="{FF2B5EF4-FFF2-40B4-BE49-F238E27FC236}">
                <a16:creationId xmlns:a16="http://schemas.microsoft.com/office/drawing/2014/main" xmlns="" id="{FCE1096A-350E-4DE2-82EC-1F693DD74EAA}"/>
              </a:ext>
            </a:extLst>
          </p:cNvPr>
          <p:cNvSpPr txBox="1"/>
          <p:nvPr/>
        </p:nvSpPr>
        <p:spPr>
          <a:xfrm>
            <a:off x="0" y="5068244"/>
            <a:ext cx="12192000" cy="369332"/>
          </a:xfrm>
          <a:prstGeom prst="rect">
            <a:avLst/>
          </a:prstGeom>
          <a:solidFill>
            <a:schemeClr val="bg1"/>
          </a:solidFill>
        </p:spPr>
        <p:txBody>
          <a:bodyPr wrap="squar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Kok Wan Mah, PE  </a:t>
            </a:r>
            <a:r>
              <a:rPr lang="en-US" b="1" dirty="0">
                <a:solidFill>
                  <a:srgbClr val="80C342"/>
                </a:solidFill>
                <a:latin typeface="Segoe UI" panose="020B0502040204020203" pitchFamily="34" charset="0"/>
                <a:ea typeface="Segoe UI" panose="020B0502040204020203" pitchFamily="34" charset="0"/>
                <a:cs typeface="Segoe UI" panose="020B0502040204020203" pitchFamily="34" charset="0"/>
              </a:rPr>
              <a:t>|</a:t>
            </a:r>
            <a:r>
              <a:rPr lang="en-US" b="1" dirty="0">
                <a:latin typeface="Segoe UI" panose="020B0502040204020203" pitchFamily="34" charset="0"/>
                <a:ea typeface="Segoe UI" panose="020B0502040204020203" pitchFamily="34" charset="0"/>
                <a:cs typeface="Segoe UI" panose="020B0502040204020203" pitchFamily="34" charset="0"/>
              </a:rPr>
              <a:t> kmah@vhb.com</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904F71F-80FB-421A-857B-85B7DCB24A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6" t="18750" r="5353" b="7625"/>
          <a:stretch/>
        </p:blipFill>
        <p:spPr>
          <a:xfrm>
            <a:off x="7124701" y="290278"/>
            <a:ext cx="5067300" cy="6567722"/>
          </a:xfrm>
          <a:prstGeom prst="rect">
            <a:avLst/>
          </a:prstGeom>
        </p:spPr>
      </p:pic>
      <p:sp>
        <p:nvSpPr>
          <p:cNvPr id="11" name="Rectangle 10">
            <a:extLst>
              <a:ext uri="{FF2B5EF4-FFF2-40B4-BE49-F238E27FC236}">
                <a16:creationId xmlns:a16="http://schemas.microsoft.com/office/drawing/2014/main" xmlns="" id="{741199BC-9FA0-40FF-BF3A-B55FA8B65BE5}"/>
              </a:ext>
            </a:extLst>
          </p:cNvPr>
          <p:cNvSpPr/>
          <p:nvPr/>
        </p:nvSpPr>
        <p:spPr>
          <a:xfrm>
            <a:off x="6440559" y="319764"/>
            <a:ext cx="3536818" cy="980789"/>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26D3449-8888-481C-87D1-A5DF50610DB6}"/>
              </a:ext>
            </a:extLst>
          </p:cNvPr>
          <p:cNvSpPr>
            <a:spLocks noGrp="1"/>
          </p:cNvSpPr>
          <p:nvPr>
            <p:ph type="title"/>
          </p:nvPr>
        </p:nvSpPr>
        <p:spPr>
          <a:xfrm>
            <a:off x="397934" y="365126"/>
            <a:ext cx="6042624" cy="710141"/>
          </a:xfrm>
        </p:spPr>
        <p:txBody>
          <a:bodyPr/>
          <a:lstStyle/>
          <a:p>
            <a:r>
              <a:rPr lang="en-US" dirty="0"/>
              <a:t>Study Area</a:t>
            </a:r>
          </a:p>
        </p:txBody>
      </p:sp>
      <p:sp>
        <p:nvSpPr>
          <p:cNvPr id="3" name="Content Placeholder 2">
            <a:extLst>
              <a:ext uri="{FF2B5EF4-FFF2-40B4-BE49-F238E27FC236}">
                <a16:creationId xmlns:a16="http://schemas.microsoft.com/office/drawing/2014/main" xmlns="" id="{A6D14C39-F954-451D-A594-D99222382654}"/>
              </a:ext>
            </a:extLst>
          </p:cNvPr>
          <p:cNvSpPr>
            <a:spLocks noGrp="1"/>
          </p:cNvSpPr>
          <p:nvPr>
            <p:ph idx="1"/>
          </p:nvPr>
        </p:nvSpPr>
        <p:spPr>
          <a:xfrm>
            <a:off x="0" y="1075267"/>
            <a:ext cx="6440558" cy="5417608"/>
          </a:xfrm>
        </p:spPr>
        <p:txBody>
          <a:bodyPr>
            <a:normAutofit/>
          </a:bodyPr>
          <a:lstStyle/>
          <a:p>
            <a:pPr marL="398462" indent="0">
              <a:buNone/>
            </a:pPr>
            <a:r>
              <a:rPr lang="en-US" sz="1600" b="1" dirty="0"/>
              <a:t>Study Boundary (Approximately 35 square miles)</a:t>
            </a:r>
          </a:p>
          <a:p>
            <a:pPr marL="631825" lvl="1" indent="-233363">
              <a:spcBef>
                <a:spcPts val="1200"/>
              </a:spcBef>
              <a:buFont typeface="Wingdings" pitchFamily="2" charset="2"/>
              <a:buChar char="§"/>
            </a:pPr>
            <a:r>
              <a:rPr lang="en-US" sz="1600" dirty="0"/>
              <a:t>SR 40 to the north</a:t>
            </a:r>
          </a:p>
          <a:p>
            <a:pPr marL="631825" lvl="1" indent="-233363">
              <a:spcBef>
                <a:spcPts val="1200"/>
              </a:spcBef>
              <a:buFont typeface="Wingdings" pitchFamily="2" charset="2"/>
              <a:buChar char="§"/>
            </a:pPr>
            <a:r>
              <a:rPr lang="en-US" sz="1600" dirty="0"/>
              <a:t>US 92 to the south</a:t>
            </a:r>
          </a:p>
          <a:p>
            <a:pPr marL="631825" lvl="1" indent="-233363">
              <a:spcBef>
                <a:spcPts val="1200"/>
              </a:spcBef>
              <a:buFont typeface="Wingdings" pitchFamily="2" charset="2"/>
              <a:buChar char="§"/>
            </a:pPr>
            <a:r>
              <a:rPr lang="en-US" sz="1600" dirty="0"/>
              <a:t>Nova Road to the east</a:t>
            </a:r>
          </a:p>
          <a:p>
            <a:pPr marL="631825" lvl="1" indent="-233363">
              <a:spcBef>
                <a:spcPts val="1200"/>
              </a:spcBef>
              <a:spcAft>
                <a:spcPts val="600"/>
              </a:spcAft>
              <a:buFont typeface="Wingdings" pitchFamily="2" charset="2"/>
              <a:buChar char="§"/>
            </a:pPr>
            <a:r>
              <a:rPr lang="en-US" sz="1600" dirty="0"/>
              <a:t>Potential future Tournament Drive Extension to the west</a:t>
            </a:r>
          </a:p>
        </p:txBody>
      </p:sp>
      <p:sp>
        <p:nvSpPr>
          <p:cNvPr id="5" name="TextBox 4">
            <a:extLst>
              <a:ext uri="{FF2B5EF4-FFF2-40B4-BE49-F238E27FC236}">
                <a16:creationId xmlns:a16="http://schemas.microsoft.com/office/drawing/2014/main" xmlns="" id="{3E2C041D-F21C-4C1A-B9C5-0EC7B8FD045D}"/>
              </a:ext>
            </a:extLst>
          </p:cNvPr>
          <p:cNvSpPr txBox="1"/>
          <p:nvPr/>
        </p:nvSpPr>
        <p:spPr>
          <a:xfrm>
            <a:off x="0" y="3097675"/>
            <a:ext cx="5372100" cy="338554"/>
          </a:xfrm>
          <a:prstGeom prst="rect">
            <a:avLst/>
          </a:prstGeom>
          <a:noFill/>
        </p:spPr>
        <p:txBody>
          <a:bodyPr wrap="square" rtlCol="0">
            <a:spAutoFit/>
          </a:bodyPr>
          <a:lstStyle/>
          <a:p>
            <a:pPr marL="398462">
              <a:spcBef>
                <a:spcPts val="1200"/>
              </a:spcBef>
              <a:buClr>
                <a:srgbClr val="92D050"/>
              </a:buClr>
            </a:pPr>
            <a:r>
              <a:rPr lang="en-US" sz="1600" b="1" dirty="0">
                <a:solidFill>
                  <a:schemeClr val="tx1">
                    <a:lumMod val="65000"/>
                    <a:lumOff val="35000"/>
                  </a:schemeClr>
                </a:solidFill>
                <a:latin typeface="Segoe UI" panose="020B0502040204020203" pitchFamily="34" charset="0"/>
                <a:cs typeface="Segoe UI" panose="020B0502040204020203" pitchFamily="34" charset="0"/>
              </a:rPr>
              <a:t>Study Roads (244 lanes-miles of roads)</a:t>
            </a:r>
          </a:p>
        </p:txBody>
      </p:sp>
      <p:sp>
        <p:nvSpPr>
          <p:cNvPr id="6" name="TextBox 5">
            <a:extLst>
              <a:ext uri="{FF2B5EF4-FFF2-40B4-BE49-F238E27FC236}">
                <a16:creationId xmlns:a16="http://schemas.microsoft.com/office/drawing/2014/main" xmlns="" id="{88507096-4932-49F5-A92E-0D133C87FC01}"/>
              </a:ext>
            </a:extLst>
          </p:cNvPr>
          <p:cNvSpPr txBox="1"/>
          <p:nvPr/>
        </p:nvSpPr>
        <p:spPr>
          <a:xfrm>
            <a:off x="0" y="3445939"/>
            <a:ext cx="5372100" cy="3108960"/>
          </a:xfrm>
          <a:prstGeom prst="rect">
            <a:avLst/>
          </a:prstGeom>
          <a:noFill/>
        </p:spPr>
        <p:txBody>
          <a:bodyPr wrap="square" numCol="2" rtlCol="0">
            <a:spAutoFit/>
          </a:bodyPr>
          <a:lstStyle/>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I-95</a:t>
            </a:r>
          </a:p>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US 92</a:t>
            </a:r>
          </a:p>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Nova Road (SR 5A)</a:t>
            </a:r>
          </a:p>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Granada Boulevard (SR 40)</a:t>
            </a:r>
          </a:p>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LPGA Boulevard</a:t>
            </a:r>
          </a:p>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Clyde Morris Boulevard</a:t>
            </a:r>
          </a:p>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Derbyshire Road</a:t>
            </a:r>
          </a:p>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Dunn Avenue</a:t>
            </a:r>
          </a:p>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Hand Avenue</a:t>
            </a:r>
          </a:p>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Mason Avenue</a:t>
            </a:r>
          </a:p>
          <a:p>
            <a:pPr marL="631825" lvl="1" indent="-233363">
              <a:spcBef>
                <a:spcPts val="1200"/>
              </a:spcBef>
              <a:buClr>
                <a:srgbClr val="92D050"/>
              </a:buClr>
              <a:buFont typeface="Wingdings" pitchFamily="2" charset="2"/>
              <a:buChar char="§"/>
            </a:pPr>
            <a:r>
              <a:rPr lang="en-US" sz="1600" dirty="0" err="1">
                <a:solidFill>
                  <a:schemeClr val="tx1">
                    <a:lumMod val="65000"/>
                    <a:lumOff val="35000"/>
                  </a:schemeClr>
                </a:solidFill>
                <a:latin typeface="Segoe UI" panose="020B0502040204020203" pitchFamily="34" charset="0"/>
                <a:cs typeface="Segoe UI" panose="020B0502040204020203" pitchFamily="34" charset="0"/>
              </a:rPr>
              <a:t>Tomoka</a:t>
            </a:r>
            <a:r>
              <a:rPr lang="en-US" sz="1600" dirty="0">
                <a:solidFill>
                  <a:schemeClr val="tx1">
                    <a:lumMod val="65000"/>
                    <a:lumOff val="35000"/>
                  </a:schemeClr>
                </a:solidFill>
                <a:latin typeface="Segoe UI" panose="020B0502040204020203" pitchFamily="34" charset="0"/>
                <a:cs typeface="Segoe UI" panose="020B0502040204020203" pitchFamily="34" charset="0"/>
              </a:rPr>
              <a:t> Farms Road</a:t>
            </a:r>
          </a:p>
          <a:p>
            <a:pPr marL="631825" lvl="1" indent="-233363">
              <a:spcBef>
                <a:spcPts val="1200"/>
              </a:spcBef>
              <a:buClr>
                <a:srgbClr val="92D050"/>
              </a:buClr>
              <a:buFont typeface="Wingdings" pitchFamily="2" charset="2"/>
              <a:buChar char="§"/>
            </a:pPr>
            <a:r>
              <a:rPr lang="en-US" sz="1600" dirty="0" err="1">
                <a:solidFill>
                  <a:schemeClr val="tx1">
                    <a:lumMod val="65000"/>
                    <a:lumOff val="35000"/>
                  </a:schemeClr>
                </a:solidFill>
                <a:latin typeface="Segoe UI" panose="020B0502040204020203" pitchFamily="34" charset="0"/>
                <a:cs typeface="Segoe UI" panose="020B0502040204020203" pitchFamily="34" charset="0"/>
              </a:rPr>
              <a:t>Tymber</a:t>
            </a:r>
            <a:r>
              <a:rPr lang="en-US" sz="1600" dirty="0">
                <a:solidFill>
                  <a:schemeClr val="tx1">
                    <a:lumMod val="65000"/>
                    <a:lumOff val="35000"/>
                  </a:schemeClr>
                </a:solidFill>
                <a:latin typeface="Segoe UI" panose="020B0502040204020203" pitchFamily="34" charset="0"/>
                <a:cs typeface="Segoe UI" panose="020B0502040204020203" pitchFamily="34" charset="0"/>
              </a:rPr>
              <a:t> Creek Road</a:t>
            </a:r>
          </a:p>
          <a:p>
            <a:pPr marL="631825" lvl="1" indent="-233363">
              <a:spcBef>
                <a:spcPts val="1200"/>
              </a:spcBef>
              <a:buClr>
                <a:srgbClr val="92D050"/>
              </a:buClr>
              <a:buFont typeface="Wingdings" pitchFamily="2" charset="2"/>
              <a:buChar char="§"/>
            </a:pPr>
            <a:r>
              <a:rPr lang="en-US" sz="1600" dirty="0">
                <a:solidFill>
                  <a:schemeClr val="tx1">
                    <a:lumMod val="65000"/>
                    <a:lumOff val="35000"/>
                  </a:schemeClr>
                </a:solidFill>
                <a:latin typeface="Segoe UI" panose="020B0502040204020203" pitchFamily="34" charset="0"/>
                <a:cs typeface="Segoe UI" panose="020B0502040204020203" pitchFamily="34" charset="0"/>
              </a:rPr>
              <a:t>Williamson Boulevard</a:t>
            </a:r>
          </a:p>
          <a:p>
            <a:endParaRPr lang="en-US"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xmlns="" id="{0C751BA8-AACA-4A0F-8194-95D661B46C27}"/>
              </a:ext>
            </a:extLst>
          </p:cNvPr>
          <p:cNvSpPr/>
          <p:nvPr/>
        </p:nvSpPr>
        <p:spPr>
          <a:xfrm>
            <a:off x="6770236" y="926723"/>
            <a:ext cx="353034" cy="69057"/>
          </a:xfrm>
          <a:prstGeom prst="rect">
            <a:avLst/>
          </a:prstGeom>
          <a:solidFill>
            <a:srgbClr val="F69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A4B892E4-05B0-4645-BBEF-E4701ED59726}"/>
              </a:ext>
            </a:extLst>
          </p:cNvPr>
          <p:cNvGrpSpPr/>
          <p:nvPr/>
        </p:nvGrpSpPr>
        <p:grpSpPr>
          <a:xfrm>
            <a:off x="6767374" y="658949"/>
            <a:ext cx="355896" cy="127660"/>
            <a:chOff x="335901" y="2884621"/>
            <a:chExt cx="355896" cy="127660"/>
          </a:xfrm>
        </p:grpSpPr>
        <p:sp>
          <p:nvSpPr>
            <p:cNvPr id="13" name="Rectangle 12">
              <a:extLst>
                <a:ext uri="{FF2B5EF4-FFF2-40B4-BE49-F238E27FC236}">
                  <a16:creationId xmlns:a16="http://schemas.microsoft.com/office/drawing/2014/main" xmlns="" id="{EEC33080-C783-4434-8173-6C65DD0AFECA}"/>
                </a:ext>
              </a:extLst>
            </p:cNvPr>
            <p:cNvSpPr/>
            <p:nvPr/>
          </p:nvSpPr>
          <p:spPr>
            <a:xfrm>
              <a:off x="338763" y="2884621"/>
              <a:ext cx="353034" cy="127660"/>
            </a:xfrm>
            <a:prstGeom prst="rect">
              <a:avLst/>
            </a:prstGeom>
            <a:solidFill>
              <a:srgbClr val="E0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28A22240-5E93-43C9-A0BA-51AE66FA8671}"/>
                </a:ext>
              </a:extLst>
            </p:cNvPr>
            <p:cNvGrpSpPr/>
            <p:nvPr/>
          </p:nvGrpSpPr>
          <p:grpSpPr>
            <a:xfrm>
              <a:off x="335901" y="2911165"/>
              <a:ext cx="355896" cy="75969"/>
              <a:chOff x="726609" y="2911165"/>
              <a:chExt cx="355896" cy="75969"/>
            </a:xfrm>
          </p:grpSpPr>
          <p:sp>
            <p:nvSpPr>
              <p:cNvPr id="15" name="Rectangle 14">
                <a:extLst>
                  <a:ext uri="{FF2B5EF4-FFF2-40B4-BE49-F238E27FC236}">
                    <a16:creationId xmlns:a16="http://schemas.microsoft.com/office/drawing/2014/main" xmlns="" id="{09E30BE0-A69A-4F2A-BCAA-BB5CD8244AC3}"/>
                  </a:ext>
                </a:extLst>
              </p:cNvPr>
              <p:cNvSpPr/>
              <p:nvPr/>
            </p:nvSpPr>
            <p:spPr>
              <a:xfrm>
                <a:off x="101124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7AD264B-2199-40B8-9EF8-CF4DB6B98760}"/>
                  </a:ext>
                </a:extLst>
              </p:cNvPr>
              <p:cNvSpPr/>
              <p:nvPr/>
            </p:nvSpPr>
            <p:spPr>
              <a:xfrm>
                <a:off x="868929" y="2912563"/>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BAC5CFF8-2B11-466C-8645-9542621E6D6A}"/>
                  </a:ext>
                </a:extLst>
              </p:cNvPr>
              <p:cNvSpPr/>
              <p:nvPr/>
            </p:nvSpPr>
            <p:spPr>
              <a:xfrm>
                <a:off x="726609" y="2911165"/>
                <a:ext cx="71256" cy="7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TextBox 17">
            <a:extLst>
              <a:ext uri="{FF2B5EF4-FFF2-40B4-BE49-F238E27FC236}">
                <a16:creationId xmlns:a16="http://schemas.microsoft.com/office/drawing/2014/main" xmlns="" id="{43EA036F-DF89-4E65-9470-861725DB630E}"/>
              </a:ext>
            </a:extLst>
          </p:cNvPr>
          <p:cNvSpPr txBox="1"/>
          <p:nvPr/>
        </p:nvSpPr>
        <p:spPr>
          <a:xfrm>
            <a:off x="7190931" y="528130"/>
            <a:ext cx="2856795" cy="547137"/>
          </a:xfrm>
          <a:prstGeom prst="rect">
            <a:avLst/>
          </a:prstGeom>
          <a:noFill/>
        </p:spPr>
        <p:txBody>
          <a:bodyPr wrap="square" rtlCol="0">
            <a:spAutoFit/>
          </a:bodyPr>
          <a:lstStyle/>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Study Area</a:t>
            </a:r>
          </a:p>
          <a:p>
            <a:pPr>
              <a:lnSpc>
                <a:spcPct val="150000"/>
              </a:lnSpc>
            </a:pPr>
            <a:r>
              <a:rPr lang="en-US" sz="1050" b="1" dirty="0">
                <a:latin typeface="Arial" panose="020B0604020202020204" pitchFamily="34" charset="0"/>
                <a:ea typeface="Segoe UI" panose="020B0502040204020203" pitchFamily="34" charset="0"/>
                <a:cs typeface="Arial" panose="020B0604020202020204" pitchFamily="34" charset="0"/>
              </a:rPr>
              <a:t>Study Area Roadway Network (Existing)</a:t>
            </a:r>
          </a:p>
        </p:txBody>
      </p:sp>
    </p:spTree>
    <p:extLst>
      <p:ext uri="{BB962C8B-B14F-4D97-AF65-F5344CB8AC3E}">
        <p14:creationId xmlns:p14="http://schemas.microsoft.com/office/powerpoint/2010/main" val="89345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xmlns="" id="{A410FA76-C0EE-467E-B409-3B85C020CE8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a:extLst>
              <a:ext uri="{FF2B5EF4-FFF2-40B4-BE49-F238E27FC236}">
                <a16:creationId xmlns:a16="http://schemas.microsoft.com/office/drawing/2014/main" xmlns="" id="{D995A176-A32B-4F9B-A03A-E09BAD9737F1}"/>
              </a:ext>
            </a:extLst>
          </p:cNvPr>
          <p:cNvSpPr txBox="1">
            <a:spLocks/>
          </p:cNvSpPr>
          <p:nvPr/>
        </p:nvSpPr>
        <p:spPr bwMode="auto">
          <a:xfrm rot="5400000" flipV="1">
            <a:off x="1550800" y="-1059424"/>
            <a:ext cx="6366247" cy="9467853"/>
          </a:xfrm>
          <a:prstGeom prst="rect">
            <a:avLst/>
          </a:prstGeom>
          <a:gradFill>
            <a:gsLst>
              <a:gs pos="0">
                <a:schemeClr val="accent1">
                  <a:lumMod val="5000"/>
                  <a:lumOff val="95000"/>
                </a:schemeClr>
              </a:gs>
              <a:gs pos="100000">
                <a:schemeClr val="bg1">
                  <a:alpha val="0"/>
                </a:schemeClr>
              </a:gs>
            </a:gsLst>
            <a:lin ang="5400000" scaled="1"/>
          </a:gra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
        <p:nvSpPr>
          <p:cNvPr id="12" name="Rectangle 11">
            <a:extLst>
              <a:ext uri="{FF2B5EF4-FFF2-40B4-BE49-F238E27FC236}">
                <a16:creationId xmlns:a16="http://schemas.microsoft.com/office/drawing/2014/main" xmlns="" id="{5DF62D06-C071-4316-BBE1-63BA548D389A}"/>
              </a:ext>
            </a:extLst>
          </p:cNvPr>
          <p:cNvSpPr/>
          <p:nvPr/>
        </p:nvSpPr>
        <p:spPr>
          <a:xfrm>
            <a:off x="0" y="0"/>
            <a:ext cx="12192000" cy="49137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xmlns="" id="{DAA61F05-5DA6-488A-9701-6B58B2E6FF78}"/>
              </a:ext>
            </a:extLst>
          </p:cNvPr>
          <p:cNvSpPr>
            <a:spLocks noGrp="1"/>
          </p:cNvSpPr>
          <p:nvPr>
            <p:ph type="title"/>
          </p:nvPr>
        </p:nvSpPr>
        <p:spPr>
          <a:xfrm>
            <a:off x="609600" y="1526757"/>
            <a:ext cx="10374283" cy="1143000"/>
          </a:xfrm>
          <a:noFill/>
        </p:spPr>
        <p:txBody>
          <a:bodyPr/>
          <a:lstStyle/>
          <a:p>
            <a:r>
              <a:rPr lang="en-US" sz="4000" dirty="0"/>
              <a:t>Presentation </a:t>
            </a:r>
            <a:br>
              <a:rPr lang="en-US" sz="4000" dirty="0"/>
            </a:br>
            <a:r>
              <a:rPr lang="en-US" sz="4000" dirty="0"/>
              <a:t>Outline</a:t>
            </a:r>
          </a:p>
        </p:txBody>
      </p:sp>
      <p:sp>
        <p:nvSpPr>
          <p:cNvPr id="14" name="Content Placeholder 2">
            <a:extLst>
              <a:ext uri="{FF2B5EF4-FFF2-40B4-BE49-F238E27FC236}">
                <a16:creationId xmlns:a16="http://schemas.microsoft.com/office/drawing/2014/main" xmlns="" id="{D8DDC2C1-0DC8-4080-81C5-577B7473394E}"/>
              </a:ext>
            </a:extLst>
          </p:cNvPr>
          <p:cNvSpPr>
            <a:spLocks noGrp="1"/>
          </p:cNvSpPr>
          <p:nvPr>
            <p:ph idx="1"/>
          </p:nvPr>
        </p:nvSpPr>
        <p:spPr>
          <a:xfrm>
            <a:off x="609599" y="2915446"/>
            <a:ext cx="10374284" cy="3248023"/>
          </a:xfrm>
        </p:spPr>
        <p:txBody>
          <a:bodyPr/>
          <a:lstStyle/>
          <a:p>
            <a:pPr marL="685800" indent="-287338"/>
            <a:r>
              <a:rPr lang="en-US" sz="2800" dirty="0"/>
              <a:t>Purpose</a:t>
            </a:r>
          </a:p>
          <a:p>
            <a:pPr marL="685800" indent="-287338"/>
            <a:r>
              <a:rPr lang="en-US" sz="2800" b="1" dirty="0"/>
              <a:t>Existing Conditions</a:t>
            </a:r>
          </a:p>
          <a:p>
            <a:pPr marL="685800" indent="-287338"/>
            <a:r>
              <a:rPr lang="en-US" sz="2800" dirty="0"/>
              <a:t>Future Scenarios</a:t>
            </a:r>
          </a:p>
          <a:p>
            <a:pPr marL="685800" indent="-287338"/>
            <a:r>
              <a:rPr lang="en-US" sz="2800" dirty="0"/>
              <a:t>Results</a:t>
            </a:r>
          </a:p>
          <a:p>
            <a:pPr marL="685800" indent="-287338"/>
            <a:r>
              <a:rPr lang="en-US" sz="2800" dirty="0"/>
              <a:t>Next Steps</a:t>
            </a:r>
          </a:p>
        </p:txBody>
      </p:sp>
    </p:spTree>
    <p:extLst>
      <p:ext uri="{BB962C8B-B14F-4D97-AF65-F5344CB8AC3E}">
        <p14:creationId xmlns:p14="http://schemas.microsoft.com/office/powerpoint/2010/main" val="1586354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9F8E14-E08A-47B7-88E0-5B4DD83DA8F7}"/>
              </a:ext>
            </a:extLst>
          </p:cNvPr>
          <p:cNvSpPr>
            <a:spLocks noGrp="1"/>
          </p:cNvSpPr>
          <p:nvPr>
            <p:ph type="title"/>
          </p:nvPr>
        </p:nvSpPr>
        <p:spPr>
          <a:xfrm>
            <a:off x="839788" y="365125"/>
            <a:ext cx="10515600" cy="1325563"/>
          </a:xfrm>
        </p:spPr>
        <p:txBody>
          <a:bodyPr/>
          <a:lstStyle/>
          <a:p>
            <a:r>
              <a:rPr lang="en-US" dirty="0"/>
              <a:t>Vested Development Trips</a:t>
            </a:r>
          </a:p>
        </p:txBody>
      </p:sp>
      <p:sp>
        <p:nvSpPr>
          <p:cNvPr id="6" name="Content Placeholder 5">
            <a:extLst>
              <a:ext uri="{FF2B5EF4-FFF2-40B4-BE49-F238E27FC236}">
                <a16:creationId xmlns:a16="http://schemas.microsoft.com/office/drawing/2014/main" xmlns="" id="{53B94909-5321-458F-A3FA-C78F3606F2D3}"/>
              </a:ext>
            </a:extLst>
          </p:cNvPr>
          <p:cNvSpPr>
            <a:spLocks noGrp="1"/>
          </p:cNvSpPr>
          <p:nvPr>
            <p:ph sz="half" idx="2"/>
          </p:nvPr>
        </p:nvSpPr>
        <p:spPr>
          <a:xfrm>
            <a:off x="5636185" y="2172546"/>
            <a:ext cx="6397629" cy="3586856"/>
          </a:xfrm>
        </p:spPr>
        <p:txBody>
          <a:bodyPr numCol="3">
            <a:normAutofit/>
          </a:bodyPr>
          <a:lstStyle/>
          <a:p>
            <a:r>
              <a:rPr lang="en-US" sz="1700" dirty="0"/>
              <a:t>Sam’s Club</a:t>
            </a:r>
          </a:p>
          <a:p>
            <a:r>
              <a:rPr lang="en-US" sz="1700" dirty="0"/>
              <a:t>NADG Phase 1</a:t>
            </a:r>
          </a:p>
          <a:p>
            <a:r>
              <a:rPr lang="en-US" sz="1700" dirty="0"/>
              <a:t>Tomoka Pointe Apartments</a:t>
            </a:r>
          </a:p>
          <a:p>
            <a:r>
              <a:rPr lang="en-US" sz="1700" dirty="0"/>
              <a:t>Minto Parcel B</a:t>
            </a:r>
          </a:p>
          <a:p>
            <a:r>
              <a:rPr lang="en-US" sz="1700" dirty="0"/>
              <a:t>Cypress Trail</a:t>
            </a:r>
          </a:p>
          <a:p>
            <a:r>
              <a:rPr lang="en-US" sz="1700" dirty="0"/>
              <a:t>Clyde Morris Industrial</a:t>
            </a:r>
          </a:p>
          <a:p>
            <a:r>
              <a:rPr lang="en-US" sz="1700" dirty="0"/>
              <a:t>Mosaic</a:t>
            </a:r>
          </a:p>
          <a:p>
            <a:r>
              <a:rPr lang="en-US" sz="1700" dirty="0"/>
              <a:t>Concierge DD</a:t>
            </a:r>
          </a:p>
          <a:p>
            <a:r>
              <a:rPr lang="en-US" sz="1700" dirty="0"/>
              <a:t>The Preserve</a:t>
            </a:r>
          </a:p>
          <a:p>
            <a:r>
              <a:rPr lang="en-US" sz="1700" dirty="0"/>
              <a:t>Buc-ee’s</a:t>
            </a:r>
          </a:p>
          <a:p>
            <a:r>
              <a:rPr lang="en-US" sz="1700" dirty="0"/>
              <a:t>Integrated LPGA</a:t>
            </a:r>
          </a:p>
          <a:p>
            <a:r>
              <a:rPr lang="en-US" sz="1700" dirty="0"/>
              <a:t>Honda of Daytona</a:t>
            </a:r>
          </a:p>
          <a:p>
            <a:r>
              <a:rPr lang="en-US" sz="1700" dirty="0"/>
              <a:t>Subaru of Daytona</a:t>
            </a:r>
          </a:p>
          <a:p>
            <a:r>
              <a:rPr lang="en-US" sz="1700" dirty="0"/>
              <a:t>Shade Tree Apartments</a:t>
            </a:r>
          </a:p>
          <a:p>
            <a:r>
              <a:rPr lang="en-US" sz="1700" dirty="0"/>
              <a:t>Mason Industrial</a:t>
            </a:r>
          </a:p>
          <a:p>
            <a:r>
              <a:rPr lang="en-US" sz="1700" dirty="0"/>
              <a:t>Costa HQ</a:t>
            </a:r>
          </a:p>
          <a:p>
            <a:r>
              <a:rPr lang="en-US" sz="1700" dirty="0"/>
              <a:t>Great American Auto</a:t>
            </a:r>
          </a:p>
        </p:txBody>
      </p:sp>
      <p:sp>
        <p:nvSpPr>
          <p:cNvPr id="9" name="Content Placeholder 7">
            <a:extLst>
              <a:ext uri="{FF2B5EF4-FFF2-40B4-BE49-F238E27FC236}">
                <a16:creationId xmlns:a16="http://schemas.microsoft.com/office/drawing/2014/main" xmlns="" id="{CE3FDDA0-2A02-47E1-9C75-5EE60216DD5C}"/>
              </a:ext>
            </a:extLst>
          </p:cNvPr>
          <p:cNvSpPr txBox="1">
            <a:spLocks/>
          </p:cNvSpPr>
          <p:nvPr/>
        </p:nvSpPr>
        <p:spPr>
          <a:xfrm>
            <a:off x="2505179" y="1721711"/>
            <a:ext cx="3981414" cy="2816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631825" indent="-233363" eaLnBrk="1" hangingPunct="1">
              <a:spcBef>
                <a:spcPts val="1200"/>
              </a:spcBef>
              <a:buClr>
                <a:srgbClr val="92D050"/>
              </a:buClr>
              <a:buFont typeface="Wingdings" pitchFamily="2" charset="2"/>
              <a:buChar char="§"/>
              <a:defRPr sz="2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eaLnBrk="1" hangingPunct="1">
              <a:spcBef>
                <a:spcPct val="20000"/>
              </a:spcBef>
              <a:buClr>
                <a:srgbClr val="92D050"/>
              </a:buClr>
              <a:buFont typeface="Arial" charset="0"/>
              <a:buChar cha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030288" indent="-174625" eaLnBrk="1" hangingPunct="1">
              <a:spcBef>
                <a:spcPct val="20000"/>
              </a:spcBef>
              <a:buClr>
                <a:schemeClr val="tx1">
                  <a:lumMod val="50000"/>
                  <a:lumOff val="50000"/>
                </a:schemeClr>
              </a:buClr>
              <a:buFont typeface="Arial" charset="0"/>
              <a:buChar char="•"/>
              <a:defRPr sz="16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eaLnBrk="1" hangingPunct="1">
              <a:spcBef>
                <a:spcPct val="20000"/>
              </a:spcBef>
              <a:buFont typeface="Arial" charset="0"/>
              <a:buChar char="–"/>
              <a:defRPr sz="2000">
                <a:latin typeface="+mn-lt"/>
                <a:cs typeface="+mn-cs"/>
              </a:defRPr>
            </a:lvl4pPr>
            <a:lvl5pPr marL="2057400" indent="-228600" eaLnBrk="1" hangingPunct="1">
              <a:spcBef>
                <a:spcPct val="20000"/>
              </a:spcBef>
              <a:buFont typeface="Arial"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398462" indent="0">
              <a:buNone/>
            </a:pPr>
            <a:r>
              <a:rPr lang="en-US" b="1" dirty="0"/>
              <a:t>Ormond Beach</a:t>
            </a:r>
            <a:endParaRPr lang="en-US" sz="1800" b="1" dirty="0"/>
          </a:p>
          <a:p>
            <a:r>
              <a:rPr lang="en-US" sz="1700" dirty="0"/>
              <a:t>Granada Pointe</a:t>
            </a:r>
          </a:p>
          <a:p>
            <a:r>
              <a:rPr lang="en-US" sz="1700" dirty="0" err="1"/>
              <a:t>Marshside</a:t>
            </a:r>
            <a:r>
              <a:rPr lang="en-US" sz="1700" dirty="0"/>
              <a:t> Village</a:t>
            </a:r>
          </a:p>
          <a:p>
            <a:r>
              <a:rPr lang="en-US" sz="1700" dirty="0"/>
              <a:t>Pineland PRD</a:t>
            </a:r>
          </a:p>
          <a:p>
            <a:r>
              <a:rPr lang="en-US" sz="1700" dirty="0"/>
              <a:t>Ormond Central</a:t>
            </a:r>
          </a:p>
          <a:p>
            <a:r>
              <a:rPr lang="en-US" sz="1700" dirty="0"/>
              <a:t>Ormond Crossings</a:t>
            </a:r>
          </a:p>
        </p:txBody>
      </p:sp>
      <p:sp>
        <p:nvSpPr>
          <p:cNvPr id="10" name="Text Placeholder 6">
            <a:extLst>
              <a:ext uri="{FF2B5EF4-FFF2-40B4-BE49-F238E27FC236}">
                <a16:creationId xmlns:a16="http://schemas.microsoft.com/office/drawing/2014/main" xmlns="" id="{967108A4-3190-4449-9742-12B18F2ABA2D}"/>
              </a:ext>
            </a:extLst>
          </p:cNvPr>
          <p:cNvSpPr txBox="1">
            <a:spLocks/>
          </p:cNvSpPr>
          <p:nvPr/>
        </p:nvSpPr>
        <p:spPr>
          <a:xfrm>
            <a:off x="6029325" y="1568506"/>
            <a:ext cx="3290886" cy="5267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eaLnBrk="1" hangingPunct="1">
              <a:spcBef>
                <a:spcPts val="1200"/>
              </a:spcBef>
              <a:buClr>
                <a:srgbClr val="92D050"/>
              </a:buClr>
              <a:buFont typeface="Wingdings" pitchFamily="2" charset="2"/>
              <a:buNone/>
              <a:defRPr sz="2400" b="1">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indent="0" eaLnBrk="1" hangingPunct="1">
              <a:spcBef>
                <a:spcPct val="20000"/>
              </a:spcBef>
              <a:buClr>
                <a:srgbClr val="92D050"/>
              </a:buClr>
              <a:buFont typeface="Arial" charset="0"/>
              <a:buNone/>
              <a:defRPr sz="2000" b="1">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indent="0" eaLnBrk="1" hangingPunct="1">
              <a:spcBef>
                <a:spcPct val="20000"/>
              </a:spcBef>
              <a:buClr>
                <a:schemeClr val="tx1">
                  <a:lumMod val="50000"/>
                  <a:lumOff val="50000"/>
                </a:schemeClr>
              </a:buClr>
              <a:buFont typeface="Arial" charset="0"/>
              <a:buNone/>
              <a:defRPr sz="1800" b="1">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indent="0" eaLnBrk="1" hangingPunct="1">
              <a:spcBef>
                <a:spcPct val="20000"/>
              </a:spcBef>
              <a:buFont typeface="Arial" charset="0"/>
              <a:buNone/>
              <a:defRPr sz="1600" b="1">
                <a:latin typeface="+mn-lt"/>
                <a:cs typeface="+mn-cs"/>
              </a:defRPr>
            </a:lvl4pPr>
            <a:lvl5pPr indent="0" eaLnBrk="1" hangingPunct="1">
              <a:spcBef>
                <a:spcPct val="20000"/>
              </a:spcBef>
              <a:buFont typeface="Arial" charset="0"/>
              <a:buNone/>
              <a:defRPr sz="1600" b="1">
                <a:latin typeface="+mn-lt"/>
                <a:cs typeface="+mn-cs"/>
              </a:defRPr>
            </a:lvl5pPr>
            <a:lvl6pPr indent="0">
              <a:spcBef>
                <a:spcPct val="20000"/>
              </a:spcBef>
              <a:buFont typeface="Arial" pitchFamily="34" charset="0"/>
              <a:buNone/>
              <a:defRPr sz="1600" b="1">
                <a:latin typeface="+mn-lt"/>
                <a:cs typeface="+mn-cs"/>
              </a:defRPr>
            </a:lvl6pPr>
            <a:lvl7pPr indent="0">
              <a:spcBef>
                <a:spcPct val="20000"/>
              </a:spcBef>
              <a:buFont typeface="Arial" pitchFamily="34" charset="0"/>
              <a:buNone/>
              <a:defRPr sz="1600" b="1">
                <a:latin typeface="+mn-lt"/>
                <a:cs typeface="+mn-cs"/>
              </a:defRPr>
            </a:lvl7pPr>
            <a:lvl8pPr indent="0">
              <a:spcBef>
                <a:spcPct val="20000"/>
              </a:spcBef>
              <a:buFont typeface="Arial" pitchFamily="34" charset="0"/>
              <a:buNone/>
              <a:defRPr sz="1600" b="1">
                <a:latin typeface="+mn-lt"/>
                <a:cs typeface="+mn-cs"/>
              </a:defRPr>
            </a:lvl8pPr>
            <a:lvl9pPr indent="0">
              <a:spcBef>
                <a:spcPct val="20000"/>
              </a:spcBef>
              <a:buFont typeface="Arial" pitchFamily="34" charset="0"/>
              <a:buNone/>
              <a:defRPr sz="1600" b="1">
                <a:latin typeface="+mn-lt"/>
                <a:cs typeface="+mn-cs"/>
              </a:defRPr>
            </a:lvl9pPr>
          </a:lstStyle>
          <a:p>
            <a:r>
              <a:rPr lang="en-US" sz="2000" dirty="0"/>
              <a:t>Daytona Beach</a:t>
            </a:r>
          </a:p>
        </p:txBody>
      </p:sp>
      <p:sp>
        <p:nvSpPr>
          <p:cNvPr id="11" name="Content Placeholder 7">
            <a:extLst>
              <a:ext uri="{FF2B5EF4-FFF2-40B4-BE49-F238E27FC236}">
                <a16:creationId xmlns:a16="http://schemas.microsoft.com/office/drawing/2014/main" xmlns="" id="{F3708302-55DC-436C-BC1F-A25F23458B5C}"/>
              </a:ext>
            </a:extLst>
          </p:cNvPr>
          <p:cNvSpPr txBox="1">
            <a:spLocks/>
          </p:cNvSpPr>
          <p:nvPr/>
        </p:nvSpPr>
        <p:spPr>
          <a:xfrm>
            <a:off x="47698" y="1769336"/>
            <a:ext cx="3013073" cy="2721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631825" indent="-233363" eaLnBrk="1" hangingPunct="1">
              <a:spcBef>
                <a:spcPts val="1200"/>
              </a:spcBef>
              <a:buClr>
                <a:srgbClr val="92D050"/>
              </a:buClr>
              <a:buFont typeface="Wingdings" pitchFamily="2" charset="2"/>
              <a:buChar char="§"/>
              <a:defRPr sz="2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eaLnBrk="1" hangingPunct="1">
              <a:spcBef>
                <a:spcPct val="20000"/>
              </a:spcBef>
              <a:buClr>
                <a:srgbClr val="92D050"/>
              </a:buClr>
              <a:buFont typeface="Arial" charset="0"/>
              <a:buChar cha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030288" indent="-174625" eaLnBrk="1" hangingPunct="1">
              <a:spcBef>
                <a:spcPct val="20000"/>
              </a:spcBef>
              <a:buClr>
                <a:schemeClr val="tx1">
                  <a:lumMod val="50000"/>
                  <a:lumOff val="50000"/>
                </a:schemeClr>
              </a:buClr>
              <a:buFont typeface="Arial" charset="0"/>
              <a:buChar char="•"/>
              <a:defRPr sz="16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3pPr>
            <a:lvl4pPr marL="1600200" indent="-228600" eaLnBrk="1" hangingPunct="1">
              <a:spcBef>
                <a:spcPct val="20000"/>
              </a:spcBef>
              <a:buFont typeface="Arial" charset="0"/>
              <a:buChar char="–"/>
              <a:defRPr sz="2000">
                <a:latin typeface="+mn-lt"/>
                <a:cs typeface="+mn-cs"/>
              </a:defRPr>
            </a:lvl4pPr>
            <a:lvl5pPr marL="2057400" indent="-228600" eaLnBrk="1" hangingPunct="1">
              <a:spcBef>
                <a:spcPct val="20000"/>
              </a:spcBef>
              <a:buFont typeface="Arial"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398462" indent="0">
              <a:buNone/>
            </a:pPr>
            <a:r>
              <a:rPr lang="en-US" b="1" dirty="0"/>
              <a:t>Holly Hill</a:t>
            </a:r>
          </a:p>
          <a:p>
            <a:r>
              <a:rPr lang="en-US" dirty="0"/>
              <a:t>Fountainhead</a:t>
            </a:r>
          </a:p>
        </p:txBody>
      </p:sp>
      <p:sp>
        <p:nvSpPr>
          <p:cNvPr id="3" name="TextBox 2">
            <a:extLst>
              <a:ext uri="{FF2B5EF4-FFF2-40B4-BE49-F238E27FC236}">
                <a16:creationId xmlns:a16="http://schemas.microsoft.com/office/drawing/2014/main" xmlns="" id="{491E6D3E-35D9-4F48-B65B-615F4892E83E}"/>
              </a:ext>
            </a:extLst>
          </p:cNvPr>
          <p:cNvSpPr txBox="1"/>
          <p:nvPr/>
        </p:nvSpPr>
        <p:spPr>
          <a:xfrm>
            <a:off x="499603" y="4963139"/>
            <a:ext cx="5596397" cy="579646"/>
          </a:xfrm>
          <a:prstGeom prst="rect">
            <a:avLst/>
          </a:prstGeom>
          <a:noFill/>
        </p:spPr>
        <p:txBody>
          <a:bodyPr wrap="square" rtlCol="0">
            <a:spAutoFit/>
          </a:bodyPr>
          <a:lstStyle/>
          <a:p>
            <a:pPr>
              <a:lnSpc>
                <a:spcPts val="1900"/>
              </a:lnSpc>
            </a:pPr>
            <a:r>
              <a:rPr lang="en-US" sz="1600" b="1" i="1" dirty="0">
                <a:solidFill>
                  <a:srgbClr val="262A6B"/>
                </a:solidFill>
                <a:latin typeface="Segoe UI" panose="020B0502040204020203" pitchFamily="34" charset="0"/>
                <a:ea typeface="Segoe UI" panose="020B0502040204020203" pitchFamily="34" charset="0"/>
                <a:cs typeface="Segoe UI" panose="020B0502040204020203" pitchFamily="34" charset="0"/>
              </a:rPr>
              <a:t>Vested trips–Traffic from approved developments </a:t>
            </a:r>
            <a:br>
              <a:rPr lang="en-US" sz="1600" b="1" i="1" dirty="0">
                <a:solidFill>
                  <a:srgbClr val="262A6B"/>
                </a:solidFill>
                <a:latin typeface="Segoe UI" panose="020B0502040204020203" pitchFamily="34" charset="0"/>
                <a:ea typeface="Segoe UI" panose="020B0502040204020203" pitchFamily="34" charset="0"/>
                <a:cs typeface="Segoe UI" panose="020B0502040204020203" pitchFamily="34" charset="0"/>
              </a:rPr>
            </a:br>
            <a:r>
              <a:rPr lang="en-US" sz="1600" b="1" i="1" dirty="0">
                <a:solidFill>
                  <a:srgbClr val="262A6B"/>
                </a:solidFill>
                <a:latin typeface="Segoe UI" panose="020B0502040204020203" pitchFamily="34" charset="0"/>
                <a:ea typeface="Segoe UI" panose="020B0502040204020203" pitchFamily="34" charset="0"/>
                <a:cs typeface="Segoe UI" panose="020B0502040204020203" pitchFamily="34" charset="0"/>
              </a:rPr>
              <a:t>that are not accounted on a roadway facility.</a:t>
            </a:r>
          </a:p>
        </p:txBody>
      </p:sp>
      <p:sp>
        <p:nvSpPr>
          <p:cNvPr id="4" name="TextBox 3">
            <a:extLst>
              <a:ext uri="{FF2B5EF4-FFF2-40B4-BE49-F238E27FC236}">
                <a16:creationId xmlns:a16="http://schemas.microsoft.com/office/drawing/2014/main" xmlns="" id="{027668A3-4199-4B60-AC05-77D84ECE44C4}"/>
              </a:ext>
            </a:extLst>
          </p:cNvPr>
          <p:cNvSpPr txBox="1"/>
          <p:nvPr/>
        </p:nvSpPr>
        <p:spPr>
          <a:xfrm>
            <a:off x="6502470" y="6492875"/>
            <a:ext cx="4665060" cy="253916"/>
          </a:xfrm>
          <a:prstGeom prst="rect">
            <a:avLst/>
          </a:prstGeom>
          <a:noFill/>
        </p:spPr>
        <p:txBody>
          <a:bodyPr wrap="none" rtlCol="0">
            <a:spAutoFit/>
          </a:bodyPr>
          <a:lstStyle/>
          <a:p>
            <a:r>
              <a:rPr lang="en-US" sz="1050" i="1" dirty="0">
                <a:latin typeface="Segoe UI" panose="020B0502040204020203" pitchFamily="34" charset="0"/>
                <a:ea typeface="Segoe UI" panose="020B0502040204020203" pitchFamily="34" charset="0"/>
                <a:cs typeface="Segoe UI" panose="020B0502040204020203" pitchFamily="34" charset="0"/>
              </a:rPr>
              <a:t>Information provided by partners: Daytona Beach, Holly Hill, Ormond Beach</a:t>
            </a:r>
          </a:p>
        </p:txBody>
      </p:sp>
    </p:spTree>
    <p:extLst>
      <p:ext uri="{BB962C8B-B14F-4D97-AF65-F5344CB8AC3E}">
        <p14:creationId xmlns:p14="http://schemas.microsoft.com/office/powerpoint/2010/main" val="1077644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E655A9EE-4650-4B29-A012-83151BCB47A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588" b="8588"/>
          <a:stretch>
            <a:fillRect/>
          </a:stretch>
        </p:blipFill>
        <p:spPr>
          <a:xfrm>
            <a:off x="0" y="274638"/>
            <a:ext cx="12192000" cy="5680075"/>
          </a:xfrm>
        </p:spPr>
      </p:pic>
      <p:sp>
        <p:nvSpPr>
          <p:cNvPr id="6" name="Content Placeholder 5"/>
          <p:cNvSpPr>
            <a:spLocks noGrp="1"/>
          </p:cNvSpPr>
          <p:nvPr>
            <p:ph idx="1"/>
          </p:nvPr>
        </p:nvSpPr>
        <p:spPr>
          <a:xfrm>
            <a:off x="0" y="5954230"/>
            <a:ext cx="5372100" cy="903770"/>
          </a:xfrm>
          <a:solidFill>
            <a:srgbClr val="006BB6"/>
          </a:solidFill>
        </p:spPr>
        <p:txBody>
          <a:bodyPr/>
          <a:lstStyle/>
          <a:p>
            <a:endParaRPr lang="en-US" dirty="0"/>
          </a:p>
        </p:txBody>
      </p:sp>
      <p:sp>
        <p:nvSpPr>
          <p:cNvPr id="8" name="Text Placeholder 7"/>
          <p:cNvSpPr>
            <a:spLocks noGrp="1"/>
          </p:cNvSpPr>
          <p:nvPr>
            <p:ph type="body" sz="quarter" idx="11"/>
          </p:nvPr>
        </p:nvSpPr>
        <p:spPr>
          <a:xfrm>
            <a:off x="117987" y="5637910"/>
            <a:ext cx="5121617" cy="1195174"/>
          </a:xfrm>
        </p:spPr>
        <p:txBody>
          <a:bodyPr/>
          <a:lstStyle/>
          <a:p>
            <a:endParaRPr lang="en-US" sz="2000" b="1" dirty="0">
              <a:solidFill>
                <a:schemeClr val="bg1"/>
              </a:solidFill>
              <a:latin typeface="Century Gothic" panose="020B0502020202020204" pitchFamily="34" charset="0"/>
            </a:endParaRPr>
          </a:p>
          <a:p>
            <a:r>
              <a:rPr lang="en-US" sz="2000" b="1" dirty="0">
                <a:solidFill>
                  <a:schemeClr val="bg1"/>
                </a:solidFill>
                <a:latin typeface="Century Gothic" panose="020B0502020202020204" pitchFamily="34" charset="0"/>
              </a:rPr>
              <a:t>Development Around the Interchange</a:t>
            </a:r>
          </a:p>
          <a:p>
            <a:pPr>
              <a:spcBef>
                <a:spcPts val="0"/>
              </a:spcBef>
            </a:pPr>
            <a:r>
              <a:rPr lang="en-US" sz="1600" b="1" dirty="0">
                <a:solidFill>
                  <a:schemeClr val="bg1"/>
                </a:solidFill>
                <a:latin typeface="Century Gothic" panose="020B0502020202020204" pitchFamily="34" charset="0"/>
              </a:rPr>
              <a:t>November 2005</a:t>
            </a:r>
          </a:p>
        </p:txBody>
      </p:sp>
      <p:sp>
        <p:nvSpPr>
          <p:cNvPr id="10" name="Rectangle 9">
            <a:extLst>
              <a:ext uri="{FF2B5EF4-FFF2-40B4-BE49-F238E27FC236}">
                <a16:creationId xmlns:a16="http://schemas.microsoft.com/office/drawing/2014/main" xmlns="" id="{DFFD5DFA-239E-4BE1-8148-C88349692435}"/>
              </a:ext>
            </a:extLst>
          </p:cNvPr>
          <p:cNvSpPr/>
          <p:nvPr/>
        </p:nvSpPr>
        <p:spPr>
          <a:xfrm>
            <a:off x="0" y="0"/>
            <a:ext cx="12192000" cy="27463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03D3CE39-AB2B-4AC1-98C3-A28F93AC35BB}"/>
              </a:ext>
            </a:extLst>
          </p:cNvPr>
          <p:cNvSpPr txBox="1"/>
          <p:nvPr/>
        </p:nvSpPr>
        <p:spPr>
          <a:xfrm rot="4500000">
            <a:off x="6436766" y="3800681"/>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Williamson Blvd</a:t>
            </a:r>
          </a:p>
        </p:txBody>
      </p:sp>
      <p:sp>
        <p:nvSpPr>
          <p:cNvPr id="13" name="TextBox 12">
            <a:extLst>
              <a:ext uri="{FF2B5EF4-FFF2-40B4-BE49-F238E27FC236}">
                <a16:creationId xmlns:a16="http://schemas.microsoft.com/office/drawing/2014/main" xmlns="" id="{DB31EF49-0272-4417-A3E7-9EB125CF5A3B}"/>
              </a:ext>
            </a:extLst>
          </p:cNvPr>
          <p:cNvSpPr txBox="1"/>
          <p:nvPr/>
        </p:nvSpPr>
        <p:spPr>
          <a:xfrm rot="20003204">
            <a:off x="8801100" y="1068843"/>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11</a:t>
            </a:r>
            <a:r>
              <a:rPr lang="en-US" sz="1100" b="1" baseline="30000"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TH</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St.</a:t>
            </a:r>
          </a:p>
        </p:txBody>
      </p:sp>
      <p:sp>
        <p:nvSpPr>
          <p:cNvPr id="14" name="TextBox 13">
            <a:extLst>
              <a:ext uri="{FF2B5EF4-FFF2-40B4-BE49-F238E27FC236}">
                <a16:creationId xmlns:a16="http://schemas.microsoft.com/office/drawing/2014/main" xmlns="" id="{83704CAC-DA3B-408D-883C-EB377E0C7806}"/>
              </a:ext>
            </a:extLst>
          </p:cNvPr>
          <p:cNvSpPr txBox="1"/>
          <p:nvPr/>
        </p:nvSpPr>
        <p:spPr>
          <a:xfrm rot="1421836">
            <a:off x="7317184" y="364010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Mason Ave.</a:t>
            </a:r>
          </a:p>
        </p:txBody>
      </p:sp>
      <p:sp>
        <p:nvSpPr>
          <p:cNvPr id="15" name="TextBox 14">
            <a:extLst>
              <a:ext uri="{FF2B5EF4-FFF2-40B4-BE49-F238E27FC236}">
                <a16:creationId xmlns:a16="http://schemas.microsoft.com/office/drawing/2014/main" xmlns="" id="{86A7EB19-3CD1-434C-9E6C-7D49EB0F7BC5}"/>
              </a:ext>
            </a:extLst>
          </p:cNvPr>
          <p:cNvSpPr txBox="1"/>
          <p:nvPr/>
        </p:nvSpPr>
        <p:spPr>
          <a:xfrm rot="4293237">
            <a:off x="5619828" y="5220094"/>
            <a:ext cx="2205071"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a:t>
            </a:r>
            <a:r>
              <a:rPr lang="en-US" sz="1100" b="1" dirty="0" err="1">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Tomoka</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Farms Rd.</a:t>
            </a:r>
          </a:p>
        </p:txBody>
      </p:sp>
      <p:sp>
        <p:nvSpPr>
          <p:cNvPr id="16" name="TextBox 15">
            <a:extLst>
              <a:ext uri="{FF2B5EF4-FFF2-40B4-BE49-F238E27FC236}">
                <a16:creationId xmlns:a16="http://schemas.microsoft.com/office/drawing/2014/main" xmlns="" id="{A4F26BF5-9CA3-488C-ABFE-1123BFE99330}"/>
              </a:ext>
            </a:extLst>
          </p:cNvPr>
          <p:cNvSpPr txBox="1"/>
          <p:nvPr/>
        </p:nvSpPr>
        <p:spPr>
          <a:xfrm rot="4160416">
            <a:off x="6336010" y="1267388"/>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Clyde Morris Blvd</a:t>
            </a:r>
          </a:p>
        </p:txBody>
      </p:sp>
      <p:pic>
        <p:nvPicPr>
          <p:cNvPr id="17" name="Picture 6" descr="File:I-95.svg">
            <a:extLst>
              <a:ext uri="{FF2B5EF4-FFF2-40B4-BE49-F238E27FC236}">
                <a16:creationId xmlns:a16="http://schemas.microsoft.com/office/drawing/2014/main" xmlns="" id="{F63DE5F0-C93F-442E-859B-EB279DD1E2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6223" y="1000334"/>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Top Corners One Rounded and One Snipped 18">
            <a:extLst>
              <a:ext uri="{FF2B5EF4-FFF2-40B4-BE49-F238E27FC236}">
                <a16:creationId xmlns:a16="http://schemas.microsoft.com/office/drawing/2014/main" xmlns="" id="{054744FC-A88D-42DF-B5DE-1BF139EF0614}"/>
              </a:ext>
            </a:extLst>
          </p:cNvPr>
          <p:cNvSpPr/>
          <p:nvPr/>
        </p:nvSpPr>
        <p:spPr>
          <a:xfrm>
            <a:off x="-2082294" y="669877"/>
            <a:ext cx="1955800" cy="274639"/>
          </a:xfrm>
          <a:prstGeom prst="snip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Segoe UI" panose="020B0502040204020203" pitchFamily="34" charset="0"/>
                <a:cs typeface="Segoe UI" panose="020B0502040204020203" pitchFamily="34" charset="0"/>
              </a:rPr>
              <a:t>This is a callout</a:t>
            </a:r>
          </a:p>
        </p:txBody>
      </p:sp>
      <p:sp>
        <p:nvSpPr>
          <p:cNvPr id="20" name="Rectangle: Top Corners One Rounded and One Snipped 19">
            <a:extLst>
              <a:ext uri="{FF2B5EF4-FFF2-40B4-BE49-F238E27FC236}">
                <a16:creationId xmlns:a16="http://schemas.microsoft.com/office/drawing/2014/main" xmlns="" id="{9E307F6D-44DC-4375-A94F-71C16C13CFDB}"/>
              </a:ext>
            </a:extLst>
          </p:cNvPr>
          <p:cNvSpPr/>
          <p:nvPr/>
        </p:nvSpPr>
        <p:spPr>
          <a:xfrm>
            <a:off x="-2082294" y="1150382"/>
            <a:ext cx="1955800" cy="274639"/>
          </a:xfrm>
          <a:prstGeom prst="snipRoundRect">
            <a:avLst/>
          </a:prstGeom>
          <a:solidFill>
            <a:srgbClr val="007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Segoe UI" panose="020B0502040204020203" pitchFamily="34" charset="0"/>
                <a:cs typeface="Segoe UI" panose="020B0502040204020203" pitchFamily="34" charset="0"/>
              </a:rPr>
              <a:t>This is a callout</a:t>
            </a:r>
          </a:p>
        </p:txBody>
      </p:sp>
      <p:sp>
        <p:nvSpPr>
          <p:cNvPr id="21" name="Rectangle: Top Corners One Rounded and One Snipped 20">
            <a:extLst>
              <a:ext uri="{FF2B5EF4-FFF2-40B4-BE49-F238E27FC236}">
                <a16:creationId xmlns:a16="http://schemas.microsoft.com/office/drawing/2014/main" xmlns="" id="{C46A5AF5-635C-4DFF-8238-4880DA1B1D20}"/>
              </a:ext>
            </a:extLst>
          </p:cNvPr>
          <p:cNvSpPr/>
          <p:nvPr/>
        </p:nvSpPr>
        <p:spPr>
          <a:xfrm>
            <a:off x="-2082294" y="1542743"/>
            <a:ext cx="1955800" cy="274639"/>
          </a:xfrm>
          <a:prstGeom prst="snipRoundRect">
            <a:avLst/>
          </a:prstGeom>
          <a:solidFill>
            <a:srgbClr val="80C3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Segoe UI" panose="020B0502040204020203" pitchFamily="34" charset="0"/>
                <a:cs typeface="Segoe UI" panose="020B0502040204020203" pitchFamily="34" charset="0"/>
              </a:rPr>
              <a:t>This is a callout</a:t>
            </a:r>
          </a:p>
        </p:txBody>
      </p:sp>
      <p:sp>
        <p:nvSpPr>
          <p:cNvPr id="22" name="Rectangle: Top Corners One Rounded and One Snipped 21">
            <a:extLst>
              <a:ext uri="{FF2B5EF4-FFF2-40B4-BE49-F238E27FC236}">
                <a16:creationId xmlns:a16="http://schemas.microsoft.com/office/drawing/2014/main" xmlns="" id="{DC7FEE21-D584-4C17-827C-C5271F619424}"/>
              </a:ext>
            </a:extLst>
          </p:cNvPr>
          <p:cNvSpPr/>
          <p:nvPr/>
        </p:nvSpPr>
        <p:spPr>
          <a:xfrm>
            <a:off x="-2070100" y="1963182"/>
            <a:ext cx="1955800" cy="274639"/>
          </a:xfrm>
          <a:prstGeom prst="snipRoundRect">
            <a:avLst/>
          </a:prstGeom>
          <a:solidFill>
            <a:srgbClr val="0049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Segoe UI" panose="020B0502040204020203" pitchFamily="34" charset="0"/>
                <a:cs typeface="Segoe UI" panose="020B0502040204020203" pitchFamily="34" charset="0"/>
              </a:rPr>
              <a:t>This is a callout</a:t>
            </a:r>
          </a:p>
        </p:txBody>
      </p:sp>
      <p:sp>
        <p:nvSpPr>
          <p:cNvPr id="25" name="Oval 24">
            <a:extLst>
              <a:ext uri="{FF2B5EF4-FFF2-40B4-BE49-F238E27FC236}">
                <a16:creationId xmlns:a16="http://schemas.microsoft.com/office/drawing/2014/main" xmlns="" id="{268C1622-8A66-4B27-8A2A-320C0EC9BFDA}"/>
              </a:ext>
            </a:extLst>
          </p:cNvPr>
          <p:cNvSpPr/>
          <p:nvPr/>
        </p:nvSpPr>
        <p:spPr>
          <a:xfrm>
            <a:off x="6365432" y="2434143"/>
            <a:ext cx="645345" cy="645345"/>
          </a:xfrm>
          <a:prstGeom prst="ellipse">
            <a:avLst/>
          </a:prstGeom>
          <a:noFill/>
          <a:ln w="1238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p>
        </p:txBody>
      </p:sp>
      <p:sp>
        <p:nvSpPr>
          <p:cNvPr id="26" name="Oval 25">
            <a:extLst>
              <a:ext uri="{FF2B5EF4-FFF2-40B4-BE49-F238E27FC236}">
                <a16:creationId xmlns:a16="http://schemas.microsoft.com/office/drawing/2014/main" xmlns="" id="{283F6743-B5F9-4DA6-9A89-7D51DD93B225}"/>
              </a:ext>
            </a:extLst>
          </p:cNvPr>
          <p:cNvSpPr/>
          <p:nvPr/>
        </p:nvSpPr>
        <p:spPr>
          <a:xfrm>
            <a:off x="6365432" y="2435676"/>
            <a:ext cx="645345" cy="645345"/>
          </a:xfrm>
          <a:prstGeom prst="ellipse">
            <a:avLst/>
          </a:prstGeom>
          <a:noFill/>
          <a:ln w="50800">
            <a:solidFill>
              <a:srgbClr val="80C34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xmlns="" id="{9EB39146-DDD1-4793-A746-AD0CB7599384}"/>
              </a:ext>
            </a:extLst>
          </p:cNvPr>
          <p:cNvSpPr/>
          <p:nvPr/>
        </p:nvSpPr>
        <p:spPr>
          <a:xfrm>
            <a:off x="7008725" y="2494102"/>
            <a:ext cx="1972048" cy="445675"/>
          </a:xfrm>
          <a:prstGeom prst="rect">
            <a:avLst/>
          </a:prstGeom>
          <a:solidFill>
            <a:srgbClr val="80C3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Construction begins at Cornerstone Office Park</a:t>
            </a:r>
          </a:p>
        </p:txBody>
      </p:sp>
      <p:sp>
        <p:nvSpPr>
          <p:cNvPr id="29" name="Rectangle 28">
            <a:extLst>
              <a:ext uri="{FF2B5EF4-FFF2-40B4-BE49-F238E27FC236}">
                <a16:creationId xmlns:a16="http://schemas.microsoft.com/office/drawing/2014/main" xmlns="" id="{844B3283-0A2D-496A-AECD-CBAF9D1944A9}"/>
              </a:ext>
            </a:extLst>
          </p:cNvPr>
          <p:cNvSpPr/>
          <p:nvPr/>
        </p:nvSpPr>
        <p:spPr>
          <a:xfrm rot="20468373">
            <a:off x="5883664" y="3088158"/>
            <a:ext cx="382318" cy="1247967"/>
          </a:xfrm>
          <a:prstGeom prst="rect">
            <a:avLst/>
          </a:prstGeom>
          <a:noFill/>
          <a:ln w="1238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8020D3D9-747F-4694-8375-4742367B59C3}"/>
              </a:ext>
            </a:extLst>
          </p:cNvPr>
          <p:cNvSpPr/>
          <p:nvPr/>
        </p:nvSpPr>
        <p:spPr>
          <a:xfrm rot="20468373">
            <a:off x="5885055" y="3096623"/>
            <a:ext cx="382318" cy="1247967"/>
          </a:xfrm>
          <a:prstGeom prst="rect">
            <a:avLst/>
          </a:prstGeom>
          <a:noFill/>
          <a:ln w="53975">
            <a:solidFill>
              <a:srgbClr val="69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File:I-95.svg">
            <a:extLst>
              <a:ext uri="{FF2B5EF4-FFF2-40B4-BE49-F238E27FC236}">
                <a16:creationId xmlns:a16="http://schemas.microsoft.com/office/drawing/2014/main" xmlns="" id="{9FD8B1A6-30DB-4429-ADCD-F83A46C869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782" y="3733388"/>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xmlns="" id="{D6BE1BDE-DA19-48F5-9625-AE03804CE902}"/>
              </a:ext>
            </a:extLst>
          </p:cNvPr>
          <p:cNvSpPr/>
          <p:nvPr/>
        </p:nvSpPr>
        <p:spPr>
          <a:xfrm rot="20468373">
            <a:off x="3997529" y="3856699"/>
            <a:ext cx="673750" cy="1777549"/>
          </a:xfrm>
          <a:prstGeom prst="rect">
            <a:avLst/>
          </a:prstGeom>
          <a:noFill/>
          <a:ln w="1238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E13FF638-CC2B-4643-8340-8EDF7E2B43EA}"/>
              </a:ext>
            </a:extLst>
          </p:cNvPr>
          <p:cNvSpPr/>
          <p:nvPr/>
        </p:nvSpPr>
        <p:spPr>
          <a:xfrm rot="20468373">
            <a:off x="4000237" y="3864490"/>
            <a:ext cx="676486" cy="1786150"/>
          </a:xfrm>
          <a:prstGeom prst="rect">
            <a:avLst/>
          </a:prstGeom>
          <a:noFill/>
          <a:ln w="53975">
            <a:solidFill>
              <a:srgbClr val="006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5200ED5F-5654-4ADD-866F-F3603263A8DC}"/>
              </a:ext>
            </a:extLst>
          </p:cNvPr>
          <p:cNvSpPr/>
          <p:nvPr/>
        </p:nvSpPr>
        <p:spPr>
          <a:xfrm>
            <a:off x="2576098" y="4605268"/>
            <a:ext cx="1704045" cy="445675"/>
          </a:xfrm>
          <a:prstGeom prst="rect">
            <a:avLst/>
          </a:prstGeom>
          <a:solidFill>
            <a:srgbClr val="006B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Roadwork begins at Bayberry/Mosaic</a:t>
            </a:r>
          </a:p>
        </p:txBody>
      </p:sp>
      <p:cxnSp>
        <p:nvCxnSpPr>
          <p:cNvPr id="34" name="Connector: Elbow 33">
            <a:extLst>
              <a:ext uri="{FF2B5EF4-FFF2-40B4-BE49-F238E27FC236}">
                <a16:creationId xmlns:a16="http://schemas.microsoft.com/office/drawing/2014/main" xmlns="" id="{E13140F0-B623-421E-8051-121F3FC59704}"/>
              </a:ext>
            </a:extLst>
          </p:cNvPr>
          <p:cNvCxnSpPr>
            <a:cxnSpLocks/>
          </p:cNvCxnSpPr>
          <p:nvPr/>
        </p:nvCxnSpPr>
        <p:spPr>
          <a:xfrm rot="10800000" flipH="1" flipV="1">
            <a:off x="5239604" y="2703287"/>
            <a:ext cx="612517" cy="460346"/>
          </a:xfrm>
          <a:prstGeom prst="bentConnector3">
            <a:avLst>
              <a:gd name="adj1" fmla="val 101835"/>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6D0241DD-2E0E-432A-AB4D-FDB000278F02}"/>
              </a:ext>
            </a:extLst>
          </p:cNvPr>
          <p:cNvSpPr/>
          <p:nvPr/>
        </p:nvSpPr>
        <p:spPr>
          <a:xfrm>
            <a:off x="3662177" y="2544596"/>
            <a:ext cx="1704046" cy="445675"/>
          </a:xfrm>
          <a:prstGeom prst="rect">
            <a:avLst/>
          </a:prstGeom>
          <a:solidFill>
            <a:srgbClr val="69BE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Daytona Auto Mall development begins</a:t>
            </a:r>
          </a:p>
        </p:txBody>
      </p:sp>
    </p:spTree>
    <p:extLst>
      <p:ext uri="{BB962C8B-B14F-4D97-AF65-F5344CB8AC3E}">
        <p14:creationId xmlns:p14="http://schemas.microsoft.com/office/powerpoint/2010/main" val="13903025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F501985E-D4F6-4011-B5A5-A948F32EE44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588" b="8588"/>
          <a:stretch>
            <a:fillRect/>
          </a:stretch>
        </p:blipFill>
        <p:spPr>
          <a:xfrm>
            <a:off x="0" y="274638"/>
            <a:ext cx="12192000" cy="5680075"/>
          </a:xfrm>
        </p:spPr>
      </p:pic>
      <p:sp>
        <p:nvSpPr>
          <p:cNvPr id="33" name="Rectangle 32">
            <a:extLst>
              <a:ext uri="{FF2B5EF4-FFF2-40B4-BE49-F238E27FC236}">
                <a16:creationId xmlns:a16="http://schemas.microsoft.com/office/drawing/2014/main" xmlns="" id="{FCD11EAF-8976-44B5-AD8E-336F1106602D}"/>
              </a:ext>
            </a:extLst>
          </p:cNvPr>
          <p:cNvSpPr/>
          <p:nvPr/>
        </p:nvSpPr>
        <p:spPr>
          <a:xfrm>
            <a:off x="4879105" y="3304337"/>
            <a:ext cx="1169789" cy="2182598"/>
          </a:xfrm>
          <a:prstGeom prst="rect">
            <a:avLst/>
          </a:prstGeom>
          <a:noFill/>
          <a:ln w="1238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0" y="5954230"/>
            <a:ext cx="5372100" cy="903770"/>
          </a:xfrm>
          <a:solidFill>
            <a:srgbClr val="00497A"/>
          </a:solidFill>
        </p:spPr>
        <p:txBody>
          <a:bodyPr/>
          <a:lstStyle/>
          <a:p>
            <a:endParaRPr lang="en-US" dirty="0"/>
          </a:p>
        </p:txBody>
      </p:sp>
      <p:sp>
        <p:nvSpPr>
          <p:cNvPr id="10" name="Rectangle 9">
            <a:extLst>
              <a:ext uri="{FF2B5EF4-FFF2-40B4-BE49-F238E27FC236}">
                <a16:creationId xmlns:a16="http://schemas.microsoft.com/office/drawing/2014/main" xmlns="" id="{DFFD5DFA-239E-4BE1-8148-C88349692435}"/>
              </a:ext>
            </a:extLst>
          </p:cNvPr>
          <p:cNvSpPr/>
          <p:nvPr/>
        </p:nvSpPr>
        <p:spPr>
          <a:xfrm>
            <a:off x="0" y="0"/>
            <a:ext cx="12192000" cy="27463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6AA39FBC-63C0-4ACB-9C3E-9CECD557BDA7}"/>
              </a:ext>
            </a:extLst>
          </p:cNvPr>
          <p:cNvSpPr txBox="1"/>
          <p:nvPr/>
        </p:nvSpPr>
        <p:spPr>
          <a:xfrm rot="4500000">
            <a:off x="6286499" y="329819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Williamson Blvd</a:t>
            </a:r>
          </a:p>
        </p:txBody>
      </p:sp>
      <p:sp>
        <p:nvSpPr>
          <p:cNvPr id="13" name="TextBox 12">
            <a:extLst>
              <a:ext uri="{FF2B5EF4-FFF2-40B4-BE49-F238E27FC236}">
                <a16:creationId xmlns:a16="http://schemas.microsoft.com/office/drawing/2014/main" xmlns="" id="{3EE2B86D-DB86-4B92-BA25-5D4EA35A267B}"/>
              </a:ext>
            </a:extLst>
          </p:cNvPr>
          <p:cNvSpPr txBox="1"/>
          <p:nvPr/>
        </p:nvSpPr>
        <p:spPr>
          <a:xfrm rot="20003204">
            <a:off x="8801100" y="1068843"/>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11</a:t>
            </a:r>
            <a:r>
              <a:rPr lang="en-US" sz="1100" b="1" baseline="30000"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TH</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St.</a:t>
            </a:r>
          </a:p>
        </p:txBody>
      </p:sp>
      <p:sp>
        <p:nvSpPr>
          <p:cNvPr id="14" name="TextBox 13">
            <a:extLst>
              <a:ext uri="{FF2B5EF4-FFF2-40B4-BE49-F238E27FC236}">
                <a16:creationId xmlns:a16="http://schemas.microsoft.com/office/drawing/2014/main" xmlns="" id="{886A76F3-5B15-4E4F-A09B-AB065D9736AA}"/>
              </a:ext>
            </a:extLst>
          </p:cNvPr>
          <p:cNvSpPr txBox="1"/>
          <p:nvPr/>
        </p:nvSpPr>
        <p:spPr>
          <a:xfrm rot="1421836">
            <a:off x="7317184" y="364010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Mason Ave.</a:t>
            </a:r>
          </a:p>
        </p:txBody>
      </p:sp>
      <p:sp>
        <p:nvSpPr>
          <p:cNvPr id="15" name="TextBox 14">
            <a:extLst>
              <a:ext uri="{FF2B5EF4-FFF2-40B4-BE49-F238E27FC236}">
                <a16:creationId xmlns:a16="http://schemas.microsoft.com/office/drawing/2014/main" xmlns="" id="{B2FBDA2E-A08F-4371-9100-54501BED555A}"/>
              </a:ext>
            </a:extLst>
          </p:cNvPr>
          <p:cNvSpPr txBox="1"/>
          <p:nvPr/>
        </p:nvSpPr>
        <p:spPr>
          <a:xfrm rot="4293237">
            <a:off x="5619828" y="5220094"/>
            <a:ext cx="2205071"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a:t>
            </a:r>
            <a:r>
              <a:rPr lang="en-US" sz="1100" b="1" dirty="0" err="1">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Tomoka</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Farms Rd.</a:t>
            </a:r>
          </a:p>
        </p:txBody>
      </p:sp>
      <p:sp>
        <p:nvSpPr>
          <p:cNvPr id="16" name="TextBox 15">
            <a:extLst>
              <a:ext uri="{FF2B5EF4-FFF2-40B4-BE49-F238E27FC236}">
                <a16:creationId xmlns:a16="http://schemas.microsoft.com/office/drawing/2014/main" xmlns="" id="{10DFD061-8596-4193-95F9-240F871430ED}"/>
              </a:ext>
            </a:extLst>
          </p:cNvPr>
          <p:cNvSpPr txBox="1"/>
          <p:nvPr/>
        </p:nvSpPr>
        <p:spPr>
          <a:xfrm rot="4160416">
            <a:off x="6336010" y="1267388"/>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Clyde Morris Blvd</a:t>
            </a:r>
          </a:p>
        </p:txBody>
      </p:sp>
      <p:pic>
        <p:nvPicPr>
          <p:cNvPr id="17" name="Picture 6" descr="File:I-95.svg">
            <a:extLst>
              <a:ext uri="{FF2B5EF4-FFF2-40B4-BE49-F238E27FC236}">
                <a16:creationId xmlns:a16="http://schemas.microsoft.com/office/drawing/2014/main" xmlns="" id="{B9BC5CB5-1623-46B8-A8C1-360C79A3B1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6223" y="1000334"/>
            <a:ext cx="274639" cy="274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ile:I-95.svg">
            <a:extLst>
              <a:ext uri="{FF2B5EF4-FFF2-40B4-BE49-F238E27FC236}">
                <a16:creationId xmlns:a16="http://schemas.microsoft.com/office/drawing/2014/main" xmlns="" id="{2A9F4CF8-7401-4635-914D-ABA232DED7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782" y="3733388"/>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xmlns="" id="{C665EEF9-B469-4A88-B57F-18259E05B0C8}"/>
              </a:ext>
            </a:extLst>
          </p:cNvPr>
          <p:cNvSpPr/>
          <p:nvPr/>
        </p:nvSpPr>
        <p:spPr>
          <a:xfrm>
            <a:off x="4863430" y="3296757"/>
            <a:ext cx="1169789" cy="2189210"/>
          </a:xfrm>
          <a:prstGeom prst="rect">
            <a:avLst/>
          </a:prstGeom>
          <a:noFill/>
          <a:ln w="50800">
            <a:solidFill>
              <a:srgbClr val="80C34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xmlns="" id="{CC638BF5-55F5-4CD5-9D63-1666FCBF0421}"/>
              </a:ext>
            </a:extLst>
          </p:cNvPr>
          <p:cNvCxnSpPr>
            <a:cxnSpLocks/>
          </p:cNvCxnSpPr>
          <p:nvPr/>
        </p:nvCxnSpPr>
        <p:spPr>
          <a:xfrm>
            <a:off x="5472496" y="2858840"/>
            <a:ext cx="0" cy="781229"/>
          </a:xfrm>
          <a:prstGeom prst="line">
            <a:avLst/>
          </a:prstGeom>
          <a:ln>
            <a:solidFill>
              <a:schemeClr val="tx1"/>
            </a:solidFill>
            <a:tailEnd type="ova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2777A271-3328-47CF-B3E0-CB56E14D68E4}"/>
              </a:ext>
            </a:extLst>
          </p:cNvPr>
          <p:cNvSpPr/>
          <p:nvPr/>
        </p:nvSpPr>
        <p:spPr>
          <a:xfrm rot="20468373">
            <a:off x="3997529" y="3856699"/>
            <a:ext cx="673750" cy="1777549"/>
          </a:xfrm>
          <a:prstGeom prst="rect">
            <a:avLst/>
          </a:prstGeom>
          <a:noFill/>
          <a:ln w="1238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0E4A0364-D94D-40BD-843A-77477FCAEB34}"/>
              </a:ext>
            </a:extLst>
          </p:cNvPr>
          <p:cNvSpPr/>
          <p:nvPr/>
        </p:nvSpPr>
        <p:spPr>
          <a:xfrm rot="20468373">
            <a:off x="4000237" y="3864490"/>
            <a:ext cx="676486" cy="1786150"/>
          </a:xfrm>
          <a:prstGeom prst="rect">
            <a:avLst/>
          </a:prstGeom>
          <a:noFill/>
          <a:ln w="53975">
            <a:solidFill>
              <a:srgbClr val="006B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9C59D30D-A6DF-4A31-B2A6-9E8F25FE93B1}"/>
              </a:ext>
            </a:extLst>
          </p:cNvPr>
          <p:cNvSpPr/>
          <p:nvPr/>
        </p:nvSpPr>
        <p:spPr>
          <a:xfrm>
            <a:off x="2576099" y="4605268"/>
            <a:ext cx="1578522" cy="445675"/>
          </a:xfrm>
          <a:prstGeom prst="rect">
            <a:avLst/>
          </a:prstGeom>
          <a:solidFill>
            <a:srgbClr val="006B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Home Construction begins at Mosaic</a:t>
            </a:r>
          </a:p>
        </p:txBody>
      </p:sp>
      <p:sp>
        <p:nvSpPr>
          <p:cNvPr id="35" name="Rectangle 34">
            <a:extLst>
              <a:ext uri="{FF2B5EF4-FFF2-40B4-BE49-F238E27FC236}">
                <a16:creationId xmlns:a16="http://schemas.microsoft.com/office/drawing/2014/main" xmlns="" id="{F92ACE93-886B-4799-8FF9-5AA73B6253D2}"/>
              </a:ext>
            </a:extLst>
          </p:cNvPr>
          <p:cNvSpPr/>
          <p:nvPr/>
        </p:nvSpPr>
        <p:spPr>
          <a:xfrm>
            <a:off x="4606543" y="2563142"/>
            <a:ext cx="1731906" cy="445675"/>
          </a:xfrm>
          <a:prstGeom prst="rect">
            <a:avLst/>
          </a:prstGeom>
          <a:solidFill>
            <a:srgbClr val="80C3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Interior Roads built </a:t>
            </a:r>
            <a:b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b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at </a:t>
            </a:r>
            <a:r>
              <a:rPr lang="en-US" sz="1200" b="1" dirty="0" err="1">
                <a:solidFill>
                  <a:schemeClr val="bg1"/>
                </a:solidFill>
                <a:effectLst>
                  <a:glow rad="63500">
                    <a:schemeClr val="tx1"/>
                  </a:glow>
                </a:effectLst>
                <a:latin typeface="Segoe UI" panose="020B0502040204020203" pitchFamily="34" charset="0"/>
                <a:cs typeface="Segoe UI" panose="020B0502040204020203" pitchFamily="34" charset="0"/>
              </a:rPr>
              <a:t>Lionspaw</a:t>
            </a:r>
            <a:endParaRPr lang="en-US" sz="1200" b="1" dirty="0">
              <a:solidFill>
                <a:schemeClr val="bg1"/>
              </a:solidFill>
              <a:effectLst>
                <a:glow rad="63500">
                  <a:schemeClr val="tx1"/>
                </a:glow>
              </a:effectLst>
              <a:latin typeface="Segoe UI" panose="020B0502040204020203" pitchFamily="34" charset="0"/>
              <a:cs typeface="Segoe UI" panose="020B0502040204020203" pitchFamily="34" charset="0"/>
            </a:endParaRPr>
          </a:p>
        </p:txBody>
      </p:sp>
      <p:sp>
        <p:nvSpPr>
          <p:cNvPr id="29" name="Text Placeholder 7">
            <a:extLst>
              <a:ext uri="{FF2B5EF4-FFF2-40B4-BE49-F238E27FC236}">
                <a16:creationId xmlns:a16="http://schemas.microsoft.com/office/drawing/2014/main" xmlns="" id="{B0D38861-63CE-4E07-8553-7A48AB42C3DA}"/>
              </a:ext>
            </a:extLst>
          </p:cNvPr>
          <p:cNvSpPr>
            <a:spLocks noGrp="1"/>
          </p:cNvSpPr>
          <p:nvPr>
            <p:ph type="body" sz="quarter" idx="11"/>
          </p:nvPr>
        </p:nvSpPr>
        <p:spPr>
          <a:xfrm>
            <a:off x="117987" y="5637910"/>
            <a:ext cx="5121617" cy="1195174"/>
          </a:xfrm>
        </p:spPr>
        <p:txBody>
          <a:bodyPr/>
          <a:lstStyle/>
          <a:p>
            <a:endParaRPr lang="en-US" sz="2000" b="1" dirty="0">
              <a:solidFill>
                <a:schemeClr val="bg1"/>
              </a:solidFill>
              <a:latin typeface="Century Gothic" panose="020B0502020202020204" pitchFamily="34" charset="0"/>
            </a:endParaRPr>
          </a:p>
          <a:p>
            <a:r>
              <a:rPr lang="en-US" sz="2000" b="1" dirty="0">
                <a:solidFill>
                  <a:schemeClr val="bg1"/>
                </a:solidFill>
                <a:latin typeface="Century Gothic" panose="020B0502020202020204" pitchFamily="34" charset="0"/>
              </a:rPr>
              <a:t>Development Around the Interchange</a:t>
            </a:r>
          </a:p>
          <a:p>
            <a:pPr>
              <a:spcBef>
                <a:spcPts val="0"/>
              </a:spcBef>
            </a:pPr>
            <a:r>
              <a:rPr lang="en-US" sz="1600" b="1" dirty="0">
                <a:solidFill>
                  <a:schemeClr val="bg1"/>
                </a:solidFill>
                <a:latin typeface="Century Gothic" panose="020B0502020202020204" pitchFamily="34" charset="0"/>
              </a:rPr>
              <a:t>August 2006</a:t>
            </a:r>
          </a:p>
        </p:txBody>
      </p:sp>
    </p:spTree>
    <p:extLst>
      <p:ext uri="{BB962C8B-B14F-4D97-AF65-F5344CB8AC3E}">
        <p14:creationId xmlns:p14="http://schemas.microsoft.com/office/powerpoint/2010/main" val="4103995827"/>
      </p:ext>
    </p:extLst>
  </p:cSld>
  <p:clrMapOvr>
    <a:masterClrMapping/>
  </p:clrMapOvr>
  <p:transition advClick="0" advTm="6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xmlns="" id="{51E9D39F-3359-4892-9FC3-56AC8DA30B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588" b="8588"/>
          <a:stretch>
            <a:fillRect/>
          </a:stretch>
        </p:blipFill>
        <p:spPr>
          <a:xfrm>
            <a:off x="0" y="274638"/>
            <a:ext cx="12192000" cy="5680075"/>
          </a:xfrm>
        </p:spPr>
      </p:pic>
      <p:sp>
        <p:nvSpPr>
          <p:cNvPr id="6" name="Content Placeholder 5"/>
          <p:cNvSpPr>
            <a:spLocks noGrp="1"/>
          </p:cNvSpPr>
          <p:nvPr>
            <p:ph idx="1"/>
          </p:nvPr>
        </p:nvSpPr>
        <p:spPr>
          <a:xfrm>
            <a:off x="0" y="5954230"/>
            <a:ext cx="5372100" cy="903770"/>
          </a:xfrm>
          <a:solidFill>
            <a:srgbClr val="80C342"/>
          </a:solidFill>
        </p:spPr>
        <p:txBody>
          <a:bodyPr/>
          <a:lstStyle/>
          <a:p>
            <a:endParaRPr lang="en-US" dirty="0"/>
          </a:p>
        </p:txBody>
      </p:sp>
      <p:sp>
        <p:nvSpPr>
          <p:cNvPr id="10" name="Rectangle 9">
            <a:extLst>
              <a:ext uri="{FF2B5EF4-FFF2-40B4-BE49-F238E27FC236}">
                <a16:creationId xmlns:a16="http://schemas.microsoft.com/office/drawing/2014/main" xmlns="" id="{DFFD5DFA-239E-4BE1-8148-C88349692435}"/>
              </a:ext>
            </a:extLst>
          </p:cNvPr>
          <p:cNvSpPr/>
          <p:nvPr/>
        </p:nvSpPr>
        <p:spPr>
          <a:xfrm>
            <a:off x="0" y="0"/>
            <a:ext cx="12192000" cy="274639"/>
          </a:xfrm>
          <a:prstGeom prst="rect">
            <a:avLst/>
          </a:prstGeom>
          <a:gradFill flip="none" rotWithShape="1">
            <a:gsLst>
              <a:gs pos="0">
                <a:srgbClr val="006BB6"/>
              </a:gs>
              <a:gs pos="100000">
                <a:srgbClr val="80C34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4E264173-FC98-42AA-8AB6-838FE5E37216}"/>
              </a:ext>
            </a:extLst>
          </p:cNvPr>
          <p:cNvSpPr txBox="1"/>
          <p:nvPr/>
        </p:nvSpPr>
        <p:spPr>
          <a:xfrm rot="4500000">
            <a:off x="6286499" y="329819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Williamson Blvd</a:t>
            </a:r>
          </a:p>
        </p:txBody>
      </p:sp>
      <p:sp>
        <p:nvSpPr>
          <p:cNvPr id="13" name="TextBox 12">
            <a:extLst>
              <a:ext uri="{FF2B5EF4-FFF2-40B4-BE49-F238E27FC236}">
                <a16:creationId xmlns:a16="http://schemas.microsoft.com/office/drawing/2014/main" xmlns="" id="{C897013E-7ED3-422E-A111-D762146F9B84}"/>
              </a:ext>
            </a:extLst>
          </p:cNvPr>
          <p:cNvSpPr txBox="1"/>
          <p:nvPr/>
        </p:nvSpPr>
        <p:spPr>
          <a:xfrm rot="20003204">
            <a:off x="8801100" y="1068843"/>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11</a:t>
            </a:r>
            <a:r>
              <a:rPr lang="en-US" sz="1100" b="1" baseline="30000"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TH</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St.</a:t>
            </a:r>
          </a:p>
        </p:txBody>
      </p:sp>
      <p:sp>
        <p:nvSpPr>
          <p:cNvPr id="14" name="TextBox 13">
            <a:extLst>
              <a:ext uri="{FF2B5EF4-FFF2-40B4-BE49-F238E27FC236}">
                <a16:creationId xmlns:a16="http://schemas.microsoft.com/office/drawing/2014/main" xmlns="" id="{D19C8F1B-16F7-46A7-9A84-D3D79F51D165}"/>
              </a:ext>
            </a:extLst>
          </p:cNvPr>
          <p:cNvSpPr txBox="1"/>
          <p:nvPr/>
        </p:nvSpPr>
        <p:spPr>
          <a:xfrm rot="1421836">
            <a:off x="7317184" y="3640104"/>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Mason Ave.</a:t>
            </a:r>
          </a:p>
        </p:txBody>
      </p:sp>
      <p:sp>
        <p:nvSpPr>
          <p:cNvPr id="15" name="TextBox 14">
            <a:extLst>
              <a:ext uri="{FF2B5EF4-FFF2-40B4-BE49-F238E27FC236}">
                <a16:creationId xmlns:a16="http://schemas.microsoft.com/office/drawing/2014/main" xmlns="" id="{89CBD6D7-F229-47DF-B107-C0ED0EA384FE}"/>
              </a:ext>
            </a:extLst>
          </p:cNvPr>
          <p:cNvSpPr txBox="1"/>
          <p:nvPr/>
        </p:nvSpPr>
        <p:spPr>
          <a:xfrm rot="4293237">
            <a:off x="5619828" y="5220094"/>
            <a:ext cx="2205071"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a:t>
            </a:r>
            <a:r>
              <a:rPr lang="en-US" sz="1100" b="1" dirty="0" err="1">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Tomoka</a:t>
            </a:r>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 Farms Rd.</a:t>
            </a:r>
          </a:p>
        </p:txBody>
      </p:sp>
      <p:sp>
        <p:nvSpPr>
          <p:cNvPr id="16" name="TextBox 15">
            <a:extLst>
              <a:ext uri="{FF2B5EF4-FFF2-40B4-BE49-F238E27FC236}">
                <a16:creationId xmlns:a16="http://schemas.microsoft.com/office/drawing/2014/main" xmlns="" id="{C609D0EB-CDED-495A-BE89-73D0AD31A8D1}"/>
              </a:ext>
            </a:extLst>
          </p:cNvPr>
          <p:cNvSpPr txBox="1"/>
          <p:nvPr/>
        </p:nvSpPr>
        <p:spPr>
          <a:xfrm rot="4160416">
            <a:off x="6336010" y="1267388"/>
            <a:ext cx="1517073" cy="261610"/>
          </a:xfrm>
          <a:prstGeom prst="rect">
            <a:avLst/>
          </a:prstGeom>
          <a:noFill/>
        </p:spPr>
        <p:txBody>
          <a:bodyPr wrap="square" rtlCol="0">
            <a:spAutoFit/>
          </a:bodyPr>
          <a:lstStyle/>
          <a:p>
            <a:r>
              <a:rPr lang="en-US" sz="1100" b="1" dirty="0">
                <a:solidFill>
                  <a:schemeClr val="bg1"/>
                </a:solidFill>
                <a:effectLst>
                  <a:glow rad="63500">
                    <a:schemeClr val="tx1"/>
                  </a:glow>
                </a:effectLst>
                <a:latin typeface="Segoe UI" panose="020B0502040204020203" pitchFamily="34" charset="0"/>
                <a:ea typeface="Segoe UI" panose="020B0502040204020203" pitchFamily="34" charset="0"/>
                <a:cs typeface="Segoe UI" panose="020B0502040204020203" pitchFamily="34" charset="0"/>
              </a:rPr>
              <a:t>N Clyde Morris Blvd</a:t>
            </a:r>
          </a:p>
        </p:txBody>
      </p:sp>
      <p:pic>
        <p:nvPicPr>
          <p:cNvPr id="17" name="Picture 6" descr="File:I-95.svg">
            <a:extLst>
              <a:ext uri="{FF2B5EF4-FFF2-40B4-BE49-F238E27FC236}">
                <a16:creationId xmlns:a16="http://schemas.microsoft.com/office/drawing/2014/main" xmlns="" id="{5DA809B3-8776-4762-979D-EDD56FC90B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7635" y="1450421"/>
            <a:ext cx="274639" cy="274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ile:I-95.svg">
            <a:extLst>
              <a:ext uri="{FF2B5EF4-FFF2-40B4-BE49-F238E27FC236}">
                <a16:creationId xmlns:a16="http://schemas.microsoft.com/office/drawing/2014/main" xmlns="" id="{7AF6BD78-E2A8-4759-A668-897215FC41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782" y="3733388"/>
            <a:ext cx="274639" cy="27463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9C2AB434-7813-44F0-8A02-1939F3D1D5F3}"/>
              </a:ext>
            </a:extLst>
          </p:cNvPr>
          <p:cNvSpPr/>
          <p:nvPr/>
        </p:nvSpPr>
        <p:spPr>
          <a:xfrm>
            <a:off x="3555290" y="581152"/>
            <a:ext cx="1675647" cy="445675"/>
          </a:xfrm>
          <a:prstGeom prst="rect">
            <a:avLst/>
          </a:prstGeom>
          <a:solidFill>
            <a:srgbClr val="007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Florida Hospital </a:t>
            </a:r>
            <a:b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br>
            <a:r>
              <a:rPr lang="en-US" sz="1200" b="1" dirty="0">
                <a:solidFill>
                  <a:schemeClr val="bg1"/>
                </a:solidFill>
                <a:effectLst>
                  <a:glow rad="63500">
                    <a:schemeClr val="tx1"/>
                  </a:glow>
                </a:effectLst>
                <a:latin typeface="Segoe UI" panose="020B0502040204020203" pitchFamily="34" charset="0"/>
                <a:cs typeface="Segoe UI" panose="020B0502040204020203" pitchFamily="34" charset="0"/>
              </a:rPr>
              <a:t>construction begins</a:t>
            </a:r>
          </a:p>
        </p:txBody>
      </p:sp>
      <p:sp>
        <p:nvSpPr>
          <p:cNvPr id="23" name="Oval 22">
            <a:extLst>
              <a:ext uri="{FF2B5EF4-FFF2-40B4-BE49-F238E27FC236}">
                <a16:creationId xmlns:a16="http://schemas.microsoft.com/office/drawing/2014/main" xmlns="" id="{DF02B61C-2282-4F83-829A-43B0AD0CC523}"/>
              </a:ext>
            </a:extLst>
          </p:cNvPr>
          <p:cNvSpPr/>
          <p:nvPr/>
        </p:nvSpPr>
        <p:spPr>
          <a:xfrm>
            <a:off x="5222606" y="329137"/>
            <a:ext cx="858648" cy="858648"/>
          </a:xfrm>
          <a:prstGeom prst="ellipse">
            <a:avLst/>
          </a:prstGeom>
          <a:noFill/>
          <a:ln w="1238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p>
        </p:txBody>
      </p:sp>
      <p:sp>
        <p:nvSpPr>
          <p:cNvPr id="24" name="Oval 23">
            <a:extLst>
              <a:ext uri="{FF2B5EF4-FFF2-40B4-BE49-F238E27FC236}">
                <a16:creationId xmlns:a16="http://schemas.microsoft.com/office/drawing/2014/main" xmlns="" id="{A748D91D-3E48-4463-8B31-C22E6B46C9E1}"/>
              </a:ext>
            </a:extLst>
          </p:cNvPr>
          <p:cNvSpPr/>
          <p:nvPr/>
        </p:nvSpPr>
        <p:spPr>
          <a:xfrm>
            <a:off x="5222606" y="330670"/>
            <a:ext cx="858648" cy="858648"/>
          </a:xfrm>
          <a:prstGeom prst="ellipse">
            <a:avLst/>
          </a:prstGeom>
          <a:noFill/>
          <a:ln w="50800">
            <a:solidFill>
              <a:srgbClr val="007077"/>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xt Placeholder 7">
            <a:extLst>
              <a:ext uri="{FF2B5EF4-FFF2-40B4-BE49-F238E27FC236}">
                <a16:creationId xmlns:a16="http://schemas.microsoft.com/office/drawing/2014/main" xmlns="" id="{6C7D606C-133F-49B0-83D2-BDA1504C58B5}"/>
              </a:ext>
            </a:extLst>
          </p:cNvPr>
          <p:cNvSpPr>
            <a:spLocks noGrp="1"/>
          </p:cNvSpPr>
          <p:nvPr>
            <p:ph type="body" sz="quarter" idx="11"/>
          </p:nvPr>
        </p:nvSpPr>
        <p:spPr>
          <a:xfrm>
            <a:off x="131213" y="5658176"/>
            <a:ext cx="5396422" cy="1066261"/>
          </a:xfrm>
        </p:spPr>
        <p:txBody>
          <a:bodyPr/>
          <a:lstStyle/>
          <a:p>
            <a:endParaRPr lang="en-US" sz="2000" b="1" dirty="0">
              <a:solidFill>
                <a:schemeClr val="bg1"/>
              </a:solidFill>
              <a:latin typeface="Century Gothic" panose="020B0502020202020204" pitchFamily="34" charset="0"/>
            </a:endParaRPr>
          </a:p>
          <a:p>
            <a:r>
              <a:rPr lang="en-US" sz="2000" b="1" dirty="0">
                <a:solidFill>
                  <a:schemeClr val="bg1"/>
                </a:solidFill>
                <a:latin typeface="Century Gothic" panose="020B0502020202020204" pitchFamily="34" charset="0"/>
              </a:rPr>
              <a:t>Development Around the Interchange</a:t>
            </a:r>
          </a:p>
          <a:p>
            <a:pPr>
              <a:spcBef>
                <a:spcPts val="0"/>
              </a:spcBef>
            </a:pPr>
            <a:r>
              <a:rPr lang="en-US" sz="1600" b="1" dirty="0">
                <a:solidFill>
                  <a:schemeClr val="bg1"/>
                </a:solidFill>
                <a:latin typeface="Century Gothic" panose="020B0502020202020204" pitchFamily="34" charset="0"/>
              </a:rPr>
              <a:t>November 2007</a:t>
            </a:r>
          </a:p>
        </p:txBody>
      </p:sp>
    </p:spTree>
    <p:extLst>
      <p:ext uri="{BB962C8B-B14F-4D97-AF65-F5344CB8AC3E}">
        <p14:creationId xmlns:p14="http://schemas.microsoft.com/office/powerpoint/2010/main" val="2065939781"/>
      </p:ext>
    </p:extLst>
  </p:cSld>
  <p:clrMapOvr>
    <a:masterClrMapping/>
  </p:clrMapOvr>
  <p:transition advClick="0" advTm="5000">
    <p:fade/>
  </p:transition>
</p:sld>
</file>

<file path=ppt/theme/theme1.xml><?xml version="1.0" encoding="utf-8"?>
<a:theme xmlns:a="http://schemas.openxmlformats.org/drawingml/2006/main" name="Title and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xmlns="" name="VHB_PPT_Template_2018_widescreen" id="{24F96D5E-96AB-4652-AF2A-E9C7596669B0}" vid="{0F52AB4A-FC9F-4775-9234-0D97027BD0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Presentation_LPGA_SubArea_Study_Slides</Template>
  <TotalTime>6215</TotalTime>
  <Words>1795</Words>
  <Application>Microsoft Office PowerPoint</Application>
  <PresentationFormat>Custom</PresentationFormat>
  <Paragraphs>515</Paragraphs>
  <Slides>36</Slides>
  <Notes>30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Title and content</vt:lpstr>
      <vt:lpstr>PowerPoint Presentation</vt:lpstr>
      <vt:lpstr>Presentation  Outline</vt:lpstr>
      <vt:lpstr>PowerPoint Presentation</vt:lpstr>
      <vt:lpstr>Study Area</vt:lpstr>
      <vt:lpstr>Presentation  Outline</vt:lpstr>
      <vt:lpstr>Vested Development Trips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Roadway Capacity</vt:lpstr>
      <vt:lpstr>PowerPoint Presentation</vt:lpstr>
      <vt:lpstr>PowerPoint Presentation</vt:lpstr>
      <vt:lpstr>PowerPoint Presentation</vt:lpstr>
      <vt:lpstr>PowerPoint Presentation</vt:lpstr>
      <vt:lpstr>PowerPoint Presentation</vt:lpstr>
      <vt:lpstr>PowerPoint Presentation</vt:lpstr>
      <vt:lpstr>Presentation  Outline</vt:lpstr>
      <vt:lpstr>Scenario Comparison – Overall Congestion Levels Capacity vs Lane-Miles (Lower is better)</vt:lpstr>
      <vt:lpstr>Scenario Comparison – Congestion Forecast  Percentage of Trips Experiencing Congestion (Lower is better)</vt:lpstr>
      <vt:lpstr>Improvement Costs</vt:lpstr>
      <vt:lpstr>Scenario Comparison – Cost Estimates</vt:lpstr>
      <vt:lpstr>Funding Mechanisms</vt:lpstr>
      <vt:lpstr>Presentation Outline</vt:lpstr>
      <vt:lpstr>Next Steps</vt:lpstr>
      <vt:lpstr>Smart Growth–Land Use/Transportation Life Cycle</vt:lpstr>
      <vt:lpstr>Smart Growth–Land Use/Transportation Life Cycle</vt:lpstr>
      <vt:lpstr>Smart Growth – Development Design’s Impacts  on Transportation </vt:lpstr>
      <vt:lpstr>Street Networks Establish the Framework  of a Community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 Kok Wan</dc:creator>
  <cp:lastModifiedBy>Colleen Nicoulin</cp:lastModifiedBy>
  <cp:revision>143</cp:revision>
  <cp:lastPrinted>2019-04-22T18:55:17Z</cp:lastPrinted>
  <dcterms:created xsi:type="dcterms:W3CDTF">2019-04-02T17:30:16Z</dcterms:created>
  <dcterms:modified xsi:type="dcterms:W3CDTF">2019-05-09T20:39:50Z</dcterms:modified>
</cp:coreProperties>
</file>