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87" r:id="rId3"/>
    <p:sldId id="286" r:id="rId4"/>
    <p:sldId id="285" r:id="rId5"/>
    <p:sldId id="266" r:id="rId6"/>
    <p:sldId id="281" r:id="rId7"/>
    <p:sldId id="272" r:id="rId8"/>
    <p:sldId id="271" r:id="rId9"/>
    <p:sldId id="270" r:id="rId10"/>
    <p:sldId id="269" r:id="rId11"/>
    <p:sldId id="268" r:id="rId12"/>
    <p:sldId id="267" r:id="rId13"/>
    <p:sldId id="274" r:id="rId14"/>
    <p:sldId id="288" r:id="rId15"/>
    <p:sldId id="265" r:id="rId16"/>
    <p:sldId id="273" r:id="rId17"/>
    <p:sldId id="264" r:id="rId18"/>
    <p:sldId id="275" r:id="rId19"/>
    <p:sldId id="276" r:id="rId20"/>
    <p:sldId id="277" r:id="rId21"/>
    <p:sldId id="289" r:id="rId22"/>
    <p:sldId id="290" r:id="rId23"/>
    <p:sldId id="29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6" autoAdjust="0"/>
    <p:restoredTop sz="85689" autoAdjust="0"/>
  </p:normalViewPr>
  <p:slideViewPr>
    <p:cSldViewPr>
      <p:cViewPr>
        <p:scale>
          <a:sx n="104" d="100"/>
          <a:sy n="104" d="100"/>
        </p:scale>
        <p:origin x="-186" y="-3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C1E326-7BE8-4856-B834-D525B6E393D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320B625-08E5-466D-A71F-0491C9A2E7E6}">
      <dgm:prSet phldrT="[Text]" custT="1"/>
      <dgm:spPr/>
      <dgm:t>
        <a:bodyPr/>
        <a:lstStyle/>
        <a:p>
          <a:pPr>
            <a:spcAft>
              <a:spcPct val="35000"/>
            </a:spcAft>
          </a:pPr>
          <a:r>
            <a:rPr lang="en-US" sz="2400" dirty="0" smtClean="0"/>
            <a:t>An Environmental Justice Approach to Transportation Planning</a:t>
          </a:r>
        </a:p>
        <a:p>
          <a:pPr>
            <a:spcAft>
              <a:spcPct val="35000"/>
            </a:spcAft>
          </a:pPr>
          <a:endParaRPr lang="en-US" sz="2400" dirty="0" smtClean="0"/>
        </a:p>
        <a:p>
          <a:pPr>
            <a:spcAft>
              <a:spcPct val="35000"/>
            </a:spcAft>
          </a:pPr>
          <a:endParaRPr lang="en-US" sz="2400" dirty="0" smtClean="0"/>
        </a:p>
        <a:p>
          <a:pPr>
            <a:spcAft>
              <a:spcPts val="0"/>
            </a:spcAft>
          </a:pPr>
          <a:endParaRPr lang="en-US" sz="2400" dirty="0" smtClean="0"/>
        </a:p>
        <a:p>
          <a:pPr>
            <a:spcAft>
              <a:spcPts val="0"/>
            </a:spcAft>
          </a:pPr>
          <a:endParaRPr lang="en-US" sz="2400" dirty="0" smtClean="0"/>
        </a:p>
        <a:p>
          <a:pPr>
            <a:spcAft>
              <a:spcPts val="0"/>
            </a:spcAft>
          </a:pPr>
          <a:endParaRPr lang="en-US" sz="2400" dirty="0" smtClean="0"/>
        </a:p>
        <a:p>
          <a:pPr>
            <a:spcAft>
              <a:spcPts val="0"/>
            </a:spcAft>
          </a:pPr>
          <a:endParaRPr lang="en-US" sz="2400" dirty="0" smtClean="0"/>
        </a:p>
        <a:p>
          <a:pPr>
            <a:spcAft>
              <a:spcPts val="0"/>
            </a:spcAft>
          </a:pPr>
          <a:r>
            <a:rPr lang="en-US" sz="2400" dirty="0" smtClean="0"/>
            <a:t>2040 River</a:t>
          </a:r>
        </a:p>
        <a:p>
          <a:pPr>
            <a:spcAft>
              <a:spcPts val="0"/>
            </a:spcAft>
          </a:pPr>
          <a:r>
            <a:rPr lang="en-US" sz="2400" dirty="0" smtClean="0"/>
            <a:t>to Sea Long Range Transportation Plan</a:t>
          </a:r>
          <a:endParaRPr lang="en-US" sz="2400" dirty="0"/>
        </a:p>
      </dgm:t>
    </dgm:pt>
    <dgm:pt modelId="{2DC6A1B9-9E37-4508-8690-EC77DA455DD8}" type="parTrans" cxnId="{B1DF3256-72A7-4F70-ABEE-DF505FAA09D2}">
      <dgm:prSet/>
      <dgm:spPr/>
      <dgm:t>
        <a:bodyPr/>
        <a:lstStyle/>
        <a:p>
          <a:endParaRPr lang="en-US"/>
        </a:p>
      </dgm:t>
    </dgm:pt>
    <dgm:pt modelId="{046BB536-72C9-455A-BEDF-FC3559785995}" type="sibTrans" cxnId="{B1DF3256-72A7-4F70-ABEE-DF505FAA09D2}">
      <dgm:prSet/>
      <dgm:spPr/>
      <dgm:t>
        <a:bodyPr/>
        <a:lstStyle/>
        <a:p>
          <a:endParaRPr lang="en-US"/>
        </a:p>
      </dgm:t>
    </dgm:pt>
    <dgm:pt modelId="{6767A411-7E96-4ADA-943A-285413F364EE}">
      <dgm:prSet phldrT="[Text]"/>
      <dgm:spPr/>
      <dgm:t>
        <a:bodyPr/>
        <a:lstStyle/>
        <a:p>
          <a:r>
            <a:rPr lang="en-US" dirty="0" smtClean="0"/>
            <a:t>Ensures the involvement of the entire community in public outreach and participation efforts. </a:t>
          </a:r>
          <a:endParaRPr lang="en-US" dirty="0"/>
        </a:p>
      </dgm:t>
    </dgm:pt>
    <dgm:pt modelId="{94B2286C-25F4-440B-8F4B-25B4FB5F00C8}" type="parTrans" cxnId="{0E284FB0-64A7-4F15-B778-907C09DD04C3}">
      <dgm:prSet/>
      <dgm:spPr/>
      <dgm:t>
        <a:bodyPr/>
        <a:lstStyle/>
        <a:p>
          <a:endParaRPr lang="en-US"/>
        </a:p>
      </dgm:t>
    </dgm:pt>
    <dgm:pt modelId="{5E2229FC-4B6B-4DFE-AF33-1A3F4BFDBD72}" type="sibTrans" cxnId="{0E284FB0-64A7-4F15-B778-907C09DD04C3}">
      <dgm:prSet/>
      <dgm:spPr/>
      <dgm:t>
        <a:bodyPr/>
        <a:lstStyle/>
        <a:p>
          <a:endParaRPr lang="en-US"/>
        </a:p>
      </dgm:t>
    </dgm:pt>
    <dgm:pt modelId="{E7904EFF-D0D7-492E-9CD1-1831DAD35626}">
      <dgm:prSet phldrT="[Text]"/>
      <dgm:spPr/>
      <dgm:t>
        <a:bodyPr/>
        <a:lstStyle/>
        <a:p>
          <a:r>
            <a:rPr lang="en-US" dirty="0" smtClean="0"/>
            <a:t>The DOT is the lead agency charged with ensuring nondiscrimination stemming from environmental justice issues related to transportation planning. The statutory language of DOT Order 5610.2(a) focuses on minority and low-income populations. </a:t>
          </a:r>
          <a:endParaRPr lang="en-US" dirty="0"/>
        </a:p>
      </dgm:t>
    </dgm:pt>
    <dgm:pt modelId="{935D6B5C-DCA0-4593-9643-F38907CB3ECD}" type="parTrans" cxnId="{7E9A5269-F645-435F-8A50-0A3698FC909F}">
      <dgm:prSet/>
      <dgm:spPr/>
      <dgm:t>
        <a:bodyPr/>
        <a:lstStyle/>
        <a:p>
          <a:endParaRPr lang="en-US"/>
        </a:p>
      </dgm:t>
    </dgm:pt>
    <dgm:pt modelId="{755C33D1-3B54-4041-9E76-A55FA1CADD6D}" type="sibTrans" cxnId="{7E9A5269-F645-435F-8A50-0A3698FC909F}">
      <dgm:prSet/>
      <dgm:spPr/>
      <dgm:t>
        <a:bodyPr/>
        <a:lstStyle/>
        <a:p>
          <a:endParaRPr lang="en-US"/>
        </a:p>
      </dgm:t>
    </dgm:pt>
    <dgm:pt modelId="{5292DABF-0D56-4813-9E75-FC93FC663789}">
      <dgm:prSet phldrT="[Text]"/>
      <dgm:spPr/>
      <dgm:t>
        <a:bodyPr/>
        <a:lstStyle/>
        <a:p>
          <a:r>
            <a:rPr lang="en-US" dirty="0" smtClean="0"/>
            <a:t>This </a:t>
          </a:r>
          <a:r>
            <a:rPr lang="en-US" i="1" dirty="0" smtClean="0"/>
            <a:t>2040 Long Range Transportation Plan</a:t>
          </a:r>
          <a:r>
            <a:rPr lang="en-US" dirty="0" smtClean="0"/>
            <a:t> (2040 LRTP) recognizes the need to consider all affected populations when making responsible planning decisions, including those who are elderly and those without access to a personal vehicle. </a:t>
          </a:r>
          <a:endParaRPr lang="en-US" dirty="0"/>
        </a:p>
      </dgm:t>
    </dgm:pt>
    <dgm:pt modelId="{AEC6F304-8085-4F8F-945A-C24FFC85C7BA}" type="parTrans" cxnId="{F04F3491-680B-4081-BC73-D1150F7EDFBB}">
      <dgm:prSet/>
      <dgm:spPr/>
      <dgm:t>
        <a:bodyPr/>
        <a:lstStyle/>
        <a:p>
          <a:endParaRPr lang="en-US"/>
        </a:p>
      </dgm:t>
    </dgm:pt>
    <dgm:pt modelId="{63B1F9A3-5343-400B-B8B3-C2ADABCEF145}" type="sibTrans" cxnId="{F04F3491-680B-4081-BC73-D1150F7EDFBB}">
      <dgm:prSet/>
      <dgm:spPr/>
      <dgm:t>
        <a:bodyPr/>
        <a:lstStyle/>
        <a:p>
          <a:endParaRPr lang="en-US"/>
        </a:p>
      </dgm:t>
    </dgm:pt>
    <dgm:pt modelId="{30267FC3-B613-475E-87BB-B8388D42C503}">
      <dgm:prSet phldrT="[Text]"/>
      <dgm:spPr/>
      <dgm:t>
        <a:bodyPr/>
        <a:lstStyle/>
        <a:p>
          <a:r>
            <a:rPr lang="en-US" dirty="0" smtClean="0"/>
            <a:t>Transportation planning decisions both directly and indirectly influence the health of people and the environment. Decision-making and policy implementation affect air and water quality, noise, and inter and intra-neighborhood connections. </a:t>
          </a:r>
          <a:endParaRPr lang="en-US" dirty="0"/>
        </a:p>
      </dgm:t>
    </dgm:pt>
    <dgm:pt modelId="{CAB70808-CAC7-403C-90A0-D114DDA2D297}" type="parTrans" cxnId="{849B384A-8463-4BD4-BD70-8C5ADDF19444}">
      <dgm:prSet/>
      <dgm:spPr/>
      <dgm:t>
        <a:bodyPr/>
        <a:lstStyle/>
        <a:p>
          <a:endParaRPr lang="en-US"/>
        </a:p>
      </dgm:t>
    </dgm:pt>
    <dgm:pt modelId="{21577910-6571-40C2-A9E9-8FF6871D394F}" type="sibTrans" cxnId="{849B384A-8463-4BD4-BD70-8C5ADDF19444}">
      <dgm:prSet/>
      <dgm:spPr/>
      <dgm:t>
        <a:bodyPr/>
        <a:lstStyle/>
        <a:p>
          <a:endParaRPr lang="en-US"/>
        </a:p>
      </dgm:t>
    </dgm:pt>
    <dgm:pt modelId="{06C7F1B3-52EE-4DBC-89F7-73511917F97D}" type="pres">
      <dgm:prSet presAssocID="{E5C1E326-7BE8-4856-B834-D525B6E393DE}" presName="vert0" presStyleCnt="0">
        <dgm:presLayoutVars>
          <dgm:dir/>
          <dgm:animOne val="branch"/>
          <dgm:animLvl val="lvl"/>
        </dgm:presLayoutVars>
      </dgm:prSet>
      <dgm:spPr/>
      <dgm:t>
        <a:bodyPr/>
        <a:lstStyle/>
        <a:p>
          <a:endParaRPr lang="en-US"/>
        </a:p>
      </dgm:t>
    </dgm:pt>
    <dgm:pt modelId="{C8E222E1-D205-4F61-A896-7DEA082C0713}" type="pres">
      <dgm:prSet presAssocID="{4320B625-08E5-466D-A71F-0491C9A2E7E6}" presName="thickLine" presStyleLbl="alignNode1" presStyleIdx="0" presStyleCnt="1"/>
      <dgm:spPr/>
    </dgm:pt>
    <dgm:pt modelId="{273D2A06-8837-4008-905A-A3643AD46C99}" type="pres">
      <dgm:prSet presAssocID="{4320B625-08E5-466D-A71F-0491C9A2E7E6}" presName="horz1" presStyleCnt="0"/>
      <dgm:spPr/>
    </dgm:pt>
    <dgm:pt modelId="{E2D36E25-DDE8-4DDD-BAC9-5C08AD90C7F7}" type="pres">
      <dgm:prSet presAssocID="{4320B625-08E5-466D-A71F-0491C9A2E7E6}" presName="tx1" presStyleLbl="revTx" presStyleIdx="0" presStyleCnt="5" custScaleX="175000"/>
      <dgm:spPr/>
      <dgm:t>
        <a:bodyPr/>
        <a:lstStyle/>
        <a:p>
          <a:endParaRPr lang="en-US"/>
        </a:p>
      </dgm:t>
    </dgm:pt>
    <dgm:pt modelId="{A837D22C-E047-44E5-A860-D0DE6D34F1B2}" type="pres">
      <dgm:prSet presAssocID="{4320B625-08E5-466D-A71F-0491C9A2E7E6}" presName="vert1" presStyleCnt="0"/>
      <dgm:spPr/>
    </dgm:pt>
    <dgm:pt modelId="{5C158CA4-49FA-47EA-A2B7-D88EEF58BC23}" type="pres">
      <dgm:prSet presAssocID="{30267FC3-B613-475E-87BB-B8388D42C503}" presName="vertSpace2a" presStyleCnt="0"/>
      <dgm:spPr/>
    </dgm:pt>
    <dgm:pt modelId="{950D1BCB-6C7C-42C1-BD58-23CCE725E79B}" type="pres">
      <dgm:prSet presAssocID="{30267FC3-B613-475E-87BB-B8388D42C503}" presName="horz2" presStyleCnt="0"/>
      <dgm:spPr/>
    </dgm:pt>
    <dgm:pt modelId="{52ABD1D9-285C-43CD-9416-3E0257C6F3C1}" type="pres">
      <dgm:prSet presAssocID="{30267FC3-B613-475E-87BB-B8388D42C503}" presName="horzSpace2" presStyleCnt="0"/>
      <dgm:spPr/>
    </dgm:pt>
    <dgm:pt modelId="{7506D08B-1C02-489C-BECB-45BD0BC6091D}" type="pres">
      <dgm:prSet presAssocID="{30267FC3-B613-475E-87BB-B8388D42C503}" presName="tx2" presStyleLbl="revTx" presStyleIdx="1" presStyleCnt="5"/>
      <dgm:spPr/>
      <dgm:t>
        <a:bodyPr/>
        <a:lstStyle/>
        <a:p>
          <a:endParaRPr lang="en-US"/>
        </a:p>
      </dgm:t>
    </dgm:pt>
    <dgm:pt modelId="{8572F690-D346-4539-B7F7-97A3E273D2C4}" type="pres">
      <dgm:prSet presAssocID="{30267FC3-B613-475E-87BB-B8388D42C503}" presName="vert2" presStyleCnt="0"/>
      <dgm:spPr/>
    </dgm:pt>
    <dgm:pt modelId="{EA208D53-B307-4647-A827-82DCCC538793}" type="pres">
      <dgm:prSet presAssocID="{30267FC3-B613-475E-87BB-B8388D42C503}" presName="thinLine2b" presStyleLbl="callout" presStyleIdx="0" presStyleCnt="4"/>
      <dgm:spPr/>
      <dgm:t>
        <a:bodyPr/>
        <a:lstStyle/>
        <a:p>
          <a:endParaRPr lang="en-US"/>
        </a:p>
      </dgm:t>
    </dgm:pt>
    <dgm:pt modelId="{D28D97A5-53E5-45E5-A078-9380D6ADA703}" type="pres">
      <dgm:prSet presAssocID="{30267FC3-B613-475E-87BB-B8388D42C503}" presName="vertSpace2b" presStyleCnt="0"/>
      <dgm:spPr/>
    </dgm:pt>
    <dgm:pt modelId="{BD71C19E-20C7-4CEA-9AE4-2A0A1439B097}" type="pres">
      <dgm:prSet presAssocID="{E7904EFF-D0D7-492E-9CD1-1831DAD35626}" presName="horz2" presStyleCnt="0"/>
      <dgm:spPr/>
    </dgm:pt>
    <dgm:pt modelId="{DFA1D066-9DD9-436B-90F4-FE386B5B433D}" type="pres">
      <dgm:prSet presAssocID="{E7904EFF-D0D7-492E-9CD1-1831DAD35626}" presName="horzSpace2" presStyleCnt="0"/>
      <dgm:spPr/>
    </dgm:pt>
    <dgm:pt modelId="{A09809E3-3469-4B0F-9271-CBFDA227F6D9}" type="pres">
      <dgm:prSet presAssocID="{E7904EFF-D0D7-492E-9CD1-1831DAD35626}" presName="tx2" presStyleLbl="revTx" presStyleIdx="2" presStyleCnt="5"/>
      <dgm:spPr/>
      <dgm:t>
        <a:bodyPr/>
        <a:lstStyle/>
        <a:p>
          <a:endParaRPr lang="en-US"/>
        </a:p>
      </dgm:t>
    </dgm:pt>
    <dgm:pt modelId="{71DEC63E-C7EE-41AB-9B78-003112BF225F}" type="pres">
      <dgm:prSet presAssocID="{E7904EFF-D0D7-492E-9CD1-1831DAD35626}" presName="vert2" presStyleCnt="0"/>
      <dgm:spPr/>
    </dgm:pt>
    <dgm:pt modelId="{F7803496-B4F8-43ED-BD11-E05CB9C193AD}" type="pres">
      <dgm:prSet presAssocID="{E7904EFF-D0D7-492E-9CD1-1831DAD35626}" presName="thinLine2b" presStyleLbl="callout" presStyleIdx="1" presStyleCnt="4"/>
      <dgm:spPr/>
    </dgm:pt>
    <dgm:pt modelId="{B988404D-2BE9-4462-B696-86FFE0F1AB5D}" type="pres">
      <dgm:prSet presAssocID="{E7904EFF-D0D7-492E-9CD1-1831DAD35626}" presName="vertSpace2b" presStyleCnt="0"/>
      <dgm:spPr/>
    </dgm:pt>
    <dgm:pt modelId="{9397ABD8-1ACA-4F6E-A119-19F7A063A049}" type="pres">
      <dgm:prSet presAssocID="{5292DABF-0D56-4813-9E75-FC93FC663789}" presName="horz2" presStyleCnt="0"/>
      <dgm:spPr/>
    </dgm:pt>
    <dgm:pt modelId="{F2B28E68-8703-4243-8C17-E47F8345DC18}" type="pres">
      <dgm:prSet presAssocID="{5292DABF-0D56-4813-9E75-FC93FC663789}" presName="horzSpace2" presStyleCnt="0"/>
      <dgm:spPr/>
    </dgm:pt>
    <dgm:pt modelId="{DE063595-5A12-4494-B504-001693129D7F}" type="pres">
      <dgm:prSet presAssocID="{5292DABF-0D56-4813-9E75-FC93FC663789}" presName="tx2" presStyleLbl="revTx" presStyleIdx="3" presStyleCnt="5"/>
      <dgm:spPr/>
      <dgm:t>
        <a:bodyPr/>
        <a:lstStyle/>
        <a:p>
          <a:endParaRPr lang="en-US"/>
        </a:p>
      </dgm:t>
    </dgm:pt>
    <dgm:pt modelId="{8BC7B2DE-935E-402C-BD82-95536CBAD2B6}" type="pres">
      <dgm:prSet presAssocID="{5292DABF-0D56-4813-9E75-FC93FC663789}" presName="vert2" presStyleCnt="0"/>
      <dgm:spPr/>
    </dgm:pt>
    <dgm:pt modelId="{E1FE5BE2-99C6-47A1-8283-EDCFB5BAE554}" type="pres">
      <dgm:prSet presAssocID="{5292DABF-0D56-4813-9E75-FC93FC663789}" presName="thinLine2b" presStyleLbl="callout" presStyleIdx="2" presStyleCnt="4"/>
      <dgm:spPr/>
    </dgm:pt>
    <dgm:pt modelId="{DAEACE3C-17A5-48D7-A4D8-ADA2EC5394BF}" type="pres">
      <dgm:prSet presAssocID="{5292DABF-0D56-4813-9E75-FC93FC663789}" presName="vertSpace2b" presStyleCnt="0"/>
      <dgm:spPr/>
    </dgm:pt>
    <dgm:pt modelId="{11C0E522-E445-4E65-9BC0-09725430553F}" type="pres">
      <dgm:prSet presAssocID="{6767A411-7E96-4ADA-943A-285413F364EE}" presName="horz2" presStyleCnt="0"/>
      <dgm:spPr/>
    </dgm:pt>
    <dgm:pt modelId="{4EF6F302-D356-4EE4-ABE3-52DEF7F12EDC}" type="pres">
      <dgm:prSet presAssocID="{6767A411-7E96-4ADA-943A-285413F364EE}" presName="horzSpace2" presStyleCnt="0"/>
      <dgm:spPr/>
    </dgm:pt>
    <dgm:pt modelId="{44457B9E-31E2-4E11-A692-555760D98EA3}" type="pres">
      <dgm:prSet presAssocID="{6767A411-7E96-4ADA-943A-285413F364EE}" presName="tx2" presStyleLbl="revTx" presStyleIdx="4" presStyleCnt="5"/>
      <dgm:spPr/>
      <dgm:t>
        <a:bodyPr/>
        <a:lstStyle/>
        <a:p>
          <a:endParaRPr lang="en-US"/>
        </a:p>
      </dgm:t>
    </dgm:pt>
    <dgm:pt modelId="{C03C486A-68FC-45BA-A766-64EFBCD1F297}" type="pres">
      <dgm:prSet presAssocID="{6767A411-7E96-4ADA-943A-285413F364EE}" presName="vert2" presStyleCnt="0"/>
      <dgm:spPr/>
    </dgm:pt>
    <dgm:pt modelId="{E25006D5-07B3-499D-AE7B-EA286FE2872E}" type="pres">
      <dgm:prSet presAssocID="{6767A411-7E96-4ADA-943A-285413F364EE}" presName="thinLine2b" presStyleLbl="callout" presStyleIdx="3" presStyleCnt="4"/>
      <dgm:spPr>
        <a:ln w="28575">
          <a:noFill/>
        </a:ln>
      </dgm:spPr>
    </dgm:pt>
    <dgm:pt modelId="{89F467CB-DBBC-463B-ABD0-AAEAC92261FB}" type="pres">
      <dgm:prSet presAssocID="{6767A411-7E96-4ADA-943A-285413F364EE}" presName="vertSpace2b" presStyleCnt="0"/>
      <dgm:spPr/>
    </dgm:pt>
  </dgm:ptLst>
  <dgm:cxnLst>
    <dgm:cxn modelId="{8368907A-C265-49F2-A052-B63C6C4B57A4}" type="presOf" srcId="{E7904EFF-D0D7-492E-9CD1-1831DAD35626}" destId="{A09809E3-3469-4B0F-9271-CBFDA227F6D9}" srcOrd="0" destOrd="0" presId="urn:microsoft.com/office/officeart/2008/layout/LinedList"/>
    <dgm:cxn modelId="{AD431135-F273-4575-854F-3B9DEEF1C0C9}" type="presOf" srcId="{E5C1E326-7BE8-4856-B834-D525B6E393DE}" destId="{06C7F1B3-52EE-4DBC-89F7-73511917F97D}" srcOrd="0" destOrd="0" presId="urn:microsoft.com/office/officeart/2008/layout/LinedList"/>
    <dgm:cxn modelId="{849B384A-8463-4BD4-BD70-8C5ADDF19444}" srcId="{4320B625-08E5-466D-A71F-0491C9A2E7E6}" destId="{30267FC3-B613-475E-87BB-B8388D42C503}" srcOrd="0" destOrd="0" parTransId="{CAB70808-CAC7-403C-90A0-D114DDA2D297}" sibTransId="{21577910-6571-40C2-A9E9-8FF6871D394F}"/>
    <dgm:cxn modelId="{7E9A5269-F645-435F-8A50-0A3698FC909F}" srcId="{4320B625-08E5-466D-A71F-0491C9A2E7E6}" destId="{E7904EFF-D0D7-492E-9CD1-1831DAD35626}" srcOrd="1" destOrd="0" parTransId="{935D6B5C-DCA0-4593-9643-F38907CB3ECD}" sibTransId="{755C33D1-3B54-4041-9E76-A55FA1CADD6D}"/>
    <dgm:cxn modelId="{FA361900-0161-485B-86F2-734F2E8590B0}" type="presOf" srcId="{4320B625-08E5-466D-A71F-0491C9A2E7E6}" destId="{E2D36E25-DDE8-4DDD-BAC9-5C08AD90C7F7}" srcOrd="0" destOrd="0" presId="urn:microsoft.com/office/officeart/2008/layout/LinedList"/>
    <dgm:cxn modelId="{0E284FB0-64A7-4F15-B778-907C09DD04C3}" srcId="{4320B625-08E5-466D-A71F-0491C9A2E7E6}" destId="{6767A411-7E96-4ADA-943A-285413F364EE}" srcOrd="3" destOrd="0" parTransId="{94B2286C-25F4-440B-8F4B-25B4FB5F00C8}" sibTransId="{5E2229FC-4B6B-4DFE-AF33-1A3F4BFDBD72}"/>
    <dgm:cxn modelId="{AAF7CC4B-82A1-4C82-97EE-6EE4EBDA21E0}" type="presOf" srcId="{6767A411-7E96-4ADA-943A-285413F364EE}" destId="{44457B9E-31E2-4E11-A692-555760D98EA3}" srcOrd="0" destOrd="0" presId="urn:microsoft.com/office/officeart/2008/layout/LinedList"/>
    <dgm:cxn modelId="{523FFAF8-5B4F-4768-BEA4-22856E7F6707}" type="presOf" srcId="{5292DABF-0D56-4813-9E75-FC93FC663789}" destId="{DE063595-5A12-4494-B504-001693129D7F}" srcOrd="0" destOrd="0" presId="urn:microsoft.com/office/officeart/2008/layout/LinedList"/>
    <dgm:cxn modelId="{B1DF3256-72A7-4F70-ABEE-DF505FAA09D2}" srcId="{E5C1E326-7BE8-4856-B834-D525B6E393DE}" destId="{4320B625-08E5-466D-A71F-0491C9A2E7E6}" srcOrd="0" destOrd="0" parTransId="{2DC6A1B9-9E37-4508-8690-EC77DA455DD8}" sibTransId="{046BB536-72C9-455A-BEDF-FC3559785995}"/>
    <dgm:cxn modelId="{5016ACA3-8216-4183-8F91-C0FC5C93669F}" type="presOf" srcId="{30267FC3-B613-475E-87BB-B8388D42C503}" destId="{7506D08B-1C02-489C-BECB-45BD0BC6091D}" srcOrd="0" destOrd="0" presId="urn:microsoft.com/office/officeart/2008/layout/LinedList"/>
    <dgm:cxn modelId="{F04F3491-680B-4081-BC73-D1150F7EDFBB}" srcId="{4320B625-08E5-466D-A71F-0491C9A2E7E6}" destId="{5292DABF-0D56-4813-9E75-FC93FC663789}" srcOrd="2" destOrd="0" parTransId="{AEC6F304-8085-4F8F-945A-C24FFC85C7BA}" sibTransId="{63B1F9A3-5343-400B-B8B3-C2ADABCEF145}"/>
    <dgm:cxn modelId="{EFEC0CE5-AE0C-4F53-A354-AC5B9FA14B2A}" type="presParOf" srcId="{06C7F1B3-52EE-4DBC-89F7-73511917F97D}" destId="{C8E222E1-D205-4F61-A896-7DEA082C0713}" srcOrd="0" destOrd="0" presId="urn:microsoft.com/office/officeart/2008/layout/LinedList"/>
    <dgm:cxn modelId="{D24EDDB4-6D25-40CF-8BD5-56C50ACAAAEF}" type="presParOf" srcId="{06C7F1B3-52EE-4DBC-89F7-73511917F97D}" destId="{273D2A06-8837-4008-905A-A3643AD46C99}" srcOrd="1" destOrd="0" presId="urn:microsoft.com/office/officeart/2008/layout/LinedList"/>
    <dgm:cxn modelId="{0DC3916C-5E9F-4742-9EF2-A11AF582C2BE}" type="presParOf" srcId="{273D2A06-8837-4008-905A-A3643AD46C99}" destId="{E2D36E25-DDE8-4DDD-BAC9-5C08AD90C7F7}" srcOrd="0" destOrd="0" presId="urn:microsoft.com/office/officeart/2008/layout/LinedList"/>
    <dgm:cxn modelId="{63E9F49D-4129-4C66-910D-524C21A531AD}" type="presParOf" srcId="{273D2A06-8837-4008-905A-A3643AD46C99}" destId="{A837D22C-E047-44E5-A860-D0DE6D34F1B2}" srcOrd="1" destOrd="0" presId="urn:microsoft.com/office/officeart/2008/layout/LinedList"/>
    <dgm:cxn modelId="{B3E2E905-E6EC-4156-9DE1-75A19DB1A83C}" type="presParOf" srcId="{A837D22C-E047-44E5-A860-D0DE6D34F1B2}" destId="{5C158CA4-49FA-47EA-A2B7-D88EEF58BC23}" srcOrd="0" destOrd="0" presId="urn:microsoft.com/office/officeart/2008/layout/LinedList"/>
    <dgm:cxn modelId="{A7630179-BBDE-421E-A52E-B0E1CC627600}" type="presParOf" srcId="{A837D22C-E047-44E5-A860-D0DE6D34F1B2}" destId="{950D1BCB-6C7C-42C1-BD58-23CCE725E79B}" srcOrd="1" destOrd="0" presId="urn:microsoft.com/office/officeart/2008/layout/LinedList"/>
    <dgm:cxn modelId="{9529F0FA-4513-4A05-948F-957A6AE8FA52}" type="presParOf" srcId="{950D1BCB-6C7C-42C1-BD58-23CCE725E79B}" destId="{52ABD1D9-285C-43CD-9416-3E0257C6F3C1}" srcOrd="0" destOrd="0" presId="urn:microsoft.com/office/officeart/2008/layout/LinedList"/>
    <dgm:cxn modelId="{6F57360E-8036-4B3F-BFEB-C6B1B6AA81A1}" type="presParOf" srcId="{950D1BCB-6C7C-42C1-BD58-23CCE725E79B}" destId="{7506D08B-1C02-489C-BECB-45BD0BC6091D}" srcOrd="1" destOrd="0" presId="urn:microsoft.com/office/officeart/2008/layout/LinedList"/>
    <dgm:cxn modelId="{A94673C1-BE14-46DE-902B-47A1F2E02E3F}" type="presParOf" srcId="{950D1BCB-6C7C-42C1-BD58-23CCE725E79B}" destId="{8572F690-D346-4539-B7F7-97A3E273D2C4}" srcOrd="2" destOrd="0" presId="urn:microsoft.com/office/officeart/2008/layout/LinedList"/>
    <dgm:cxn modelId="{E559BC9C-CE17-4AF1-9084-B1075EFB627F}" type="presParOf" srcId="{A837D22C-E047-44E5-A860-D0DE6D34F1B2}" destId="{EA208D53-B307-4647-A827-82DCCC538793}" srcOrd="2" destOrd="0" presId="urn:microsoft.com/office/officeart/2008/layout/LinedList"/>
    <dgm:cxn modelId="{27D00BD1-C44B-4234-B1CB-FCECDFD7C724}" type="presParOf" srcId="{A837D22C-E047-44E5-A860-D0DE6D34F1B2}" destId="{D28D97A5-53E5-45E5-A078-9380D6ADA703}" srcOrd="3" destOrd="0" presId="urn:microsoft.com/office/officeart/2008/layout/LinedList"/>
    <dgm:cxn modelId="{40701945-B061-474E-97C5-BAD865F9BE0A}" type="presParOf" srcId="{A837D22C-E047-44E5-A860-D0DE6D34F1B2}" destId="{BD71C19E-20C7-4CEA-9AE4-2A0A1439B097}" srcOrd="4" destOrd="0" presId="urn:microsoft.com/office/officeart/2008/layout/LinedList"/>
    <dgm:cxn modelId="{3B5A46C5-CDBD-46AC-A335-BF2984D887B3}" type="presParOf" srcId="{BD71C19E-20C7-4CEA-9AE4-2A0A1439B097}" destId="{DFA1D066-9DD9-436B-90F4-FE386B5B433D}" srcOrd="0" destOrd="0" presId="urn:microsoft.com/office/officeart/2008/layout/LinedList"/>
    <dgm:cxn modelId="{61EDABDB-4610-476C-AEE4-C566234DD64D}" type="presParOf" srcId="{BD71C19E-20C7-4CEA-9AE4-2A0A1439B097}" destId="{A09809E3-3469-4B0F-9271-CBFDA227F6D9}" srcOrd="1" destOrd="0" presId="urn:microsoft.com/office/officeart/2008/layout/LinedList"/>
    <dgm:cxn modelId="{01264B51-B025-42BD-B954-E21BEBD30FA3}" type="presParOf" srcId="{BD71C19E-20C7-4CEA-9AE4-2A0A1439B097}" destId="{71DEC63E-C7EE-41AB-9B78-003112BF225F}" srcOrd="2" destOrd="0" presId="urn:microsoft.com/office/officeart/2008/layout/LinedList"/>
    <dgm:cxn modelId="{2FEE7414-F552-40AE-B55F-4A53000E2C5A}" type="presParOf" srcId="{A837D22C-E047-44E5-A860-D0DE6D34F1B2}" destId="{F7803496-B4F8-43ED-BD11-E05CB9C193AD}" srcOrd="5" destOrd="0" presId="urn:microsoft.com/office/officeart/2008/layout/LinedList"/>
    <dgm:cxn modelId="{DE260A4E-C40D-4042-9F17-F2602D9998A1}" type="presParOf" srcId="{A837D22C-E047-44E5-A860-D0DE6D34F1B2}" destId="{B988404D-2BE9-4462-B696-86FFE0F1AB5D}" srcOrd="6" destOrd="0" presId="urn:microsoft.com/office/officeart/2008/layout/LinedList"/>
    <dgm:cxn modelId="{3E7A1555-FE0C-46D1-B973-CA18326BE83D}" type="presParOf" srcId="{A837D22C-E047-44E5-A860-D0DE6D34F1B2}" destId="{9397ABD8-1ACA-4F6E-A119-19F7A063A049}" srcOrd="7" destOrd="0" presId="urn:microsoft.com/office/officeart/2008/layout/LinedList"/>
    <dgm:cxn modelId="{0DD03677-501B-4F08-9C71-8C8F37811D97}" type="presParOf" srcId="{9397ABD8-1ACA-4F6E-A119-19F7A063A049}" destId="{F2B28E68-8703-4243-8C17-E47F8345DC18}" srcOrd="0" destOrd="0" presId="urn:microsoft.com/office/officeart/2008/layout/LinedList"/>
    <dgm:cxn modelId="{3FBAF790-4BCB-4B0F-AB50-E060539FB790}" type="presParOf" srcId="{9397ABD8-1ACA-4F6E-A119-19F7A063A049}" destId="{DE063595-5A12-4494-B504-001693129D7F}" srcOrd="1" destOrd="0" presId="urn:microsoft.com/office/officeart/2008/layout/LinedList"/>
    <dgm:cxn modelId="{16581DD4-72C1-4FC9-A0BB-B3BEDFDAB477}" type="presParOf" srcId="{9397ABD8-1ACA-4F6E-A119-19F7A063A049}" destId="{8BC7B2DE-935E-402C-BD82-95536CBAD2B6}" srcOrd="2" destOrd="0" presId="urn:microsoft.com/office/officeart/2008/layout/LinedList"/>
    <dgm:cxn modelId="{E683DF5F-5067-4823-9AAE-3AF6B483D9B2}" type="presParOf" srcId="{A837D22C-E047-44E5-A860-D0DE6D34F1B2}" destId="{E1FE5BE2-99C6-47A1-8283-EDCFB5BAE554}" srcOrd="8" destOrd="0" presId="urn:microsoft.com/office/officeart/2008/layout/LinedList"/>
    <dgm:cxn modelId="{956294F7-6C0A-4E0F-AFDC-3EE1B32C7E43}" type="presParOf" srcId="{A837D22C-E047-44E5-A860-D0DE6D34F1B2}" destId="{DAEACE3C-17A5-48D7-A4D8-ADA2EC5394BF}" srcOrd="9" destOrd="0" presId="urn:microsoft.com/office/officeart/2008/layout/LinedList"/>
    <dgm:cxn modelId="{7A286A7E-AFF8-4AC6-9389-F8290B53FDE2}" type="presParOf" srcId="{A837D22C-E047-44E5-A860-D0DE6D34F1B2}" destId="{11C0E522-E445-4E65-9BC0-09725430553F}" srcOrd="10" destOrd="0" presId="urn:microsoft.com/office/officeart/2008/layout/LinedList"/>
    <dgm:cxn modelId="{0D84731C-F5EE-44BC-AB7B-9612E6E3D917}" type="presParOf" srcId="{11C0E522-E445-4E65-9BC0-09725430553F}" destId="{4EF6F302-D356-4EE4-ABE3-52DEF7F12EDC}" srcOrd="0" destOrd="0" presId="urn:microsoft.com/office/officeart/2008/layout/LinedList"/>
    <dgm:cxn modelId="{B7B85F7B-8D3A-4244-BF40-AA52862E98ED}" type="presParOf" srcId="{11C0E522-E445-4E65-9BC0-09725430553F}" destId="{44457B9E-31E2-4E11-A692-555760D98EA3}" srcOrd="1" destOrd="0" presId="urn:microsoft.com/office/officeart/2008/layout/LinedList"/>
    <dgm:cxn modelId="{DEF2653E-9E94-47CC-91D7-4A5CAE309B94}" type="presParOf" srcId="{11C0E522-E445-4E65-9BC0-09725430553F}" destId="{C03C486A-68FC-45BA-A766-64EFBCD1F297}" srcOrd="2" destOrd="0" presId="urn:microsoft.com/office/officeart/2008/layout/LinedList"/>
    <dgm:cxn modelId="{0D0F2CE7-2025-4666-9419-83A32C5B05A0}" type="presParOf" srcId="{A837D22C-E047-44E5-A860-D0DE6D34F1B2}" destId="{E25006D5-07B3-499D-AE7B-EA286FE2872E}" srcOrd="11" destOrd="0" presId="urn:microsoft.com/office/officeart/2008/layout/LinedList"/>
    <dgm:cxn modelId="{A89F4B61-390F-4273-9B09-A0CC189EA539}" type="presParOf" srcId="{A837D22C-E047-44E5-A860-D0DE6D34F1B2}" destId="{89F467CB-DBBC-463B-ABD0-AAEAC92261FB}" srcOrd="12" destOrd="0" presId="urn:microsoft.com/office/officeart/2008/layout/LinedList"/>
  </dgm:cxnLst>
  <dgm:bg/>
  <dgm:whole>
    <a:ln w="28575">
      <a:solidFill>
        <a:schemeClr val="accent2">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3EEF69-5FA6-4190-93F7-5D9C0010102B}"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US"/>
        </a:p>
      </dgm:t>
    </dgm:pt>
    <dgm:pt modelId="{FBBBD2C6-313E-4C81-980F-7157163D9FB7}">
      <dgm:prSet phldrT="[Text]"/>
      <dgm:spPr/>
      <dgm:t>
        <a:bodyPr/>
        <a:lstStyle/>
        <a:p>
          <a:r>
            <a:rPr lang="en-US" b="1" dirty="0" smtClean="0"/>
            <a:t>Civil Rights Act of 1964: Title VI</a:t>
          </a:r>
          <a:endParaRPr lang="en-US" b="1" dirty="0"/>
        </a:p>
      </dgm:t>
    </dgm:pt>
    <dgm:pt modelId="{FFB0E27C-1724-4E97-91FF-CFC0F5910711}" type="parTrans" cxnId="{F3DE33D7-9446-4CDA-880B-3B7877D45600}">
      <dgm:prSet/>
      <dgm:spPr/>
      <dgm:t>
        <a:bodyPr/>
        <a:lstStyle/>
        <a:p>
          <a:endParaRPr lang="en-US"/>
        </a:p>
      </dgm:t>
    </dgm:pt>
    <dgm:pt modelId="{B56BA3B0-3942-4A7C-947D-8857078416A2}" type="sibTrans" cxnId="{F3DE33D7-9446-4CDA-880B-3B7877D45600}">
      <dgm:prSet/>
      <dgm:spPr/>
      <dgm:t>
        <a:bodyPr/>
        <a:lstStyle/>
        <a:p>
          <a:endParaRPr lang="en-US"/>
        </a:p>
      </dgm:t>
    </dgm:pt>
    <dgm:pt modelId="{70CC78C8-AC0E-4A54-ACA7-10CEE59DB8BF}">
      <dgm:prSet phldrT="[Text]"/>
      <dgm:spPr/>
      <dgm:t>
        <a:bodyPr/>
        <a:lstStyle/>
        <a:p>
          <a:r>
            <a:rPr lang="en-US" b="1" dirty="0" smtClean="0"/>
            <a:t>Executive Order 12898 Federal Actions to Address Environmental Justice</a:t>
          </a:r>
          <a:endParaRPr lang="en-US" b="1" dirty="0"/>
        </a:p>
      </dgm:t>
    </dgm:pt>
    <dgm:pt modelId="{370FD677-C4C2-489A-8922-1BF74C448401}" type="parTrans" cxnId="{9B2FFCDB-70B3-4C7D-87C9-4B1ACFA2D03B}">
      <dgm:prSet/>
      <dgm:spPr/>
      <dgm:t>
        <a:bodyPr/>
        <a:lstStyle/>
        <a:p>
          <a:endParaRPr lang="en-US"/>
        </a:p>
      </dgm:t>
    </dgm:pt>
    <dgm:pt modelId="{1306DCFE-07EA-44AC-8936-ED588002CDD8}" type="sibTrans" cxnId="{9B2FFCDB-70B3-4C7D-87C9-4B1ACFA2D03B}">
      <dgm:prSet/>
      <dgm:spPr/>
      <dgm:t>
        <a:bodyPr/>
        <a:lstStyle/>
        <a:p>
          <a:endParaRPr lang="en-US"/>
        </a:p>
      </dgm:t>
    </dgm:pt>
    <dgm:pt modelId="{A0831321-FC49-487B-8A4E-C29D44BFCCDE}">
      <dgm:prSet phldrT="[Text]"/>
      <dgm:spPr/>
      <dgm:t>
        <a:bodyPr/>
        <a:lstStyle/>
        <a:p>
          <a:r>
            <a:rPr lang="en-US" b="1" dirty="0" smtClean="0"/>
            <a:t>The National Environmental Policy Act of 1969 (NEPA)</a:t>
          </a:r>
          <a:endParaRPr lang="en-US" b="1" dirty="0"/>
        </a:p>
      </dgm:t>
    </dgm:pt>
    <dgm:pt modelId="{172438CB-E94A-47D4-A09F-101E5B75FECC}" type="parTrans" cxnId="{2AB163F4-8EF7-4D33-A5FE-BD0DE821E110}">
      <dgm:prSet/>
      <dgm:spPr/>
      <dgm:t>
        <a:bodyPr/>
        <a:lstStyle/>
        <a:p>
          <a:endParaRPr lang="en-US"/>
        </a:p>
      </dgm:t>
    </dgm:pt>
    <dgm:pt modelId="{E9C05394-5478-4547-A7AF-4ADE348120E8}" type="sibTrans" cxnId="{2AB163F4-8EF7-4D33-A5FE-BD0DE821E110}">
      <dgm:prSet/>
      <dgm:spPr/>
      <dgm:t>
        <a:bodyPr/>
        <a:lstStyle/>
        <a:p>
          <a:endParaRPr lang="en-US"/>
        </a:p>
      </dgm:t>
    </dgm:pt>
    <dgm:pt modelId="{B85C51FF-6C36-4A4F-81CA-159F9E6A4AB3}">
      <dgm:prSet phldrT="[Text]"/>
      <dgm:spPr/>
      <dgm:t>
        <a:bodyPr/>
        <a:lstStyle/>
        <a:p>
          <a:r>
            <a:rPr lang="en-US" b="1" dirty="0" smtClean="0"/>
            <a:t>Section 109 (H) of Title 23</a:t>
          </a:r>
          <a:endParaRPr lang="en-US" b="1" dirty="0"/>
        </a:p>
      </dgm:t>
    </dgm:pt>
    <dgm:pt modelId="{5AA33437-D53D-4F9E-B80D-7DD9E15ED8D3}" type="parTrans" cxnId="{7230D8C3-0803-4A31-92D6-DCC79D6C19C8}">
      <dgm:prSet/>
      <dgm:spPr/>
      <dgm:t>
        <a:bodyPr/>
        <a:lstStyle/>
        <a:p>
          <a:endParaRPr lang="en-US"/>
        </a:p>
      </dgm:t>
    </dgm:pt>
    <dgm:pt modelId="{54BD29C1-0042-4D5A-9F80-2FE99490FA05}" type="sibTrans" cxnId="{7230D8C3-0803-4A31-92D6-DCC79D6C19C8}">
      <dgm:prSet/>
      <dgm:spPr/>
      <dgm:t>
        <a:bodyPr/>
        <a:lstStyle/>
        <a:p>
          <a:endParaRPr lang="en-US"/>
        </a:p>
      </dgm:t>
    </dgm:pt>
    <dgm:pt modelId="{19BA19FF-143C-45DD-8BAF-9649509A15A1}">
      <dgm:prSet phldrT="[Text]"/>
      <dgm:spPr/>
      <dgm:t>
        <a:bodyPr/>
        <a:lstStyle/>
        <a:p>
          <a:r>
            <a:rPr lang="en-US" b="1" dirty="0" smtClean="0"/>
            <a:t>The Uniform Relocation Assistance and Real Property Acquisition Act of 1970</a:t>
          </a:r>
          <a:endParaRPr lang="en-US" b="1" dirty="0"/>
        </a:p>
      </dgm:t>
    </dgm:pt>
    <dgm:pt modelId="{E89F8FC7-9FFB-4AFD-B854-1C0418E7F9F0}" type="parTrans" cxnId="{9A23E85C-8240-4337-84AE-87D814740404}">
      <dgm:prSet/>
      <dgm:spPr/>
      <dgm:t>
        <a:bodyPr/>
        <a:lstStyle/>
        <a:p>
          <a:endParaRPr lang="en-US"/>
        </a:p>
      </dgm:t>
    </dgm:pt>
    <dgm:pt modelId="{7B988C08-CE4A-4F89-9A58-93A897533DAF}" type="sibTrans" cxnId="{9A23E85C-8240-4337-84AE-87D814740404}">
      <dgm:prSet/>
      <dgm:spPr/>
      <dgm:t>
        <a:bodyPr/>
        <a:lstStyle/>
        <a:p>
          <a:endParaRPr lang="en-US"/>
        </a:p>
      </dgm:t>
    </dgm:pt>
    <dgm:pt modelId="{8BD91834-777C-41B6-B70F-923BA0D92514}">
      <dgm:prSet phldrT="[Text]"/>
      <dgm:spPr/>
      <dgm:t>
        <a:bodyPr/>
        <a:lstStyle/>
        <a:p>
          <a:r>
            <a:rPr lang="en-US" b="1" dirty="0" smtClean="0"/>
            <a:t>Transportation Equity Act for the 21</a:t>
          </a:r>
          <a:r>
            <a:rPr lang="en-US" b="1" baseline="30000" dirty="0" smtClean="0"/>
            <a:t>st</a:t>
          </a:r>
          <a:r>
            <a:rPr lang="en-US" b="1" dirty="0" smtClean="0"/>
            <a:t> Century (TEA-21)</a:t>
          </a:r>
          <a:endParaRPr lang="en-US" b="1" dirty="0"/>
        </a:p>
      </dgm:t>
    </dgm:pt>
    <dgm:pt modelId="{B73366D6-9A46-49D7-A9B7-7F9664916F9B}" type="parTrans" cxnId="{74A07CF2-DAD5-432E-9166-7FE60B5F0520}">
      <dgm:prSet/>
      <dgm:spPr/>
      <dgm:t>
        <a:bodyPr/>
        <a:lstStyle/>
        <a:p>
          <a:endParaRPr lang="en-US"/>
        </a:p>
      </dgm:t>
    </dgm:pt>
    <dgm:pt modelId="{F8C7B567-E886-499D-9984-70DE5CBA9C66}" type="sibTrans" cxnId="{74A07CF2-DAD5-432E-9166-7FE60B5F0520}">
      <dgm:prSet/>
      <dgm:spPr/>
      <dgm:t>
        <a:bodyPr/>
        <a:lstStyle/>
        <a:p>
          <a:endParaRPr lang="en-US"/>
        </a:p>
      </dgm:t>
    </dgm:pt>
    <dgm:pt modelId="{2402FF7C-23C0-4F58-964A-4769D1E5B741}">
      <dgm:prSet phldrT="[Text]"/>
      <dgm:spPr/>
      <dgm:t>
        <a:bodyPr/>
        <a:lstStyle/>
        <a:p>
          <a:r>
            <a:rPr lang="en-US" b="1" dirty="0" smtClean="0"/>
            <a:t>Other United States Department of Transportation (US DOT) statutes and regulations</a:t>
          </a:r>
          <a:endParaRPr lang="en-US" b="1" dirty="0"/>
        </a:p>
      </dgm:t>
    </dgm:pt>
    <dgm:pt modelId="{699B4B8E-E463-4025-89D4-F46C3C2E4D2A}" type="parTrans" cxnId="{9AD66829-E43C-420F-8C75-7D436F8C41DA}">
      <dgm:prSet/>
      <dgm:spPr/>
      <dgm:t>
        <a:bodyPr/>
        <a:lstStyle/>
        <a:p>
          <a:endParaRPr lang="en-US"/>
        </a:p>
      </dgm:t>
    </dgm:pt>
    <dgm:pt modelId="{9D6E775C-611C-4EB6-9155-256EC8C7A485}" type="sibTrans" cxnId="{9AD66829-E43C-420F-8C75-7D436F8C41DA}">
      <dgm:prSet/>
      <dgm:spPr/>
      <dgm:t>
        <a:bodyPr/>
        <a:lstStyle/>
        <a:p>
          <a:endParaRPr lang="en-US"/>
        </a:p>
      </dgm:t>
    </dgm:pt>
    <dgm:pt modelId="{D94000CA-4717-4608-8713-A4A30BC3D866}" type="pres">
      <dgm:prSet presAssocID="{D83EEF69-5FA6-4190-93F7-5D9C0010102B}" presName="Name0" presStyleCnt="0">
        <dgm:presLayoutVars>
          <dgm:chMax val="1"/>
          <dgm:chPref val="1"/>
          <dgm:dir/>
          <dgm:animOne val="branch"/>
          <dgm:animLvl val="lvl"/>
        </dgm:presLayoutVars>
      </dgm:prSet>
      <dgm:spPr/>
      <dgm:t>
        <a:bodyPr/>
        <a:lstStyle/>
        <a:p>
          <a:endParaRPr lang="en-US"/>
        </a:p>
      </dgm:t>
    </dgm:pt>
    <dgm:pt modelId="{74B9A9CD-B4BC-4295-A565-600D9CE95573}" type="pres">
      <dgm:prSet presAssocID="{FBBBD2C6-313E-4C81-980F-7157163D9FB7}" presName="Parent" presStyleLbl="node0" presStyleIdx="0" presStyleCnt="1">
        <dgm:presLayoutVars>
          <dgm:chMax val="6"/>
          <dgm:chPref val="6"/>
        </dgm:presLayoutVars>
      </dgm:prSet>
      <dgm:spPr/>
      <dgm:t>
        <a:bodyPr/>
        <a:lstStyle/>
        <a:p>
          <a:endParaRPr lang="en-US"/>
        </a:p>
      </dgm:t>
    </dgm:pt>
    <dgm:pt modelId="{8E297D6F-94B5-4DD8-9DF8-4DDDB4EC11BD}" type="pres">
      <dgm:prSet presAssocID="{70CC78C8-AC0E-4A54-ACA7-10CEE59DB8BF}" presName="Accent1" presStyleCnt="0"/>
      <dgm:spPr/>
    </dgm:pt>
    <dgm:pt modelId="{59433318-AFE1-46E7-9D80-ED07BE6430A3}" type="pres">
      <dgm:prSet presAssocID="{70CC78C8-AC0E-4A54-ACA7-10CEE59DB8BF}" presName="Accent" presStyleLbl="bgShp" presStyleIdx="0" presStyleCnt="6"/>
      <dgm:spPr/>
    </dgm:pt>
    <dgm:pt modelId="{25996FF7-40B4-4F96-A9FE-834CFE124AEA}" type="pres">
      <dgm:prSet presAssocID="{70CC78C8-AC0E-4A54-ACA7-10CEE59DB8BF}" presName="Child1" presStyleLbl="node1" presStyleIdx="0" presStyleCnt="6">
        <dgm:presLayoutVars>
          <dgm:chMax val="0"/>
          <dgm:chPref val="0"/>
          <dgm:bulletEnabled val="1"/>
        </dgm:presLayoutVars>
      </dgm:prSet>
      <dgm:spPr/>
      <dgm:t>
        <a:bodyPr/>
        <a:lstStyle/>
        <a:p>
          <a:endParaRPr lang="en-US"/>
        </a:p>
      </dgm:t>
    </dgm:pt>
    <dgm:pt modelId="{E73F35D6-D86F-4D37-98A1-02353230ED2E}" type="pres">
      <dgm:prSet presAssocID="{A0831321-FC49-487B-8A4E-C29D44BFCCDE}" presName="Accent2" presStyleCnt="0"/>
      <dgm:spPr/>
    </dgm:pt>
    <dgm:pt modelId="{01182462-D2C4-4C6F-A4DF-8F5C9DB30429}" type="pres">
      <dgm:prSet presAssocID="{A0831321-FC49-487B-8A4E-C29D44BFCCDE}" presName="Accent" presStyleLbl="bgShp" presStyleIdx="1" presStyleCnt="6"/>
      <dgm:spPr/>
    </dgm:pt>
    <dgm:pt modelId="{F60D1331-5D6B-4EC0-AED4-F3EB95F11408}" type="pres">
      <dgm:prSet presAssocID="{A0831321-FC49-487B-8A4E-C29D44BFCCDE}" presName="Child2" presStyleLbl="node1" presStyleIdx="1" presStyleCnt="6">
        <dgm:presLayoutVars>
          <dgm:chMax val="0"/>
          <dgm:chPref val="0"/>
          <dgm:bulletEnabled val="1"/>
        </dgm:presLayoutVars>
      </dgm:prSet>
      <dgm:spPr/>
      <dgm:t>
        <a:bodyPr/>
        <a:lstStyle/>
        <a:p>
          <a:endParaRPr lang="en-US"/>
        </a:p>
      </dgm:t>
    </dgm:pt>
    <dgm:pt modelId="{6480D8EA-63AF-49C8-9CE5-12F829AEDE78}" type="pres">
      <dgm:prSet presAssocID="{B85C51FF-6C36-4A4F-81CA-159F9E6A4AB3}" presName="Accent3" presStyleCnt="0"/>
      <dgm:spPr/>
    </dgm:pt>
    <dgm:pt modelId="{94F7FA0E-9D6C-41B2-A6D9-7A7F16915DD6}" type="pres">
      <dgm:prSet presAssocID="{B85C51FF-6C36-4A4F-81CA-159F9E6A4AB3}" presName="Accent" presStyleLbl="bgShp" presStyleIdx="2" presStyleCnt="6"/>
      <dgm:spPr/>
    </dgm:pt>
    <dgm:pt modelId="{7FFFC500-4270-4A8F-B5C5-047B1E7BA107}" type="pres">
      <dgm:prSet presAssocID="{B85C51FF-6C36-4A4F-81CA-159F9E6A4AB3}" presName="Child3" presStyleLbl="node1" presStyleIdx="2" presStyleCnt="6">
        <dgm:presLayoutVars>
          <dgm:chMax val="0"/>
          <dgm:chPref val="0"/>
          <dgm:bulletEnabled val="1"/>
        </dgm:presLayoutVars>
      </dgm:prSet>
      <dgm:spPr/>
      <dgm:t>
        <a:bodyPr/>
        <a:lstStyle/>
        <a:p>
          <a:endParaRPr lang="en-US"/>
        </a:p>
      </dgm:t>
    </dgm:pt>
    <dgm:pt modelId="{92F75F23-F610-43B0-B294-D8875C2C97D6}" type="pres">
      <dgm:prSet presAssocID="{19BA19FF-143C-45DD-8BAF-9649509A15A1}" presName="Accent4" presStyleCnt="0"/>
      <dgm:spPr/>
    </dgm:pt>
    <dgm:pt modelId="{F543CA55-C196-4D12-A329-54963F334F50}" type="pres">
      <dgm:prSet presAssocID="{19BA19FF-143C-45DD-8BAF-9649509A15A1}" presName="Accent" presStyleLbl="bgShp" presStyleIdx="3" presStyleCnt="6"/>
      <dgm:spPr/>
    </dgm:pt>
    <dgm:pt modelId="{8AC8F3B9-F386-4736-9B3A-A7A658CC91E1}" type="pres">
      <dgm:prSet presAssocID="{19BA19FF-143C-45DD-8BAF-9649509A15A1}" presName="Child4" presStyleLbl="node1" presStyleIdx="3" presStyleCnt="6">
        <dgm:presLayoutVars>
          <dgm:chMax val="0"/>
          <dgm:chPref val="0"/>
          <dgm:bulletEnabled val="1"/>
        </dgm:presLayoutVars>
      </dgm:prSet>
      <dgm:spPr/>
      <dgm:t>
        <a:bodyPr/>
        <a:lstStyle/>
        <a:p>
          <a:endParaRPr lang="en-US"/>
        </a:p>
      </dgm:t>
    </dgm:pt>
    <dgm:pt modelId="{65F5620A-9520-4ED0-8CC4-197BA713977B}" type="pres">
      <dgm:prSet presAssocID="{8BD91834-777C-41B6-B70F-923BA0D92514}" presName="Accent5" presStyleCnt="0"/>
      <dgm:spPr/>
    </dgm:pt>
    <dgm:pt modelId="{2C92D7C2-AD41-4DE8-ADE3-582D067A87A3}" type="pres">
      <dgm:prSet presAssocID="{8BD91834-777C-41B6-B70F-923BA0D92514}" presName="Accent" presStyleLbl="bgShp" presStyleIdx="4" presStyleCnt="6"/>
      <dgm:spPr/>
    </dgm:pt>
    <dgm:pt modelId="{013D4227-FB61-46DC-B611-5774F96250F5}" type="pres">
      <dgm:prSet presAssocID="{8BD91834-777C-41B6-B70F-923BA0D92514}" presName="Child5" presStyleLbl="node1" presStyleIdx="4" presStyleCnt="6" custLinFactNeighborX="129" custLinFactNeighborY="-253">
        <dgm:presLayoutVars>
          <dgm:chMax val="0"/>
          <dgm:chPref val="0"/>
          <dgm:bulletEnabled val="1"/>
        </dgm:presLayoutVars>
      </dgm:prSet>
      <dgm:spPr/>
      <dgm:t>
        <a:bodyPr/>
        <a:lstStyle/>
        <a:p>
          <a:endParaRPr lang="en-US"/>
        </a:p>
      </dgm:t>
    </dgm:pt>
    <dgm:pt modelId="{3301378E-9E65-44E2-8BBB-2FDC4EEFA2AA}" type="pres">
      <dgm:prSet presAssocID="{2402FF7C-23C0-4F58-964A-4769D1E5B741}" presName="Accent6" presStyleCnt="0"/>
      <dgm:spPr/>
    </dgm:pt>
    <dgm:pt modelId="{045AD0EE-D275-4FB2-AD85-4E791A7BEBB6}" type="pres">
      <dgm:prSet presAssocID="{2402FF7C-23C0-4F58-964A-4769D1E5B741}" presName="Accent" presStyleLbl="bgShp" presStyleIdx="5" presStyleCnt="6"/>
      <dgm:spPr/>
    </dgm:pt>
    <dgm:pt modelId="{BE05227A-7264-40E9-B8E5-F696E14CC0A8}" type="pres">
      <dgm:prSet presAssocID="{2402FF7C-23C0-4F58-964A-4769D1E5B741}" presName="Child6" presStyleLbl="node1" presStyleIdx="5" presStyleCnt="6">
        <dgm:presLayoutVars>
          <dgm:chMax val="0"/>
          <dgm:chPref val="0"/>
          <dgm:bulletEnabled val="1"/>
        </dgm:presLayoutVars>
      </dgm:prSet>
      <dgm:spPr/>
      <dgm:t>
        <a:bodyPr/>
        <a:lstStyle/>
        <a:p>
          <a:endParaRPr lang="en-US"/>
        </a:p>
      </dgm:t>
    </dgm:pt>
  </dgm:ptLst>
  <dgm:cxnLst>
    <dgm:cxn modelId="{454F8E4D-713F-42F5-A7F0-C2A030D68D37}" type="presOf" srcId="{FBBBD2C6-313E-4C81-980F-7157163D9FB7}" destId="{74B9A9CD-B4BC-4295-A565-600D9CE95573}" srcOrd="0" destOrd="0" presId="urn:microsoft.com/office/officeart/2011/layout/HexagonRadial"/>
    <dgm:cxn modelId="{A022624F-8E83-4125-8E71-E71538B0464D}" type="presOf" srcId="{A0831321-FC49-487B-8A4E-C29D44BFCCDE}" destId="{F60D1331-5D6B-4EC0-AED4-F3EB95F11408}" srcOrd="0" destOrd="0" presId="urn:microsoft.com/office/officeart/2011/layout/HexagonRadial"/>
    <dgm:cxn modelId="{9B2FFCDB-70B3-4C7D-87C9-4B1ACFA2D03B}" srcId="{FBBBD2C6-313E-4C81-980F-7157163D9FB7}" destId="{70CC78C8-AC0E-4A54-ACA7-10CEE59DB8BF}" srcOrd="0" destOrd="0" parTransId="{370FD677-C4C2-489A-8922-1BF74C448401}" sibTransId="{1306DCFE-07EA-44AC-8936-ED588002CDD8}"/>
    <dgm:cxn modelId="{F56355E3-CE62-4791-ADC7-A0959DD2B811}" type="presOf" srcId="{D83EEF69-5FA6-4190-93F7-5D9C0010102B}" destId="{D94000CA-4717-4608-8713-A4A30BC3D866}" srcOrd="0" destOrd="0" presId="urn:microsoft.com/office/officeart/2011/layout/HexagonRadial"/>
    <dgm:cxn modelId="{75572037-2E74-461C-859C-DC6150EDD29A}" type="presOf" srcId="{B85C51FF-6C36-4A4F-81CA-159F9E6A4AB3}" destId="{7FFFC500-4270-4A8F-B5C5-047B1E7BA107}" srcOrd="0" destOrd="0" presId="urn:microsoft.com/office/officeart/2011/layout/HexagonRadial"/>
    <dgm:cxn modelId="{F3DE33D7-9446-4CDA-880B-3B7877D45600}" srcId="{D83EEF69-5FA6-4190-93F7-5D9C0010102B}" destId="{FBBBD2C6-313E-4C81-980F-7157163D9FB7}" srcOrd="0" destOrd="0" parTransId="{FFB0E27C-1724-4E97-91FF-CFC0F5910711}" sibTransId="{B56BA3B0-3942-4A7C-947D-8857078416A2}"/>
    <dgm:cxn modelId="{7230D8C3-0803-4A31-92D6-DCC79D6C19C8}" srcId="{FBBBD2C6-313E-4C81-980F-7157163D9FB7}" destId="{B85C51FF-6C36-4A4F-81CA-159F9E6A4AB3}" srcOrd="2" destOrd="0" parTransId="{5AA33437-D53D-4F9E-B80D-7DD9E15ED8D3}" sibTransId="{54BD29C1-0042-4D5A-9F80-2FE99490FA05}"/>
    <dgm:cxn modelId="{0A7AF043-42C9-4674-9F35-F0B8F5C125BA}" type="presOf" srcId="{2402FF7C-23C0-4F58-964A-4769D1E5B741}" destId="{BE05227A-7264-40E9-B8E5-F696E14CC0A8}" srcOrd="0" destOrd="0" presId="urn:microsoft.com/office/officeart/2011/layout/HexagonRadial"/>
    <dgm:cxn modelId="{74A07CF2-DAD5-432E-9166-7FE60B5F0520}" srcId="{FBBBD2C6-313E-4C81-980F-7157163D9FB7}" destId="{8BD91834-777C-41B6-B70F-923BA0D92514}" srcOrd="4" destOrd="0" parTransId="{B73366D6-9A46-49D7-A9B7-7F9664916F9B}" sibTransId="{F8C7B567-E886-499D-9984-70DE5CBA9C66}"/>
    <dgm:cxn modelId="{2AB40325-A127-47CF-A17D-F9D778CBA8AF}" type="presOf" srcId="{70CC78C8-AC0E-4A54-ACA7-10CEE59DB8BF}" destId="{25996FF7-40B4-4F96-A9FE-834CFE124AEA}" srcOrd="0" destOrd="0" presId="urn:microsoft.com/office/officeart/2011/layout/HexagonRadial"/>
    <dgm:cxn modelId="{2AB163F4-8EF7-4D33-A5FE-BD0DE821E110}" srcId="{FBBBD2C6-313E-4C81-980F-7157163D9FB7}" destId="{A0831321-FC49-487B-8A4E-C29D44BFCCDE}" srcOrd="1" destOrd="0" parTransId="{172438CB-E94A-47D4-A09F-101E5B75FECC}" sibTransId="{E9C05394-5478-4547-A7AF-4ADE348120E8}"/>
    <dgm:cxn modelId="{9A23E85C-8240-4337-84AE-87D814740404}" srcId="{FBBBD2C6-313E-4C81-980F-7157163D9FB7}" destId="{19BA19FF-143C-45DD-8BAF-9649509A15A1}" srcOrd="3" destOrd="0" parTransId="{E89F8FC7-9FFB-4AFD-B854-1C0418E7F9F0}" sibTransId="{7B988C08-CE4A-4F89-9A58-93A897533DAF}"/>
    <dgm:cxn modelId="{F570CA90-62D8-4488-AEDF-634A9E5B015D}" type="presOf" srcId="{19BA19FF-143C-45DD-8BAF-9649509A15A1}" destId="{8AC8F3B9-F386-4736-9B3A-A7A658CC91E1}" srcOrd="0" destOrd="0" presId="urn:microsoft.com/office/officeart/2011/layout/HexagonRadial"/>
    <dgm:cxn modelId="{E84EDD7B-A145-49FA-BB86-4FFEDF0DE193}" type="presOf" srcId="{8BD91834-777C-41B6-B70F-923BA0D92514}" destId="{013D4227-FB61-46DC-B611-5774F96250F5}" srcOrd="0" destOrd="0" presId="urn:microsoft.com/office/officeart/2011/layout/HexagonRadial"/>
    <dgm:cxn modelId="{9AD66829-E43C-420F-8C75-7D436F8C41DA}" srcId="{FBBBD2C6-313E-4C81-980F-7157163D9FB7}" destId="{2402FF7C-23C0-4F58-964A-4769D1E5B741}" srcOrd="5" destOrd="0" parTransId="{699B4B8E-E463-4025-89D4-F46C3C2E4D2A}" sibTransId="{9D6E775C-611C-4EB6-9155-256EC8C7A485}"/>
    <dgm:cxn modelId="{2FE91375-BBE1-4D10-BBC4-D0815DDF8297}" type="presParOf" srcId="{D94000CA-4717-4608-8713-A4A30BC3D866}" destId="{74B9A9CD-B4BC-4295-A565-600D9CE95573}" srcOrd="0" destOrd="0" presId="urn:microsoft.com/office/officeart/2011/layout/HexagonRadial"/>
    <dgm:cxn modelId="{30395098-F8B9-478E-85EC-C514FAE7E17D}" type="presParOf" srcId="{D94000CA-4717-4608-8713-A4A30BC3D866}" destId="{8E297D6F-94B5-4DD8-9DF8-4DDDB4EC11BD}" srcOrd="1" destOrd="0" presId="urn:microsoft.com/office/officeart/2011/layout/HexagonRadial"/>
    <dgm:cxn modelId="{2638D077-DF35-41F2-B5F4-630031829DBE}" type="presParOf" srcId="{8E297D6F-94B5-4DD8-9DF8-4DDDB4EC11BD}" destId="{59433318-AFE1-46E7-9D80-ED07BE6430A3}" srcOrd="0" destOrd="0" presId="urn:microsoft.com/office/officeart/2011/layout/HexagonRadial"/>
    <dgm:cxn modelId="{5E6572E4-39A2-4596-AE53-FFF47E90B984}" type="presParOf" srcId="{D94000CA-4717-4608-8713-A4A30BC3D866}" destId="{25996FF7-40B4-4F96-A9FE-834CFE124AEA}" srcOrd="2" destOrd="0" presId="urn:microsoft.com/office/officeart/2011/layout/HexagonRadial"/>
    <dgm:cxn modelId="{F203C00A-076A-43C9-8823-495EFFBEDC5F}" type="presParOf" srcId="{D94000CA-4717-4608-8713-A4A30BC3D866}" destId="{E73F35D6-D86F-4D37-98A1-02353230ED2E}" srcOrd="3" destOrd="0" presId="urn:microsoft.com/office/officeart/2011/layout/HexagonRadial"/>
    <dgm:cxn modelId="{ACEDFD40-67E8-4585-80D1-8191BCA09903}" type="presParOf" srcId="{E73F35D6-D86F-4D37-98A1-02353230ED2E}" destId="{01182462-D2C4-4C6F-A4DF-8F5C9DB30429}" srcOrd="0" destOrd="0" presId="urn:microsoft.com/office/officeart/2011/layout/HexagonRadial"/>
    <dgm:cxn modelId="{01F2193E-48CC-4DC5-AE7F-66FD2E570258}" type="presParOf" srcId="{D94000CA-4717-4608-8713-A4A30BC3D866}" destId="{F60D1331-5D6B-4EC0-AED4-F3EB95F11408}" srcOrd="4" destOrd="0" presId="urn:microsoft.com/office/officeart/2011/layout/HexagonRadial"/>
    <dgm:cxn modelId="{7785BBB6-E335-4BCF-A89B-1BE205EA678C}" type="presParOf" srcId="{D94000CA-4717-4608-8713-A4A30BC3D866}" destId="{6480D8EA-63AF-49C8-9CE5-12F829AEDE78}" srcOrd="5" destOrd="0" presId="urn:microsoft.com/office/officeart/2011/layout/HexagonRadial"/>
    <dgm:cxn modelId="{5DE34A34-EDD6-471F-988E-DC00946CD383}" type="presParOf" srcId="{6480D8EA-63AF-49C8-9CE5-12F829AEDE78}" destId="{94F7FA0E-9D6C-41B2-A6D9-7A7F16915DD6}" srcOrd="0" destOrd="0" presId="urn:microsoft.com/office/officeart/2011/layout/HexagonRadial"/>
    <dgm:cxn modelId="{99B3B0B8-CA3D-4B3E-AFB7-97526AAAF922}" type="presParOf" srcId="{D94000CA-4717-4608-8713-A4A30BC3D866}" destId="{7FFFC500-4270-4A8F-B5C5-047B1E7BA107}" srcOrd="6" destOrd="0" presId="urn:microsoft.com/office/officeart/2011/layout/HexagonRadial"/>
    <dgm:cxn modelId="{F8935235-021B-40EE-90B8-D6E3E6DC6768}" type="presParOf" srcId="{D94000CA-4717-4608-8713-A4A30BC3D866}" destId="{92F75F23-F610-43B0-B294-D8875C2C97D6}" srcOrd="7" destOrd="0" presId="urn:microsoft.com/office/officeart/2011/layout/HexagonRadial"/>
    <dgm:cxn modelId="{1FF76911-FFC7-4F7A-8C5B-CDBEF3497FAD}" type="presParOf" srcId="{92F75F23-F610-43B0-B294-D8875C2C97D6}" destId="{F543CA55-C196-4D12-A329-54963F334F50}" srcOrd="0" destOrd="0" presId="urn:microsoft.com/office/officeart/2011/layout/HexagonRadial"/>
    <dgm:cxn modelId="{759C7831-AC82-4919-914F-62767A94A723}" type="presParOf" srcId="{D94000CA-4717-4608-8713-A4A30BC3D866}" destId="{8AC8F3B9-F386-4736-9B3A-A7A658CC91E1}" srcOrd="8" destOrd="0" presId="urn:microsoft.com/office/officeart/2011/layout/HexagonRadial"/>
    <dgm:cxn modelId="{44399AE1-CEE2-4BDF-8210-F9678CF34C1B}" type="presParOf" srcId="{D94000CA-4717-4608-8713-A4A30BC3D866}" destId="{65F5620A-9520-4ED0-8CC4-197BA713977B}" srcOrd="9" destOrd="0" presId="urn:microsoft.com/office/officeart/2011/layout/HexagonRadial"/>
    <dgm:cxn modelId="{64DD16A4-64CB-4D21-8892-E81CBDCBA7B8}" type="presParOf" srcId="{65F5620A-9520-4ED0-8CC4-197BA713977B}" destId="{2C92D7C2-AD41-4DE8-ADE3-582D067A87A3}" srcOrd="0" destOrd="0" presId="urn:microsoft.com/office/officeart/2011/layout/HexagonRadial"/>
    <dgm:cxn modelId="{B1F1AC10-A355-4D8A-A258-9B9E0A3D8BA9}" type="presParOf" srcId="{D94000CA-4717-4608-8713-A4A30BC3D866}" destId="{013D4227-FB61-46DC-B611-5774F96250F5}" srcOrd="10" destOrd="0" presId="urn:microsoft.com/office/officeart/2011/layout/HexagonRadial"/>
    <dgm:cxn modelId="{74311135-5EDA-4837-9900-20202F3E4CA5}" type="presParOf" srcId="{D94000CA-4717-4608-8713-A4A30BC3D866}" destId="{3301378E-9E65-44E2-8BBB-2FDC4EEFA2AA}" srcOrd="11" destOrd="0" presId="urn:microsoft.com/office/officeart/2011/layout/HexagonRadial"/>
    <dgm:cxn modelId="{41EEDCEB-3A48-4C8F-AA3F-DE377989A5D7}" type="presParOf" srcId="{3301378E-9E65-44E2-8BBB-2FDC4EEFA2AA}" destId="{045AD0EE-D275-4FB2-AD85-4E791A7BEBB6}" srcOrd="0" destOrd="0" presId="urn:microsoft.com/office/officeart/2011/layout/HexagonRadial"/>
    <dgm:cxn modelId="{DD9BB5EA-94EF-4E26-9A8E-42F782D80CDF}" type="presParOf" srcId="{D94000CA-4717-4608-8713-A4A30BC3D866}" destId="{BE05227A-7264-40E9-B8E5-F696E14CC0A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222E1-D205-4F61-A896-7DEA082C0713}">
      <dsp:nvSpPr>
        <dsp:cNvPr id="0" name=""/>
        <dsp:cNvSpPr/>
      </dsp:nvSpPr>
      <dsp:spPr>
        <a:xfrm>
          <a:off x="0" y="0"/>
          <a:ext cx="79248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36E25-DDE8-4DDD-BAC9-5C08AD90C7F7}">
      <dsp:nvSpPr>
        <dsp:cNvPr id="0" name=""/>
        <dsp:cNvSpPr/>
      </dsp:nvSpPr>
      <dsp:spPr>
        <a:xfrm>
          <a:off x="0" y="0"/>
          <a:ext cx="2410717" cy="525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t>An Environmental Justice Approach to Transportation Planning</a:t>
          </a:r>
        </a:p>
        <a:p>
          <a:pPr lvl="0" algn="l" defTabSz="1066800">
            <a:lnSpc>
              <a:spcPct val="90000"/>
            </a:lnSpc>
            <a:spcBef>
              <a:spcPct val="0"/>
            </a:spcBef>
            <a:spcAft>
              <a:spcPct val="35000"/>
            </a:spcAft>
          </a:pPr>
          <a:endParaRPr lang="en-US" sz="2400" kern="1200" dirty="0" smtClean="0"/>
        </a:p>
        <a:p>
          <a:pPr lvl="0" algn="l" defTabSz="1066800">
            <a:lnSpc>
              <a:spcPct val="90000"/>
            </a:lnSpc>
            <a:spcBef>
              <a:spcPct val="0"/>
            </a:spcBef>
            <a:spcAft>
              <a:spcPct val="35000"/>
            </a:spcAft>
          </a:pPr>
          <a:endParaRPr lang="en-US" sz="2400" kern="1200" dirty="0" smtClean="0"/>
        </a:p>
        <a:p>
          <a:pPr lvl="0" algn="l" defTabSz="1066800">
            <a:lnSpc>
              <a:spcPct val="90000"/>
            </a:lnSpc>
            <a:spcBef>
              <a:spcPct val="0"/>
            </a:spcBef>
            <a:spcAft>
              <a:spcPts val="0"/>
            </a:spcAft>
          </a:pPr>
          <a:endParaRPr lang="en-US" sz="2400" kern="1200" dirty="0" smtClean="0"/>
        </a:p>
        <a:p>
          <a:pPr lvl="0" algn="l" defTabSz="1066800">
            <a:lnSpc>
              <a:spcPct val="90000"/>
            </a:lnSpc>
            <a:spcBef>
              <a:spcPct val="0"/>
            </a:spcBef>
            <a:spcAft>
              <a:spcPts val="0"/>
            </a:spcAft>
          </a:pPr>
          <a:endParaRPr lang="en-US" sz="2400" kern="1200" dirty="0" smtClean="0"/>
        </a:p>
        <a:p>
          <a:pPr lvl="0" algn="l" defTabSz="1066800">
            <a:lnSpc>
              <a:spcPct val="90000"/>
            </a:lnSpc>
            <a:spcBef>
              <a:spcPct val="0"/>
            </a:spcBef>
            <a:spcAft>
              <a:spcPts val="0"/>
            </a:spcAft>
          </a:pPr>
          <a:endParaRPr lang="en-US" sz="2400" kern="1200" dirty="0" smtClean="0"/>
        </a:p>
        <a:p>
          <a:pPr lvl="0" algn="l" defTabSz="1066800">
            <a:lnSpc>
              <a:spcPct val="90000"/>
            </a:lnSpc>
            <a:spcBef>
              <a:spcPct val="0"/>
            </a:spcBef>
            <a:spcAft>
              <a:spcPts val="0"/>
            </a:spcAft>
          </a:pPr>
          <a:endParaRPr lang="en-US" sz="2400" kern="1200" dirty="0" smtClean="0"/>
        </a:p>
        <a:p>
          <a:pPr lvl="0" algn="l" defTabSz="1066800">
            <a:lnSpc>
              <a:spcPct val="90000"/>
            </a:lnSpc>
            <a:spcBef>
              <a:spcPct val="0"/>
            </a:spcBef>
            <a:spcAft>
              <a:spcPts val="0"/>
            </a:spcAft>
          </a:pPr>
          <a:r>
            <a:rPr lang="en-US" sz="2400" kern="1200" dirty="0" smtClean="0"/>
            <a:t>2040 River</a:t>
          </a:r>
        </a:p>
        <a:p>
          <a:pPr lvl="0" algn="l" defTabSz="1066800">
            <a:lnSpc>
              <a:spcPct val="90000"/>
            </a:lnSpc>
            <a:spcBef>
              <a:spcPct val="0"/>
            </a:spcBef>
            <a:spcAft>
              <a:spcPts val="0"/>
            </a:spcAft>
          </a:pPr>
          <a:r>
            <a:rPr lang="en-US" sz="2400" kern="1200" dirty="0" smtClean="0"/>
            <a:t>to Sea Long Range Transportation Plan</a:t>
          </a:r>
          <a:endParaRPr lang="en-US" sz="2400" kern="1200" dirty="0"/>
        </a:p>
      </dsp:txBody>
      <dsp:txXfrm>
        <a:off x="0" y="0"/>
        <a:ext cx="2410717" cy="5257800"/>
      </dsp:txXfrm>
    </dsp:sp>
    <dsp:sp modelId="{7506D08B-1C02-489C-BECB-45BD0BC6091D}">
      <dsp:nvSpPr>
        <dsp:cNvPr id="0" name=""/>
        <dsp:cNvSpPr/>
      </dsp:nvSpPr>
      <dsp:spPr>
        <a:xfrm>
          <a:off x="2514034" y="61807"/>
          <a:ext cx="5406896" cy="1236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Transportation planning decisions both directly and indirectly influence the health of people and the environment. Decision-making and policy implementation affect air and water quality, noise, and inter and intra-neighborhood connections. </a:t>
          </a:r>
          <a:endParaRPr lang="en-US" sz="1700" kern="1200" dirty="0"/>
        </a:p>
      </dsp:txBody>
      <dsp:txXfrm>
        <a:off x="2514034" y="61807"/>
        <a:ext cx="5406896" cy="1236147"/>
      </dsp:txXfrm>
    </dsp:sp>
    <dsp:sp modelId="{EA208D53-B307-4647-A827-82DCCC538793}">
      <dsp:nvSpPr>
        <dsp:cNvPr id="0" name=""/>
        <dsp:cNvSpPr/>
      </dsp:nvSpPr>
      <dsp:spPr>
        <a:xfrm>
          <a:off x="2410717" y="1297955"/>
          <a:ext cx="551021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9809E3-3469-4B0F-9271-CBFDA227F6D9}">
      <dsp:nvSpPr>
        <dsp:cNvPr id="0" name=""/>
        <dsp:cNvSpPr/>
      </dsp:nvSpPr>
      <dsp:spPr>
        <a:xfrm>
          <a:off x="2514034" y="1359762"/>
          <a:ext cx="5406896" cy="1236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The DOT is the lead agency charged with ensuring nondiscrimination stemming from environmental justice issues related to transportation planning. The statutory language of DOT Order 5610.2(a) focuses on minority and low-income populations. </a:t>
          </a:r>
          <a:endParaRPr lang="en-US" sz="1700" kern="1200" dirty="0"/>
        </a:p>
      </dsp:txBody>
      <dsp:txXfrm>
        <a:off x="2514034" y="1359762"/>
        <a:ext cx="5406896" cy="1236147"/>
      </dsp:txXfrm>
    </dsp:sp>
    <dsp:sp modelId="{F7803496-B4F8-43ED-BD11-E05CB9C193AD}">
      <dsp:nvSpPr>
        <dsp:cNvPr id="0" name=""/>
        <dsp:cNvSpPr/>
      </dsp:nvSpPr>
      <dsp:spPr>
        <a:xfrm>
          <a:off x="2410717" y="2595910"/>
          <a:ext cx="551021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063595-5A12-4494-B504-001693129D7F}">
      <dsp:nvSpPr>
        <dsp:cNvPr id="0" name=""/>
        <dsp:cNvSpPr/>
      </dsp:nvSpPr>
      <dsp:spPr>
        <a:xfrm>
          <a:off x="2514034" y="2657717"/>
          <a:ext cx="5406896" cy="1236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This </a:t>
          </a:r>
          <a:r>
            <a:rPr lang="en-US" sz="1700" i="1" kern="1200" dirty="0" smtClean="0"/>
            <a:t>2040 Long Range Transportation Plan</a:t>
          </a:r>
          <a:r>
            <a:rPr lang="en-US" sz="1700" kern="1200" dirty="0" smtClean="0"/>
            <a:t> (2040 LRTP) recognizes the need to consider all affected populations when making responsible planning decisions, including those who are elderly and those without access to a personal vehicle. </a:t>
          </a:r>
          <a:endParaRPr lang="en-US" sz="1700" kern="1200" dirty="0"/>
        </a:p>
      </dsp:txBody>
      <dsp:txXfrm>
        <a:off x="2514034" y="2657717"/>
        <a:ext cx="5406896" cy="1236147"/>
      </dsp:txXfrm>
    </dsp:sp>
    <dsp:sp modelId="{E1FE5BE2-99C6-47A1-8283-EDCFB5BAE554}">
      <dsp:nvSpPr>
        <dsp:cNvPr id="0" name=""/>
        <dsp:cNvSpPr/>
      </dsp:nvSpPr>
      <dsp:spPr>
        <a:xfrm>
          <a:off x="2410717" y="3893865"/>
          <a:ext cx="551021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457B9E-31E2-4E11-A692-555760D98EA3}">
      <dsp:nvSpPr>
        <dsp:cNvPr id="0" name=""/>
        <dsp:cNvSpPr/>
      </dsp:nvSpPr>
      <dsp:spPr>
        <a:xfrm>
          <a:off x="2514034" y="3955672"/>
          <a:ext cx="5406896" cy="1236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Ensures the involvement of the entire community in public outreach and participation efforts. </a:t>
          </a:r>
          <a:endParaRPr lang="en-US" sz="1700" kern="1200" dirty="0"/>
        </a:p>
      </dsp:txBody>
      <dsp:txXfrm>
        <a:off x="2514034" y="3955672"/>
        <a:ext cx="5406896" cy="1236147"/>
      </dsp:txXfrm>
    </dsp:sp>
    <dsp:sp modelId="{E25006D5-07B3-499D-AE7B-EA286FE2872E}">
      <dsp:nvSpPr>
        <dsp:cNvPr id="0" name=""/>
        <dsp:cNvSpPr/>
      </dsp:nvSpPr>
      <dsp:spPr>
        <a:xfrm>
          <a:off x="2410717" y="5191820"/>
          <a:ext cx="5510212" cy="0"/>
        </a:xfrm>
        <a:prstGeom prst="line">
          <a:avLst/>
        </a:prstGeom>
        <a:solidFill>
          <a:schemeClr val="accent1">
            <a:hueOff val="0"/>
            <a:satOff val="0"/>
            <a:lumOff val="0"/>
            <a:alphaOff val="0"/>
          </a:schemeClr>
        </a:solidFill>
        <a:ln w="285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9A9CD-B4BC-4295-A565-600D9CE95573}">
      <dsp:nvSpPr>
        <dsp:cNvPr id="0" name=""/>
        <dsp:cNvSpPr/>
      </dsp:nvSpPr>
      <dsp:spPr>
        <a:xfrm>
          <a:off x="2679270" y="1791514"/>
          <a:ext cx="2277093" cy="1969777"/>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Civil Rights Act of 1964: Title VI</a:t>
          </a:r>
          <a:endParaRPr lang="en-US" sz="1300" b="1" kern="1200" dirty="0"/>
        </a:p>
      </dsp:txBody>
      <dsp:txXfrm>
        <a:off x="3056616" y="2117934"/>
        <a:ext cx="1522401" cy="1316937"/>
      </dsp:txXfrm>
    </dsp:sp>
    <dsp:sp modelId="{01182462-D2C4-4C6F-A4DF-8F5C9DB30429}">
      <dsp:nvSpPr>
        <dsp:cNvPr id="0" name=""/>
        <dsp:cNvSpPr/>
      </dsp:nvSpPr>
      <dsp:spPr>
        <a:xfrm>
          <a:off x="4105167" y="849109"/>
          <a:ext cx="859140" cy="74026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96FF7-40B4-4F96-A9FE-834CFE124AEA}">
      <dsp:nvSpPr>
        <dsp:cNvPr id="0" name=""/>
        <dsp:cNvSpPr/>
      </dsp:nvSpPr>
      <dsp:spPr>
        <a:xfrm>
          <a:off x="2889023" y="0"/>
          <a:ext cx="1866061" cy="1614362"/>
        </a:xfrm>
        <a:prstGeom prst="hexagon">
          <a:avLst>
            <a:gd name="adj" fmla="val 2857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Executive Order 12898 Federal Actions to Address Environmental Justice</a:t>
          </a:r>
          <a:endParaRPr lang="en-US" sz="1300" b="1" kern="1200" dirty="0"/>
        </a:p>
      </dsp:txBody>
      <dsp:txXfrm>
        <a:off x="3198269" y="267534"/>
        <a:ext cx="1247569" cy="1079294"/>
      </dsp:txXfrm>
    </dsp:sp>
    <dsp:sp modelId="{94F7FA0E-9D6C-41B2-A6D9-7A7F16915DD6}">
      <dsp:nvSpPr>
        <dsp:cNvPr id="0" name=""/>
        <dsp:cNvSpPr/>
      </dsp:nvSpPr>
      <dsp:spPr>
        <a:xfrm>
          <a:off x="5107851" y="2233007"/>
          <a:ext cx="859140" cy="74026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D1331-5D6B-4EC0-AED4-F3EB95F11408}">
      <dsp:nvSpPr>
        <dsp:cNvPr id="0" name=""/>
        <dsp:cNvSpPr/>
      </dsp:nvSpPr>
      <dsp:spPr>
        <a:xfrm>
          <a:off x="4600418" y="992941"/>
          <a:ext cx="1866061" cy="1614362"/>
        </a:xfrm>
        <a:prstGeom prst="hexagon">
          <a:avLst>
            <a:gd name="adj" fmla="val 28570"/>
            <a:gd name="vf" fmla="val 115470"/>
          </a:avLst>
        </a:prstGeom>
        <a:solidFill>
          <a:schemeClr val="accent2">
            <a:hueOff val="5698"/>
            <a:satOff val="-15378"/>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The National Environmental Policy Act of 1969 (NEPA)</a:t>
          </a:r>
          <a:endParaRPr lang="en-US" sz="1300" b="1" kern="1200" dirty="0"/>
        </a:p>
      </dsp:txBody>
      <dsp:txXfrm>
        <a:off x="4909664" y="1260475"/>
        <a:ext cx="1247569" cy="1079294"/>
      </dsp:txXfrm>
    </dsp:sp>
    <dsp:sp modelId="{F543CA55-C196-4D12-A329-54963F334F50}">
      <dsp:nvSpPr>
        <dsp:cNvPr id="0" name=""/>
        <dsp:cNvSpPr/>
      </dsp:nvSpPr>
      <dsp:spPr>
        <a:xfrm>
          <a:off x="4411322" y="3795168"/>
          <a:ext cx="859140" cy="74026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FFC500-4270-4A8F-B5C5-047B1E7BA107}">
      <dsp:nvSpPr>
        <dsp:cNvPr id="0" name=""/>
        <dsp:cNvSpPr/>
      </dsp:nvSpPr>
      <dsp:spPr>
        <a:xfrm>
          <a:off x="4600418" y="2944948"/>
          <a:ext cx="1866061" cy="1614362"/>
        </a:xfrm>
        <a:prstGeom prst="hexagon">
          <a:avLst>
            <a:gd name="adj" fmla="val 28570"/>
            <a:gd name="vf" fmla="val 115470"/>
          </a:avLst>
        </a:prstGeom>
        <a:solidFill>
          <a:schemeClr val="accent2">
            <a:hueOff val="11396"/>
            <a:satOff val="-30755"/>
            <a:lumOff val="47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Section 109 (H) of Title 23</a:t>
          </a:r>
          <a:endParaRPr lang="en-US" sz="1300" b="1" kern="1200" dirty="0"/>
        </a:p>
      </dsp:txBody>
      <dsp:txXfrm>
        <a:off x="4909664" y="3212482"/>
        <a:ext cx="1247569" cy="1079294"/>
      </dsp:txXfrm>
    </dsp:sp>
    <dsp:sp modelId="{2C92D7C2-AD41-4DE8-ADE3-582D067A87A3}">
      <dsp:nvSpPr>
        <dsp:cNvPr id="0" name=""/>
        <dsp:cNvSpPr/>
      </dsp:nvSpPr>
      <dsp:spPr>
        <a:xfrm>
          <a:off x="2683507" y="3957326"/>
          <a:ext cx="859140" cy="74026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8F3B9-F386-4736-9B3A-A7A658CC91E1}">
      <dsp:nvSpPr>
        <dsp:cNvPr id="0" name=""/>
        <dsp:cNvSpPr/>
      </dsp:nvSpPr>
      <dsp:spPr>
        <a:xfrm>
          <a:off x="2889023" y="3939000"/>
          <a:ext cx="1866061" cy="1614362"/>
        </a:xfrm>
        <a:prstGeom prst="hexagon">
          <a:avLst>
            <a:gd name="adj" fmla="val 28570"/>
            <a:gd name="vf" fmla="val 115470"/>
          </a:avLst>
        </a:prstGeom>
        <a:solidFill>
          <a:schemeClr val="accent2">
            <a:hueOff val="17093"/>
            <a:satOff val="-46133"/>
            <a:lumOff val="70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The Uniform Relocation Assistance and Real Property Acquisition Act of 1970</a:t>
          </a:r>
          <a:endParaRPr lang="en-US" sz="1300" b="1" kern="1200" dirty="0"/>
        </a:p>
      </dsp:txBody>
      <dsp:txXfrm>
        <a:off x="3198269" y="4206534"/>
        <a:ext cx="1247569" cy="1079294"/>
      </dsp:txXfrm>
    </dsp:sp>
    <dsp:sp modelId="{045AD0EE-D275-4FB2-AD85-4E791A7BEBB6}">
      <dsp:nvSpPr>
        <dsp:cNvPr id="0" name=""/>
        <dsp:cNvSpPr/>
      </dsp:nvSpPr>
      <dsp:spPr>
        <a:xfrm>
          <a:off x="1664403" y="2573983"/>
          <a:ext cx="859140" cy="740263"/>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3D4227-FB61-46DC-B611-5774F96250F5}">
      <dsp:nvSpPr>
        <dsp:cNvPr id="0" name=""/>
        <dsp:cNvSpPr/>
      </dsp:nvSpPr>
      <dsp:spPr>
        <a:xfrm>
          <a:off x="1172089" y="2941974"/>
          <a:ext cx="1866061" cy="1614362"/>
        </a:xfrm>
        <a:prstGeom prst="hexagon">
          <a:avLst>
            <a:gd name="adj" fmla="val 28570"/>
            <a:gd name="vf" fmla="val 115470"/>
          </a:avLst>
        </a:prstGeom>
        <a:solidFill>
          <a:schemeClr val="accent2">
            <a:hueOff val="22791"/>
            <a:satOff val="-61510"/>
            <a:lumOff val="94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Transportation Equity Act for the 21</a:t>
          </a:r>
          <a:r>
            <a:rPr lang="en-US" sz="1300" b="1" kern="1200" baseline="30000" dirty="0" smtClean="0"/>
            <a:t>st</a:t>
          </a:r>
          <a:r>
            <a:rPr lang="en-US" sz="1300" b="1" kern="1200" dirty="0" smtClean="0"/>
            <a:t> Century (TEA-21)</a:t>
          </a:r>
          <a:endParaRPr lang="en-US" sz="1300" b="1" kern="1200" dirty="0"/>
        </a:p>
      </dsp:txBody>
      <dsp:txXfrm>
        <a:off x="1481335" y="3209508"/>
        <a:ext cx="1247569" cy="1079294"/>
      </dsp:txXfrm>
    </dsp:sp>
    <dsp:sp modelId="{BE05227A-7264-40E9-B8E5-F696E14CC0A8}">
      <dsp:nvSpPr>
        <dsp:cNvPr id="0" name=""/>
        <dsp:cNvSpPr/>
      </dsp:nvSpPr>
      <dsp:spPr>
        <a:xfrm>
          <a:off x="1169682" y="990719"/>
          <a:ext cx="1866061" cy="1614362"/>
        </a:xfrm>
        <a:prstGeom prst="hexagon">
          <a:avLst>
            <a:gd name="adj" fmla="val 28570"/>
            <a:gd name="vf" fmla="val 115470"/>
          </a:avLst>
        </a:prstGeom>
        <a:solidFill>
          <a:schemeClr val="accent2">
            <a:hueOff val="28489"/>
            <a:satOff val="-76888"/>
            <a:lumOff val="1176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b="1" kern="1200" dirty="0" smtClean="0"/>
            <a:t>Other United States Department of Transportation (US DOT) statutes and regulations</a:t>
          </a:r>
          <a:endParaRPr lang="en-US" sz="1300" b="1" kern="1200" dirty="0"/>
        </a:p>
      </dsp:txBody>
      <dsp:txXfrm>
        <a:off x="1478928" y="1258253"/>
        <a:ext cx="1247569" cy="10792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46023B-3221-4E92-8277-70838231FEA6}" type="datetimeFigureOut">
              <a:rPr lang="en-US" smtClean="0"/>
              <a:t>8/19/2014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9EFB0D-C77C-444E-98A2-24ECF278A44D}" type="slidenum">
              <a:rPr lang="en-US" smtClean="0"/>
              <a:t>‹#›</a:t>
            </a:fld>
            <a:endParaRPr lang="en-US"/>
          </a:p>
        </p:txBody>
      </p:sp>
    </p:spTree>
    <p:extLst>
      <p:ext uri="{BB962C8B-B14F-4D97-AF65-F5344CB8AC3E}">
        <p14:creationId xmlns:p14="http://schemas.microsoft.com/office/powerpoint/2010/main" val="110831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94"/>
          <p:cNvGrpSpPr>
            <a:grpSpLocks/>
          </p:cNvGrpSpPr>
          <p:nvPr/>
        </p:nvGrpSpPr>
        <p:grpSpPr bwMode="auto">
          <a:xfrm>
            <a:off x="0" y="-30163"/>
            <a:ext cx="9067800" cy="6889751"/>
            <a:chOff x="0" y="-30477"/>
            <a:chExt cx="9067800" cy="6889273"/>
          </a:xfrm>
        </p:grpSpPr>
        <p:cxnSp>
          <p:nvCxnSpPr>
            <p:cNvPr id="5" name="Straight Connector 109"/>
            <p:cNvCxnSpPr/>
            <p:nvPr/>
          </p:nvCxnSpPr>
          <p:spPr>
            <a:xfrm rot="16200000" flipH="1">
              <a:off x="-1447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176"/>
            <p:cNvCxnSpPr/>
            <p:nvPr/>
          </p:nvCxnSpPr>
          <p:spPr>
            <a:xfrm rot="16200000" flipH="1">
              <a:off x="-16380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177"/>
            <p:cNvCxnSpPr/>
            <p:nvPr/>
          </p:nvCxnSpPr>
          <p:spPr>
            <a:xfrm rot="5400000">
              <a:off x="-14856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80"/>
            <p:cNvCxnSpPr/>
            <p:nvPr/>
          </p:nvCxnSpPr>
          <p:spPr>
            <a:xfrm rot="5400000">
              <a:off x="-32382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81"/>
            <p:cNvCxnSpPr/>
            <p:nvPr/>
          </p:nvCxnSpPr>
          <p:spPr>
            <a:xfrm rot="16200000" flipH="1">
              <a:off x="-33144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82"/>
            <p:cNvCxnSpPr/>
            <p:nvPr/>
          </p:nvCxnSpPr>
          <p:spPr>
            <a:xfrm rot="16200000" flipH="1">
              <a:off x="-1371362" y="2971246"/>
              <a:ext cx="6857524"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83"/>
            <p:cNvCxnSpPr/>
            <p:nvPr/>
          </p:nvCxnSpPr>
          <p:spPr>
            <a:xfrm rot="16200000" flipH="1">
              <a:off x="-2819162"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84"/>
            <p:cNvCxnSpPr/>
            <p:nvPr/>
          </p:nvCxnSpPr>
          <p:spPr>
            <a:xfrm rot="5400000">
              <a:off x="-2704862"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85"/>
            <p:cNvCxnSpPr/>
            <p:nvPr/>
          </p:nvCxnSpPr>
          <p:spPr>
            <a:xfrm rot="16200000" flipH="1">
              <a:off x="-2133362"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86"/>
            <p:cNvCxnSpPr/>
            <p:nvPr/>
          </p:nvCxnSpPr>
          <p:spPr>
            <a:xfrm rot="16200000" flipH="1">
              <a:off x="-31239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87"/>
            <p:cNvCxnSpPr/>
            <p:nvPr/>
          </p:nvCxnSpPr>
          <p:spPr>
            <a:xfrm rot="16200000" flipH="1">
              <a:off x="-1828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88"/>
            <p:cNvCxnSpPr/>
            <p:nvPr/>
          </p:nvCxnSpPr>
          <p:spPr>
            <a:xfrm rot="16200000" flipH="1">
              <a:off x="-28191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89"/>
            <p:cNvCxnSpPr/>
            <p:nvPr/>
          </p:nvCxnSpPr>
          <p:spPr>
            <a:xfrm rot="16200000" flipH="1">
              <a:off x="-2438162" y="3123646"/>
              <a:ext cx="6857524"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64"/>
            <p:cNvCxnSpPr/>
            <p:nvPr/>
          </p:nvCxnSpPr>
          <p:spPr>
            <a:xfrm rot="5400000">
              <a:off x="-1731724"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65"/>
            <p:cNvCxnSpPr/>
            <p:nvPr/>
          </p:nvCxnSpPr>
          <p:spPr>
            <a:xfrm rot="5400000">
              <a:off x="-1141968"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68"/>
            <p:cNvCxnSpPr/>
            <p:nvPr/>
          </p:nvCxnSpPr>
          <p:spPr>
            <a:xfrm rot="5400000">
              <a:off x="-9141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172"/>
            <p:cNvCxnSpPr/>
            <p:nvPr/>
          </p:nvCxnSpPr>
          <p:spPr>
            <a:xfrm rot="5400000">
              <a:off x="-1855549"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20"/>
            <p:cNvCxnSpPr/>
            <p:nvPr/>
          </p:nvCxnSpPr>
          <p:spPr>
            <a:xfrm rot="16200000" flipH="1">
              <a:off x="-26429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144"/>
            <p:cNvCxnSpPr/>
            <p:nvPr/>
          </p:nvCxnSpPr>
          <p:spPr>
            <a:xfrm rot="16200000" flipH="1">
              <a:off x="-1953974" y="3325258"/>
              <a:ext cx="6857524" cy="206375"/>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07"/>
            <p:cNvCxnSpPr/>
            <p:nvPr/>
          </p:nvCxnSpPr>
          <p:spPr>
            <a:xfrm rot="16200000" flipH="1">
              <a:off x="-23619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08"/>
            <p:cNvCxnSpPr/>
            <p:nvPr/>
          </p:nvCxnSpPr>
          <p:spPr>
            <a:xfrm rot="16200000" flipH="1">
              <a:off x="-21333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09"/>
            <p:cNvCxnSpPr/>
            <p:nvPr/>
          </p:nvCxnSpPr>
          <p:spPr>
            <a:xfrm rot="16200000" flipH="1">
              <a:off x="106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10"/>
            <p:cNvCxnSpPr/>
            <p:nvPr/>
          </p:nvCxnSpPr>
          <p:spPr>
            <a:xfrm rot="16200000" flipH="1">
              <a:off x="876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11"/>
            <p:cNvCxnSpPr/>
            <p:nvPr/>
          </p:nvCxnSpPr>
          <p:spPr>
            <a:xfrm rot="5400000">
              <a:off x="1028938" y="3237946"/>
              <a:ext cx="6857524"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12"/>
            <p:cNvCxnSpPr/>
            <p:nvPr/>
          </p:nvCxnSpPr>
          <p:spPr>
            <a:xfrm rot="5400000">
              <a:off x="-7236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13"/>
            <p:cNvCxnSpPr/>
            <p:nvPr/>
          </p:nvCxnSpPr>
          <p:spPr>
            <a:xfrm rot="16200000" flipH="1">
              <a:off x="-7998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214"/>
            <p:cNvCxnSpPr/>
            <p:nvPr/>
          </p:nvCxnSpPr>
          <p:spPr>
            <a:xfrm rot="5400000">
              <a:off x="-152161"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15"/>
            <p:cNvCxnSpPr/>
            <p:nvPr/>
          </p:nvCxnSpPr>
          <p:spPr>
            <a:xfrm rot="16200000" flipH="1">
              <a:off x="-304562" y="3199846"/>
              <a:ext cx="6857524"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216"/>
            <p:cNvCxnSpPr/>
            <p:nvPr/>
          </p:nvCxnSpPr>
          <p:spPr>
            <a:xfrm rot="5400000">
              <a:off x="-190262"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217"/>
            <p:cNvCxnSpPr/>
            <p:nvPr/>
          </p:nvCxnSpPr>
          <p:spPr>
            <a:xfrm rot="16200000" flipH="1">
              <a:off x="381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218"/>
            <p:cNvCxnSpPr/>
            <p:nvPr/>
          </p:nvCxnSpPr>
          <p:spPr>
            <a:xfrm rot="16200000" flipH="1">
              <a:off x="-6093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219"/>
            <p:cNvCxnSpPr/>
            <p:nvPr/>
          </p:nvCxnSpPr>
          <p:spPr>
            <a:xfrm rot="16200000" flipH="1">
              <a:off x="6860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220"/>
            <p:cNvCxnSpPr/>
            <p:nvPr/>
          </p:nvCxnSpPr>
          <p:spPr>
            <a:xfrm rot="16200000" flipH="1">
              <a:off x="-3045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221"/>
            <p:cNvCxnSpPr/>
            <p:nvPr/>
          </p:nvCxnSpPr>
          <p:spPr>
            <a:xfrm rot="5400000">
              <a:off x="-1028462"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222"/>
            <p:cNvCxnSpPr/>
            <p:nvPr/>
          </p:nvCxnSpPr>
          <p:spPr>
            <a:xfrm rot="5400000">
              <a:off x="782876"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223"/>
            <p:cNvCxnSpPr/>
            <p:nvPr/>
          </p:nvCxnSpPr>
          <p:spPr>
            <a:xfrm rot="5400000">
              <a:off x="13726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224"/>
            <p:cNvCxnSpPr/>
            <p:nvPr/>
          </p:nvCxnSpPr>
          <p:spPr>
            <a:xfrm rot="5400000">
              <a:off x="1600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225"/>
            <p:cNvCxnSpPr/>
            <p:nvPr/>
          </p:nvCxnSpPr>
          <p:spPr>
            <a:xfrm rot="5400000">
              <a:off x="659051"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226"/>
            <p:cNvCxnSpPr/>
            <p:nvPr/>
          </p:nvCxnSpPr>
          <p:spPr>
            <a:xfrm rot="16200000" flipH="1">
              <a:off x="-1283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227"/>
            <p:cNvCxnSpPr/>
            <p:nvPr/>
          </p:nvCxnSpPr>
          <p:spPr>
            <a:xfrm rot="16200000" flipH="1">
              <a:off x="560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228"/>
            <p:cNvCxnSpPr/>
            <p:nvPr/>
          </p:nvCxnSpPr>
          <p:spPr>
            <a:xfrm rot="16200000" flipH="1">
              <a:off x="152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229"/>
            <p:cNvCxnSpPr/>
            <p:nvPr/>
          </p:nvCxnSpPr>
          <p:spPr>
            <a:xfrm rot="16200000" flipH="1">
              <a:off x="381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236"/>
            <p:cNvCxnSpPr/>
            <p:nvPr/>
          </p:nvCxnSpPr>
          <p:spPr>
            <a:xfrm rot="16200000" flipH="1">
              <a:off x="27434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237"/>
            <p:cNvCxnSpPr/>
            <p:nvPr/>
          </p:nvCxnSpPr>
          <p:spPr>
            <a:xfrm rot="16200000" flipH="1">
              <a:off x="20957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238"/>
            <p:cNvCxnSpPr/>
            <p:nvPr/>
          </p:nvCxnSpPr>
          <p:spPr>
            <a:xfrm rot="5400000">
              <a:off x="27053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239"/>
            <p:cNvCxnSpPr/>
            <p:nvPr/>
          </p:nvCxnSpPr>
          <p:spPr>
            <a:xfrm rot="5400000">
              <a:off x="1829038" y="3276046"/>
              <a:ext cx="6857524"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240"/>
            <p:cNvCxnSpPr/>
            <p:nvPr/>
          </p:nvCxnSpPr>
          <p:spPr>
            <a:xfrm rot="16200000" flipH="1">
              <a:off x="10670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241"/>
            <p:cNvCxnSpPr/>
            <p:nvPr/>
          </p:nvCxnSpPr>
          <p:spPr>
            <a:xfrm rot="16200000" flipH="1">
              <a:off x="2362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242"/>
            <p:cNvCxnSpPr/>
            <p:nvPr/>
          </p:nvCxnSpPr>
          <p:spPr>
            <a:xfrm rot="5400000">
              <a:off x="2646601" y="2722008"/>
              <a:ext cx="6857524"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243"/>
            <p:cNvCxnSpPr/>
            <p:nvPr/>
          </p:nvCxnSpPr>
          <p:spPr>
            <a:xfrm rot="5400000">
              <a:off x="30490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244"/>
            <p:cNvCxnSpPr/>
            <p:nvPr/>
          </p:nvCxnSpPr>
          <p:spPr>
            <a:xfrm rot="5400000">
              <a:off x="2895838"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245"/>
            <p:cNvCxnSpPr/>
            <p:nvPr/>
          </p:nvCxnSpPr>
          <p:spPr>
            <a:xfrm rot="5400000">
              <a:off x="2389426"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246"/>
            <p:cNvCxnSpPr/>
            <p:nvPr/>
          </p:nvCxnSpPr>
          <p:spPr>
            <a:xfrm rot="16200000" flipH="1">
              <a:off x="22370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247"/>
            <p:cNvCxnSpPr/>
            <p:nvPr/>
          </p:nvCxnSpPr>
          <p:spPr>
            <a:xfrm rot="16200000" flipH="1">
              <a:off x="17528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248"/>
            <p:cNvCxnSpPr/>
            <p:nvPr/>
          </p:nvCxnSpPr>
          <p:spPr>
            <a:xfrm rot="16200000" flipH="1">
              <a:off x="19814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249"/>
            <p:cNvCxnSpPr/>
            <p:nvPr/>
          </p:nvCxnSpPr>
          <p:spPr>
            <a:xfrm rot="5400000">
              <a:off x="3467338"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250"/>
            <p:cNvCxnSpPr/>
            <p:nvPr/>
          </p:nvCxnSpPr>
          <p:spPr>
            <a:xfrm rot="16200000" flipH="1">
              <a:off x="3467338"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251"/>
            <p:cNvCxnSpPr/>
            <p:nvPr/>
          </p:nvCxnSpPr>
          <p:spPr>
            <a:xfrm rot="5400000">
              <a:off x="4038839"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252"/>
            <p:cNvCxnSpPr/>
            <p:nvPr/>
          </p:nvCxnSpPr>
          <p:spPr>
            <a:xfrm rot="16200000" flipH="1">
              <a:off x="3886438"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253"/>
            <p:cNvCxnSpPr/>
            <p:nvPr/>
          </p:nvCxnSpPr>
          <p:spPr>
            <a:xfrm rot="5400000">
              <a:off x="4000738"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254"/>
            <p:cNvCxnSpPr/>
            <p:nvPr/>
          </p:nvCxnSpPr>
          <p:spPr>
            <a:xfrm rot="16200000" flipH="1">
              <a:off x="4572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256"/>
            <p:cNvCxnSpPr/>
            <p:nvPr/>
          </p:nvCxnSpPr>
          <p:spPr>
            <a:xfrm rot="16200000" flipH="1">
              <a:off x="37340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257"/>
            <p:cNvCxnSpPr/>
            <p:nvPr/>
          </p:nvCxnSpPr>
          <p:spPr>
            <a:xfrm rot="5400000">
              <a:off x="3619738"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258"/>
            <p:cNvCxnSpPr/>
            <p:nvPr/>
          </p:nvCxnSpPr>
          <p:spPr>
            <a:xfrm rot="16200000" flipH="1">
              <a:off x="42150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259"/>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260"/>
            <p:cNvCxnSpPr/>
            <p:nvPr/>
          </p:nvCxnSpPr>
          <p:spPr>
            <a:xfrm rot="16200000" flipH="1">
              <a:off x="4343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261"/>
            <p:cNvCxnSpPr/>
            <p:nvPr/>
          </p:nvCxnSpPr>
          <p:spPr>
            <a:xfrm rot="16200000" flipH="1">
              <a:off x="4572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263"/>
            <p:cNvCxnSpPr/>
            <p:nvPr/>
          </p:nvCxnSpPr>
          <p:spPr>
            <a:xfrm rot="16200000" flipH="1">
              <a:off x="5258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264"/>
            <p:cNvCxnSpPr/>
            <p:nvPr/>
          </p:nvCxnSpPr>
          <p:spPr>
            <a:xfrm rot="16200000" flipH="1">
              <a:off x="5067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265"/>
            <p:cNvCxnSpPr/>
            <p:nvPr/>
          </p:nvCxnSpPr>
          <p:spPr>
            <a:xfrm rot="5400000">
              <a:off x="5219938"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266"/>
            <p:cNvCxnSpPr/>
            <p:nvPr/>
          </p:nvCxnSpPr>
          <p:spPr>
            <a:xfrm rot="16200000" flipH="1">
              <a:off x="487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267"/>
            <p:cNvCxnSpPr/>
            <p:nvPr/>
          </p:nvCxnSpPr>
          <p:spPr>
            <a:xfrm rot="5400000">
              <a:off x="5528707" y="3318116"/>
              <a:ext cx="6887685"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269"/>
            <p:cNvCxnSpPr/>
            <p:nvPr/>
          </p:nvCxnSpPr>
          <p:spPr>
            <a:xfrm rot="5400000">
              <a:off x="4850051" y="3226833"/>
              <a:ext cx="6857524"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270"/>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277"/>
            <p:cNvCxnSpPr/>
            <p:nvPr/>
          </p:nvCxnSpPr>
          <p:spPr>
            <a:xfrm rot="5400000">
              <a:off x="5562839" y="3428446"/>
              <a:ext cx="6857524"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282"/>
            <p:cNvCxnSpPr/>
            <p:nvPr/>
          </p:nvCxnSpPr>
          <p:spPr>
            <a:xfrm rot="5400000">
              <a:off x="2552938" y="3390346"/>
              <a:ext cx="6857524"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288"/>
            <p:cNvCxnSpPr/>
            <p:nvPr/>
          </p:nvCxnSpPr>
          <p:spPr>
            <a:xfrm rot="16200000" flipH="1">
              <a:off x="3048238" y="3352246"/>
              <a:ext cx="6857524"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291"/>
            <p:cNvCxnSpPr/>
            <p:nvPr/>
          </p:nvCxnSpPr>
          <p:spPr>
            <a:xfrm rot="16200000" flipH="1">
              <a:off x="3238738" y="3237946"/>
              <a:ext cx="6857524"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293"/>
            <p:cNvCxnSpPr/>
            <p:nvPr/>
          </p:nvCxnSpPr>
          <p:spPr>
            <a:xfrm rot="5400000">
              <a:off x="2133838" y="3276046"/>
              <a:ext cx="6857524"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297"/>
            <p:cNvCxnSpPr/>
            <p:nvPr/>
          </p:nvCxnSpPr>
          <p:spPr>
            <a:xfrm rot="16200000" flipH="1">
              <a:off x="31482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298"/>
            <p:cNvCxnSpPr/>
            <p:nvPr/>
          </p:nvCxnSpPr>
          <p:spPr>
            <a:xfrm rot="5400000">
              <a:off x="37721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301"/>
            <p:cNvCxnSpPr/>
            <p:nvPr/>
          </p:nvCxnSpPr>
          <p:spPr>
            <a:xfrm rot="5400000">
              <a:off x="4229338" y="2933146"/>
              <a:ext cx="6857524"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306"/>
            <p:cNvCxnSpPr/>
            <p:nvPr/>
          </p:nvCxnSpPr>
          <p:spPr>
            <a:xfrm rot="16200000" flipH="1">
              <a:off x="1371044" y="3200640"/>
              <a:ext cx="6859112"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nvGrpSpPr>
          <p:cNvPr id="89" name="Group 93"/>
          <p:cNvGrpSpPr>
            <a:grpSpLocks/>
          </p:cNvGrpSpPr>
          <p:nvPr/>
        </p:nvGrpSpPr>
        <p:grpSpPr bwMode="auto">
          <a:xfrm>
            <a:off x="0" y="2057400"/>
            <a:ext cx="4802188" cy="2820988"/>
            <a:chOff x="0" y="2057400"/>
            <a:chExt cx="4801394" cy="2820988"/>
          </a:xfrm>
        </p:grpSpPr>
        <p:cxnSp>
          <p:nvCxnSpPr>
            <p:cNvPr id="90" name="Straight Connector 116"/>
            <p:cNvCxnSpPr/>
            <p:nvPr/>
          </p:nvCxnSpPr>
          <p:spPr>
            <a:xfrm>
              <a:off x="0" y="20574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117"/>
            <p:cNvCxnSpPr/>
            <p:nvPr/>
          </p:nvCxnSpPr>
          <p:spPr>
            <a:xfrm>
              <a:off x="0" y="48768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119"/>
            <p:cNvCxnSpPr/>
            <p:nvPr/>
          </p:nvCxnSpPr>
          <p:spPr>
            <a:xfrm rot="5400000">
              <a:off x="3391694" y="3467100"/>
              <a:ext cx="2817812"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7"/>
            <a:ext cx="4419600" cy="1600327"/>
          </a:xfrm>
        </p:spPr>
        <p:txBody>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3" name="Date Placeholder 3"/>
          <p:cNvSpPr>
            <a:spLocks noGrp="1"/>
          </p:cNvSpPr>
          <p:nvPr>
            <p:ph type="dt" sz="half" idx="10"/>
          </p:nvPr>
        </p:nvSpPr>
        <p:spPr/>
        <p:txBody>
          <a:bodyPr/>
          <a:lstStyle>
            <a:lvl1pPr>
              <a:defRPr/>
            </a:lvl1pPr>
          </a:lstStyle>
          <a:p>
            <a:pPr>
              <a:defRPr/>
            </a:pPr>
            <a:fld id="{9C8ECFA8-5397-4822-9304-39A5C7BB13E8}" type="datetimeFigureOut">
              <a:rPr lang="en-US">
                <a:solidFill>
                  <a:srgbClr val="1D3641"/>
                </a:solidFill>
              </a:rPr>
              <a:pPr>
                <a:defRPr/>
              </a:pPr>
              <a:t>8/19/2014</a:t>
            </a:fld>
            <a:endParaRPr lang="en-US" dirty="0">
              <a:solidFill>
                <a:srgbClr val="1D3641"/>
              </a:solidFill>
            </a:endParaRPr>
          </a:p>
        </p:txBody>
      </p:sp>
      <p:sp>
        <p:nvSpPr>
          <p:cNvPr id="94"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95" name="Slide Number Placeholder 5"/>
          <p:cNvSpPr>
            <a:spLocks noGrp="1"/>
          </p:cNvSpPr>
          <p:nvPr>
            <p:ph type="sldNum" sz="quarter" idx="12"/>
          </p:nvPr>
        </p:nvSpPr>
        <p:spPr/>
        <p:txBody>
          <a:bodyPr/>
          <a:lstStyle>
            <a:lvl1pPr>
              <a:defRPr/>
            </a:lvl1pPr>
          </a:lstStyle>
          <a:p>
            <a:pPr>
              <a:defRPr/>
            </a:pPr>
            <a:fld id="{45489E82-65C1-4CBD-BEF1-CC8AEF5386B8}"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4019987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EEB0F5-F14F-420D-87E0-4DE892227D87}"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6" name="Slide Number Placeholder 5"/>
          <p:cNvSpPr>
            <a:spLocks noGrp="1"/>
          </p:cNvSpPr>
          <p:nvPr>
            <p:ph type="sldNum" sz="quarter" idx="12"/>
          </p:nvPr>
        </p:nvSpPr>
        <p:spPr/>
        <p:txBody>
          <a:bodyPr/>
          <a:lstStyle>
            <a:lvl1pPr>
              <a:defRPr/>
            </a:lvl1pPr>
          </a:lstStyle>
          <a:p>
            <a:pPr>
              <a:defRPr/>
            </a:pPr>
            <a:fld id="{32A92916-4EF6-4069-9F99-A47ADBA6BC80}"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61758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E57A51-AEDB-4C7E-B32F-A9347F806ADF}"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6" name="Slide Number Placeholder 5"/>
          <p:cNvSpPr>
            <a:spLocks noGrp="1"/>
          </p:cNvSpPr>
          <p:nvPr>
            <p:ph type="sldNum" sz="quarter" idx="12"/>
          </p:nvPr>
        </p:nvSpPr>
        <p:spPr/>
        <p:txBody>
          <a:bodyPr/>
          <a:lstStyle>
            <a:lvl1pPr>
              <a:defRPr/>
            </a:lvl1pPr>
          </a:lstStyle>
          <a:p>
            <a:pPr>
              <a:defRPr/>
            </a:pPr>
            <a:fld id="{5AEBD816-01A8-4F79-B9A1-C753CDBD8773}"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33876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94"/>
          <p:cNvGrpSpPr>
            <a:grpSpLocks/>
          </p:cNvGrpSpPr>
          <p:nvPr/>
        </p:nvGrpSpPr>
        <p:grpSpPr bwMode="auto">
          <a:xfrm>
            <a:off x="0" y="-30163"/>
            <a:ext cx="9067800" cy="6889751"/>
            <a:chOff x="0" y="-30477"/>
            <a:chExt cx="9067800" cy="6889273"/>
          </a:xfrm>
        </p:grpSpPr>
        <p:cxnSp>
          <p:nvCxnSpPr>
            <p:cNvPr id="5" name="Straight Connector 109"/>
            <p:cNvCxnSpPr/>
            <p:nvPr/>
          </p:nvCxnSpPr>
          <p:spPr>
            <a:xfrm rot="16200000" flipH="1">
              <a:off x="-1447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176"/>
            <p:cNvCxnSpPr/>
            <p:nvPr/>
          </p:nvCxnSpPr>
          <p:spPr>
            <a:xfrm rot="16200000" flipH="1">
              <a:off x="-16380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177"/>
            <p:cNvCxnSpPr/>
            <p:nvPr/>
          </p:nvCxnSpPr>
          <p:spPr>
            <a:xfrm rot="5400000">
              <a:off x="-14856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80"/>
            <p:cNvCxnSpPr/>
            <p:nvPr/>
          </p:nvCxnSpPr>
          <p:spPr>
            <a:xfrm rot="5400000">
              <a:off x="-32382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81"/>
            <p:cNvCxnSpPr/>
            <p:nvPr/>
          </p:nvCxnSpPr>
          <p:spPr>
            <a:xfrm rot="16200000" flipH="1">
              <a:off x="-33144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82"/>
            <p:cNvCxnSpPr/>
            <p:nvPr/>
          </p:nvCxnSpPr>
          <p:spPr>
            <a:xfrm rot="16200000" flipH="1">
              <a:off x="-1371362" y="2971246"/>
              <a:ext cx="6857524"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83"/>
            <p:cNvCxnSpPr/>
            <p:nvPr/>
          </p:nvCxnSpPr>
          <p:spPr>
            <a:xfrm rot="16200000" flipH="1">
              <a:off x="-2819162"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84"/>
            <p:cNvCxnSpPr/>
            <p:nvPr/>
          </p:nvCxnSpPr>
          <p:spPr>
            <a:xfrm rot="5400000">
              <a:off x="-2704862"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85"/>
            <p:cNvCxnSpPr/>
            <p:nvPr/>
          </p:nvCxnSpPr>
          <p:spPr>
            <a:xfrm rot="16200000" flipH="1">
              <a:off x="-2133362"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86"/>
            <p:cNvCxnSpPr/>
            <p:nvPr/>
          </p:nvCxnSpPr>
          <p:spPr>
            <a:xfrm rot="16200000" flipH="1">
              <a:off x="-31239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87"/>
            <p:cNvCxnSpPr/>
            <p:nvPr/>
          </p:nvCxnSpPr>
          <p:spPr>
            <a:xfrm rot="16200000" flipH="1">
              <a:off x="-1828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88"/>
            <p:cNvCxnSpPr/>
            <p:nvPr/>
          </p:nvCxnSpPr>
          <p:spPr>
            <a:xfrm rot="16200000" flipH="1">
              <a:off x="-28191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89"/>
            <p:cNvCxnSpPr/>
            <p:nvPr/>
          </p:nvCxnSpPr>
          <p:spPr>
            <a:xfrm rot="16200000" flipH="1">
              <a:off x="-2438162" y="3123646"/>
              <a:ext cx="6857524"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64"/>
            <p:cNvCxnSpPr/>
            <p:nvPr/>
          </p:nvCxnSpPr>
          <p:spPr>
            <a:xfrm rot="5400000">
              <a:off x="-1731724"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65"/>
            <p:cNvCxnSpPr/>
            <p:nvPr/>
          </p:nvCxnSpPr>
          <p:spPr>
            <a:xfrm rot="5400000">
              <a:off x="-1141968"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68"/>
            <p:cNvCxnSpPr/>
            <p:nvPr/>
          </p:nvCxnSpPr>
          <p:spPr>
            <a:xfrm rot="5400000">
              <a:off x="-9141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172"/>
            <p:cNvCxnSpPr/>
            <p:nvPr/>
          </p:nvCxnSpPr>
          <p:spPr>
            <a:xfrm rot="5400000">
              <a:off x="-1855549"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120"/>
            <p:cNvCxnSpPr/>
            <p:nvPr/>
          </p:nvCxnSpPr>
          <p:spPr>
            <a:xfrm rot="16200000" flipH="1">
              <a:off x="-26429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144"/>
            <p:cNvCxnSpPr/>
            <p:nvPr/>
          </p:nvCxnSpPr>
          <p:spPr>
            <a:xfrm rot="16200000" flipH="1">
              <a:off x="-1953974" y="3325258"/>
              <a:ext cx="6857524" cy="206375"/>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07"/>
            <p:cNvCxnSpPr/>
            <p:nvPr/>
          </p:nvCxnSpPr>
          <p:spPr>
            <a:xfrm rot="16200000" flipH="1">
              <a:off x="-23619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08"/>
            <p:cNvCxnSpPr/>
            <p:nvPr/>
          </p:nvCxnSpPr>
          <p:spPr>
            <a:xfrm rot="16200000" flipH="1">
              <a:off x="-21333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09"/>
            <p:cNvCxnSpPr/>
            <p:nvPr/>
          </p:nvCxnSpPr>
          <p:spPr>
            <a:xfrm rot="16200000" flipH="1">
              <a:off x="106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10"/>
            <p:cNvCxnSpPr/>
            <p:nvPr/>
          </p:nvCxnSpPr>
          <p:spPr>
            <a:xfrm rot="16200000" flipH="1">
              <a:off x="876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11"/>
            <p:cNvCxnSpPr/>
            <p:nvPr/>
          </p:nvCxnSpPr>
          <p:spPr>
            <a:xfrm rot="5400000">
              <a:off x="1028938" y="3237946"/>
              <a:ext cx="6857524"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12"/>
            <p:cNvCxnSpPr/>
            <p:nvPr/>
          </p:nvCxnSpPr>
          <p:spPr>
            <a:xfrm rot="5400000">
              <a:off x="-7236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13"/>
            <p:cNvCxnSpPr/>
            <p:nvPr/>
          </p:nvCxnSpPr>
          <p:spPr>
            <a:xfrm rot="16200000" flipH="1">
              <a:off x="-7998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214"/>
            <p:cNvCxnSpPr/>
            <p:nvPr/>
          </p:nvCxnSpPr>
          <p:spPr>
            <a:xfrm rot="5400000">
              <a:off x="-152161"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15"/>
            <p:cNvCxnSpPr/>
            <p:nvPr/>
          </p:nvCxnSpPr>
          <p:spPr>
            <a:xfrm rot="16200000" flipH="1">
              <a:off x="-304562" y="3199846"/>
              <a:ext cx="6857524"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216"/>
            <p:cNvCxnSpPr/>
            <p:nvPr/>
          </p:nvCxnSpPr>
          <p:spPr>
            <a:xfrm rot="5400000">
              <a:off x="-190262"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217"/>
            <p:cNvCxnSpPr/>
            <p:nvPr/>
          </p:nvCxnSpPr>
          <p:spPr>
            <a:xfrm rot="16200000" flipH="1">
              <a:off x="381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218"/>
            <p:cNvCxnSpPr/>
            <p:nvPr/>
          </p:nvCxnSpPr>
          <p:spPr>
            <a:xfrm rot="16200000" flipH="1">
              <a:off x="-6093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219"/>
            <p:cNvCxnSpPr/>
            <p:nvPr/>
          </p:nvCxnSpPr>
          <p:spPr>
            <a:xfrm rot="16200000" flipH="1">
              <a:off x="6860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220"/>
            <p:cNvCxnSpPr/>
            <p:nvPr/>
          </p:nvCxnSpPr>
          <p:spPr>
            <a:xfrm rot="16200000" flipH="1">
              <a:off x="-3045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221"/>
            <p:cNvCxnSpPr/>
            <p:nvPr/>
          </p:nvCxnSpPr>
          <p:spPr>
            <a:xfrm rot="5400000">
              <a:off x="-1028462"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222"/>
            <p:cNvCxnSpPr/>
            <p:nvPr/>
          </p:nvCxnSpPr>
          <p:spPr>
            <a:xfrm rot="5400000">
              <a:off x="782876"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223"/>
            <p:cNvCxnSpPr/>
            <p:nvPr/>
          </p:nvCxnSpPr>
          <p:spPr>
            <a:xfrm rot="5400000">
              <a:off x="13726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224"/>
            <p:cNvCxnSpPr/>
            <p:nvPr/>
          </p:nvCxnSpPr>
          <p:spPr>
            <a:xfrm rot="5400000">
              <a:off x="1600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225"/>
            <p:cNvCxnSpPr/>
            <p:nvPr/>
          </p:nvCxnSpPr>
          <p:spPr>
            <a:xfrm rot="5400000">
              <a:off x="659051"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226"/>
            <p:cNvCxnSpPr/>
            <p:nvPr/>
          </p:nvCxnSpPr>
          <p:spPr>
            <a:xfrm rot="16200000" flipH="1">
              <a:off x="-1283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227"/>
            <p:cNvCxnSpPr/>
            <p:nvPr/>
          </p:nvCxnSpPr>
          <p:spPr>
            <a:xfrm rot="16200000" flipH="1">
              <a:off x="560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228"/>
            <p:cNvCxnSpPr/>
            <p:nvPr/>
          </p:nvCxnSpPr>
          <p:spPr>
            <a:xfrm rot="16200000" flipH="1">
              <a:off x="152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229"/>
            <p:cNvCxnSpPr/>
            <p:nvPr/>
          </p:nvCxnSpPr>
          <p:spPr>
            <a:xfrm rot="16200000" flipH="1">
              <a:off x="381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236"/>
            <p:cNvCxnSpPr/>
            <p:nvPr/>
          </p:nvCxnSpPr>
          <p:spPr>
            <a:xfrm rot="16200000" flipH="1">
              <a:off x="27434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237"/>
            <p:cNvCxnSpPr/>
            <p:nvPr/>
          </p:nvCxnSpPr>
          <p:spPr>
            <a:xfrm rot="16200000" flipH="1">
              <a:off x="20957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238"/>
            <p:cNvCxnSpPr/>
            <p:nvPr/>
          </p:nvCxnSpPr>
          <p:spPr>
            <a:xfrm rot="5400000">
              <a:off x="27053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239"/>
            <p:cNvCxnSpPr/>
            <p:nvPr/>
          </p:nvCxnSpPr>
          <p:spPr>
            <a:xfrm rot="5400000">
              <a:off x="1829038" y="3276046"/>
              <a:ext cx="6857524"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240"/>
            <p:cNvCxnSpPr/>
            <p:nvPr/>
          </p:nvCxnSpPr>
          <p:spPr>
            <a:xfrm rot="16200000" flipH="1">
              <a:off x="10670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241"/>
            <p:cNvCxnSpPr/>
            <p:nvPr/>
          </p:nvCxnSpPr>
          <p:spPr>
            <a:xfrm rot="16200000" flipH="1">
              <a:off x="2362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242"/>
            <p:cNvCxnSpPr/>
            <p:nvPr/>
          </p:nvCxnSpPr>
          <p:spPr>
            <a:xfrm rot="5400000">
              <a:off x="2646601" y="2722008"/>
              <a:ext cx="6857524"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243"/>
            <p:cNvCxnSpPr/>
            <p:nvPr/>
          </p:nvCxnSpPr>
          <p:spPr>
            <a:xfrm rot="5400000">
              <a:off x="30490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244"/>
            <p:cNvCxnSpPr/>
            <p:nvPr/>
          </p:nvCxnSpPr>
          <p:spPr>
            <a:xfrm rot="5400000">
              <a:off x="2895838"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245"/>
            <p:cNvCxnSpPr/>
            <p:nvPr/>
          </p:nvCxnSpPr>
          <p:spPr>
            <a:xfrm rot="5400000">
              <a:off x="2389426"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246"/>
            <p:cNvCxnSpPr/>
            <p:nvPr/>
          </p:nvCxnSpPr>
          <p:spPr>
            <a:xfrm rot="16200000" flipH="1">
              <a:off x="22370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247"/>
            <p:cNvCxnSpPr/>
            <p:nvPr/>
          </p:nvCxnSpPr>
          <p:spPr>
            <a:xfrm rot="16200000" flipH="1">
              <a:off x="17528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248"/>
            <p:cNvCxnSpPr/>
            <p:nvPr/>
          </p:nvCxnSpPr>
          <p:spPr>
            <a:xfrm rot="16200000" flipH="1">
              <a:off x="19814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249"/>
            <p:cNvCxnSpPr/>
            <p:nvPr/>
          </p:nvCxnSpPr>
          <p:spPr>
            <a:xfrm rot="5400000">
              <a:off x="3467338"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250"/>
            <p:cNvCxnSpPr/>
            <p:nvPr/>
          </p:nvCxnSpPr>
          <p:spPr>
            <a:xfrm rot="16200000" flipH="1">
              <a:off x="3467338"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251"/>
            <p:cNvCxnSpPr/>
            <p:nvPr/>
          </p:nvCxnSpPr>
          <p:spPr>
            <a:xfrm rot="5400000">
              <a:off x="4038839"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252"/>
            <p:cNvCxnSpPr/>
            <p:nvPr/>
          </p:nvCxnSpPr>
          <p:spPr>
            <a:xfrm rot="16200000" flipH="1">
              <a:off x="3886438"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253"/>
            <p:cNvCxnSpPr/>
            <p:nvPr/>
          </p:nvCxnSpPr>
          <p:spPr>
            <a:xfrm rot="5400000">
              <a:off x="4000738"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254"/>
            <p:cNvCxnSpPr/>
            <p:nvPr/>
          </p:nvCxnSpPr>
          <p:spPr>
            <a:xfrm rot="16200000" flipH="1">
              <a:off x="4572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256"/>
            <p:cNvCxnSpPr/>
            <p:nvPr/>
          </p:nvCxnSpPr>
          <p:spPr>
            <a:xfrm rot="16200000" flipH="1">
              <a:off x="37340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257"/>
            <p:cNvCxnSpPr/>
            <p:nvPr/>
          </p:nvCxnSpPr>
          <p:spPr>
            <a:xfrm rot="5400000">
              <a:off x="3619738"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258"/>
            <p:cNvCxnSpPr/>
            <p:nvPr/>
          </p:nvCxnSpPr>
          <p:spPr>
            <a:xfrm rot="16200000" flipH="1">
              <a:off x="42150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259"/>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260"/>
            <p:cNvCxnSpPr/>
            <p:nvPr/>
          </p:nvCxnSpPr>
          <p:spPr>
            <a:xfrm rot="16200000" flipH="1">
              <a:off x="4343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261"/>
            <p:cNvCxnSpPr/>
            <p:nvPr/>
          </p:nvCxnSpPr>
          <p:spPr>
            <a:xfrm rot="16200000" flipH="1">
              <a:off x="4572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263"/>
            <p:cNvCxnSpPr/>
            <p:nvPr/>
          </p:nvCxnSpPr>
          <p:spPr>
            <a:xfrm rot="16200000" flipH="1">
              <a:off x="5258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264"/>
            <p:cNvCxnSpPr/>
            <p:nvPr/>
          </p:nvCxnSpPr>
          <p:spPr>
            <a:xfrm rot="16200000" flipH="1">
              <a:off x="5067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265"/>
            <p:cNvCxnSpPr/>
            <p:nvPr/>
          </p:nvCxnSpPr>
          <p:spPr>
            <a:xfrm rot="5400000">
              <a:off x="5219938"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266"/>
            <p:cNvCxnSpPr/>
            <p:nvPr/>
          </p:nvCxnSpPr>
          <p:spPr>
            <a:xfrm rot="16200000" flipH="1">
              <a:off x="487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267"/>
            <p:cNvCxnSpPr/>
            <p:nvPr/>
          </p:nvCxnSpPr>
          <p:spPr>
            <a:xfrm rot="5400000">
              <a:off x="5528707" y="3318116"/>
              <a:ext cx="6887685"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269"/>
            <p:cNvCxnSpPr/>
            <p:nvPr/>
          </p:nvCxnSpPr>
          <p:spPr>
            <a:xfrm rot="5400000">
              <a:off x="4850051" y="3226833"/>
              <a:ext cx="6857524"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270"/>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277"/>
            <p:cNvCxnSpPr/>
            <p:nvPr/>
          </p:nvCxnSpPr>
          <p:spPr>
            <a:xfrm rot="5400000">
              <a:off x="5562839" y="3428446"/>
              <a:ext cx="6857524"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282"/>
            <p:cNvCxnSpPr/>
            <p:nvPr/>
          </p:nvCxnSpPr>
          <p:spPr>
            <a:xfrm rot="5400000">
              <a:off x="2552938" y="3390346"/>
              <a:ext cx="6857524"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288"/>
            <p:cNvCxnSpPr/>
            <p:nvPr/>
          </p:nvCxnSpPr>
          <p:spPr>
            <a:xfrm rot="16200000" flipH="1">
              <a:off x="3048238" y="3352246"/>
              <a:ext cx="6857524"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291"/>
            <p:cNvCxnSpPr/>
            <p:nvPr/>
          </p:nvCxnSpPr>
          <p:spPr>
            <a:xfrm rot="16200000" flipH="1">
              <a:off x="3238738" y="3237946"/>
              <a:ext cx="6857524"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293"/>
            <p:cNvCxnSpPr/>
            <p:nvPr/>
          </p:nvCxnSpPr>
          <p:spPr>
            <a:xfrm rot="5400000">
              <a:off x="2133838" y="3276046"/>
              <a:ext cx="6857524"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297"/>
            <p:cNvCxnSpPr/>
            <p:nvPr/>
          </p:nvCxnSpPr>
          <p:spPr>
            <a:xfrm rot="16200000" flipH="1">
              <a:off x="31482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298"/>
            <p:cNvCxnSpPr/>
            <p:nvPr/>
          </p:nvCxnSpPr>
          <p:spPr>
            <a:xfrm rot="5400000">
              <a:off x="37721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301"/>
            <p:cNvCxnSpPr/>
            <p:nvPr/>
          </p:nvCxnSpPr>
          <p:spPr>
            <a:xfrm rot="5400000">
              <a:off x="4229338" y="2933146"/>
              <a:ext cx="6857524"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306"/>
            <p:cNvCxnSpPr/>
            <p:nvPr/>
          </p:nvCxnSpPr>
          <p:spPr>
            <a:xfrm rot="16200000" flipH="1">
              <a:off x="1371044" y="3200640"/>
              <a:ext cx="6859112"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nvGrpSpPr>
          <p:cNvPr id="89" name="Group 93"/>
          <p:cNvGrpSpPr>
            <a:grpSpLocks/>
          </p:cNvGrpSpPr>
          <p:nvPr/>
        </p:nvGrpSpPr>
        <p:grpSpPr bwMode="auto">
          <a:xfrm>
            <a:off x="0" y="2057400"/>
            <a:ext cx="4802188" cy="2820988"/>
            <a:chOff x="0" y="2057400"/>
            <a:chExt cx="4801394" cy="2820988"/>
          </a:xfrm>
        </p:grpSpPr>
        <p:cxnSp>
          <p:nvCxnSpPr>
            <p:cNvPr id="90" name="Straight Connector 116"/>
            <p:cNvCxnSpPr/>
            <p:nvPr/>
          </p:nvCxnSpPr>
          <p:spPr>
            <a:xfrm>
              <a:off x="0" y="20574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117"/>
            <p:cNvCxnSpPr/>
            <p:nvPr/>
          </p:nvCxnSpPr>
          <p:spPr>
            <a:xfrm>
              <a:off x="0" y="48768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119"/>
            <p:cNvCxnSpPr/>
            <p:nvPr/>
          </p:nvCxnSpPr>
          <p:spPr>
            <a:xfrm rot="5400000">
              <a:off x="3391694" y="3467100"/>
              <a:ext cx="2817812"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7"/>
            <a:ext cx="4419600" cy="1600327"/>
          </a:xfrm>
        </p:spPr>
        <p:txBody>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3" name="Date Placeholder 3"/>
          <p:cNvSpPr>
            <a:spLocks noGrp="1"/>
          </p:cNvSpPr>
          <p:nvPr>
            <p:ph type="dt" sz="half" idx="10"/>
          </p:nvPr>
        </p:nvSpPr>
        <p:spPr/>
        <p:txBody>
          <a:bodyPr/>
          <a:lstStyle>
            <a:lvl1pPr>
              <a:defRPr/>
            </a:lvl1pPr>
          </a:lstStyle>
          <a:p>
            <a:pPr>
              <a:defRPr/>
            </a:pPr>
            <a:fld id="{9C8ECFA8-5397-4822-9304-39A5C7BB13E8}" type="datetimeFigureOut">
              <a:rPr lang="en-US">
                <a:solidFill>
                  <a:srgbClr val="1D3641"/>
                </a:solidFill>
              </a:rPr>
              <a:pPr>
                <a:defRPr/>
              </a:pPr>
              <a:t>8/19/2014</a:t>
            </a:fld>
            <a:endParaRPr lang="en-US" dirty="0">
              <a:solidFill>
                <a:srgbClr val="1D3641"/>
              </a:solidFill>
            </a:endParaRPr>
          </a:p>
        </p:txBody>
      </p:sp>
      <p:sp>
        <p:nvSpPr>
          <p:cNvPr id="94"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95" name="Slide Number Placeholder 5"/>
          <p:cNvSpPr>
            <a:spLocks noGrp="1"/>
          </p:cNvSpPr>
          <p:nvPr>
            <p:ph type="sldNum" sz="quarter" idx="12"/>
          </p:nvPr>
        </p:nvSpPr>
        <p:spPr/>
        <p:txBody>
          <a:bodyPr/>
          <a:lstStyle>
            <a:lvl1pPr>
              <a:defRPr/>
            </a:lvl1pPr>
          </a:lstStyle>
          <a:p>
            <a:pPr>
              <a:defRPr/>
            </a:pPr>
            <a:fld id="{45489E82-65C1-4CBD-BEF1-CC8AEF5386B8}"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4019987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BD3482-4C18-476D-80E5-C16527CF2424}"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6" name="Slide Number Placeholder 5"/>
          <p:cNvSpPr>
            <a:spLocks noGrp="1"/>
          </p:cNvSpPr>
          <p:nvPr>
            <p:ph type="sldNum" sz="quarter" idx="12"/>
          </p:nvPr>
        </p:nvSpPr>
        <p:spPr/>
        <p:txBody>
          <a:bodyPr/>
          <a:lstStyle>
            <a:lvl1pPr>
              <a:defRPr/>
            </a:lvl1pPr>
          </a:lstStyle>
          <a:p>
            <a:pPr>
              <a:defRPr/>
            </a:pPr>
            <a:fld id="{7ABE7370-0582-475C-A301-42C6463150BB}"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923370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92"/>
          <p:cNvGrpSpPr>
            <a:grpSpLocks/>
          </p:cNvGrpSpPr>
          <p:nvPr/>
        </p:nvGrpSpPr>
        <p:grpSpPr bwMode="auto">
          <a:xfrm>
            <a:off x="0" y="-30163"/>
            <a:ext cx="9067800" cy="4846638"/>
            <a:chOff x="1" y="-30477"/>
            <a:chExt cx="9067799" cy="4526277"/>
          </a:xfrm>
        </p:grpSpPr>
        <p:cxnSp>
          <p:nvCxnSpPr>
            <p:cNvPr id="5" name="Straight Connector 7"/>
            <p:cNvCxnSpPr/>
            <p:nvPr/>
          </p:nvCxnSpPr>
          <p:spPr>
            <a:xfrm rot="16200000" flipH="1">
              <a:off x="-2715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rot="16200000" flipH="1">
              <a:off x="-4620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9"/>
            <p:cNvCxnSpPr/>
            <p:nvPr/>
          </p:nvCxnSpPr>
          <p:spPr>
            <a:xfrm rot="5400000">
              <a:off x="-3096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5400000">
              <a:off x="-206226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1"/>
            <p:cNvCxnSpPr/>
            <p:nvPr/>
          </p:nvCxnSpPr>
          <p:spPr>
            <a:xfrm rot="16200000" flipH="1">
              <a:off x="-213846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2"/>
            <p:cNvCxnSpPr/>
            <p:nvPr/>
          </p:nvCxnSpPr>
          <p:spPr>
            <a:xfrm rot="16200000" flipH="1">
              <a:off x="-195360" y="1785840"/>
              <a:ext cx="450552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
            <p:cNvCxnSpPr/>
            <p:nvPr/>
          </p:nvCxnSpPr>
          <p:spPr>
            <a:xfrm rot="16200000" flipH="1">
              <a:off x="-1643160"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4"/>
            <p:cNvCxnSpPr/>
            <p:nvPr/>
          </p:nvCxnSpPr>
          <p:spPr>
            <a:xfrm rot="5400000">
              <a:off x="-152886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5"/>
            <p:cNvCxnSpPr/>
            <p:nvPr/>
          </p:nvCxnSpPr>
          <p:spPr>
            <a:xfrm rot="16200000" flipH="1">
              <a:off x="-95736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6"/>
            <p:cNvCxnSpPr/>
            <p:nvPr/>
          </p:nvCxnSpPr>
          <p:spPr>
            <a:xfrm rot="16200000" flipH="1">
              <a:off x="-194796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p:nvCxnSpPr>
          <p:spPr>
            <a:xfrm rot="16200000" flipH="1">
              <a:off x="-652560"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8"/>
            <p:cNvCxnSpPr/>
            <p:nvPr/>
          </p:nvCxnSpPr>
          <p:spPr>
            <a:xfrm rot="16200000" flipH="1">
              <a:off x="-16431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rot="16200000" flipH="1">
              <a:off x="-1790370" y="2019629"/>
              <a:ext cx="4495143"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20"/>
            <p:cNvCxnSpPr/>
            <p:nvPr/>
          </p:nvCxnSpPr>
          <p:spPr>
            <a:xfrm rot="5400000">
              <a:off x="-555722"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1"/>
            <p:cNvCxnSpPr/>
            <p:nvPr/>
          </p:nvCxnSpPr>
          <p:spPr>
            <a:xfrm rot="5400000">
              <a:off x="34034"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22"/>
            <p:cNvCxnSpPr/>
            <p:nvPr/>
          </p:nvCxnSpPr>
          <p:spPr>
            <a:xfrm rot="5400000">
              <a:off x="2618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3"/>
            <p:cNvCxnSpPr/>
            <p:nvPr/>
          </p:nvCxnSpPr>
          <p:spPr>
            <a:xfrm rot="5400000">
              <a:off x="-67954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4"/>
            <p:cNvCxnSpPr/>
            <p:nvPr/>
          </p:nvCxnSpPr>
          <p:spPr>
            <a:xfrm rot="16200000" flipH="1">
              <a:off x="-1466947"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5"/>
            <p:cNvCxnSpPr/>
            <p:nvPr/>
          </p:nvCxnSpPr>
          <p:spPr>
            <a:xfrm rot="16200000" flipH="1">
              <a:off x="-777972"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6"/>
            <p:cNvCxnSpPr/>
            <p:nvPr/>
          </p:nvCxnSpPr>
          <p:spPr>
            <a:xfrm rot="16200000" flipH="1">
              <a:off x="-11859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7"/>
            <p:cNvCxnSpPr/>
            <p:nvPr/>
          </p:nvCxnSpPr>
          <p:spPr>
            <a:xfrm rot="16200000" flipH="1">
              <a:off x="-9573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8"/>
            <p:cNvCxnSpPr/>
            <p:nvPr/>
          </p:nvCxnSpPr>
          <p:spPr>
            <a:xfrm rot="16200000" flipH="1">
              <a:off x="224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9"/>
            <p:cNvCxnSpPr/>
            <p:nvPr/>
          </p:nvCxnSpPr>
          <p:spPr>
            <a:xfrm rot="16200000" flipH="1">
              <a:off x="2052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30"/>
            <p:cNvCxnSpPr/>
            <p:nvPr/>
          </p:nvCxnSpPr>
          <p:spPr>
            <a:xfrm rot="5400000">
              <a:off x="2204939" y="2052540"/>
              <a:ext cx="450552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31"/>
            <p:cNvCxnSpPr/>
            <p:nvPr/>
          </p:nvCxnSpPr>
          <p:spPr>
            <a:xfrm rot="5400000">
              <a:off x="45234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2"/>
            <p:cNvCxnSpPr/>
            <p:nvPr/>
          </p:nvCxnSpPr>
          <p:spPr>
            <a:xfrm rot="16200000" flipH="1">
              <a:off x="37614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3"/>
            <p:cNvCxnSpPr/>
            <p:nvPr/>
          </p:nvCxnSpPr>
          <p:spPr>
            <a:xfrm rot="5400000">
              <a:off x="1024634"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4"/>
            <p:cNvCxnSpPr/>
            <p:nvPr/>
          </p:nvCxnSpPr>
          <p:spPr>
            <a:xfrm rot="16200000" flipH="1">
              <a:off x="871440" y="2014440"/>
              <a:ext cx="450552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5"/>
            <p:cNvCxnSpPr/>
            <p:nvPr/>
          </p:nvCxnSpPr>
          <p:spPr>
            <a:xfrm rot="5400000">
              <a:off x="98574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6"/>
            <p:cNvCxnSpPr/>
            <p:nvPr/>
          </p:nvCxnSpPr>
          <p:spPr>
            <a:xfrm rot="16200000" flipH="1">
              <a:off x="155724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7"/>
            <p:cNvCxnSpPr/>
            <p:nvPr/>
          </p:nvCxnSpPr>
          <p:spPr>
            <a:xfrm rot="16200000" flipH="1">
              <a:off x="5666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8"/>
            <p:cNvCxnSpPr/>
            <p:nvPr/>
          </p:nvCxnSpPr>
          <p:spPr>
            <a:xfrm rot="16200000" flipH="1">
              <a:off x="18620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9"/>
            <p:cNvCxnSpPr/>
            <p:nvPr/>
          </p:nvCxnSpPr>
          <p:spPr>
            <a:xfrm rot="16200000" flipH="1">
              <a:off x="8714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40"/>
            <p:cNvCxnSpPr/>
            <p:nvPr/>
          </p:nvCxnSpPr>
          <p:spPr>
            <a:xfrm rot="5400000">
              <a:off x="147540"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41"/>
            <p:cNvCxnSpPr/>
            <p:nvPr/>
          </p:nvCxnSpPr>
          <p:spPr>
            <a:xfrm rot="5400000">
              <a:off x="1958878"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42"/>
            <p:cNvCxnSpPr/>
            <p:nvPr/>
          </p:nvCxnSpPr>
          <p:spPr>
            <a:xfrm rot="5400000">
              <a:off x="25486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3"/>
            <p:cNvCxnSpPr/>
            <p:nvPr/>
          </p:nvCxnSpPr>
          <p:spPr>
            <a:xfrm rot="5400000">
              <a:off x="2776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4"/>
            <p:cNvCxnSpPr/>
            <p:nvPr/>
          </p:nvCxnSpPr>
          <p:spPr>
            <a:xfrm rot="5400000">
              <a:off x="1835053"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5"/>
            <p:cNvCxnSpPr/>
            <p:nvPr/>
          </p:nvCxnSpPr>
          <p:spPr>
            <a:xfrm rot="16200000" flipH="1">
              <a:off x="1047653"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6"/>
            <p:cNvCxnSpPr/>
            <p:nvPr/>
          </p:nvCxnSpPr>
          <p:spPr>
            <a:xfrm rot="16200000" flipH="1">
              <a:off x="1736628"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7"/>
            <p:cNvCxnSpPr/>
            <p:nvPr/>
          </p:nvCxnSpPr>
          <p:spPr>
            <a:xfrm rot="16200000" flipH="1">
              <a:off x="13286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8"/>
            <p:cNvCxnSpPr/>
            <p:nvPr/>
          </p:nvCxnSpPr>
          <p:spPr>
            <a:xfrm rot="16200000" flipH="1">
              <a:off x="15572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49"/>
            <p:cNvCxnSpPr/>
            <p:nvPr/>
          </p:nvCxnSpPr>
          <p:spPr>
            <a:xfrm rot="16200000" flipH="1">
              <a:off x="39194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50"/>
            <p:cNvCxnSpPr/>
            <p:nvPr/>
          </p:nvCxnSpPr>
          <p:spPr>
            <a:xfrm rot="16200000" flipH="1">
              <a:off x="32717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1"/>
            <p:cNvCxnSpPr/>
            <p:nvPr/>
          </p:nvCxnSpPr>
          <p:spPr>
            <a:xfrm rot="5400000">
              <a:off x="38813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2"/>
            <p:cNvCxnSpPr/>
            <p:nvPr/>
          </p:nvCxnSpPr>
          <p:spPr>
            <a:xfrm rot="5400000">
              <a:off x="3005039" y="2090640"/>
              <a:ext cx="4505521"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3"/>
            <p:cNvCxnSpPr/>
            <p:nvPr/>
          </p:nvCxnSpPr>
          <p:spPr>
            <a:xfrm rot="16200000" flipH="1">
              <a:off x="22430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4"/>
            <p:cNvCxnSpPr/>
            <p:nvPr/>
          </p:nvCxnSpPr>
          <p:spPr>
            <a:xfrm rot="16200000" flipH="1">
              <a:off x="3538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5"/>
            <p:cNvCxnSpPr/>
            <p:nvPr/>
          </p:nvCxnSpPr>
          <p:spPr>
            <a:xfrm rot="5400000">
              <a:off x="3822602" y="1536602"/>
              <a:ext cx="4505521"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6"/>
            <p:cNvCxnSpPr/>
            <p:nvPr/>
          </p:nvCxnSpPr>
          <p:spPr>
            <a:xfrm rot="5400000">
              <a:off x="42250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57"/>
            <p:cNvCxnSpPr/>
            <p:nvPr/>
          </p:nvCxnSpPr>
          <p:spPr>
            <a:xfrm rot="5400000">
              <a:off x="4071839"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8"/>
            <p:cNvCxnSpPr/>
            <p:nvPr/>
          </p:nvCxnSpPr>
          <p:spPr>
            <a:xfrm rot="5400000">
              <a:off x="356542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9"/>
            <p:cNvCxnSpPr/>
            <p:nvPr/>
          </p:nvCxnSpPr>
          <p:spPr>
            <a:xfrm rot="16200000" flipH="1">
              <a:off x="34130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60"/>
            <p:cNvCxnSpPr/>
            <p:nvPr/>
          </p:nvCxnSpPr>
          <p:spPr>
            <a:xfrm rot="16200000" flipH="1">
              <a:off x="29288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61"/>
            <p:cNvCxnSpPr/>
            <p:nvPr/>
          </p:nvCxnSpPr>
          <p:spPr>
            <a:xfrm rot="16200000" flipH="1">
              <a:off x="3081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62"/>
            <p:cNvCxnSpPr/>
            <p:nvPr/>
          </p:nvCxnSpPr>
          <p:spPr>
            <a:xfrm rot="5400000">
              <a:off x="4643339"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3"/>
            <p:cNvCxnSpPr/>
            <p:nvPr/>
          </p:nvCxnSpPr>
          <p:spPr>
            <a:xfrm rot="16200000" flipH="1">
              <a:off x="4643339"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4"/>
            <p:cNvCxnSpPr/>
            <p:nvPr/>
          </p:nvCxnSpPr>
          <p:spPr>
            <a:xfrm rot="5400000">
              <a:off x="5215633"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5"/>
            <p:cNvCxnSpPr/>
            <p:nvPr/>
          </p:nvCxnSpPr>
          <p:spPr>
            <a:xfrm rot="16200000" flipH="1">
              <a:off x="5062439"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6"/>
            <p:cNvCxnSpPr/>
            <p:nvPr/>
          </p:nvCxnSpPr>
          <p:spPr>
            <a:xfrm rot="5400000">
              <a:off x="5176739"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7"/>
            <p:cNvCxnSpPr/>
            <p:nvPr/>
          </p:nvCxnSpPr>
          <p:spPr>
            <a:xfrm rot="16200000" flipH="1">
              <a:off x="57482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8"/>
            <p:cNvCxnSpPr/>
            <p:nvPr/>
          </p:nvCxnSpPr>
          <p:spPr>
            <a:xfrm rot="16200000" flipH="1">
              <a:off x="49100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69"/>
            <p:cNvCxnSpPr/>
            <p:nvPr/>
          </p:nvCxnSpPr>
          <p:spPr>
            <a:xfrm rot="5400000">
              <a:off x="4795739"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70"/>
            <p:cNvCxnSpPr/>
            <p:nvPr/>
          </p:nvCxnSpPr>
          <p:spPr>
            <a:xfrm rot="16200000" flipH="1">
              <a:off x="53910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71"/>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72"/>
            <p:cNvCxnSpPr/>
            <p:nvPr/>
          </p:nvCxnSpPr>
          <p:spPr>
            <a:xfrm rot="16200000" flipH="1">
              <a:off x="55196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3"/>
            <p:cNvCxnSpPr/>
            <p:nvPr/>
          </p:nvCxnSpPr>
          <p:spPr>
            <a:xfrm rot="16200000" flipH="1">
              <a:off x="5748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74"/>
            <p:cNvCxnSpPr/>
            <p:nvPr/>
          </p:nvCxnSpPr>
          <p:spPr>
            <a:xfrm rot="16200000" flipH="1">
              <a:off x="6434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5"/>
            <p:cNvCxnSpPr/>
            <p:nvPr/>
          </p:nvCxnSpPr>
          <p:spPr>
            <a:xfrm rot="16200000" flipH="1">
              <a:off x="6243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6"/>
            <p:cNvCxnSpPr/>
            <p:nvPr/>
          </p:nvCxnSpPr>
          <p:spPr>
            <a:xfrm rot="5400000">
              <a:off x="63959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7"/>
            <p:cNvCxnSpPr/>
            <p:nvPr/>
          </p:nvCxnSpPr>
          <p:spPr>
            <a:xfrm rot="16200000" flipH="1">
              <a:off x="605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8"/>
            <p:cNvCxnSpPr/>
            <p:nvPr/>
          </p:nvCxnSpPr>
          <p:spPr>
            <a:xfrm rot="5400000">
              <a:off x="6709412" y="2137412"/>
              <a:ext cx="4526277"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79"/>
            <p:cNvCxnSpPr/>
            <p:nvPr/>
          </p:nvCxnSpPr>
          <p:spPr>
            <a:xfrm rot="5400000">
              <a:off x="6026052" y="2041427"/>
              <a:ext cx="4505521"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80"/>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81"/>
            <p:cNvCxnSpPr/>
            <p:nvPr/>
          </p:nvCxnSpPr>
          <p:spPr>
            <a:xfrm rot="5400000">
              <a:off x="6738840" y="2241452"/>
              <a:ext cx="4505521"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82"/>
            <p:cNvCxnSpPr/>
            <p:nvPr/>
          </p:nvCxnSpPr>
          <p:spPr>
            <a:xfrm rot="5400000">
              <a:off x="3728939" y="2204940"/>
              <a:ext cx="450552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3"/>
            <p:cNvCxnSpPr/>
            <p:nvPr/>
          </p:nvCxnSpPr>
          <p:spPr>
            <a:xfrm rot="16200000" flipH="1">
              <a:off x="4224239" y="2166840"/>
              <a:ext cx="450552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4"/>
            <p:cNvCxnSpPr/>
            <p:nvPr/>
          </p:nvCxnSpPr>
          <p:spPr>
            <a:xfrm rot="16200000" flipH="1">
              <a:off x="4414739" y="2052540"/>
              <a:ext cx="450552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5"/>
            <p:cNvCxnSpPr/>
            <p:nvPr/>
          </p:nvCxnSpPr>
          <p:spPr>
            <a:xfrm rot="5400000">
              <a:off x="3309839" y="2090640"/>
              <a:ext cx="450552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6"/>
            <p:cNvCxnSpPr/>
            <p:nvPr/>
          </p:nvCxnSpPr>
          <p:spPr>
            <a:xfrm rot="16200000" flipH="1">
              <a:off x="43242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7"/>
            <p:cNvCxnSpPr/>
            <p:nvPr/>
          </p:nvCxnSpPr>
          <p:spPr>
            <a:xfrm rot="5400000">
              <a:off x="49481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8"/>
            <p:cNvCxnSpPr/>
            <p:nvPr/>
          </p:nvCxnSpPr>
          <p:spPr>
            <a:xfrm rot="5400000">
              <a:off x="5405339" y="1747740"/>
              <a:ext cx="450552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9"/>
            <p:cNvCxnSpPr/>
            <p:nvPr/>
          </p:nvCxnSpPr>
          <p:spPr>
            <a:xfrm rot="16200000" flipH="1">
              <a:off x="25478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93"/>
          <p:cNvSpPr/>
          <p:nvPr/>
        </p:nvSpPr>
        <p:spPr>
          <a:xfrm>
            <a:off x="0" y="4311650"/>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89" name="Straight Connector 95"/>
          <p:cNvCxnSpPr/>
          <p:nvPr/>
        </p:nvCxnSpPr>
        <p:spPr>
          <a:xfrm>
            <a:off x="0" y="438785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96"/>
          <p:cNvCxnSpPr/>
          <p:nvPr/>
        </p:nvCxnSpPr>
        <p:spPr>
          <a:xfrm>
            <a:off x="0" y="6138863"/>
            <a:ext cx="9144000"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6"/>
            <a:ext cx="8305800" cy="414649"/>
          </a:xfrm>
        </p:spPr>
        <p:txBody>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91" name="Date Placeholder 1"/>
          <p:cNvSpPr>
            <a:spLocks noGrp="1"/>
          </p:cNvSpPr>
          <p:nvPr>
            <p:ph type="dt" sz="half" idx="10"/>
          </p:nvPr>
        </p:nvSpPr>
        <p:spPr/>
        <p:txBody>
          <a:bodyPr/>
          <a:lstStyle>
            <a:lvl1pPr>
              <a:defRPr/>
            </a:lvl1pPr>
          </a:lstStyle>
          <a:p>
            <a:pPr>
              <a:defRPr/>
            </a:pPr>
            <a:fld id="{FE07454C-FD0D-4535-B1DB-68AD05A34583}" type="datetimeFigureOut">
              <a:rPr lang="en-US">
                <a:solidFill>
                  <a:srgbClr val="1D3641"/>
                </a:solidFill>
              </a:rPr>
              <a:pPr>
                <a:defRPr/>
              </a:pPr>
              <a:t>8/19/2014</a:t>
            </a:fld>
            <a:endParaRPr lang="en-US" dirty="0">
              <a:solidFill>
                <a:srgbClr val="1D3641"/>
              </a:solidFill>
            </a:endParaRPr>
          </a:p>
        </p:txBody>
      </p:sp>
      <p:sp>
        <p:nvSpPr>
          <p:cNvPr id="92" name="Footer Placeholder 90"/>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93" name="Slide Number Placeholder 91"/>
          <p:cNvSpPr>
            <a:spLocks noGrp="1"/>
          </p:cNvSpPr>
          <p:nvPr>
            <p:ph type="sldNum" sz="quarter" idx="12"/>
          </p:nvPr>
        </p:nvSpPr>
        <p:spPr/>
        <p:txBody>
          <a:bodyPr/>
          <a:lstStyle>
            <a:lvl1pPr>
              <a:defRPr/>
            </a:lvl1pPr>
          </a:lstStyle>
          <a:p>
            <a:pPr>
              <a:defRPr/>
            </a:pPr>
            <a:fld id="{26A7B9D8-A29C-41C7-BB3C-E4D0B27BADF7}"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042635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DDB949B-830C-430B-86A8-D44A7AC26671}" type="datetimeFigureOut">
              <a:rPr lang="en-US">
                <a:solidFill>
                  <a:srgbClr val="1D3641"/>
                </a:solidFill>
              </a:rPr>
              <a:pPr>
                <a:defRPr/>
              </a:pPr>
              <a:t>8/19/2014</a:t>
            </a:fld>
            <a:endParaRPr lang="en-US" dirty="0">
              <a:solidFill>
                <a:srgbClr val="1D3641"/>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7" name="Slide Number Placeholder 5"/>
          <p:cNvSpPr>
            <a:spLocks noGrp="1"/>
          </p:cNvSpPr>
          <p:nvPr>
            <p:ph type="sldNum" sz="quarter" idx="12"/>
          </p:nvPr>
        </p:nvSpPr>
        <p:spPr/>
        <p:txBody>
          <a:bodyPr/>
          <a:lstStyle>
            <a:lvl1pPr>
              <a:defRPr/>
            </a:lvl1pPr>
          </a:lstStyle>
          <a:p>
            <a:pPr>
              <a:defRPr/>
            </a:pPr>
            <a:fld id="{37A49C1E-71BD-4168-B7B8-DAD408829FBC}"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178429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F3554D-90F9-42B9-9355-7C5C64276282}" type="datetimeFigureOut">
              <a:rPr lang="en-US">
                <a:solidFill>
                  <a:srgbClr val="1D3641"/>
                </a:solidFill>
              </a:rPr>
              <a:pPr>
                <a:defRPr/>
              </a:pPr>
              <a:t>8/19/2014</a:t>
            </a:fld>
            <a:endParaRPr lang="en-US" dirty="0">
              <a:solidFill>
                <a:srgbClr val="1D3641"/>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9" name="Slide Number Placeholder 5"/>
          <p:cNvSpPr>
            <a:spLocks noGrp="1"/>
          </p:cNvSpPr>
          <p:nvPr>
            <p:ph type="sldNum" sz="quarter" idx="12"/>
          </p:nvPr>
        </p:nvSpPr>
        <p:spPr/>
        <p:txBody>
          <a:bodyPr/>
          <a:lstStyle>
            <a:lvl1pPr>
              <a:defRPr/>
            </a:lvl1pPr>
          </a:lstStyle>
          <a:p>
            <a:pPr>
              <a:defRPr/>
            </a:pPr>
            <a:fld id="{3179DBF4-F704-4827-A1E0-BF54463543E1}"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3965402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1CE0E5-6F9F-4BCB-914F-E8DCFDF1D859}" type="datetimeFigureOut">
              <a:rPr lang="en-US">
                <a:solidFill>
                  <a:srgbClr val="1D3641"/>
                </a:solidFill>
              </a:rPr>
              <a:pPr>
                <a:defRPr/>
              </a:pPr>
              <a:t>8/19/2014</a:t>
            </a:fld>
            <a:endParaRPr lang="en-US" dirty="0">
              <a:solidFill>
                <a:srgbClr val="1D3641"/>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5" name="Slide Number Placeholder 5"/>
          <p:cNvSpPr>
            <a:spLocks noGrp="1"/>
          </p:cNvSpPr>
          <p:nvPr>
            <p:ph type="sldNum" sz="quarter" idx="12"/>
          </p:nvPr>
        </p:nvSpPr>
        <p:spPr/>
        <p:txBody>
          <a:bodyPr/>
          <a:lstStyle>
            <a:lvl1pPr>
              <a:defRPr/>
            </a:lvl1pPr>
          </a:lstStyle>
          <a:p>
            <a:pPr>
              <a:defRPr/>
            </a:pPr>
            <a:fld id="{AA5CB832-3F66-45F4-AF28-1B8DF93D030F}"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3326784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817180-7F00-4840-A8C5-0528422B0849}" type="datetimeFigureOut">
              <a:rPr lang="en-US">
                <a:solidFill>
                  <a:srgbClr val="1D3641"/>
                </a:solidFill>
              </a:rPr>
              <a:pPr>
                <a:defRPr/>
              </a:pPr>
              <a:t>8/19/2014</a:t>
            </a:fld>
            <a:endParaRPr lang="en-US" dirty="0">
              <a:solidFill>
                <a:srgbClr val="1D3641"/>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4" name="Slide Number Placeholder 5"/>
          <p:cNvSpPr>
            <a:spLocks noGrp="1"/>
          </p:cNvSpPr>
          <p:nvPr>
            <p:ph type="sldNum" sz="quarter" idx="12"/>
          </p:nvPr>
        </p:nvSpPr>
        <p:spPr/>
        <p:txBody>
          <a:bodyPr/>
          <a:lstStyle>
            <a:lvl1pPr>
              <a:defRPr/>
            </a:lvl1pPr>
          </a:lstStyle>
          <a:p>
            <a:pPr>
              <a:defRPr/>
            </a:pPr>
            <a:fld id="{B0B4E716-8FD9-4DDE-93BB-CCE16BE2B75B}"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083636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36"/>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6" name="Straight Connector 38"/>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40"/>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42"/>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00400" y="273052"/>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52400" y="1901952"/>
            <a:ext cx="2377440" cy="1371600"/>
          </a:xfrm>
        </p:spPr>
        <p:txBody>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7DAD3A24-4AB3-4A30-9A97-C6E9DFFC73DC}" type="datetimeFigureOut">
              <a:rPr lang="en-US">
                <a:solidFill>
                  <a:srgbClr val="1D3641"/>
                </a:solidFill>
              </a:rPr>
              <a:pPr>
                <a:defRPr/>
              </a:pPr>
              <a:t>8/19/2014</a:t>
            </a:fld>
            <a:endParaRPr lang="en-US" dirty="0">
              <a:solidFill>
                <a:srgbClr val="1D3641"/>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11" name="Slide Number Placeholder 6"/>
          <p:cNvSpPr>
            <a:spLocks noGrp="1"/>
          </p:cNvSpPr>
          <p:nvPr>
            <p:ph type="sldNum" sz="quarter" idx="12"/>
          </p:nvPr>
        </p:nvSpPr>
        <p:spPr/>
        <p:txBody>
          <a:bodyPr/>
          <a:lstStyle>
            <a:lvl1pPr>
              <a:defRPr/>
            </a:lvl1pPr>
          </a:lstStyle>
          <a:p>
            <a:pPr>
              <a:defRPr/>
            </a:pPr>
            <a:fld id="{41DBE8A3-872F-4263-9568-26C80DB06444}"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26014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BD3482-4C18-476D-80E5-C16527CF2424}"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6" name="Slide Number Placeholder 5"/>
          <p:cNvSpPr>
            <a:spLocks noGrp="1"/>
          </p:cNvSpPr>
          <p:nvPr>
            <p:ph type="sldNum" sz="quarter" idx="12"/>
          </p:nvPr>
        </p:nvSpPr>
        <p:spPr/>
        <p:txBody>
          <a:bodyPr/>
          <a:lstStyle>
            <a:lvl1pPr>
              <a:defRPr/>
            </a:lvl1pPr>
          </a:lstStyle>
          <a:p>
            <a:pPr>
              <a:defRPr/>
            </a:pPr>
            <a:fld id="{7ABE7370-0582-475C-A301-42C6463150BB}"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923370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32"/>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6" name="Straight Connector 33"/>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34"/>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59"/>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2" name="Title 1"/>
          <p:cNvSpPr>
            <a:spLocks noGrp="1"/>
          </p:cNvSpPr>
          <p:nvPr>
            <p:ph type="title"/>
          </p:nvPr>
        </p:nvSpPr>
        <p:spPr>
          <a:xfrm>
            <a:off x="155448" y="1905000"/>
            <a:ext cx="2377440" cy="1371600"/>
          </a:xfrm>
        </p:spPr>
        <p:txBody>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91543085-1773-457B-8995-EF4BB043D417}" type="datetimeFigureOut">
              <a:rPr lang="en-US">
                <a:solidFill>
                  <a:srgbClr val="1D3641"/>
                </a:solidFill>
              </a:rPr>
              <a:pPr>
                <a:defRPr/>
              </a:pPr>
              <a:t>8/19/2014</a:t>
            </a:fld>
            <a:endParaRPr lang="en-US" dirty="0">
              <a:solidFill>
                <a:srgbClr val="1D3641"/>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11" name="Slide Number Placeholder 6"/>
          <p:cNvSpPr>
            <a:spLocks noGrp="1"/>
          </p:cNvSpPr>
          <p:nvPr>
            <p:ph type="sldNum" sz="quarter" idx="12"/>
          </p:nvPr>
        </p:nvSpPr>
        <p:spPr/>
        <p:txBody>
          <a:bodyPr/>
          <a:lstStyle>
            <a:lvl1pPr>
              <a:defRPr/>
            </a:lvl1pPr>
          </a:lstStyle>
          <a:p>
            <a:pPr>
              <a:defRPr/>
            </a:pPr>
            <a:fld id="{354314F2-3687-42D0-9290-BA43C6B04BCA}"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457897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EEB0F5-F14F-420D-87E0-4DE892227D87}"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6" name="Slide Number Placeholder 5"/>
          <p:cNvSpPr>
            <a:spLocks noGrp="1"/>
          </p:cNvSpPr>
          <p:nvPr>
            <p:ph type="sldNum" sz="quarter" idx="12"/>
          </p:nvPr>
        </p:nvSpPr>
        <p:spPr/>
        <p:txBody>
          <a:bodyPr/>
          <a:lstStyle>
            <a:lvl1pPr>
              <a:defRPr/>
            </a:lvl1pPr>
          </a:lstStyle>
          <a:p>
            <a:pPr>
              <a:defRPr/>
            </a:pPr>
            <a:fld id="{32A92916-4EF6-4069-9F99-A47ADBA6BC80}"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617587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E57A51-AEDB-4C7E-B32F-A9347F806ADF}"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6" name="Slide Number Placeholder 5"/>
          <p:cNvSpPr>
            <a:spLocks noGrp="1"/>
          </p:cNvSpPr>
          <p:nvPr>
            <p:ph type="sldNum" sz="quarter" idx="12"/>
          </p:nvPr>
        </p:nvSpPr>
        <p:spPr/>
        <p:txBody>
          <a:bodyPr/>
          <a:lstStyle>
            <a:lvl1pPr>
              <a:defRPr/>
            </a:lvl1pPr>
          </a:lstStyle>
          <a:p>
            <a:pPr>
              <a:defRPr/>
            </a:pPr>
            <a:fld id="{5AEBD816-01A8-4F79-B9A1-C753CDBD8773}"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33876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92"/>
          <p:cNvGrpSpPr>
            <a:grpSpLocks/>
          </p:cNvGrpSpPr>
          <p:nvPr/>
        </p:nvGrpSpPr>
        <p:grpSpPr bwMode="auto">
          <a:xfrm>
            <a:off x="0" y="-30163"/>
            <a:ext cx="9067800" cy="4846638"/>
            <a:chOff x="1" y="-30477"/>
            <a:chExt cx="9067799" cy="4526277"/>
          </a:xfrm>
        </p:grpSpPr>
        <p:cxnSp>
          <p:nvCxnSpPr>
            <p:cNvPr id="5" name="Straight Connector 7"/>
            <p:cNvCxnSpPr/>
            <p:nvPr/>
          </p:nvCxnSpPr>
          <p:spPr>
            <a:xfrm rot="16200000" flipH="1">
              <a:off x="-2715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nvCxnSpPr>
          <p:spPr>
            <a:xfrm rot="16200000" flipH="1">
              <a:off x="-4620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9"/>
            <p:cNvCxnSpPr/>
            <p:nvPr/>
          </p:nvCxnSpPr>
          <p:spPr>
            <a:xfrm rot="5400000">
              <a:off x="-3096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10"/>
            <p:cNvCxnSpPr/>
            <p:nvPr/>
          </p:nvCxnSpPr>
          <p:spPr>
            <a:xfrm rot="5400000">
              <a:off x="-206226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1"/>
            <p:cNvCxnSpPr/>
            <p:nvPr/>
          </p:nvCxnSpPr>
          <p:spPr>
            <a:xfrm rot="16200000" flipH="1">
              <a:off x="-213846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2"/>
            <p:cNvCxnSpPr/>
            <p:nvPr/>
          </p:nvCxnSpPr>
          <p:spPr>
            <a:xfrm rot="16200000" flipH="1">
              <a:off x="-195360" y="1785840"/>
              <a:ext cx="450552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3"/>
            <p:cNvCxnSpPr/>
            <p:nvPr/>
          </p:nvCxnSpPr>
          <p:spPr>
            <a:xfrm rot="16200000" flipH="1">
              <a:off x="-1643160"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4"/>
            <p:cNvCxnSpPr/>
            <p:nvPr/>
          </p:nvCxnSpPr>
          <p:spPr>
            <a:xfrm rot="5400000">
              <a:off x="-152886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5"/>
            <p:cNvCxnSpPr/>
            <p:nvPr/>
          </p:nvCxnSpPr>
          <p:spPr>
            <a:xfrm rot="16200000" flipH="1">
              <a:off x="-95736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6"/>
            <p:cNvCxnSpPr/>
            <p:nvPr/>
          </p:nvCxnSpPr>
          <p:spPr>
            <a:xfrm rot="16200000" flipH="1">
              <a:off x="-194796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p:nvCxnSpPr>
          <p:spPr>
            <a:xfrm rot="16200000" flipH="1">
              <a:off x="-652560"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8"/>
            <p:cNvCxnSpPr/>
            <p:nvPr/>
          </p:nvCxnSpPr>
          <p:spPr>
            <a:xfrm rot="16200000" flipH="1">
              <a:off x="-16431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rot="16200000" flipH="1">
              <a:off x="-1790370" y="2019629"/>
              <a:ext cx="4495143"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20"/>
            <p:cNvCxnSpPr/>
            <p:nvPr/>
          </p:nvCxnSpPr>
          <p:spPr>
            <a:xfrm rot="5400000">
              <a:off x="-555722"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1"/>
            <p:cNvCxnSpPr/>
            <p:nvPr/>
          </p:nvCxnSpPr>
          <p:spPr>
            <a:xfrm rot="5400000">
              <a:off x="34034"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22"/>
            <p:cNvCxnSpPr/>
            <p:nvPr/>
          </p:nvCxnSpPr>
          <p:spPr>
            <a:xfrm rot="5400000">
              <a:off x="2618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3"/>
            <p:cNvCxnSpPr/>
            <p:nvPr/>
          </p:nvCxnSpPr>
          <p:spPr>
            <a:xfrm rot="5400000">
              <a:off x="-67954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4"/>
            <p:cNvCxnSpPr/>
            <p:nvPr/>
          </p:nvCxnSpPr>
          <p:spPr>
            <a:xfrm rot="16200000" flipH="1">
              <a:off x="-1466947"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5"/>
            <p:cNvCxnSpPr/>
            <p:nvPr/>
          </p:nvCxnSpPr>
          <p:spPr>
            <a:xfrm rot="16200000" flipH="1">
              <a:off x="-777972"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6"/>
            <p:cNvCxnSpPr/>
            <p:nvPr/>
          </p:nvCxnSpPr>
          <p:spPr>
            <a:xfrm rot="16200000" flipH="1">
              <a:off x="-11859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7"/>
            <p:cNvCxnSpPr/>
            <p:nvPr/>
          </p:nvCxnSpPr>
          <p:spPr>
            <a:xfrm rot="16200000" flipH="1">
              <a:off x="-9573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8"/>
            <p:cNvCxnSpPr/>
            <p:nvPr/>
          </p:nvCxnSpPr>
          <p:spPr>
            <a:xfrm rot="16200000" flipH="1">
              <a:off x="224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9"/>
            <p:cNvCxnSpPr/>
            <p:nvPr/>
          </p:nvCxnSpPr>
          <p:spPr>
            <a:xfrm rot="16200000" flipH="1">
              <a:off x="2052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30"/>
            <p:cNvCxnSpPr/>
            <p:nvPr/>
          </p:nvCxnSpPr>
          <p:spPr>
            <a:xfrm rot="5400000">
              <a:off x="2204939" y="2052540"/>
              <a:ext cx="450552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31"/>
            <p:cNvCxnSpPr/>
            <p:nvPr/>
          </p:nvCxnSpPr>
          <p:spPr>
            <a:xfrm rot="5400000">
              <a:off x="45234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2"/>
            <p:cNvCxnSpPr/>
            <p:nvPr/>
          </p:nvCxnSpPr>
          <p:spPr>
            <a:xfrm rot="16200000" flipH="1">
              <a:off x="37614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3"/>
            <p:cNvCxnSpPr/>
            <p:nvPr/>
          </p:nvCxnSpPr>
          <p:spPr>
            <a:xfrm rot="5400000">
              <a:off x="1024634"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4"/>
            <p:cNvCxnSpPr/>
            <p:nvPr/>
          </p:nvCxnSpPr>
          <p:spPr>
            <a:xfrm rot="16200000" flipH="1">
              <a:off x="871440" y="2014440"/>
              <a:ext cx="450552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5"/>
            <p:cNvCxnSpPr/>
            <p:nvPr/>
          </p:nvCxnSpPr>
          <p:spPr>
            <a:xfrm rot="5400000">
              <a:off x="98574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6"/>
            <p:cNvCxnSpPr/>
            <p:nvPr/>
          </p:nvCxnSpPr>
          <p:spPr>
            <a:xfrm rot="16200000" flipH="1">
              <a:off x="155724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7"/>
            <p:cNvCxnSpPr/>
            <p:nvPr/>
          </p:nvCxnSpPr>
          <p:spPr>
            <a:xfrm rot="16200000" flipH="1">
              <a:off x="5666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8"/>
            <p:cNvCxnSpPr/>
            <p:nvPr/>
          </p:nvCxnSpPr>
          <p:spPr>
            <a:xfrm rot="16200000" flipH="1">
              <a:off x="18620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9"/>
            <p:cNvCxnSpPr/>
            <p:nvPr/>
          </p:nvCxnSpPr>
          <p:spPr>
            <a:xfrm rot="16200000" flipH="1">
              <a:off x="8714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40"/>
            <p:cNvCxnSpPr/>
            <p:nvPr/>
          </p:nvCxnSpPr>
          <p:spPr>
            <a:xfrm rot="5400000">
              <a:off x="147540"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41"/>
            <p:cNvCxnSpPr/>
            <p:nvPr/>
          </p:nvCxnSpPr>
          <p:spPr>
            <a:xfrm rot="5400000">
              <a:off x="1958878"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42"/>
            <p:cNvCxnSpPr/>
            <p:nvPr/>
          </p:nvCxnSpPr>
          <p:spPr>
            <a:xfrm rot="5400000">
              <a:off x="25486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3"/>
            <p:cNvCxnSpPr/>
            <p:nvPr/>
          </p:nvCxnSpPr>
          <p:spPr>
            <a:xfrm rot="5400000">
              <a:off x="2776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4"/>
            <p:cNvCxnSpPr/>
            <p:nvPr/>
          </p:nvCxnSpPr>
          <p:spPr>
            <a:xfrm rot="5400000">
              <a:off x="1835053"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5"/>
            <p:cNvCxnSpPr/>
            <p:nvPr/>
          </p:nvCxnSpPr>
          <p:spPr>
            <a:xfrm rot="16200000" flipH="1">
              <a:off x="1047653"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6"/>
            <p:cNvCxnSpPr/>
            <p:nvPr/>
          </p:nvCxnSpPr>
          <p:spPr>
            <a:xfrm rot="16200000" flipH="1">
              <a:off x="1736628"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7"/>
            <p:cNvCxnSpPr/>
            <p:nvPr/>
          </p:nvCxnSpPr>
          <p:spPr>
            <a:xfrm rot="16200000" flipH="1">
              <a:off x="13286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8"/>
            <p:cNvCxnSpPr/>
            <p:nvPr/>
          </p:nvCxnSpPr>
          <p:spPr>
            <a:xfrm rot="16200000" flipH="1">
              <a:off x="15572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49"/>
            <p:cNvCxnSpPr/>
            <p:nvPr/>
          </p:nvCxnSpPr>
          <p:spPr>
            <a:xfrm rot="16200000" flipH="1">
              <a:off x="39194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50"/>
            <p:cNvCxnSpPr/>
            <p:nvPr/>
          </p:nvCxnSpPr>
          <p:spPr>
            <a:xfrm rot="16200000" flipH="1">
              <a:off x="32717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51"/>
            <p:cNvCxnSpPr/>
            <p:nvPr/>
          </p:nvCxnSpPr>
          <p:spPr>
            <a:xfrm rot="5400000">
              <a:off x="38813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52"/>
            <p:cNvCxnSpPr/>
            <p:nvPr/>
          </p:nvCxnSpPr>
          <p:spPr>
            <a:xfrm rot="5400000">
              <a:off x="3005039" y="2090640"/>
              <a:ext cx="4505521"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3"/>
            <p:cNvCxnSpPr/>
            <p:nvPr/>
          </p:nvCxnSpPr>
          <p:spPr>
            <a:xfrm rot="16200000" flipH="1">
              <a:off x="22430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4"/>
            <p:cNvCxnSpPr/>
            <p:nvPr/>
          </p:nvCxnSpPr>
          <p:spPr>
            <a:xfrm rot="16200000" flipH="1">
              <a:off x="3538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5"/>
            <p:cNvCxnSpPr/>
            <p:nvPr/>
          </p:nvCxnSpPr>
          <p:spPr>
            <a:xfrm rot="5400000">
              <a:off x="3822602" y="1536602"/>
              <a:ext cx="4505521"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6"/>
            <p:cNvCxnSpPr/>
            <p:nvPr/>
          </p:nvCxnSpPr>
          <p:spPr>
            <a:xfrm rot="5400000">
              <a:off x="42250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57"/>
            <p:cNvCxnSpPr/>
            <p:nvPr/>
          </p:nvCxnSpPr>
          <p:spPr>
            <a:xfrm rot="5400000">
              <a:off x="4071839"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8"/>
            <p:cNvCxnSpPr/>
            <p:nvPr/>
          </p:nvCxnSpPr>
          <p:spPr>
            <a:xfrm rot="5400000">
              <a:off x="356542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9"/>
            <p:cNvCxnSpPr/>
            <p:nvPr/>
          </p:nvCxnSpPr>
          <p:spPr>
            <a:xfrm rot="16200000" flipH="1">
              <a:off x="34130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60"/>
            <p:cNvCxnSpPr/>
            <p:nvPr/>
          </p:nvCxnSpPr>
          <p:spPr>
            <a:xfrm rot="16200000" flipH="1">
              <a:off x="29288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61"/>
            <p:cNvCxnSpPr/>
            <p:nvPr/>
          </p:nvCxnSpPr>
          <p:spPr>
            <a:xfrm rot="16200000" flipH="1">
              <a:off x="3081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62"/>
            <p:cNvCxnSpPr/>
            <p:nvPr/>
          </p:nvCxnSpPr>
          <p:spPr>
            <a:xfrm rot="5400000">
              <a:off x="4643339"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3"/>
            <p:cNvCxnSpPr/>
            <p:nvPr/>
          </p:nvCxnSpPr>
          <p:spPr>
            <a:xfrm rot="16200000" flipH="1">
              <a:off x="4643339"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4"/>
            <p:cNvCxnSpPr/>
            <p:nvPr/>
          </p:nvCxnSpPr>
          <p:spPr>
            <a:xfrm rot="5400000">
              <a:off x="5215633"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5"/>
            <p:cNvCxnSpPr/>
            <p:nvPr/>
          </p:nvCxnSpPr>
          <p:spPr>
            <a:xfrm rot="16200000" flipH="1">
              <a:off x="5062439"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6"/>
            <p:cNvCxnSpPr/>
            <p:nvPr/>
          </p:nvCxnSpPr>
          <p:spPr>
            <a:xfrm rot="5400000">
              <a:off x="5176739"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7"/>
            <p:cNvCxnSpPr/>
            <p:nvPr/>
          </p:nvCxnSpPr>
          <p:spPr>
            <a:xfrm rot="16200000" flipH="1">
              <a:off x="57482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8"/>
            <p:cNvCxnSpPr/>
            <p:nvPr/>
          </p:nvCxnSpPr>
          <p:spPr>
            <a:xfrm rot="16200000" flipH="1">
              <a:off x="49100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69"/>
            <p:cNvCxnSpPr/>
            <p:nvPr/>
          </p:nvCxnSpPr>
          <p:spPr>
            <a:xfrm rot="5400000">
              <a:off x="4795739"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70"/>
            <p:cNvCxnSpPr/>
            <p:nvPr/>
          </p:nvCxnSpPr>
          <p:spPr>
            <a:xfrm rot="16200000" flipH="1">
              <a:off x="53910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71"/>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72"/>
            <p:cNvCxnSpPr/>
            <p:nvPr/>
          </p:nvCxnSpPr>
          <p:spPr>
            <a:xfrm rot="16200000" flipH="1">
              <a:off x="55196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3"/>
            <p:cNvCxnSpPr/>
            <p:nvPr/>
          </p:nvCxnSpPr>
          <p:spPr>
            <a:xfrm rot="16200000" flipH="1">
              <a:off x="5748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74"/>
            <p:cNvCxnSpPr/>
            <p:nvPr/>
          </p:nvCxnSpPr>
          <p:spPr>
            <a:xfrm rot="16200000" flipH="1">
              <a:off x="6434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5"/>
            <p:cNvCxnSpPr/>
            <p:nvPr/>
          </p:nvCxnSpPr>
          <p:spPr>
            <a:xfrm rot="16200000" flipH="1">
              <a:off x="6243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6"/>
            <p:cNvCxnSpPr/>
            <p:nvPr/>
          </p:nvCxnSpPr>
          <p:spPr>
            <a:xfrm rot="5400000">
              <a:off x="63959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7"/>
            <p:cNvCxnSpPr/>
            <p:nvPr/>
          </p:nvCxnSpPr>
          <p:spPr>
            <a:xfrm rot="16200000" flipH="1">
              <a:off x="605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8"/>
            <p:cNvCxnSpPr/>
            <p:nvPr/>
          </p:nvCxnSpPr>
          <p:spPr>
            <a:xfrm rot="5400000">
              <a:off x="6709412" y="2137412"/>
              <a:ext cx="4526277"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79"/>
            <p:cNvCxnSpPr/>
            <p:nvPr/>
          </p:nvCxnSpPr>
          <p:spPr>
            <a:xfrm rot="5400000">
              <a:off x="6026052" y="2041427"/>
              <a:ext cx="4505521"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80"/>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81"/>
            <p:cNvCxnSpPr/>
            <p:nvPr/>
          </p:nvCxnSpPr>
          <p:spPr>
            <a:xfrm rot="5400000">
              <a:off x="6738840" y="2241452"/>
              <a:ext cx="4505521"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82"/>
            <p:cNvCxnSpPr/>
            <p:nvPr/>
          </p:nvCxnSpPr>
          <p:spPr>
            <a:xfrm rot="5400000">
              <a:off x="3728939" y="2204940"/>
              <a:ext cx="450552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3"/>
            <p:cNvCxnSpPr/>
            <p:nvPr/>
          </p:nvCxnSpPr>
          <p:spPr>
            <a:xfrm rot="16200000" flipH="1">
              <a:off x="4224239" y="2166840"/>
              <a:ext cx="450552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4"/>
            <p:cNvCxnSpPr/>
            <p:nvPr/>
          </p:nvCxnSpPr>
          <p:spPr>
            <a:xfrm rot="16200000" flipH="1">
              <a:off x="4414739" y="2052540"/>
              <a:ext cx="450552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5"/>
            <p:cNvCxnSpPr/>
            <p:nvPr/>
          </p:nvCxnSpPr>
          <p:spPr>
            <a:xfrm rot="5400000">
              <a:off x="3309839" y="2090640"/>
              <a:ext cx="450552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6"/>
            <p:cNvCxnSpPr/>
            <p:nvPr/>
          </p:nvCxnSpPr>
          <p:spPr>
            <a:xfrm rot="16200000" flipH="1">
              <a:off x="43242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7"/>
            <p:cNvCxnSpPr/>
            <p:nvPr/>
          </p:nvCxnSpPr>
          <p:spPr>
            <a:xfrm rot="5400000">
              <a:off x="49481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8"/>
            <p:cNvCxnSpPr/>
            <p:nvPr/>
          </p:nvCxnSpPr>
          <p:spPr>
            <a:xfrm rot="5400000">
              <a:off x="5405339" y="1747740"/>
              <a:ext cx="450552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9"/>
            <p:cNvCxnSpPr/>
            <p:nvPr/>
          </p:nvCxnSpPr>
          <p:spPr>
            <a:xfrm rot="16200000" flipH="1">
              <a:off x="25478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93"/>
          <p:cNvSpPr/>
          <p:nvPr/>
        </p:nvSpPr>
        <p:spPr>
          <a:xfrm>
            <a:off x="0" y="4311650"/>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89" name="Straight Connector 95"/>
          <p:cNvCxnSpPr/>
          <p:nvPr/>
        </p:nvCxnSpPr>
        <p:spPr>
          <a:xfrm>
            <a:off x="0" y="438785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96"/>
          <p:cNvCxnSpPr/>
          <p:nvPr/>
        </p:nvCxnSpPr>
        <p:spPr>
          <a:xfrm>
            <a:off x="0" y="6138863"/>
            <a:ext cx="9144000"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6"/>
            <a:ext cx="8305800" cy="414649"/>
          </a:xfrm>
        </p:spPr>
        <p:txBody>
          <a:bodyPr/>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91" name="Date Placeholder 1"/>
          <p:cNvSpPr>
            <a:spLocks noGrp="1"/>
          </p:cNvSpPr>
          <p:nvPr>
            <p:ph type="dt" sz="half" idx="10"/>
          </p:nvPr>
        </p:nvSpPr>
        <p:spPr/>
        <p:txBody>
          <a:bodyPr/>
          <a:lstStyle>
            <a:lvl1pPr>
              <a:defRPr/>
            </a:lvl1pPr>
          </a:lstStyle>
          <a:p>
            <a:pPr>
              <a:defRPr/>
            </a:pPr>
            <a:fld id="{FE07454C-FD0D-4535-B1DB-68AD05A34583}" type="datetimeFigureOut">
              <a:rPr lang="en-US">
                <a:solidFill>
                  <a:srgbClr val="1D3641"/>
                </a:solidFill>
              </a:rPr>
              <a:pPr>
                <a:defRPr/>
              </a:pPr>
              <a:t>8/19/2014</a:t>
            </a:fld>
            <a:endParaRPr lang="en-US" dirty="0">
              <a:solidFill>
                <a:srgbClr val="1D3641"/>
              </a:solidFill>
            </a:endParaRPr>
          </a:p>
        </p:txBody>
      </p:sp>
      <p:sp>
        <p:nvSpPr>
          <p:cNvPr id="92" name="Footer Placeholder 90"/>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93" name="Slide Number Placeholder 91"/>
          <p:cNvSpPr>
            <a:spLocks noGrp="1"/>
          </p:cNvSpPr>
          <p:nvPr>
            <p:ph type="sldNum" sz="quarter" idx="12"/>
          </p:nvPr>
        </p:nvSpPr>
        <p:spPr/>
        <p:txBody>
          <a:bodyPr/>
          <a:lstStyle>
            <a:lvl1pPr>
              <a:defRPr/>
            </a:lvl1pPr>
          </a:lstStyle>
          <a:p>
            <a:pPr>
              <a:defRPr/>
            </a:pPr>
            <a:fld id="{26A7B9D8-A29C-41C7-BB3C-E4D0B27BADF7}"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042635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DDB949B-830C-430B-86A8-D44A7AC26671}" type="datetimeFigureOut">
              <a:rPr lang="en-US">
                <a:solidFill>
                  <a:srgbClr val="1D3641"/>
                </a:solidFill>
              </a:rPr>
              <a:pPr>
                <a:defRPr/>
              </a:pPr>
              <a:t>8/19/2014</a:t>
            </a:fld>
            <a:endParaRPr lang="en-US" dirty="0">
              <a:solidFill>
                <a:srgbClr val="1D3641"/>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7" name="Slide Number Placeholder 5"/>
          <p:cNvSpPr>
            <a:spLocks noGrp="1"/>
          </p:cNvSpPr>
          <p:nvPr>
            <p:ph type="sldNum" sz="quarter" idx="12"/>
          </p:nvPr>
        </p:nvSpPr>
        <p:spPr/>
        <p:txBody>
          <a:bodyPr/>
          <a:lstStyle>
            <a:lvl1pPr>
              <a:defRPr/>
            </a:lvl1pPr>
          </a:lstStyle>
          <a:p>
            <a:pPr>
              <a:defRPr/>
            </a:pPr>
            <a:fld id="{37A49C1E-71BD-4168-B7B8-DAD408829FBC}"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17842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F3554D-90F9-42B9-9355-7C5C64276282}" type="datetimeFigureOut">
              <a:rPr lang="en-US">
                <a:solidFill>
                  <a:srgbClr val="1D3641"/>
                </a:solidFill>
              </a:rPr>
              <a:pPr>
                <a:defRPr/>
              </a:pPr>
              <a:t>8/19/2014</a:t>
            </a:fld>
            <a:endParaRPr lang="en-US" dirty="0">
              <a:solidFill>
                <a:srgbClr val="1D3641"/>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9" name="Slide Number Placeholder 5"/>
          <p:cNvSpPr>
            <a:spLocks noGrp="1"/>
          </p:cNvSpPr>
          <p:nvPr>
            <p:ph type="sldNum" sz="quarter" idx="12"/>
          </p:nvPr>
        </p:nvSpPr>
        <p:spPr/>
        <p:txBody>
          <a:bodyPr/>
          <a:lstStyle>
            <a:lvl1pPr>
              <a:defRPr/>
            </a:lvl1pPr>
          </a:lstStyle>
          <a:p>
            <a:pPr>
              <a:defRPr/>
            </a:pPr>
            <a:fld id="{3179DBF4-F704-4827-A1E0-BF54463543E1}"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396540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1CE0E5-6F9F-4BCB-914F-E8DCFDF1D859}" type="datetimeFigureOut">
              <a:rPr lang="en-US">
                <a:solidFill>
                  <a:srgbClr val="1D3641"/>
                </a:solidFill>
              </a:rPr>
              <a:pPr>
                <a:defRPr/>
              </a:pPr>
              <a:t>8/19/2014</a:t>
            </a:fld>
            <a:endParaRPr lang="en-US" dirty="0">
              <a:solidFill>
                <a:srgbClr val="1D3641"/>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5" name="Slide Number Placeholder 5"/>
          <p:cNvSpPr>
            <a:spLocks noGrp="1"/>
          </p:cNvSpPr>
          <p:nvPr>
            <p:ph type="sldNum" sz="quarter" idx="12"/>
          </p:nvPr>
        </p:nvSpPr>
        <p:spPr/>
        <p:txBody>
          <a:bodyPr/>
          <a:lstStyle>
            <a:lvl1pPr>
              <a:defRPr/>
            </a:lvl1pPr>
          </a:lstStyle>
          <a:p>
            <a:pPr>
              <a:defRPr/>
            </a:pPr>
            <a:fld id="{AA5CB832-3F66-45F4-AF28-1B8DF93D030F}"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332678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817180-7F00-4840-A8C5-0528422B0849}" type="datetimeFigureOut">
              <a:rPr lang="en-US">
                <a:solidFill>
                  <a:srgbClr val="1D3641"/>
                </a:solidFill>
              </a:rPr>
              <a:pPr>
                <a:defRPr/>
              </a:pPr>
              <a:t>8/19/2014</a:t>
            </a:fld>
            <a:endParaRPr lang="en-US" dirty="0">
              <a:solidFill>
                <a:srgbClr val="1D3641"/>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4" name="Slide Number Placeholder 5"/>
          <p:cNvSpPr>
            <a:spLocks noGrp="1"/>
          </p:cNvSpPr>
          <p:nvPr>
            <p:ph type="sldNum" sz="quarter" idx="12"/>
          </p:nvPr>
        </p:nvSpPr>
        <p:spPr/>
        <p:txBody>
          <a:bodyPr/>
          <a:lstStyle>
            <a:lvl1pPr>
              <a:defRPr/>
            </a:lvl1pPr>
          </a:lstStyle>
          <a:p>
            <a:pPr>
              <a:defRPr/>
            </a:pPr>
            <a:fld id="{B0B4E716-8FD9-4DDE-93BB-CCE16BE2B75B}"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083636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36"/>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6" name="Straight Connector 38"/>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40"/>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42"/>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00400" y="273052"/>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52400" y="1901952"/>
            <a:ext cx="2377440" cy="1371600"/>
          </a:xfrm>
        </p:spPr>
        <p:txBody>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7DAD3A24-4AB3-4A30-9A97-C6E9DFFC73DC}" type="datetimeFigureOut">
              <a:rPr lang="en-US">
                <a:solidFill>
                  <a:srgbClr val="1D3641"/>
                </a:solidFill>
              </a:rPr>
              <a:pPr>
                <a:defRPr/>
              </a:pPr>
              <a:t>8/19/2014</a:t>
            </a:fld>
            <a:endParaRPr lang="en-US" dirty="0">
              <a:solidFill>
                <a:srgbClr val="1D3641"/>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11" name="Slide Number Placeholder 6"/>
          <p:cNvSpPr>
            <a:spLocks noGrp="1"/>
          </p:cNvSpPr>
          <p:nvPr>
            <p:ph type="sldNum" sz="quarter" idx="12"/>
          </p:nvPr>
        </p:nvSpPr>
        <p:spPr/>
        <p:txBody>
          <a:bodyPr/>
          <a:lstStyle>
            <a:lvl1pPr>
              <a:defRPr/>
            </a:lvl1pPr>
          </a:lstStyle>
          <a:p>
            <a:pPr>
              <a:defRPr/>
            </a:pPr>
            <a:fld id="{41DBE8A3-872F-4263-9568-26C80DB06444}"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2260145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32"/>
          <p:cNvSpPr/>
          <p:nvPr/>
        </p:nvSpPr>
        <p:spPr>
          <a:xfrm>
            <a:off x="0" y="1563688"/>
            <a:ext cx="2762250" cy="3313112"/>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6" name="Straight Connector 33"/>
          <p:cNvCxnSpPr/>
          <p:nvPr/>
        </p:nvCxnSpPr>
        <p:spPr>
          <a:xfrm rot="5400000">
            <a:off x="1127919" y="3221832"/>
            <a:ext cx="30178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34"/>
          <p:cNvCxnSpPr/>
          <p:nvPr/>
        </p:nvCxnSpPr>
        <p:spPr>
          <a:xfrm>
            <a:off x="0" y="1712913"/>
            <a:ext cx="2651125" cy="158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59"/>
          <p:cNvCxnSpPr/>
          <p:nvPr/>
        </p:nvCxnSpPr>
        <p:spPr>
          <a:xfrm>
            <a:off x="0" y="4733925"/>
            <a:ext cx="2651125"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2" name="Title 1"/>
          <p:cNvSpPr>
            <a:spLocks noGrp="1"/>
          </p:cNvSpPr>
          <p:nvPr>
            <p:ph type="title"/>
          </p:nvPr>
        </p:nvSpPr>
        <p:spPr>
          <a:xfrm>
            <a:off x="155448" y="1905000"/>
            <a:ext cx="2377440" cy="1371600"/>
          </a:xfrm>
        </p:spPr>
        <p:txBody>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4"/>
          <p:cNvSpPr>
            <a:spLocks noGrp="1"/>
          </p:cNvSpPr>
          <p:nvPr>
            <p:ph type="dt" sz="half" idx="10"/>
          </p:nvPr>
        </p:nvSpPr>
        <p:spPr/>
        <p:txBody>
          <a:bodyPr/>
          <a:lstStyle>
            <a:lvl1pPr>
              <a:defRPr/>
            </a:lvl1pPr>
          </a:lstStyle>
          <a:p>
            <a:pPr>
              <a:defRPr/>
            </a:pPr>
            <a:fld id="{91543085-1773-457B-8995-EF4BB043D417}" type="datetimeFigureOut">
              <a:rPr lang="en-US">
                <a:solidFill>
                  <a:srgbClr val="1D3641"/>
                </a:solidFill>
              </a:rPr>
              <a:pPr>
                <a:defRPr/>
              </a:pPr>
              <a:t>8/19/2014</a:t>
            </a:fld>
            <a:endParaRPr lang="en-US" dirty="0">
              <a:solidFill>
                <a:srgbClr val="1D3641"/>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dirty="0">
              <a:solidFill>
                <a:srgbClr val="1D3641"/>
              </a:solidFill>
            </a:endParaRPr>
          </a:p>
        </p:txBody>
      </p:sp>
      <p:sp>
        <p:nvSpPr>
          <p:cNvPr id="11" name="Slide Number Placeholder 6"/>
          <p:cNvSpPr>
            <a:spLocks noGrp="1"/>
          </p:cNvSpPr>
          <p:nvPr>
            <p:ph type="sldNum" sz="quarter" idx="12"/>
          </p:nvPr>
        </p:nvSpPr>
        <p:spPr/>
        <p:txBody>
          <a:bodyPr/>
          <a:lstStyle>
            <a:lvl1pPr>
              <a:defRPr/>
            </a:lvl1pPr>
          </a:lstStyle>
          <a:p>
            <a:pPr>
              <a:defRPr/>
            </a:pPr>
            <a:fld id="{354314F2-3687-42D0-9290-BA43C6B04BCA}"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45789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190" name="Rectangle 189"/>
          <p:cNvSpPr/>
          <p:nvPr/>
        </p:nvSpPr>
        <p:spPr>
          <a:xfrm>
            <a:off x="149225" y="136525"/>
            <a:ext cx="8869363" cy="658495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1190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2"/>
                </a:solidFill>
                <a:latin typeface="+mn-lt"/>
              </a:defRPr>
            </a:lvl1pPr>
          </a:lstStyle>
          <a:p>
            <a:pPr>
              <a:defRPr/>
            </a:pPr>
            <a:fld id="{7517AA02-81C5-4ADA-9615-115BC4A20985}"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3"/>
          </p:nvPr>
        </p:nvSpPr>
        <p:spPr>
          <a:xfrm>
            <a:off x="2830513" y="6311900"/>
            <a:ext cx="3482975"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solidFill>
                <a:latin typeface="+mn-lt"/>
              </a:defRPr>
            </a:lvl1pPr>
          </a:lstStyle>
          <a:p>
            <a:pPr>
              <a:defRPr/>
            </a:pPr>
            <a:endParaRPr lang="en-US" dirty="0">
              <a:solidFill>
                <a:srgbClr val="1D3641"/>
              </a:solidFill>
            </a:endParaRPr>
          </a:p>
        </p:txBody>
      </p:sp>
      <p:sp>
        <p:nvSpPr>
          <p:cNvPr id="6" name="Slide Number Placeholder 5"/>
          <p:cNvSpPr>
            <a:spLocks noGrp="1"/>
          </p:cNvSpPr>
          <p:nvPr>
            <p:ph type="sldNum" sz="quarter" idx="4"/>
          </p:nvPr>
        </p:nvSpPr>
        <p:spPr>
          <a:xfrm>
            <a:off x="6553200" y="63119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mn-lt"/>
              </a:defRPr>
            </a:lvl1pPr>
          </a:lstStyle>
          <a:p>
            <a:pPr>
              <a:defRPr/>
            </a:pPr>
            <a:fld id="{D371F670-AA09-4528-8B76-1AB1D2EFDD8D}"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504701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tabLst>
          <a:tab pos="3830638" algn="l"/>
        </a:tabLst>
        <a:defRPr sz="3600" b="1" kern="1200" spc="50">
          <a:ln w="13335" cmpd="sng">
            <a:solidFill>
              <a:schemeClr val="accent1">
                <a:lumMod val="50000"/>
              </a:schemeClr>
            </a:solidFill>
            <a:prstDash val="solid"/>
          </a:ln>
          <a:solidFill>
            <a:srgbClr val="FEFEFE"/>
          </a:solidFill>
          <a:latin typeface="+mj-lt"/>
          <a:ea typeface="+mj-ea"/>
          <a:cs typeface="+mj-cs"/>
        </a:defRPr>
      </a:lvl1pPr>
      <a:lvl2pPr algn="l" rtl="0" fontAlgn="base">
        <a:spcBef>
          <a:spcPct val="0"/>
        </a:spcBef>
        <a:spcAft>
          <a:spcPct val="0"/>
        </a:spcAft>
        <a:tabLst>
          <a:tab pos="3830638" algn="l"/>
        </a:tabLst>
        <a:defRPr sz="3600" b="1">
          <a:solidFill>
            <a:srgbClr val="FEFEFE"/>
          </a:solidFill>
          <a:latin typeface="Tw Cen MT" pitchFamily="34" charset="0"/>
        </a:defRPr>
      </a:lvl2pPr>
      <a:lvl3pPr algn="l" rtl="0" fontAlgn="base">
        <a:spcBef>
          <a:spcPct val="0"/>
        </a:spcBef>
        <a:spcAft>
          <a:spcPct val="0"/>
        </a:spcAft>
        <a:tabLst>
          <a:tab pos="3830638" algn="l"/>
        </a:tabLst>
        <a:defRPr sz="3600" b="1">
          <a:solidFill>
            <a:srgbClr val="FEFEFE"/>
          </a:solidFill>
          <a:latin typeface="Tw Cen MT" pitchFamily="34" charset="0"/>
        </a:defRPr>
      </a:lvl3pPr>
      <a:lvl4pPr algn="l" rtl="0" fontAlgn="base">
        <a:spcBef>
          <a:spcPct val="0"/>
        </a:spcBef>
        <a:spcAft>
          <a:spcPct val="0"/>
        </a:spcAft>
        <a:tabLst>
          <a:tab pos="3830638" algn="l"/>
        </a:tabLst>
        <a:defRPr sz="3600" b="1">
          <a:solidFill>
            <a:srgbClr val="FEFEFE"/>
          </a:solidFill>
          <a:latin typeface="Tw Cen MT" pitchFamily="34" charset="0"/>
        </a:defRPr>
      </a:lvl4pPr>
      <a:lvl5pPr algn="l" rtl="0" fontAlgn="base">
        <a:spcBef>
          <a:spcPct val="0"/>
        </a:spcBef>
        <a:spcAft>
          <a:spcPct val="0"/>
        </a:spcAft>
        <a:tabLst>
          <a:tab pos="3830638" algn="l"/>
        </a:tabLst>
        <a:defRPr sz="3600" b="1">
          <a:solidFill>
            <a:srgbClr val="FEFEFE"/>
          </a:solidFill>
          <a:latin typeface="Tw Cen MT" pitchFamily="34" charset="0"/>
        </a:defRPr>
      </a:lvl5pPr>
      <a:lvl6pPr marL="457200" algn="l" rtl="0" fontAlgn="base">
        <a:spcBef>
          <a:spcPct val="0"/>
        </a:spcBef>
        <a:spcAft>
          <a:spcPct val="0"/>
        </a:spcAft>
        <a:tabLst>
          <a:tab pos="3830638" algn="l"/>
        </a:tabLst>
        <a:defRPr sz="3600" b="1">
          <a:solidFill>
            <a:srgbClr val="FEFEFE"/>
          </a:solidFill>
          <a:latin typeface="Tw Cen MT" pitchFamily="34" charset="0"/>
        </a:defRPr>
      </a:lvl6pPr>
      <a:lvl7pPr marL="914400" algn="l" rtl="0" fontAlgn="base">
        <a:spcBef>
          <a:spcPct val="0"/>
        </a:spcBef>
        <a:spcAft>
          <a:spcPct val="0"/>
        </a:spcAft>
        <a:tabLst>
          <a:tab pos="3830638" algn="l"/>
        </a:tabLst>
        <a:defRPr sz="3600" b="1">
          <a:solidFill>
            <a:srgbClr val="FEFEFE"/>
          </a:solidFill>
          <a:latin typeface="Tw Cen MT" pitchFamily="34" charset="0"/>
        </a:defRPr>
      </a:lvl7pPr>
      <a:lvl8pPr marL="1371600" algn="l" rtl="0" fontAlgn="base">
        <a:spcBef>
          <a:spcPct val="0"/>
        </a:spcBef>
        <a:spcAft>
          <a:spcPct val="0"/>
        </a:spcAft>
        <a:tabLst>
          <a:tab pos="3830638" algn="l"/>
        </a:tabLst>
        <a:defRPr sz="3600" b="1">
          <a:solidFill>
            <a:srgbClr val="FEFEFE"/>
          </a:solidFill>
          <a:latin typeface="Tw Cen MT" pitchFamily="34" charset="0"/>
        </a:defRPr>
      </a:lvl8pPr>
      <a:lvl9pPr marL="1828800" algn="l" rtl="0" fontAlgn="base">
        <a:spcBef>
          <a:spcPct val="0"/>
        </a:spcBef>
        <a:spcAft>
          <a:spcPct val="0"/>
        </a:spcAft>
        <a:tabLst>
          <a:tab pos="3830638" algn="l"/>
        </a:tabLst>
        <a:defRPr sz="3600" b="1">
          <a:solidFill>
            <a:srgbClr val="FEFEFE"/>
          </a:solidFill>
          <a:latin typeface="Tw Cen MT" pitchFamily="34" charset="0"/>
        </a:defRPr>
      </a:lvl9pPr>
    </p:titleStyle>
    <p:bodyStyle>
      <a:lvl1pPr marL="273050" indent="-273050" algn="l" rtl="0" fontAlgn="base">
        <a:spcBef>
          <a:spcPct val="20000"/>
        </a:spcBef>
        <a:spcAft>
          <a:spcPct val="0"/>
        </a:spcAft>
        <a:buClr>
          <a:srgbClr val="ACC2C9"/>
        </a:buClr>
        <a:buFont typeface="Arial" charset="0"/>
        <a:buChar char="•"/>
        <a:defRPr sz="2400" kern="1200">
          <a:solidFill>
            <a:schemeClr val="tx2"/>
          </a:solidFill>
          <a:latin typeface="+mn-lt"/>
          <a:ea typeface="+mn-ea"/>
          <a:cs typeface="+mn-cs"/>
        </a:defRPr>
      </a:lvl1pPr>
      <a:lvl2pPr marL="547688" indent="-182563" algn="l" rtl="0" fontAlgn="base">
        <a:spcBef>
          <a:spcPct val="20000"/>
        </a:spcBef>
        <a:spcAft>
          <a:spcPct val="0"/>
        </a:spcAft>
        <a:buClr>
          <a:srgbClr val="ACC2C9"/>
        </a:buClr>
        <a:buFont typeface="Arial" charset="0"/>
        <a:buChar char="•"/>
        <a:defRPr sz="20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3pPr>
      <a:lvl4pPr marL="1187450" indent="-228600" algn="l" rtl="0" fontAlgn="base">
        <a:spcBef>
          <a:spcPct val="20000"/>
        </a:spcBef>
        <a:spcAft>
          <a:spcPct val="0"/>
        </a:spcAft>
        <a:buClr>
          <a:srgbClr val="99987F"/>
        </a:buClr>
        <a:buFont typeface="Arial" charset="0"/>
        <a:buChar char="•"/>
        <a:defRPr kern="1200">
          <a:solidFill>
            <a:schemeClr val="tx1"/>
          </a:solidFill>
          <a:latin typeface="+mn-lt"/>
          <a:ea typeface="+mn-ea"/>
          <a:cs typeface="+mn-cs"/>
        </a:defRPr>
      </a:lvl4pPr>
      <a:lvl5pPr marL="1462088" indent="-228600" algn="l" rtl="0" fontAlgn="base">
        <a:spcBef>
          <a:spcPct val="20000"/>
        </a:spcBef>
        <a:spcAft>
          <a:spcPct val="0"/>
        </a:spcAft>
        <a:buClr>
          <a:srgbClr val="90AC97"/>
        </a:buClr>
        <a:buFont typeface="Arial" charset="0"/>
        <a:buChar char="•"/>
        <a:defRPr sz="1600" kern="120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190" name="Rectangle 189"/>
          <p:cNvSpPr/>
          <p:nvPr/>
        </p:nvSpPr>
        <p:spPr>
          <a:xfrm>
            <a:off x="149225" y="136525"/>
            <a:ext cx="8869363" cy="658495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1190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2"/>
                </a:solidFill>
                <a:latin typeface="+mn-lt"/>
              </a:defRPr>
            </a:lvl1pPr>
          </a:lstStyle>
          <a:p>
            <a:pPr>
              <a:defRPr/>
            </a:pPr>
            <a:fld id="{7517AA02-81C5-4ADA-9615-115BC4A20985}" type="datetimeFigureOut">
              <a:rPr lang="en-US">
                <a:solidFill>
                  <a:srgbClr val="1D3641"/>
                </a:solidFill>
              </a:rPr>
              <a:pPr>
                <a:defRPr/>
              </a:pPr>
              <a:t>8/19/2014</a:t>
            </a:fld>
            <a:endParaRPr lang="en-US" dirty="0">
              <a:solidFill>
                <a:srgbClr val="1D3641"/>
              </a:solidFill>
            </a:endParaRPr>
          </a:p>
        </p:txBody>
      </p:sp>
      <p:sp>
        <p:nvSpPr>
          <p:cNvPr id="5" name="Footer Placeholder 4"/>
          <p:cNvSpPr>
            <a:spLocks noGrp="1"/>
          </p:cNvSpPr>
          <p:nvPr>
            <p:ph type="ftr" sz="quarter" idx="3"/>
          </p:nvPr>
        </p:nvSpPr>
        <p:spPr>
          <a:xfrm>
            <a:off x="2830513" y="6311900"/>
            <a:ext cx="3482975"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solidFill>
                <a:latin typeface="+mn-lt"/>
              </a:defRPr>
            </a:lvl1pPr>
          </a:lstStyle>
          <a:p>
            <a:pPr>
              <a:defRPr/>
            </a:pPr>
            <a:endParaRPr lang="en-US" dirty="0">
              <a:solidFill>
                <a:srgbClr val="1D3641"/>
              </a:solidFill>
            </a:endParaRPr>
          </a:p>
        </p:txBody>
      </p:sp>
      <p:sp>
        <p:nvSpPr>
          <p:cNvPr id="6" name="Slide Number Placeholder 5"/>
          <p:cNvSpPr>
            <a:spLocks noGrp="1"/>
          </p:cNvSpPr>
          <p:nvPr>
            <p:ph type="sldNum" sz="quarter" idx="4"/>
          </p:nvPr>
        </p:nvSpPr>
        <p:spPr>
          <a:xfrm>
            <a:off x="6553200" y="631190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mn-lt"/>
              </a:defRPr>
            </a:lvl1pPr>
          </a:lstStyle>
          <a:p>
            <a:pPr>
              <a:defRPr/>
            </a:pPr>
            <a:fld id="{D371F670-AA09-4528-8B76-1AB1D2EFDD8D}" type="slidenum">
              <a:rPr lang="en-US">
                <a:solidFill>
                  <a:srgbClr val="1D3641"/>
                </a:solidFill>
              </a:rPr>
              <a:pPr>
                <a:defRPr/>
              </a:pPr>
              <a:t>‹#›</a:t>
            </a:fld>
            <a:endParaRPr lang="en-US" dirty="0">
              <a:solidFill>
                <a:srgbClr val="1D3641"/>
              </a:solidFill>
            </a:endParaRPr>
          </a:p>
        </p:txBody>
      </p:sp>
    </p:spTree>
    <p:extLst>
      <p:ext uri="{BB962C8B-B14F-4D97-AF65-F5344CB8AC3E}">
        <p14:creationId xmlns:p14="http://schemas.microsoft.com/office/powerpoint/2010/main" val="504701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tabLst>
          <a:tab pos="3830638" algn="l"/>
        </a:tabLst>
        <a:defRPr sz="3600" b="1" kern="1200" spc="50">
          <a:ln w="13335" cmpd="sng">
            <a:solidFill>
              <a:schemeClr val="accent1">
                <a:lumMod val="50000"/>
              </a:schemeClr>
            </a:solidFill>
            <a:prstDash val="solid"/>
          </a:ln>
          <a:solidFill>
            <a:srgbClr val="FEFEFE"/>
          </a:solidFill>
          <a:latin typeface="+mj-lt"/>
          <a:ea typeface="+mj-ea"/>
          <a:cs typeface="+mj-cs"/>
        </a:defRPr>
      </a:lvl1pPr>
      <a:lvl2pPr algn="l" rtl="0" fontAlgn="base">
        <a:spcBef>
          <a:spcPct val="0"/>
        </a:spcBef>
        <a:spcAft>
          <a:spcPct val="0"/>
        </a:spcAft>
        <a:tabLst>
          <a:tab pos="3830638" algn="l"/>
        </a:tabLst>
        <a:defRPr sz="3600" b="1">
          <a:solidFill>
            <a:srgbClr val="FEFEFE"/>
          </a:solidFill>
          <a:latin typeface="Tw Cen MT" pitchFamily="34" charset="0"/>
        </a:defRPr>
      </a:lvl2pPr>
      <a:lvl3pPr algn="l" rtl="0" fontAlgn="base">
        <a:spcBef>
          <a:spcPct val="0"/>
        </a:spcBef>
        <a:spcAft>
          <a:spcPct val="0"/>
        </a:spcAft>
        <a:tabLst>
          <a:tab pos="3830638" algn="l"/>
        </a:tabLst>
        <a:defRPr sz="3600" b="1">
          <a:solidFill>
            <a:srgbClr val="FEFEFE"/>
          </a:solidFill>
          <a:latin typeface="Tw Cen MT" pitchFamily="34" charset="0"/>
        </a:defRPr>
      </a:lvl3pPr>
      <a:lvl4pPr algn="l" rtl="0" fontAlgn="base">
        <a:spcBef>
          <a:spcPct val="0"/>
        </a:spcBef>
        <a:spcAft>
          <a:spcPct val="0"/>
        </a:spcAft>
        <a:tabLst>
          <a:tab pos="3830638" algn="l"/>
        </a:tabLst>
        <a:defRPr sz="3600" b="1">
          <a:solidFill>
            <a:srgbClr val="FEFEFE"/>
          </a:solidFill>
          <a:latin typeface="Tw Cen MT" pitchFamily="34" charset="0"/>
        </a:defRPr>
      </a:lvl4pPr>
      <a:lvl5pPr algn="l" rtl="0" fontAlgn="base">
        <a:spcBef>
          <a:spcPct val="0"/>
        </a:spcBef>
        <a:spcAft>
          <a:spcPct val="0"/>
        </a:spcAft>
        <a:tabLst>
          <a:tab pos="3830638" algn="l"/>
        </a:tabLst>
        <a:defRPr sz="3600" b="1">
          <a:solidFill>
            <a:srgbClr val="FEFEFE"/>
          </a:solidFill>
          <a:latin typeface="Tw Cen MT" pitchFamily="34" charset="0"/>
        </a:defRPr>
      </a:lvl5pPr>
      <a:lvl6pPr marL="457200" algn="l" rtl="0" fontAlgn="base">
        <a:spcBef>
          <a:spcPct val="0"/>
        </a:spcBef>
        <a:spcAft>
          <a:spcPct val="0"/>
        </a:spcAft>
        <a:tabLst>
          <a:tab pos="3830638" algn="l"/>
        </a:tabLst>
        <a:defRPr sz="3600" b="1">
          <a:solidFill>
            <a:srgbClr val="FEFEFE"/>
          </a:solidFill>
          <a:latin typeface="Tw Cen MT" pitchFamily="34" charset="0"/>
        </a:defRPr>
      </a:lvl6pPr>
      <a:lvl7pPr marL="914400" algn="l" rtl="0" fontAlgn="base">
        <a:spcBef>
          <a:spcPct val="0"/>
        </a:spcBef>
        <a:spcAft>
          <a:spcPct val="0"/>
        </a:spcAft>
        <a:tabLst>
          <a:tab pos="3830638" algn="l"/>
        </a:tabLst>
        <a:defRPr sz="3600" b="1">
          <a:solidFill>
            <a:srgbClr val="FEFEFE"/>
          </a:solidFill>
          <a:latin typeface="Tw Cen MT" pitchFamily="34" charset="0"/>
        </a:defRPr>
      </a:lvl7pPr>
      <a:lvl8pPr marL="1371600" algn="l" rtl="0" fontAlgn="base">
        <a:spcBef>
          <a:spcPct val="0"/>
        </a:spcBef>
        <a:spcAft>
          <a:spcPct val="0"/>
        </a:spcAft>
        <a:tabLst>
          <a:tab pos="3830638" algn="l"/>
        </a:tabLst>
        <a:defRPr sz="3600" b="1">
          <a:solidFill>
            <a:srgbClr val="FEFEFE"/>
          </a:solidFill>
          <a:latin typeface="Tw Cen MT" pitchFamily="34" charset="0"/>
        </a:defRPr>
      </a:lvl8pPr>
      <a:lvl9pPr marL="1828800" algn="l" rtl="0" fontAlgn="base">
        <a:spcBef>
          <a:spcPct val="0"/>
        </a:spcBef>
        <a:spcAft>
          <a:spcPct val="0"/>
        </a:spcAft>
        <a:tabLst>
          <a:tab pos="3830638" algn="l"/>
        </a:tabLst>
        <a:defRPr sz="3600" b="1">
          <a:solidFill>
            <a:srgbClr val="FEFEFE"/>
          </a:solidFill>
          <a:latin typeface="Tw Cen MT" pitchFamily="34" charset="0"/>
        </a:defRPr>
      </a:lvl9pPr>
    </p:titleStyle>
    <p:bodyStyle>
      <a:lvl1pPr marL="273050" indent="-273050" algn="l" rtl="0" fontAlgn="base">
        <a:spcBef>
          <a:spcPct val="20000"/>
        </a:spcBef>
        <a:spcAft>
          <a:spcPct val="0"/>
        </a:spcAft>
        <a:buClr>
          <a:srgbClr val="ACC2C9"/>
        </a:buClr>
        <a:buFont typeface="Arial" charset="0"/>
        <a:buChar char="•"/>
        <a:defRPr sz="2400" kern="1200">
          <a:solidFill>
            <a:schemeClr val="tx2"/>
          </a:solidFill>
          <a:latin typeface="+mn-lt"/>
          <a:ea typeface="+mn-ea"/>
          <a:cs typeface="+mn-cs"/>
        </a:defRPr>
      </a:lvl1pPr>
      <a:lvl2pPr marL="547688" indent="-182563" algn="l" rtl="0" fontAlgn="base">
        <a:spcBef>
          <a:spcPct val="20000"/>
        </a:spcBef>
        <a:spcAft>
          <a:spcPct val="0"/>
        </a:spcAft>
        <a:buClr>
          <a:srgbClr val="ACC2C9"/>
        </a:buClr>
        <a:buFont typeface="Arial" charset="0"/>
        <a:buChar char="•"/>
        <a:defRPr sz="20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3pPr>
      <a:lvl4pPr marL="1187450" indent="-228600" algn="l" rtl="0" fontAlgn="base">
        <a:spcBef>
          <a:spcPct val="20000"/>
        </a:spcBef>
        <a:spcAft>
          <a:spcPct val="0"/>
        </a:spcAft>
        <a:buClr>
          <a:srgbClr val="99987F"/>
        </a:buClr>
        <a:buFont typeface="Arial" charset="0"/>
        <a:buChar char="•"/>
        <a:defRPr kern="1200">
          <a:solidFill>
            <a:schemeClr val="tx1"/>
          </a:solidFill>
          <a:latin typeface="+mn-lt"/>
          <a:ea typeface="+mn-ea"/>
          <a:cs typeface="+mn-cs"/>
        </a:defRPr>
      </a:lvl4pPr>
      <a:lvl5pPr marL="1462088" indent="-228600" algn="l" rtl="0" fontAlgn="base">
        <a:spcBef>
          <a:spcPct val="20000"/>
        </a:spcBef>
        <a:spcAft>
          <a:spcPct val="0"/>
        </a:spcAft>
        <a:buClr>
          <a:srgbClr val="90AC97"/>
        </a:buClr>
        <a:buFont typeface="Arial" charset="0"/>
        <a:buChar char="•"/>
        <a:defRPr sz="1600" kern="120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2076033"/>
            <a:ext cx="3752272" cy="2800767"/>
          </a:xfrm>
          <a:prstGeom prst="rect">
            <a:avLst/>
          </a:prstGeom>
          <a:noFill/>
        </p:spPr>
        <p:txBody>
          <a:bodyPr wrap="square" rtlCol="0">
            <a:spAutoFit/>
          </a:bodyPr>
          <a:lstStyle/>
          <a:p>
            <a:pPr lvl="0"/>
            <a:r>
              <a:rPr lang="en-US" sz="2400" b="1" dirty="0" smtClean="0">
                <a:solidFill>
                  <a:schemeClr val="bg1"/>
                </a:solidFill>
              </a:rPr>
              <a:t>River to Sea Transportation Planning Organization (TPO)</a:t>
            </a:r>
          </a:p>
          <a:p>
            <a:pPr lvl="0"/>
            <a:endParaRPr lang="en-US" sz="1400" b="1" dirty="0">
              <a:solidFill>
                <a:schemeClr val="bg1"/>
              </a:solidFill>
            </a:endParaRPr>
          </a:p>
          <a:p>
            <a:pPr lvl="0"/>
            <a:r>
              <a:rPr lang="en-US" sz="2400" b="1" dirty="0" smtClean="0">
                <a:solidFill>
                  <a:schemeClr val="bg1"/>
                </a:solidFill>
              </a:rPr>
              <a:t>2040 Long Range Transportation Plan</a:t>
            </a:r>
          </a:p>
          <a:p>
            <a:pPr lvl="0"/>
            <a:endParaRPr lang="en-US" sz="1400" b="1" dirty="0">
              <a:solidFill>
                <a:schemeClr val="bg1"/>
              </a:solidFill>
            </a:endParaRPr>
          </a:p>
          <a:p>
            <a:pPr lvl="0"/>
            <a:r>
              <a:rPr lang="en-US" sz="2400" b="1" dirty="0" smtClean="0">
                <a:solidFill>
                  <a:schemeClr val="bg1"/>
                </a:solidFill>
              </a:rPr>
              <a:t>Environmental Justice</a:t>
            </a:r>
            <a:endParaRPr lang="en-US" sz="2400" b="1" dirty="0">
              <a:solidFill>
                <a:schemeClr val="bg1"/>
              </a:solidFill>
            </a:endParaRPr>
          </a:p>
        </p:txBody>
      </p:sp>
      <p:sp>
        <p:nvSpPr>
          <p:cNvPr id="3" name="Rectangle 2"/>
          <p:cNvSpPr/>
          <p:nvPr/>
        </p:nvSpPr>
        <p:spPr>
          <a:xfrm>
            <a:off x="5181600" y="2217236"/>
            <a:ext cx="3657600" cy="1981200"/>
          </a:xfrm>
          <a:prstGeom prst="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125101"/>
            <a:ext cx="4086226" cy="2065899"/>
          </a:xfrm>
          <a:prstGeom prst="rect">
            <a:avLst/>
          </a:prstGeom>
        </p:spPr>
      </p:pic>
    </p:spTree>
    <p:extLst>
      <p:ext uri="{BB962C8B-B14F-4D97-AF65-F5344CB8AC3E}">
        <p14:creationId xmlns:p14="http://schemas.microsoft.com/office/powerpoint/2010/main" val="1685206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6705600" cy="1846659"/>
          </a:xfrm>
          <a:prstGeom prst="rect">
            <a:avLst/>
          </a:prstGeom>
          <a:noFill/>
        </p:spPr>
        <p:txBody>
          <a:bodyPr wrap="square" rtlCol="0">
            <a:spAutoFit/>
          </a:bodyPr>
          <a:lstStyle/>
          <a:p>
            <a:r>
              <a:rPr lang="en-US" sz="3600" b="1" dirty="0"/>
              <a:t>E</a:t>
            </a:r>
            <a:r>
              <a:rPr lang="en-US" sz="3600" b="1" dirty="0" smtClean="0"/>
              <a:t>ast Volusia County – East of I-95</a:t>
            </a:r>
          </a:p>
          <a:p>
            <a:pPr marL="285750" indent="-285750">
              <a:buFont typeface="Arial" pitchFamily="34" charset="0"/>
              <a:buChar char="•"/>
            </a:pPr>
            <a:r>
              <a:rPr lang="en-US" sz="2000" dirty="0" smtClean="0"/>
              <a:t>Holly Hill</a:t>
            </a:r>
          </a:p>
          <a:p>
            <a:pPr marL="285750" indent="-285750">
              <a:buFont typeface="Arial" pitchFamily="34" charset="0"/>
              <a:buChar char="•"/>
            </a:pPr>
            <a:r>
              <a:rPr lang="en-US" sz="2000" dirty="0" smtClean="0"/>
              <a:t>Daytona Beach</a:t>
            </a:r>
          </a:p>
          <a:p>
            <a:pPr marL="285750" indent="-285750">
              <a:buFont typeface="Arial" pitchFamily="34" charset="0"/>
              <a:buChar char="•"/>
            </a:pPr>
            <a:r>
              <a:rPr lang="en-US" sz="2000" dirty="0" smtClean="0"/>
              <a:t>South Daytona</a:t>
            </a:r>
          </a:p>
          <a:p>
            <a:endParaRPr lang="en-US" dirty="0"/>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914400"/>
            <a:ext cx="2494809" cy="333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91000" y="4343400"/>
            <a:ext cx="4672769" cy="2246769"/>
          </a:xfrm>
          <a:prstGeom prst="rect">
            <a:avLst/>
          </a:prstGeom>
          <a:noFill/>
        </p:spPr>
        <p:txBody>
          <a:bodyPr wrap="square" rtlCol="0">
            <a:spAutoFit/>
          </a:bodyPr>
          <a:lstStyle/>
          <a:p>
            <a:pPr marL="285750" indent="-285750">
              <a:buFont typeface="Arial" pitchFamily="34" charset="0"/>
              <a:buChar char="•"/>
            </a:pPr>
            <a:r>
              <a:rPr lang="en-US" sz="2000" dirty="0" smtClean="0">
                <a:effectLst/>
                <a:latin typeface="Cambria"/>
                <a:ea typeface="Calibri"/>
                <a:cs typeface="Times New Roman"/>
              </a:rPr>
              <a:t>High </a:t>
            </a:r>
            <a:r>
              <a:rPr lang="en-US" sz="2000" dirty="0" smtClean="0">
                <a:latin typeface="Cambria"/>
                <a:ea typeface="Calibri"/>
                <a:cs typeface="Times New Roman"/>
              </a:rPr>
              <a:t>percentages</a:t>
            </a:r>
            <a:r>
              <a:rPr lang="en-US" sz="2000" dirty="0" smtClean="0">
                <a:effectLst/>
                <a:latin typeface="Cambria"/>
                <a:ea typeface="Calibri"/>
                <a:cs typeface="Times New Roman"/>
              </a:rPr>
              <a:t> of low-income populations are located east of I-95 south of Ormond Beach to Ponce Inlet</a:t>
            </a:r>
          </a:p>
          <a:p>
            <a:pPr marL="285750" indent="-285750">
              <a:buFont typeface="Arial" pitchFamily="34" charset="0"/>
              <a:buChar char="•"/>
            </a:pPr>
            <a:endParaRPr lang="en-US" sz="2000" dirty="0">
              <a:latin typeface="Cambria"/>
              <a:ea typeface="Calibri"/>
              <a:cs typeface="Times New Roman"/>
            </a:endParaRPr>
          </a:p>
          <a:p>
            <a:pPr marL="285750" indent="-285750">
              <a:buFont typeface="Arial" pitchFamily="34" charset="0"/>
              <a:buChar char="•"/>
            </a:pPr>
            <a:r>
              <a:rPr lang="en-US" sz="2000" dirty="0" smtClean="0">
                <a:effectLst/>
                <a:latin typeface="Cambria"/>
                <a:ea typeface="Calibri"/>
                <a:cs typeface="Times New Roman"/>
              </a:rPr>
              <a:t>Percentages are particularly </a:t>
            </a:r>
            <a:r>
              <a:rPr lang="en-US" sz="2000" dirty="0" smtClean="0">
                <a:latin typeface="Cambria"/>
                <a:ea typeface="Calibri"/>
                <a:cs typeface="Times New Roman"/>
              </a:rPr>
              <a:t>high</a:t>
            </a:r>
            <a:r>
              <a:rPr lang="en-US" sz="2000" dirty="0" smtClean="0">
                <a:effectLst/>
                <a:latin typeface="Cambria"/>
                <a:ea typeface="Calibri"/>
                <a:cs typeface="Times New Roman"/>
              </a:rPr>
              <a:t> in Holly Hill, Daytona Beach and South Daytona</a:t>
            </a:r>
            <a:endParaRPr lang="en-US" sz="2000" dirty="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752599"/>
            <a:ext cx="4063324" cy="4952999"/>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914400"/>
            <a:ext cx="2664582" cy="331658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568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685" y="118792"/>
            <a:ext cx="3873915" cy="1200329"/>
          </a:xfrm>
          <a:prstGeom prst="rect">
            <a:avLst/>
          </a:prstGeom>
          <a:noFill/>
        </p:spPr>
        <p:txBody>
          <a:bodyPr wrap="square" rtlCol="0">
            <a:spAutoFit/>
          </a:bodyPr>
          <a:lstStyle/>
          <a:p>
            <a:r>
              <a:rPr lang="en-US" sz="3600" b="1" dirty="0" smtClean="0"/>
              <a:t>Southwest Flagler County</a:t>
            </a:r>
            <a:endParaRPr lang="en-US" sz="3600" b="1"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43669"/>
            <a:ext cx="2066925"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49542" y="3303925"/>
            <a:ext cx="4413458" cy="2862322"/>
          </a:xfrm>
          <a:prstGeom prst="rect">
            <a:avLst/>
          </a:prstGeom>
          <a:noFill/>
        </p:spPr>
        <p:txBody>
          <a:bodyPr wrap="square" rtlCol="0">
            <a:spAutoFit/>
          </a:bodyPr>
          <a:lstStyle/>
          <a:p>
            <a:pPr marL="285750" indent="-285750">
              <a:buFont typeface="Arial" pitchFamily="34" charset="0"/>
              <a:buChar char="•"/>
            </a:pPr>
            <a:r>
              <a:rPr lang="en-US" sz="2000" dirty="0" smtClean="0">
                <a:effectLst/>
                <a:latin typeface="Cambria"/>
                <a:ea typeface="Calibri"/>
                <a:cs typeface="Times New Roman"/>
              </a:rPr>
              <a:t>Areas west of I-95 and east of US 1 are highlighted by this 2040 LRTP as having a high percentage of residents qualifying as low-income</a:t>
            </a:r>
          </a:p>
          <a:p>
            <a:r>
              <a:rPr lang="en-US" sz="2000" dirty="0" smtClean="0">
                <a:effectLst/>
                <a:latin typeface="Cambria"/>
                <a:ea typeface="Calibri"/>
                <a:cs typeface="Times New Roman"/>
              </a:rPr>
              <a:t> </a:t>
            </a:r>
          </a:p>
          <a:p>
            <a:pPr marL="285750" indent="-285750">
              <a:buFont typeface="Arial" pitchFamily="34" charset="0"/>
              <a:buChar char="•"/>
            </a:pPr>
            <a:r>
              <a:rPr lang="en-US" sz="2000" dirty="0" smtClean="0">
                <a:effectLst/>
                <a:latin typeface="Cambria"/>
                <a:ea typeface="Calibri"/>
                <a:cs typeface="Times New Roman"/>
              </a:rPr>
              <a:t>The primary roadway serving this area is </a:t>
            </a:r>
            <a:r>
              <a:rPr lang="en-US" sz="2000" dirty="0" smtClean="0">
                <a:latin typeface="Cambria"/>
                <a:ea typeface="Calibri"/>
                <a:cs typeface="Times New Roman"/>
              </a:rPr>
              <a:t>SR </a:t>
            </a:r>
            <a:r>
              <a:rPr lang="en-US" sz="2000" dirty="0" smtClean="0">
                <a:effectLst/>
                <a:latin typeface="Cambria"/>
                <a:ea typeface="Calibri"/>
                <a:cs typeface="Times New Roman"/>
              </a:rPr>
              <a:t>100. Low-income populations are both north and south of SR 100.</a:t>
            </a:r>
            <a:endParaRPr lang="en-US" sz="2000" dirty="0"/>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276529"/>
            <a:ext cx="4063324" cy="5429070"/>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899772"/>
            <a:ext cx="2755485" cy="230062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257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82" y="2209800"/>
            <a:ext cx="3983182" cy="2819400"/>
          </a:xfrm>
        </p:spPr>
        <p:txBody>
          <a:bodyPr>
            <a:normAutofit/>
          </a:bodyPr>
          <a:lstStyle/>
          <a:p>
            <a:pPr algn="ctr"/>
            <a:r>
              <a:rPr lang="en-US" sz="3600" b="1" dirty="0" smtClean="0"/>
              <a:t>River to Sea TPO </a:t>
            </a:r>
          </a:p>
          <a:p>
            <a:pPr algn="ctr"/>
            <a:r>
              <a:rPr lang="en-US" sz="3600" b="1" dirty="0" smtClean="0"/>
              <a:t> </a:t>
            </a:r>
          </a:p>
          <a:p>
            <a:pPr algn="ctr"/>
            <a:r>
              <a:rPr lang="en-US" sz="3600" b="1" dirty="0" smtClean="0"/>
              <a:t>Minority Populations</a:t>
            </a:r>
            <a:endParaRPr lang="en-US" sz="3600" b="1"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228600"/>
            <a:ext cx="4724400" cy="6400800"/>
          </a:xfrm>
          <a:prstGeom prst="rect">
            <a:avLst/>
          </a:prstGeom>
          <a:noFill/>
          <a:ln>
            <a:noFill/>
          </a:ln>
        </p:spPr>
      </p:pic>
    </p:spTree>
    <p:extLst>
      <p:ext uri="{BB962C8B-B14F-4D97-AF65-F5344CB8AC3E}">
        <p14:creationId xmlns:p14="http://schemas.microsoft.com/office/powerpoint/2010/main" val="1361163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04800"/>
            <a:ext cx="4648200" cy="6248400"/>
          </a:xfrm>
          <a:prstGeom prst="rect">
            <a:avLst/>
          </a:prstGeom>
          <a:noFill/>
          <a:ln>
            <a:noFill/>
          </a:ln>
        </p:spPr>
      </p:pic>
      <p:sp>
        <p:nvSpPr>
          <p:cNvPr id="5" name="TextBox 4"/>
          <p:cNvSpPr txBox="1"/>
          <p:nvPr/>
        </p:nvSpPr>
        <p:spPr>
          <a:xfrm>
            <a:off x="152400" y="304800"/>
            <a:ext cx="3962400" cy="1384995"/>
          </a:xfrm>
          <a:prstGeom prst="rect">
            <a:avLst/>
          </a:prstGeom>
          <a:noFill/>
        </p:spPr>
        <p:txBody>
          <a:bodyPr wrap="square" rtlCol="0">
            <a:spAutoFit/>
          </a:bodyPr>
          <a:lstStyle/>
          <a:p>
            <a:pPr algn="ctr"/>
            <a:r>
              <a:rPr lang="en-US" sz="3200" dirty="0" smtClean="0"/>
              <a:t>River to Sea TPO MPA</a:t>
            </a:r>
          </a:p>
          <a:p>
            <a:pPr algn="ctr"/>
            <a:endParaRPr lang="en-US" dirty="0" smtClean="0"/>
          </a:p>
          <a:p>
            <a:pPr algn="ctr"/>
            <a:r>
              <a:rPr lang="en-US" sz="3200" dirty="0" smtClean="0"/>
              <a:t>Minority Populations</a:t>
            </a:r>
            <a:endParaRPr lang="en-US" sz="3200" dirty="0"/>
          </a:p>
        </p:txBody>
      </p:sp>
      <p:sp>
        <p:nvSpPr>
          <p:cNvPr id="6" name="TextBox 5"/>
          <p:cNvSpPr txBox="1"/>
          <p:nvPr/>
        </p:nvSpPr>
        <p:spPr>
          <a:xfrm>
            <a:off x="152400" y="1747421"/>
            <a:ext cx="4038600" cy="4893647"/>
          </a:xfrm>
          <a:prstGeom prst="rect">
            <a:avLst/>
          </a:prstGeom>
          <a:noFill/>
        </p:spPr>
        <p:txBody>
          <a:bodyPr wrap="square" rtlCol="0">
            <a:spAutoFit/>
          </a:bodyPr>
          <a:lstStyle/>
          <a:p>
            <a:pPr marL="285750" indent="-285750">
              <a:buFont typeface="Arial" pitchFamily="34" charset="0"/>
              <a:buChar char="•"/>
            </a:pPr>
            <a:r>
              <a:rPr lang="en-US" sz="2400" dirty="0" smtClean="0"/>
              <a:t>Minority populations examined by this LRTP include: Black; Hispanic or Latino; Asian; American Indian or Alaska Native; and Native Hawaiian and Other/Pacific Islander</a:t>
            </a:r>
          </a:p>
          <a:p>
            <a:pPr marL="285750" indent="-285750">
              <a:buFont typeface="Arial" pitchFamily="34" charset="0"/>
              <a:buChar char="•"/>
            </a:pPr>
            <a:r>
              <a:rPr lang="en-US" sz="2400" dirty="0" smtClean="0"/>
              <a:t>The River to Sea TPO MPA average percentage of minority populations is 25.1%</a:t>
            </a:r>
          </a:p>
          <a:p>
            <a:pPr marL="285750" indent="-285750">
              <a:buFont typeface="Arial" pitchFamily="34" charset="0"/>
              <a:buChar char="•"/>
            </a:pPr>
            <a:r>
              <a:rPr lang="en-US" sz="2400" dirty="0" smtClean="0"/>
              <a:t>This figure is below the statewide average of 40.9%</a:t>
            </a:r>
            <a:endParaRPr lang="en-US" sz="2400" dirty="0"/>
          </a:p>
        </p:txBody>
      </p:sp>
      <p:cxnSp>
        <p:nvCxnSpPr>
          <p:cNvPr id="7" name="Straight Connector 6"/>
          <p:cNvCxnSpPr/>
          <p:nvPr/>
        </p:nvCxnSpPr>
        <p:spPr>
          <a:xfrm>
            <a:off x="685800" y="1034142"/>
            <a:ext cx="28956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993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2773501"/>
            <a:ext cx="4953000" cy="3785652"/>
          </a:xfrm>
          <a:prstGeom prst="rect">
            <a:avLst/>
          </a:prstGeom>
          <a:noFill/>
        </p:spPr>
        <p:txBody>
          <a:bodyPr wrap="square" rtlCol="0">
            <a:spAutoFit/>
          </a:bodyPr>
          <a:lstStyle/>
          <a:p>
            <a:pPr marL="285750" indent="-285750">
              <a:buFont typeface="Arial" pitchFamily="34" charset="0"/>
              <a:buChar char="•"/>
            </a:pPr>
            <a:r>
              <a:rPr lang="en-US" sz="2000" dirty="0" smtClean="0">
                <a:effectLst/>
                <a:latin typeface="Cambria"/>
                <a:ea typeface="Calibri"/>
                <a:cs typeface="Times New Roman"/>
              </a:rPr>
              <a:t>The highest </a:t>
            </a:r>
            <a:r>
              <a:rPr lang="en-US" sz="2000" dirty="0" smtClean="0">
                <a:latin typeface="Cambria"/>
                <a:ea typeface="Calibri"/>
                <a:cs typeface="Times New Roman"/>
              </a:rPr>
              <a:t>percentages</a:t>
            </a:r>
            <a:r>
              <a:rPr lang="en-US" sz="2000" dirty="0" smtClean="0">
                <a:effectLst/>
                <a:latin typeface="Cambria"/>
                <a:ea typeface="Calibri"/>
                <a:cs typeface="Times New Roman"/>
              </a:rPr>
              <a:t> of minority populations within the TPO MPA are located in the vicinity of Daytona Beach</a:t>
            </a:r>
          </a:p>
          <a:p>
            <a:endParaRPr lang="en-US" sz="2000" dirty="0" smtClean="0">
              <a:effectLst/>
              <a:latin typeface="Cambria"/>
              <a:ea typeface="Calibri"/>
              <a:cs typeface="Times New Roman"/>
            </a:endParaRPr>
          </a:p>
          <a:p>
            <a:pPr marL="285750" indent="-285750">
              <a:buFont typeface="Arial" pitchFamily="34" charset="0"/>
              <a:buChar char="•"/>
            </a:pPr>
            <a:r>
              <a:rPr lang="en-US" sz="2000" dirty="0" smtClean="0">
                <a:effectLst/>
                <a:latin typeface="Cambria"/>
                <a:ea typeface="Calibri"/>
                <a:cs typeface="Times New Roman"/>
              </a:rPr>
              <a:t>Boundaries of the identified area include: SR 430 (north); local road Shady Place (south); SR 5A (west); and US 1(east) </a:t>
            </a:r>
          </a:p>
          <a:p>
            <a:endParaRPr lang="en-US" sz="2000" dirty="0" smtClean="0">
              <a:effectLst/>
              <a:latin typeface="Cambria"/>
              <a:ea typeface="Calibri"/>
              <a:cs typeface="Times New Roman"/>
            </a:endParaRPr>
          </a:p>
          <a:p>
            <a:pPr marL="285750" indent="-285750">
              <a:buFont typeface="Arial" pitchFamily="34" charset="0"/>
              <a:buChar char="•"/>
            </a:pPr>
            <a:r>
              <a:rPr lang="en-US" sz="2000" dirty="0" smtClean="0">
                <a:effectLst/>
                <a:latin typeface="Cambria"/>
                <a:ea typeface="Calibri"/>
                <a:cs typeface="Times New Roman"/>
              </a:rPr>
              <a:t>Minority </a:t>
            </a:r>
            <a:r>
              <a:rPr lang="en-US" sz="2000" dirty="0" smtClean="0">
                <a:latin typeface="Cambria"/>
                <a:ea typeface="Calibri"/>
                <a:cs typeface="Times New Roman"/>
              </a:rPr>
              <a:t>population percentages</a:t>
            </a:r>
            <a:r>
              <a:rPr lang="en-US" sz="2000" dirty="0" smtClean="0">
                <a:effectLst/>
                <a:latin typeface="Cambria"/>
                <a:ea typeface="Calibri"/>
                <a:cs typeface="Times New Roman"/>
              </a:rPr>
              <a:t> in this area reach as high as 97.6%. The average minority density for this portion of Volusia County is approximated at 90.6%</a:t>
            </a:r>
            <a:endParaRPr lang="en-US" sz="2000" dirty="0"/>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9125" y="152400"/>
            <a:ext cx="2022475"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228600"/>
            <a:ext cx="3657600" cy="1077218"/>
          </a:xfrm>
          <a:prstGeom prst="rect">
            <a:avLst/>
          </a:prstGeom>
          <a:noFill/>
        </p:spPr>
        <p:txBody>
          <a:bodyPr wrap="square" rtlCol="0">
            <a:spAutoFit/>
          </a:bodyPr>
          <a:lstStyle/>
          <a:p>
            <a:r>
              <a:rPr lang="en-US" sz="3200" b="1" dirty="0" smtClean="0"/>
              <a:t>Northeast Volusia </a:t>
            </a:r>
          </a:p>
          <a:p>
            <a:r>
              <a:rPr lang="en-US" sz="3200" b="1" dirty="0" smtClean="0"/>
              <a:t>County</a:t>
            </a:r>
            <a:endParaRPr lang="en-US" sz="3200" b="1"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95400"/>
            <a:ext cx="3886200" cy="5395337"/>
          </a:xfrm>
          <a:prstGeom prst="rect">
            <a:avLst/>
          </a:prstGeom>
          <a:noFill/>
          <a:ln>
            <a:noFill/>
          </a:ln>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762000"/>
            <a:ext cx="2959020" cy="200141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038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9125" y="152400"/>
            <a:ext cx="2022475"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19600" y="2919948"/>
            <a:ext cx="4572000" cy="3785652"/>
          </a:xfrm>
          <a:prstGeom prst="rect">
            <a:avLst/>
          </a:prstGeom>
          <a:noFill/>
        </p:spPr>
        <p:txBody>
          <a:bodyPr wrap="square" rtlCol="0">
            <a:spAutoFit/>
          </a:bodyPr>
          <a:lstStyle/>
          <a:p>
            <a:pPr marL="285750" indent="-285750">
              <a:buFont typeface="Arial" pitchFamily="34" charset="0"/>
              <a:buChar char="•"/>
            </a:pPr>
            <a:r>
              <a:rPr lang="en-US" sz="2000" dirty="0">
                <a:latin typeface="Cambria"/>
                <a:ea typeface="Calibri"/>
                <a:cs typeface="Times New Roman"/>
              </a:rPr>
              <a:t>L</a:t>
            </a:r>
            <a:r>
              <a:rPr lang="en-US" sz="2000" dirty="0" smtClean="0">
                <a:effectLst/>
                <a:latin typeface="Cambria"/>
                <a:ea typeface="Calibri"/>
                <a:cs typeface="Times New Roman"/>
              </a:rPr>
              <a:t>ocated directly adjacent to I-4, both to the east and west</a:t>
            </a:r>
          </a:p>
          <a:p>
            <a:pPr marL="285750" indent="-285750">
              <a:buFont typeface="Arial" pitchFamily="34" charset="0"/>
              <a:buChar char="•"/>
            </a:pPr>
            <a:r>
              <a:rPr lang="en-US" sz="2000" dirty="0" smtClean="0">
                <a:effectLst/>
                <a:latin typeface="Cambria"/>
                <a:ea typeface="Calibri"/>
                <a:cs typeface="Times New Roman"/>
              </a:rPr>
              <a:t>Local roads that serve these communities are Saxon Boulevard, </a:t>
            </a:r>
            <a:r>
              <a:rPr lang="en-US" sz="2000" dirty="0" err="1" smtClean="0">
                <a:effectLst/>
                <a:latin typeface="Cambria"/>
                <a:ea typeface="Calibri"/>
                <a:cs typeface="Times New Roman"/>
              </a:rPr>
              <a:t>Newmark</a:t>
            </a:r>
            <a:r>
              <a:rPr lang="en-US" sz="2000" dirty="0" smtClean="0">
                <a:effectLst/>
                <a:latin typeface="Cambria"/>
                <a:ea typeface="Calibri"/>
                <a:cs typeface="Times New Roman"/>
              </a:rPr>
              <a:t> Drive, Providence Boulevard, N. Normandy Boulevard, and E. Normandy Boulevard</a:t>
            </a:r>
          </a:p>
          <a:p>
            <a:pPr marL="285750" indent="-285750">
              <a:buFont typeface="Arial" pitchFamily="34" charset="0"/>
              <a:buChar char="•"/>
            </a:pPr>
            <a:r>
              <a:rPr lang="en-US" sz="2000" dirty="0" smtClean="0">
                <a:effectLst/>
                <a:latin typeface="Cambria"/>
                <a:ea typeface="Calibri"/>
                <a:cs typeface="Times New Roman"/>
              </a:rPr>
              <a:t>The selected planning analysis area averages a 45.3% minority population, with the highest percentage (51.5%) located between Providence and Saxon Boulevards</a:t>
            </a:r>
            <a:endParaRPr lang="en-US" sz="2000" dirty="0"/>
          </a:p>
        </p:txBody>
      </p:sp>
      <p:sp>
        <p:nvSpPr>
          <p:cNvPr id="5" name="TextBox 4"/>
          <p:cNvSpPr txBox="1"/>
          <p:nvPr/>
        </p:nvSpPr>
        <p:spPr>
          <a:xfrm>
            <a:off x="228600" y="405825"/>
            <a:ext cx="3048000" cy="584775"/>
          </a:xfrm>
          <a:prstGeom prst="rect">
            <a:avLst/>
          </a:prstGeom>
          <a:noFill/>
        </p:spPr>
        <p:txBody>
          <a:bodyPr wrap="square" rtlCol="0">
            <a:spAutoFit/>
          </a:bodyPr>
          <a:lstStyle/>
          <a:p>
            <a:r>
              <a:rPr lang="en-US" sz="3200" b="1" dirty="0" smtClean="0"/>
              <a:t>Deltona</a:t>
            </a:r>
            <a:endParaRPr lang="en-US" sz="3200" b="1"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05818"/>
            <a:ext cx="4267200" cy="5395337"/>
          </a:xfrm>
          <a:prstGeom prst="rect">
            <a:avLst/>
          </a:prstGeom>
          <a:noFill/>
          <a:ln>
            <a:noFill/>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187" y="405825"/>
            <a:ext cx="2392826" cy="231525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062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52400" y="1219200"/>
            <a:ext cx="4193036" cy="5481955"/>
          </a:xfrm>
          <a:prstGeom prst="rect">
            <a:avLst/>
          </a:prstGeom>
        </p:spPr>
      </p:pic>
      <p:pic>
        <p:nvPicPr>
          <p:cNvPr id="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7548" y="152401"/>
            <a:ext cx="1914052" cy="22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228600"/>
            <a:ext cx="2667000" cy="213075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45436" y="2442150"/>
            <a:ext cx="4646164" cy="3985706"/>
          </a:xfrm>
          <a:prstGeom prst="rect">
            <a:avLst/>
          </a:prstGeom>
          <a:noFill/>
        </p:spPr>
        <p:txBody>
          <a:bodyPr wrap="square" rtlCol="0">
            <a:spAutoFit/>
          </a:bodyPr>
          <a:lstStyle/>
          <a:p>
            <a:pPr marL="285750" indent="-285750">
              <a:lnSpc>
                <a:spcPct val="115000"/>
              </a:lnSpc>
              <a:buFont typeface="Arial" pitchFamily="34" charset="0"/>
              <a:buChar char="•"/>
            </a:pPr>
            <a:r>
              <a:rPr lang="en-US" sz="2000" dirty="0" smtClean="0">
                <a:effectLst/>
                <a:latin typeface="Cambria"/>
                <a:ea typeface="Calibri"/>
                <a:cs typeface="Times New Roman"/>
              </a:rPr>
              <a:t>Southern DeLand, from SR 44 in the north - to SR 15 in the south, is a third Environmental </a:t>
            </a:r>
            <a:r>
              <a:rPr lang="en-US" sz="2000" dirty="0">
                <a:latin typeface="Cambria"/>
                <a:ea typeface="Calibri"/>
                <a:cs typeface="Times New Roman"/>
              </a:rPr>
              <a:t>J</a:t>
            </a:r>
            <a:r>
              <a:rPr lang="en-US" sz="2000" dirty="0" smtClean="0">
                <a:effectLst/>
                <a:latin typeface="Cambria"/>
                <a:ea typeface="Calibri"/>
                <a:cs typeface="Times New Roman"/>
              </a:rPr>
              <a:t>ustice planning analysis area</a:t>
            </a:r>
          </a:p>
          <a:p>
            <a:pPr marL="285750" indent="-285750">
              <a:lnSpc>
                <a:spcPct val="115000"/>
              </a:lnSpc>
              <a:buFont typeface="Arial" pitchFamily="34" charset="0"/>
              <a:buChar char="•"/>
            </a:pPr>
            <a:r>
              <a:rPr lang="en-US" sz="2000" dirty="0" smtClean="0">
                <a:effectLst/>
                <a:latin typeface="Cambria"/>
                <a:ea typeface="Calibri"/>
                <a:cs typeface="Times New Roman"/>
              </a:rPr>
              <a:t>US 92 bisects the highlighted portion of DeLand. In particular, the neighborhoods east of S. </a:t>
            </a:r>
            <a:r>
              <a:rPr lang="en-US" sz="2000" dirty="0" err="1" smtClean="0">
                <a:effectLst/>
                <a:latin typeface="Cambria"/>
                <a:ea typeface="Calibri"/>
                <a:cs typeface="Times New Roman"/>
              </a:rPr>
              <a:t>Adelle</a:t>
            </a:r>
            <a:r>
              <a:rPr lang="en-US" sz="2000" dirty="0" smtClean="0">
                <a:effectLst/>
                <a:latin typeface="Cambria"/>
                <a:ea typeface="Calibri"/>
                <a:cs typeface="Times New Roman"/>
              </a:rPr>
              <a:t> Avenue, south of W. Beresford Avenue and northeast of Bon Air, in which minorities comprise 93.8% of the total population </a:t>
            </a:r>
            <a:endParaRPr lang="en-US" sz="2000" dirty="0">
              <a:effectLst/>
              <a:latin typeface="Calibri"/>
              <a:ea typeface="Calibri"/>
              <a:cs typeface="Times New Roman"/>
            </a:endParaRPr>
          </a:p>
        </p:txBody>
      </p:sp>
      <p:sp>
        <p:nvSpPr>
          <p:cNvPr id="5" name="TextBox 4"/>
          <p:cNvSpPr txBox="1"/>
          <p:nvPr/>
        </p:nvSpPr>
        <p:spPr>
          <a:xfrm>
            <a:off x="228600" y="329625"/>
            <a:ext cx="3048000" cy="584775"/>
          </a:xfrm>
          <a:prstGeom prst="rect">
            <a:avLst/>
          </a:prstGeom>
          <a:noFill/>
        </p:spPr>
        <p:txBody>
          <a:bodyPr wrap="square" rtlCol="0">
            <a:spAutoFit/>
          </a:bodyPr>
          <a:lstStyle/>
          <a:p>
            <a:r>
              <a:rPr lang="en-US" sz="3200" b="1" dirty="0" err="1" smtClean="0"/>
              <a:t>DeLand</a:t>
            </a:r>
            <a:endParaRPr lang="en-US" sz="3200" b="1" dirty="0"/>
          </a:p>
        </p:txBody>
      </p:sp>
    </p:spTree>
    <p:extLst>
      <p:ext uri="{BB962C8B-B14F-4D97-AF65-F5344CB8AC3E}">
        <p14:creationId xmlns:p14="http://schemas.microsoft.com/office/powerpoint/2010/main" val="4104038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1" y="152400"/>
            <a:ext cx="2286000" cy="300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67200" y="3352800"/>
            <a:ext cx="4495800" cy="2215991"/>
          </a:xfrm>
          <a:prstGeom prst="rect">
            <a:avLst/>
          </a:prstGeom>
          <a:noFill/>
        </p:spPr>
        <p:txBody>
          <a:bodyPr wrap="square" rtlCol="0">
            <a:spAutoFit/>
          </a:bodyPr>
          <a:lstStyle/>
          <a:p>
            <a:pPr marL="285750" indent="-285750">
              <a:lnSpc>
                <a:spcPct val="115000"/>
              </a:lnSpc>
              <a:spcAft>
                <a:spcPts val="1000"/>
              </a:spcAft>
              <a:buFont typeface="Arial" pitchFamily="34" charset="0"/>
              <a:buChar char="•"/>
            </a:pPr>
            <a:r>
              <a:rPr lang="en-US" sz="2000" dirty="0" smtClean="0">
                <a:effectLst/>
                <a:latin typeface="Cambria"/>
                <a:ea typeface="Calibri"/>
                <a:cs typeface="Times New Roman"/>
              </a:rPr>
              <a:t>Environmental Justice should also be a key consideration when undertaking planning efforts in the west and northwest portions of Flagler County; </a:t>
            </a:r>
            <a:r>
              <a:rPr lang="en-US" sz="2000" dirty="0">
                <a:latin typeface="Cambria"/>
                <a:ea typeface="Calibri"/>
                <a:cs typeface="Times New Roman"/>
              </a:rPr>
              <a:t>p</a:t>
            </a:r>
            <a:r>
              <a:rPr lang="en-US" sz="2000" dirty="0" smtClean="0">
                <a:effectLst/>
                <a:latin typeface="Cambria"/>
                <a:ea typeface="Calibri"/>
                <a:cs typeface="Times New Roman"/>
              </a:rPr>
              <a:t>articularly west of I-5 and north of </a:t>
            </a:r>
            <a:r>
              <a:rPr lang="en-US" sz="2000" dirty="0" smtClean="0">
                <a:latin typeface="Cambria"/>
                <a:ea typeface="Calibri"/>
                <a:cs typeface="Times New Roman"/>
              </a:rPr>
              <a:t>SR </a:t>
            </a:r>
            <a:r>
              <a:rPr lang="en-US" sz="2000" dirty="0" smtClean="0">
                <a:effectLst/>
                <a:latin typeface="Cambria"/>
                <a:ea typeface="Calibri"/>
                <a:cs typeface="Times New Roman"/>
              </a:rPr>
              <a:t>100</a:t>
            </a:r>
          </a:p>
        </p:txBody>
      </p:sp>
      <p:sp>
        <p:nvSpPr>
          <p:cNvPr id="5" name="TextBox 4"/>
          <p:cNvSpPr txBox="1"/>
          <p:nvPr/>
        </p:nvSpPr>
        <p:spPr>
          <a:xfrm>
            <a:off x="152400" y="420469"/>
            <a:ext cx="3124200" cy="646331"/>
          </a:xfrm>
          <a:prstGeom prst="rect">
            <a:avLst/>
          </a:prstGeom>
          <a:noFill/>
        </p:spPr>
        <p:txBody>
          <a:bodyPr wrap="square" rtlCol="0">
            <a:spAutoFit/>
          </a:bodyPr>
          <a:lstStyle/>
          <a:p>
            <a:r>
              <a:rPr lang="en-US" sz="3600" b="1" dirty="0" smtClean="0"/>
              <a:t>Flagler County</a:t>
            </a:r>
            <a:endParaRPr lang="en-US" sz="3600" b="1"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05818"/>
            <a:ext cx="4114800" cy="5395337"/>
          </a:xfrm>
          <a:prstGeom prst="rect">
            <a:avLst/>
          </a:prstGeom>
          <a:noFill/>
          <a:ln>
            <a:noFill/>
          </a:ln>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8600"/>
            <a:ext cx="2819400" cy="290817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726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1471" y="152400"/>
            <a:ext cx="255012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3683675"/>
            <a:ext cx="4572000" cy="1631216"/>
          </a:xfrm>
          <a:prstGeom prst="rect">
            <a:avLst/>
          </a:prstGeom>
          <a:noFill/>
        </p:spPr>
        <p:txBody>
          <a:bodyPr wrap="square" rtlCol="0">
            <a:spAutoFit/>
          </a:bodyPr>
          <a:lstStyle/>
          <a:p>
            <a:pPr marL="285750" indent="-285750">
              <a:buFont typeface="Arial" pitchFamily="34" charset="0"/>
              <a:buChar char="•"/>
            </a:pPr>
            <a:r>
              <a:rPr lang="en-US" sz="2000" dirty="0" smtClean="0">
                <a:effectLst/>
                <a:latin typeface="Cambria"/>
                <a:ea typeface="Calibri"/>
                <a:cs typeface="Times New Roman"/>
              </a:rPr>
              <a:t>Areas surrounding the intersection of SR 40 and SR 15, north of Glenwood, south of Seville, and east of Astor and Pierson are all included in this planning analysis area.</a:t>
            </a:r>
          </a:p>
        </p:txBody>
      </p:sp>
      <p:sp>
        <p:nvSpPr>
          <p:cNvPr id="5" name="TextBox 4"/>
          <p:cNvSpPr txBox="1"/>
          <p:nvPr/>
        </p:nvSpPr>
        <p:spPr>
          <a:xfrm>
            <a:off x="76200" y="152400"/>
            <a:ext cx="3886200" cy="1077218"/>
          </a:xfrm>
          <a:prstGeom prst="rect">
            <a:avLst/>
          </a:prstGeom>
          <a:noFill/>
        </p:spPr>
        <p:txBody>
          <a:bodyPr wrap="square" rtlCol="0">
            <a:spAutoFit/>
          </a:bodyPr>
          <a:lstStyle/>
          <a:p>
            <a:r>
              <a:rPr lang="en-US" sz="3200" b="1" dirty="0" smtClean="0"/>
              <a:t>Northwest Volusia </a:t>
            </a:r>
          </a:p>
          <a:p>
            <a:r>
              <a:rPr lang="en-US" sz="3200" b="1" dirty="0" smtClean="0"/>
              <a:t>County</a:t>
            </a:r>
            <a:endParaRPr lang="en-US" sz="3200" b="1"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71600"/>
            <a:ext cx="4114800" cy="5329555"/>
          </a:xfrm>
          <a:prstGeom prst="rect">
            <a:avLst/>
          </a:prstGeom>
          <a:noFill/>
          <a:ln>
            <a:noFill/>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8374"/>
            <a:ext cx="2743200" cy="327682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416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9125" y="152400"/>
            <a:ext cx="2022475" cy="265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43400" y="2895600"/>
            <a:ext cx="4648200" cy="2923877"/>
          </a:xfrm>
          <a:prstGeom prst="rect">
            <a:avLst/>
          </a:prstGeom>
          <a:noFill/>
        </p:spPr>
        <p:txBody>
          <a:bodyPr wrap="square" rtlCol="0">
            <a:spAutoFit/>
          </a:bodyPr>
          <a:lstStyle/>
          <a:p>
            <a:pPr marL="285750" indent="-285750">
              <a:lnSpc>
                <a:spcPct val="115000"/>
              </a:lnSpc>
              <a:buFont typeface="Arial" pitchFamily="34" charset="0"/>
              <a:buChar char="•"/>
            </a:pPr>
            <a:r>
              <a:rPr lang="en-US" sz="2000" dirty="0" smtClean="0">
                <a:effectLst/>
                <a:latin typeface="Cambria"/>
                <a:ea typeface="Calibri"/>
                <a:cs typeface="Times New Roman"/>
              </a:rPr>
              <a:t>Enterprise Avenue and Wayne Avenue serve as the south and north borders of the identified planning area, while Halleck Street and </a:t>
            </a:r>
            <a:r>
              <a:rPr lang="en-US" sz="2000" dirty="0" smtClean="0">
                <a:latin typeface="Cambria"/>
                <a:ea typeface="Calibri"/>
                <a:cs typeface="Times New Roman"/>
              </a:rPr>
              <a:t>SR </a:t>
            </a:r>
            <a:r>
              <a:rPr lang="en-US" sz="2000" dirty="0" smtClean="0">
                <a:effectLst/>
                <a:latin typeface="Cambria"/>
                <a:ea typeface="Calibri"/>
                <a:cs typeface="Times New Roman"/>
              </a:rPr>
              <a:t>1 are the east and west borders </a:t>
            </a:r>
          </a:p>
          <a:p>
            <a:pPr marL="285750" indent="-285750">
              <a:lnSpc>
                <a:spcPct val="115000"/>
              </a:lnSpc>
              <a:buFont typeface="Arial" pitchFamily="34" charset="0"/>
              <a:buChar char="•"/>
            </a:pPr>
            <a:r>
              <a:rPr lang="en-US" sz="2000" dirty="0" smtClean="0">
                <a:effectLst/>
                <a:latin typeface="Cambria"/>
                <a:ea typeface="Calibri"/>
                <a:cs typeface="Times New Roman"/>
              </a:rPr>
              <a:t>The neighborhoods within these boundaries are comprised of 65% minorities</a:t>
            </a:r>
            <a:endParaRPr lang="en-US" sz="2000" dirty="0">
              <a:effectLst/>
              <a:latin typeface="Calibri"/>
              <a:ea typeface="Calibri"/>
              <a:cs typeface="Times New Roman"/>
            </a:endParaRPr>
          </a:p>
        </p:txBody>
      </p:sp>
      <p:sp>
        <p:nvSpPr>
          <p:cNvPr id="6" name="TextBox 5"/>
          <p:cNvSpPr txBox="1"/>
          <p:nvPr/>
        </p:nvSpPr>
        <p:spPr>
          <a:xfrm>
            <a:off x="152400" y="152400"/>
            <a:ext cx="2683032" cy="1077218"/>
          </a:xfrm>
          <a:prstGeom prst="rect">
            <a:avLst/>
          </a:prstGeom>
          <a:noFill/>
        </p:spPr>
        <p:txBody>
          <a:bodyPr wrap="square" rtlCol="0">
            <a:spAutoFit/>
          </a:bodyPr>
          <a:lstStyle/>
          <a:p>
            <a:r>
              <a:rPr lang="en-US" sz="3200" b="1" dirty="0" smtClean="0"/>
              <a:t>New Smyrna Beach</a:t>
            </a:r>
            <a:endParaRPr lang="en-US" sz="3200" b="1"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05818"/>
            <a:ext cx="4114800" cy="5395337"/>
          </a:xfrm>
          <a:prstGeom prst="rect">
            <a:avLst/>
          </a:prstGeom>
          <a:noFill/>
          <a:ln>
            <a:noFill/>
          </a:ln>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1632" y="228600"/>
            <a:ext cx="3681946" cy="2057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228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97517083"/>
              </p:ext>
            </p:extLst>
          </p:nvPr>
        </p:nvGraphicFramePr>
        <p:xfrm>
          <a:off x="609600" y="1066800"/>
          <a:ext cx="7924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04800" y="304800"/>
            <a:ext cx="8534400" cy="400110"/>
          </a:xfrm>
          <a:prstGeom prst="rect">
            <a:avLst/>
          </a:prstGeom>
          <a:noFill/>
        </p:spPr>
        <p:txBody>
          <a:bodyPr wrap="square" rtlCol="0">
            <a:spAutoFit/>
          </a:bodyPr>
          <a:lstStyle/>
          <a:p>
            <a:pPr algn="ctr"/>
            <a:r>
              <a:rPr lang="en-US" sz="2000" dirty="0" smtClean="0"/>
              <a:t>River to Sea TPO 2040 Long Range Transportation Plan – Environmental Justice</a:t>
            </a:r>
            <a:endParaRPr lang="en-US" sz="2000" dirty="0"/>
          </a:p>
        </p:txBody>
      </p:sp>
      <p:cxnSp>
        <p:nvCxnSpPr>
          <p:cNvPr id="6" name="Straight Connector 5"/>
          <p:cNvCxnSpPr/>
          <p:nvPr/>
        </p:nvCxnSpPr>
        <p:spPr>
          <a:xfrm>
            <a:off x="2895600" y="1219200"/>
            <a:ext cx="0" cy="4953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40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0"/>
            <a:ext cx="5181600" cy="646331"/>
          </a:xfrm>
          <a:prstGeom prst="rect">
            <a:avLst/>
          </a:prstGeom>
          <a:noFill/>
        </p:spPr>
        <p:txBody>
          <a:bodyPr wrap="square" rtlCol="0">
            <a:spAutoFit/>
          </a:bodyPr>
          <a:lstStyle/>
          <a:p>
            <a:pPr algn="ctr"/>
            <a:r>
              <a:rPr lang="en-US" sz="3600" b="1" dirty="0" smtClean="0"/>
              <a:t>Summary of Findings</a:t>
            </a:r>
            <a:endParaRPr lang="en-US" sz="3600" b="1" dirty="0"/>
          </a:p>
        </p:txBody>
      </p:sp>
      <p:sp>
        <p:nvSpPr>
          <p:cNvPr id="3" name="TextBox 2"/>
          <p:cNvSpPr txBox="1"/>
          <p:nvPr/>
        </p:nvSpPr>
        <p:spPr>
          <a:xfrm>
            <a:off x="914400" y="914400"/>
            <a:ext cx="6705600" cy="584775"/>
          </a:xfrm>
          <a:prstGeom prst="rect">
            <a:avLst/>
          </a:prstGeom>
          <a:noFill/>
        </p:spPr>
        <p:txBody>
          <a:bodyPr wrap="square" rtlCol="0">
            <a:spAutoFit/>
          </a:bodyPr>
          <a:lstStyle/>
          <a:p>
            <a:pPr algn="ctr"/>
            <a:r>
              <a:rPr lang="en-US" sz="1600" dirty="0" smtClean="0"/>
              <a:t>Portions of the River to Sea TPO MPA with an overlap of the two Environmental Justice populations (Low-Income and Minority):</a:t>
            </a:r>
            <a:endParaRPr lang="en-US" sz="1600" dirty="0"/>
          </a:p>
        </p:txBody>
      </p:sp>
      <p:sp>
        <p:nvSpPr>
          <p:cNvPr id="4" name="TextBox 3"/>
          <p:cNvSpPr txBox="1"/>
          <p:nvPr/>
        </p:nvSpPr>
        <p:spPr>
          <a:xfrm>
            <a:off x="457200" y="1709440"/>
            <a:ext cx="8229600" cy="5078313"/>
          </a:xfrm>
          <a:prstGeom prst="rect">
            <a:avLst/>
          </a:prstGeom>
          <a:noFill/>
        </p:spPr>
        <p:txBody>
          <a:bodyPr wrap="square" rtlCol="0">
            <a:spAutoFit/>
          </a:bodyPr>
          <a:lstStyle/>
          <a:p>
            <a:r>
              <a:rPr lang="en-US" b="1" dirty="0" smtClean="0"/>
              <a:t>Daytona Beach:</a:t>
            </a:r>
          </a:p>
          <a:p>
            <a:endParaRPr lang="en-US" dirty="0" smtClean="0"/>
          </a:p>
          <a:p>
            <a:pPr marL="285750" indent="-285750">
              <a:buFont typeface="Arial" pitchFamily="34" charset="0"/>
              <a:buChar char="•"/>
            </a:pPr>
            <a:r>
              <a:rPr lang="en-US" sz="1600" dirty="0"/>
              <a:t>South of US 92, north of </a:t>
            </a:r>
            <a:r>
              <a:rPr lang="en-US" sz="1600" dirty="0" err="1"/>
              <a:t>Beville</a:t>
            </a:r>
            <a:r>
              <a:rPr lang="en-US" sz="1600" dirty="0"/>
              <a:t> Road, and west of Clyde Morris Boulevard, residents have a median income of $29,583 and are comprised of 42% minorities</a:t>
            </a:r>
            <a:r>
              <a:rPr lang="en-US" sz="1600" dirty="0" smtClean="0"/>
              <a:t>.</a:t>
            </a:r>
          </a:p>
          <a:p>
            <a:pPr marL="285750" indent="-285750">
              <a:buFont typeface="Arial" pitchFamily="34" charset="0"/>
              <a:buChar char="•"/>
            </a:pPr>
            <a:r>
              <a:rPr lang="en-US" sz="1600" dirty="0" smtClean="0"/>
              <a:t>Bisected </a:t>
            </a:r>
            <a:r>
              <a:rPr lang="en-US" sz="1600" dirty="0"/>
              <a:t>by US 92, areas east of SR 5A, west of US 1, and north of Shady Place, and south of 3rd Street have a median household income of approximately $12,000 and average nearly 90% minority populations</a:t>
            </a:r>
            <a:r>
              <a:rPr lang="en-US" sz="1600" dirty="0" smtClean="0"/>
              <a:t>.</a:t>
            </a:r>
          </a:p>
          <a:p>
            <a:pPr marL="285750" indent="-285750">
              <a:buFont typeface="Arial" pitchFamily="34" charset="0"/>
              <a:buChar char="•"/>
            </a:pPr>
            <a:r>
              <a:rPr lang="en-US" sz="1600" dirty="0" smtClean="0"/>
              <a:t>North </a:t>
            </a:r>
            <a:r>
              <a:rPr lang="en-US" sz="1600" dirty="0"/>
              <a:t>of US 92, west of SR 5A, east of Bill France Boulevard, and south of LPGA Boulevard between Jimmy Ann Drive and Derbyshire Road. This selected portion of the TPO MPA is comprised of 73.5% minority populations; with 26% of residents living below the poverty level</a:t>
            </a:r>
            <a:r>
              <a:rPr lang="en-US" sz="1600" dirty="0" smtClean="0"/>
              <a:t>.</a:t>
            </a:r>
          </a:p>
          <a:p>
            <a:endParaRPr lang="en-US" sz="1600" dirty="0" smtClean="0"/>
          </a:p>
          <a:p>
            <a:r>
              <a:rPr lang="en-US" b="1" dirty="0" err="1"/>
              <a:t>DeLand</a:t>
            </a:r>
            <a:endParaRPr lang="en-US" b="1" dirty="0"/>
          </a:p>
          <a:p>
            <a:endParaRPr lang="en-US" dirty="0"/>
          </a:p>
          <a:p>
            <a:pPr marL="285750" indent="-285750">
              <a:buFont typeface="Arial" pitchFamily="34" charset="0"/>
              <a:buChar char="•"/>
            </a:pPr>
            <a:r>
              <a:rPr lang="en-US" sz="1600" dirty="0"/>
              <a:t>US 17-92 bisects an area bordered by South Hill Avenue in the east and SR 15 in the west. Northern edges of this area are West </a:t>
            </a:r>
            <a:r>
              <a:rPr lang="en-US" sz="1600" dirty="0" err="1"/>
              <a:t>Howry</a:t>
            </a:r>
            <a:r>
              <a:rPr lang="en-US" sz="1600" dirty="0"/>
              <a:t> Avenue and East Wisconsin Avenue. Median income figures in this area are approximately $24,000 and minority populations range from 45% to above 90%.</a:t>
            </a:r>
          </a:p>
          <a:p>
            <a:endParaRPr lang="en-US" dirty="0" smtClean="0"/>
          </a:p>
          <a:p>
            <a:endParaRPr lang="en-US" dirty="0"/>
          </a:p>
        </p:txBody>
      </p:sp>
    </p:spTree>
    <p:extLst>
      <p:ext uri="{BB962C8B-B14F-4D97-AF65-F5344CB8AC3E}">
        <p14:creationId xmlns:p14="http://schemas.microsoft.com/office/powerpoint/2010/main" val="91386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0"/>
            <a:ext cx="5181600" cy="646331"/>
          </a:xfrm>
          <a:prstGeom prst="rect">
            <a:avLst/>
          </a:prstGeom>
          <a:noFill/>
        </p:spPr>
        <p:txBody>
          <a:bodyPr wrap="square" rtlCol="0">
            <a:spAutoFit/>
          </a:bodyPr>
          <a:lstStyle/>
          <a:p>
            <a:pPr algn="ctr"/>
            <a:r>
              <a:rPr lang="en-US" sz="3600" b="1" dirty="0" smtClean="0"/>
              <a:t>Summary of Findings</a:t>
            </a:r>
            <a:endParaRPr lang="en-US" sz="3600" b="1" dirty="0"/>
          </a:p>
        </p:txBody>
      </p:sp>
      <p:sp>
        <p:nvSpPr>
          <p:cNvPr id="3" name="TextBox 2"/>
          <p:cNvSpPr txBox="1"/>
          <p:nvPr/>
        </p:nvSpPr>
        <p:spPr>
          <a:xfrm>
            <a:off x="914400" y="914400"/>
            <a:ext cx="6705600" cy="584775"/>
          </a:xfrm>
          <a:prstGeom prst="rect">
            <a:avLst/>
          </a:prstGeom>
          <a:noFill/>
        </p:spPr>
        <p:txBody>
          <a:bodyPr wrap="square" rtlCol="0">
            <a:spAutoFit/>
          </a:bodyPr>
          <a:lstStyle/>
          <a:p>
            <a:pPr algn="ctr"/>
            <a:r>
              <a:rPr lang="en-US" sz="1600" dirty="0" smtClean="0"/>
              <a:t>Portions of the River to Sea TPO MPA with an overlap of the two Environmental Justice populations (Low-Income and Minority):</a:t>
            </a:r>
            <a:endParaRPr lang="en-US" sz="1600" dirty="0"/>
          </a:p>
        </p:txBody>
      </p:sp>
      <p:sp>
        <p:nvSpPr>
          <p:cNvPr id="4" name="TextBox 3"/>
          <p:cNvSpPr txBox="1"/>
          <p:nvPr/>
        </p:nvSpPr>
        <p:spPr>
          <a:xfrm>
            <a:off x="457200" y="1737300"/>
            <a:ext cx="8229600" cy="4616648"/>
          </a:xfrm>
          <a:prstGeom prst="rect">
            <a:avLst/>
          </a:prstGeom>
          <a:noFill/>
        </p:spPr>
        <p:txBody>
          <a:bodyPr wrap="square" rtlCol="0">
            <a:spAutoFit/>
          </a:bodyPr>
          <a:lstStyle/>
          <a:p>
            <a:r>
              <a:rPr lang="en-US" b="1" dirty="0" smtClean="0"/>
              <a:t>Northwest </a:t>
            </a:r>
            <a:r>
              <a:rPr lang="en-US" b="1" dirty="0"/>
              <a:t>of Deltona and southwest of Orange City:</a:t>
            </a:r>
          </a:p>
          <a:p>
            <a:endParaRPr lang="en-US" sz="1600" dirty="0"/>
          </a:p>
          <a:p>
            <a:pPr marL="285750" indent="-285750">
              <a:buFont typeface="Arial" pitchFamily="34" charset="0"/>
              <a:buChar char="•"/>
            </a:pPr>
            <a:r>
              <a:rPr lang="en-US" sz="1600" dirty="0"/>
              <a:t>This area, with US 17-92 as the western edge and I-4 on the east, averages greater than 40% minority populations and less than $25,000 in median household income. Saxon Boulevard </a:t>
            </a:r>
            <a:r>
              <a:rPr lang="en-US" sz="1600" dirty="0" smtClean="0"/>
              <a:t>is </a:t>
            </a:r>
            <a:r>
              <a:rPr lang="en-US" sz="1600" dirty="0"/>
              <a:t>the southern edge of this defined area and East Graves Avenue is the northern border</a:t>
            </a:r>
            <a:r>
              <a:rPr lang="en-US" sz="1600" dirty="0" smtClean="0"/>
              <a:t>.</a:t>
            </a:r>
          </a:p>
          <a:p>
            <a:endParaRPr lang="en-US" sz="1600" dirty="0" smtClean="0"/>
          </a:p>
          <a:p>
            <a:r>
              <a:rPr lang="en-US" b="1" dirty="0" err="1" smtClean="0"/>
              <a:t>Bunnell</a:t>
            </a:r>
            <a:endParaRPr lang="en-US" b="1" dirty="0" smtClean="0"/>
          </a:p>
          <a:p>
            <a:endParaRPr lang="en-US" sz="1600" dirty="0"/>
          </a:p>
          <a:p>
            <a:pPr marL="285750" indent="-285750">
              <a:buFont typeface="Arial" pitchFamily="34" charset="0"/>
              <a:buChar char="•"/>
            </a:pPr>
            <a:r>
              <a:rPr lang="en-US" sz="1600" dirty="0" smtClean="0"/>
              <a:t>The </a:t>
            </a:r>
            <a:r>
              <a:rPr lang="en-US" sz="1600" dirty="0"/>
              <a:t>intersection of SR 100 and US 1, bordered by Hyman Circle in the southeast and South Knight Street in the west. This portion of Flagler County has a median household income of $28,594 and is composed of 65.8% minorities</a:t>
            </a:r>
            <a:r>
              <a:rPr lang="en-US" sz="1600" dirty="0" smtClean="0"/>
              <a:t>.</a:t>
            </a:r>
          </a:p>
          <a:p>
            <a:endParaRPr lang="en-US" sz="1600" dirty="0" smtClean="0"/>
          </a:p>
          <a:p>
            <a:r>
              <a:rPr lang="en-US" b="1" dirty="0" smtClean="0"/>
              <a:t>New </a:t>
            </a:r>
            <a:r>
              <a:rPr lang="en-US" b="1" dirty="0"/>
              <a:t>Smyrna Beach:</a:t>
            </a:r>
          </a:p>
          <a:p>
            <a:endParaRPr lang="en-US" sz="1600" dirty="0"/>
          </a:p>
          <a:p>
            <a:pPr marL="285750" indent="-285750">
              <a:buFont typeface="Arial" pitchFamily="34" charset="0"/>
              <a:buChar char="•"/>
            </a:pPr>
            <a:r>
              <a:rPr lang="en-US" sz="1600" dirty="0"/>
              <a:t>US 1 (east), Wayne Avenue (north), Milford Place (west), and SR 44 (south) - Median income is approximately $20,000 and minority populations average over 55%.</a:t>
            </a:r>
          </a:p>
          <a:p>
            <a:endParaRPr lang="en-US" sz="1600" dirty="0"/>
          </a:p>
          <a:p>
            <a:endParaRPr lang="en-US" sz="1600" dirty="0"/>
          </a:p>
        </p:txBody>
      </p:sp>
    </p:spTree>
    <p:extLst>
      <p:ext uri="{BB962C8B-B14F-4D97-AF65-F5344CB8AC3E}">
        <p14:creationId xmlns:p14="http://schemas.microsoft.com/office/powerpoint/2010/main" val="4060850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144000" cy="769441"/>
          </a:xfrm>
          <a:prstGeom prst="rect">
            <a:avLst/>
          </a:prstGeom>
          <a:solidFill>
            <a:schemeClr val="accent1">
              <a:lumMod val="60000"/>
              <a:lumOff val="4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b="1" dirty="0">
                <a:solidFill>
                  <a:prstClr val="white"/>
                </a:solidFill>
                <a:latin typeface="+mj-lt"/>
                <a:cs typeface="Calibri" pitchFamily="34" charset="0"/>
              </a:rPr>
              <a:t>Thank You!</a:t>
            </a:r>
          </a:p>
        </p:txBody>
      </p:sp>
      <p:grpSp>
        <p:nvGrpSpPr>
          <p:cNvPr id="2" name="Group 1"/>
          <p:cNvGrpSpPr/>
          <p:nvPr/>
        </p:nvGrpSpPr>
        <p:grpSpPr>
          <a:xfrm>
            <a:off x="0" y="769442"/>
            <a:ext cx="9144000" cy="6088559"/>
            <a:chOff x="0" y="1038365"/>
            <a:chExt cx="6858000" cy="5286235"/>
          </a:xfrm>
        </p:grpSpPr>
        <p:pic>
          <p:nvPicPr>
            <p:cNvPr id="5" name="Picture 2" descr="R:\Planning Team\PowerPoint Samples and Graphics\blank_business_card_slide_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8365"/>
              <a:ext cx="6858000" cy="528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TS Logo-Full Color - PP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3570262"/>
              <a:ext cx="1981200" cy="815789"/>
            </a:xfrm>
            <a:prstGeom prst="rect">
              <a:avLst/>
            </a:prstGeom>
            <a:ln>
              <a:noFill/>
            </a:ln>
            <a:effectLst>
              <a:outerShdw blurRad="190500" algn="tl" rotWithShape="0">
                <a:srgbClr val="000000">
                  <a:alpha val="70000"/>
                </a:srgbClr>
              </a:outerShdw>
            </a:effectLst>
          </p:spPr>
        </p:pic>
        <p:sp>
          <p:nvSpPr>
            <p:cNvPr id="7" name="TextBox 6"/>
            <p:cNvSpPr txBox="1"/>
            <p:nvPr/>
          </p:nvSpPr>
          <p:spPr>
            <a:xfrm>
              <a:off x="2209800" y="4318337"/>
              <a:ext cx="3657600" cy="1015663"/>
            </a:xfrm>
            <a:prstGeom prst="rect">
              <a:avLst/>
            </a:prstGeom>
            <a:noFill/>
          </p:spPr>
          <p:txBody>
            <a:bodyPr>
              <a:spAutoFit/>
            </a:bodyPr>
            <a:lstStyle/>
            <a:p>
              <a:pPr algn="ctr">
                <a:defRPr/>
              </a:pPr>
              <a:r>
                <a:rPr lang="en-US" sz="2000" dirty="0" smtClean="0">
                  <a:solidFill>
                    <a:prstClr val="black"/>
                  </a:solidFill>
                </a:rPr>
                <a:t>Andy </a:t>
              </a:r>
              <a:r>
                <a:rPr lang="en-US" sz="2000" dirty="0">
                  <a:solidFill>
                    <a:prstClr val="black"/>
                  </a:solidFill>
                </a:rPr>
                <a:t>Nicol</a:t>
              </a:r>
            </a:p>
            <a:p>
              <a:pPr algn="ctr">
                <a:defRPr/>
              </a:pPr>
              <a:r>
                <a:rPr lang="en-US" sz="2000" dirty="0">
                  <a:solidFill>
                    <a:prstClr val="black">
                      <a:lumMod val="95000"/>
                      <a:lumOff val="5000"/>
                    </a:prstClr>
                  </a:solidFill>
                </a:rPr>
                <a:t>awnicol@transystems.com</a:t>
              </a:r>
            </a:p>
            <a:p>
              <a:pPr algn="ctr">
                <a:defRPr/>
              </a:pPr>
              <a:r>
                <a:rPr lang="en-US" sz="2000" dirty="0">
                  <a:solidFill>
                    <a:prstClr val="black"/>
                  </a:solidFill>
                </a:rPr>
                <a:t>(407) </a:t>
              </a:r>
              <a:r>
                <a:rPr lang="en-US" sz="2000" dirty="0" smtClean="0">
                  <a:solidFill>
                    <a:prstClr val="black"/>
                  </a:solidFill>
                </a:rPr>
                <a:t>790-0135</a:t>
              </a:r>
              <a:endParaRPr lang="en-US" sz="2000" dirty="0">
                <a:solidFill>
                  <a:prstClr val="black"/>
                </a:solidFill>
              </a:endParaRPr>
            </a:p>
          </p:txBody>
        </p:sp>
      </p:grpSp>
    </p:spTree>
    <p:extLst>
      <p:ext uri="{BB962C8B-B14F-4D97-AF65-F5344CB8AC3E}">
        <p14:creationId xmlns:p14="http://schemas.microsoft.com/office/powerpoint/2010/main" val="365235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38235928"/>
              </p:ext>
            </p:extLst>
          </p:nvPr>
        </p:nvGraphicFramePr>
        <p:xfrm>
          <a:off x="792018" y="999837"/>
          <a:ext cx="7636163" cy="5553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28600" y="152400"/>
            <a:ext cx="8763000" cy="769441"/>
          </a:xfrm>
          <a:prstGeom prst="rect">
            <a:avLst/>
          </a:prstGeom>
          <a:noFill/>
        </p:spPr>
        <p:txBody>
          <a:bodyPr wrap="square" rtlCol="0">
            <a:spAutoFit/>
          </a:bodyPr>
          <a:lstStyle/>
          <a:p>
            <a:pPr algn="ctr"/>
            <a:r>
              <a:rPr lang="en-US" sz="4400" dirty="0" smtClean="0"/>
              <a:t>Environmental Justice Legislation</a:t>
            </a:r>
            <a:endParaRPr lang="en-US" sz="4400" dirty="0"/>
          </a:p>
        </p:txBody>
      </p:sp>
    </p:spTree>
    <p:extLst>
      <p:ext uri="{BB962C8B-B14F-4D97-AF65-F5344CB8AC3E}">
        <p14:creationId xmlns:p14="http://schemas.microsoft.com/office/powerpoint/2010/main" val="999825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extBox 4"/>
          <p:cNvSpPr txBox="1"/>
          <p:nvPr/>
        </p:nvSpPr>
        <p:spPr>
          <a:xfrm>
            <a:off x="57728" y="2090678"/>
            <a:ext cx="3980872" cy="2862322"/>
          </a:xfrm>
          <a:prstGeom prst="rect">
            <a:avLst/>
          </a:prstGeom>
          <a:noFill/>
        </p:spPr>
        <p:txBody>
          <a:bodyPr wrap="square" rtlCol="0">
            <a:spAutoFit/>
          </a:bodyPr>
          <a:lstStyle/>
          <a:p>
            <a:pPr lvl="0" algn="ctr"/>
            <a:r>
              <a:rPr lang="en-US" sz="3600" b="1" dirty="0" smtClean="0">
                <a:solidFill>
                  <a:schemeClr val="bg1"/>
                </a:solidFill>
              </a:rPr>
              <a:t>River </a:t>
            </a:r>
            <a:r>
              <a:rPr lang="en-US" sz="3600" b="1" dirty="0">
                <a:solidFill>
                  <a:schemeClr val="bg1"/>
                </a:solidFill>
              </a:rPr>
              <a:t>to Sea </a:t>
            </a:r>
            <a:r>
              <a:rPr lang="en-US" sz="3600" b="1" dirty="0" smtClean="0">
                <a:solidFill>
                  <a:schemeClr val="bg1"/>
                </a:solidFill>
              </a:rPr>
              <a:t>TPO MPA</a:t>
            </a:r>
          </a:p>
          <a:p>
            <a:pPr lvl="0" algn="ctr"/>
            <a:endParaRPr lang="en-US" sz="3200" b="1" dirty="0">
              <a:solidFill>
                <a:schemeClr val="bg1"/>
              </a:solidFill>
            </a:endParaRPr>
          </a:p>
          <a:p>
            <a:pPr lvl="0" algn="ctr"/>
            <a:r>
              <a:rPr lang="en-US" sz="3600" b="1" dirty="0" smtClean="0">
                <a:solidFill>
                  <a:schemeClr val="bg1"/>
                </a:solidFill>
              </a:rPr>
              <a:t>Low-Income </a:t>
            </a:r>
            <a:r>
              <a:rPr lang="en-US" sz="3600" b="1" dirty="0">
                <a:solidFill>
                  <a:schemeClr val="bg1"/>
                </a:solidFill>
              </a:rPr>
              <a:t>Populations</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799" y="228600"/>
            <a:ext cx="4788911" cy="6400799"/>
          </a:xfrm>
          <a:prstGeom prst="rect">
            <a:avLst/>
          </a:prstGeom>
          <a:noFill/>
          <a:ln>
            <a:noFill/>
          </a:ln>
        </p:spPr>
      </p:pic>
    </p:spTree>
    <p:extLst>
      <p:ext uri="{BB962C8B-B14F-4D97-AF65-F5344CB8AC3E}">
        <p14:creationId xmlns:p14="http://schemas.microsoft.com/office/powerpoint/2010/main" val="1900100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 y="2234148"/>
            <a:ext cx="3886199" cy="3785652"/>
          </a:xfrm>
          <a:prstGeom prst="rect">
            <a:avLst/>
          </a:prstGeom>
        </p:spPr>
        <p:txBody>
          <a:bodyPr wrap="square">
            <a:spAutoFit/>
          </a:bodyPr>
          <a:lstStyle/>
          <a:p>
            <a:pPr marL="285750" lvl="0" indent="-285750">
              <a:buFont typeface="Arial" pitchFamily="34" charset="0"/>
              <a:buChar char="•"/>
            </a:pPr>
            <a:r>
              <a:rPr lang="en-US" sz="2400" dirty="0">
                <a:latin typeface="Cambria"/>
                <a:ea typeface="Calibri"/>
                <a:cs typeface="Times New Roman"/>
              </a:rPr>
              <a:t>Low-income </a:t>
            </a:r>
            <a:r>
              <a:rPr lang="en-US" sz="2400" dirty="0" smtClean="0">
                <a:latin typeface="Cambria"/>
                <a:ea typeface="Calibri"/>
                <a:cs typeface="Times New Roman"/>
              </a:rPr>
              <a:t>populations are those living </a:t>
            </a:r>
            <a:r>
              <a:rPr lang="en-US" sz="2400" dirty="0">
                <a:latin typeface="Cambria"/>
                <a:ea typeface="Calibri"/>
                <a:cs typeface="Times New Roman"/>
              </a:rPr>
              <a:t>below the poverty </a:t>
            </a:r>
            <a:r>
              <a:rPr lang="en-US" sz="2400" dirty="0" smtClean="0">
                <a:latin typeface="Cambria"/>
                <a:ea typeface="Calibri"/>
                <a:cs typeface="Times New Roman"/>
              </a:rPr>
              <a:t>level</a:t>
            </a:r>
          </a:p>
          <a:p>
            <a:pPr lvl="0"/>
            <a:endParaRPr lang="en-US" sz="2400" dirty="0">
              <a:latin typeface="Cambria"/>
              <a:ea typeface="Calibri"/>
              <a:cs typeface="Times New Roman"/>
            </a:endParaRPr>
          </a:p>
          <a:p>
            <a:pPr marL="285750" indent="-285750">
              <a:buFont typeface="Arial" pitchFamily="34" charset="0"/>
              <a:buChar char="•"/>
            </a:pPr>
            <a:r>
              <a:rPr lang="en-US" sz="2400" dirty="0">
                <a:latin typeface="Cambria"/>
                <a:ea typeface="Calibri"/>
                <a:cs typeface="Times New Roman"/>
              </a:rPr>
              <a:t>In the River to Sea </a:t>
            </a:r>
            <a:r>
              <a:rPr lang="en-US" sz="2400" dirty="0" smtClean="0">
                <a:latin typeface="Cambria"/>
                <a:ea typeface="Calibri"/>
                <a:cs typeface="Times New Roman"/>
              </a:rPr>
              <a:t>TPO MPA, 13.6% </a:t>
            </a:r>
            <a:r>
              <a:rPr lang="en-US" sz="2400" dirty="0">
                <a:latin typeface="Cambria"/>
                <a:ea typeface="Calibri"/>
                <a:cs typeface="Times New Roman"/>
              </a:rPr>
              <a:t>of residents meet this designation. This figure is higher than </a:t>
            </a:r>
            <a:r>
              <a:rPr lang="en-US" sz="2400" dirty="0" smtClean="0">
                <a:latin typeface="Cambria"/>
                <a:ea typeface="Calibri"/>
                <a:cs typeface="Times New Roman"/>
              </a:rPr>
              <a:t>the Florida average of 9.9%.</a:t>
            </a:r>
            <a:endParaRPr lang="en-US" sz="2400" dirty="0"/>
          </a:p>
        </p:txBody>
      </p:sp>
      <p:sp>
        <p:nvSpPr>
          <p:cNvPr id="4" name="TextBox 3"/>
          <p:cNvSpPr txBox="1"/>
          <p:nvPr/>
        </p:nvSpPr>
        <p:spPr>
          <a:xfrm>
            <a:off x="228600" y="293591"/>
            <a:ext cx="3810000" cy="1569660"/>
          </a:xfrm>
          <a:prstGeom prst="rect">
            <a:avLst/>
          </a:prstGeom>
          <a:noFill/>
        </p:spPr>
        <p:txBody>
          <a:bodyPr wrap="square" rtlCol="0">
            <a:spAutoFit/>
          </a:bodyPr>
          <a:lstStyle/>
          <a:p>
            <a:pPr algn="ctr"/>
            <a:r>
              <a:rPr lang="en-US" sz="3200" dirty="0" smtClean="0"/>
              <a:t>River to Sea TPO MPA</a:t>
            </a:r>
          </a:p>
          <a:p>
            <a:pPr algn="ctr"/>
            <a:r>
              <a:rPr lang="en-US" sz="3200" dirty="0" smtClean="0"/>
              <a:t>Low-Income Populations</a:t>
            </a:r>
            <a:endParaRPr lang="en-US" sz="3200"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799" y="228600"/>
            <a:ext cx="4788911" cy="6400799"/>
          </a:xfrm>
          <a:prstGeom prst="rect">
            <a:avLst/>
          </a:prstGeom>
          <a:noFill/>
          <a:ln>
            <a:noFill/>
          </a:ln>
        </p:spPr>
      </p:pic>
      <p:cxnSp>
        <p:nvCxnSpPr>
          <p:cNvPr id="6" name="Straight Connector 5"/>
          <p:cNvCxnSpPr/>
          <p:nvPr/>
        </p:nvCxnSpPr>
        <p:spPr>
          <a:xfrm>
            <a:off x="685800" y="838200"/>
            <a:ext cx="28956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508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143669"/>
            <a:ext cx="2219325" cy="296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76200"/>
            <a:ext cx="3962400" cy="1200329"/>
          </a:xfrm>
          <a:prstGeom prst="rect">
            <a:avLst/>
          </a:prstGeom>
          <a:noFill/>
        </p:spPr>
        <p:txBody>
          <a:bodyPr wrap="square" rtlCol="0">
            <a:spAutoFit/>
          </a:bodyPr>
          <a:lstStyle/>
          <a:p>
            <a:r>
              <a:rPr lang="en-US" sz="3600" b="1" dirty="0" smtClean="0"/>
              <a:t>Central Volusia</a:t>
            </a:r>
          </a:p>
          <a:p>
            <a:r>
              <a:rPr lang="en-US" sz="3600" b="1" dirty="0" smtClean="0"/>
              <a:t>County</a:t>
            </a:r>
            <a:endParaRPr lang="en-US" sz="3600" b="1" dirty="0"/>
          </a:p>
        </p:txBody>
      </p:sp>
      <p:sp>
        <p:nvSpPr>
          <p:cNvPr id="8" name="TextBox 7"/>
          <p:cNvSpPr txBox="1"/>
          <p:nvPr/>
        </p:nvSpPr>
        <p:spPr>
          <a:xfrm>
            <a:off x="4191000" y="4154031"/>
            <a:ext cx="4852076" cy="2246769"/>
          </a:xfrm>
          <a:prstGeom prst="rect">
            <a:avLst/>
          </a:prstGeom>
          <a:noFill/>
        </p:spPr>
        <p:txBody>
          <a:bodyPr wrap="square" rtlCol="0">
            <a:spAutoFit/>
          </a:bodyPr>
          <a:lstStyle/>
          <a:p>
            <a:pPr marL="285750" indent="-285750">
              <a:buFont typeface="Arial" pitchFamily="34" charset="0"/>
              <a:buChar char="•"/>
            </a:pPr>
            <a:r>
              <a:rPr lang="en-US" sz="2000" dirty="0" smtClean="0">
                <a:effectLst/>
                <a:latin typeface="Cambria"/>
                <a:ea typeface="Calibri"/>
                <a:cs typeface="Times New Roman"/>
              </a:rPr>
              <a:t>US 92 serves as the northern edge of a land area bordered by SR 44 in the south</a:t>
            </a:r>
          </a:p>
          <a:p>
            <a:pPr marL="285750" indent="-285750">
              <a:buFont typeface="Arial" pitchFamily="34" charset="0"/>
              <a:buChar char="•"/>
            </a:pPr>
            <a:endParaRPr lang="en-US" sz="2000" dirty="0" smtClean="0">
              <a:effectLst/>
              <a:latin typeface="Cambria"/>
              <a:ea typeface="Calibri"/>
              <a:cs typeface="Times New Roman"/>
            </a:endParaRPr>
          </a:p>
          <a:p>
            <a:pPr marL="285750" indent="-285750">
              <a:buFont typeface="Arial" pitchFamily="34" charset="0"/>
              <a:buChar char="•"/>
            </a:pPr>
            <a:r>
              <a:rPr lang="en-US" sz="2000" dirty="0" smtClean="0">
                <a:effectLst/>
                <a:latin typeface="Cambria"/>
                <a:ea typeface="Calibri"/>
                <a:cs typeface="Times New Roman"/>
              </a:rPr>
              <a:t>This area extends from approximately five miles east of DeLand to I-95 in the west</a:t>
            </a:r>
            <a:endParaRPr lang="en-US" sz="2000"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276529"/>
            <a:ext cx="4063324" cy="5429070"/>
          </a:xfrm>
          <a:prstGeom prst="rect">
            <a:avLst/>
          </a:prstGeom>
          <a:noFill/>
          <a:ln>
            <a:no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914400"/>
            <a:ext cx="2756712" cy="299561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971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43670"/>
            <a:ext cx="1914525" cy="255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76200"/>
            <a:ext cx="3962400" cy="1200329"/>
          </a:xfrm>
          <a:prstGeom prst="rect">
            <a:avLst/>
          </a:prstGeom>
          <a:noFill/>
        </p:spPr>
        <p:txBody>
          <a:bodyPr wrap="square" rtlCol="0">
            <a:spAutoFit/>
          </a:bodyPr>
          <a:lstStyle/>
          <a:p>
            <a:r>
              <a:rPr lang="en-US" sz="3600" b="1" dirty="0" smtClean="0"/>
              <a:t>West – Southwest </a:t>
            </a:r>
          </a:p>
          <a:p>
            <a:r>
              <a:rPr lang="en-US" sz="3600" b="1" dirty="0" smtClean="0"/>
              <a:t>Volusia County</a:t>
            </a:r>
            <a:endParaRPr lang="en-US" sz="3600" b="1" dirty="0"/>
          </a:p>
        </p:txBody>
      </p:sp>
      <p:sp>
        <p:nvSpPr>
          <p:cNvPr id="7" name="TextBox 6"/>
          <p:cNvSpPr txBox="1"/>
          <p:nvPr/>
        </p:nvSpPr>
        <p:spPr>
          <a:xfrm>
            <a:off x="4191000" y="2971800"/>
            <a:ext cx="4810125" cy="3785652"/>
          </a:xfrm>
          <a:prstGeom prst="rect">
            <a:avLst/>
          </a:prstGeom>
          <a:noFill/>
        </p:spPr>
        <p:txBody>
          <a:bodyPr wrap="square" rtlCol="0">
            <a:spAutoFit/>
          </a:bodyPr>
          <a:lstStyle/>
          <a:p>
            <a:pPr marL="285750" indent="-285750">
              <a:buFont typeface="Arial" pitchFamily="34" charset="0"/>
              <a:buChar char="•"/>
            </a:pPr>
            <a:r>
              <a:rPr lang="en-US" sz="2000" dirty="0" smtClean="0">
                <a:effectLst/>
                <a:latin typeface="Cambria"/>
                <a:ea typeface="Calibri"/>
                <a:cs typeface="Times New Roman"/>
              </a:rPr>
              <a:t>US 17 into DeLand and west to the St. Johns River</a:t>
            </a:r>
          </a:p>
          <a:p>
            <a:endParaRPr lang="en-US" sz="2000" dirty="0" smtClean="0">
              <a:effectLst/>
              <a:latin typeface="Cambria"/>
              <a:ea typeface="Calibri"/>
              <a:cs typeface="Times New Roman"/>
            </a:endParaRPr>
          </a:p>
          <a:p>
            <a:pPr marL="285750" indent="-285750">
              <a:buFont typeface="Arial" pitchFamily="34" charset="0"/>
              <a:buChar char="•"/>
            </a:pPr>
            <a:r>
              <a:rPr lang="en-US" sz="2000" dirty="0" smtClean="0">
                <a:effectLst/>
                <a:latin typeface="Cambria"/>
                <a:ea typeface="Calibri"/>
                <a:cs typeface="Times New Roman"/>
              </a:rPr>
              <a:t>South along US 17-92 low-income populations are located around the south-western edge of the River to Sea TPO MPA</a:t>
            </a:r>
          </a:p>
          <a:p>
            <a:endParaRPr lang="en-US" sz="2000" dirty="0" smtClean="0">
              <a:effectLst/>
              <a:latin typeface="Cambria"/>
              <a:ea typeface="Calibri"/>
              <a:cs typeface="Times New Roman"/>
            </a:endParaRPr>
          </a:p>
          <a:p>
            <a:pPr marL="285750" indent="-285750">
              <a:buFont typeface="Arial" pitchFamily="34" charset="0"/>
              <a:buChar char="•"/>
            </a:pPr>
            <a:r>
              <a:rPr lang="en-US" sz="2000" dirty="0" smtClean="0">
                <a:effectLst/>
                <a:latin typeface="Cambria"/>
                <a:ea typeface="Calibri"/>
                <a:cs typeface="Times New Roman"/>
              </a:rPr>
              <a:t>From </a:t>
            </a:r>
            <a:r>
              <a:rPr lang="en-US" sz="2000" dirty="0" err="1" smtClean="0">
                <a:effectLst/>
                <a:latin typeface="Cambria"/>
                <a:ea typeface="Calibri"/>
                <a:cs typeface="Times New Roman"/>
              </a:rPr>
              <a:t>DeBary</a:t>
            </a:r>
            <a:r>
              <a:rPr lang="en-US" sz="2000" dirty="0" smtClean="0">
                <a:effectLst/>
                <a:latin typeface="Cambria"/>
                <a:ea typeface="Calibri"/>
                <a:cs typeface="Times New Roman"/>
              </a:rPr>
              <a:t> in the west to Osteen in the east, low-income populations are located on both sides of I-4, north of Lake Monroe, and west of SR 415</a:t>
            </a:r>
            <a:endParaRPr lang="en-US" sz="2000" dirty="0"/>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276529"/>
            <a:ext cx="4063324" cy="5429070"/>
          </a:xfrm>
          <a:prstGeom prst="rect">
            <a:avLst/>
          </a:prstGeom>
          <a:noFill/>
          <a:ln>
            <a:noFill/>
          </a:ln>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28600"/>
            <a:ext cx="2209800" cy="245698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078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43669"/>
            <a:ext cx="2066925"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599" y="143669"/>
            <a:ext cx="3987125" cy="1200329"/>
          </a:xfrm>
          <a:prstGeom prst="rect">
            <a:avLst/>
          </a:prstGeom>
          <a:noFill/>
        </p:spPr>
        <p:txBody>
          <a:bodyPr wrap="square" rtlCol="0">
            <a:spAutoFit/>
          </a:bodyPr>
          <a:lstStyle/>
          <a:p>
            <a:r>
              <a:rPr lang="en-US" sz="3600" b="1" dirty="0" smtClean="0"/>
              <a:t>Northwest Volusia County</a:t>
            </a:r>
            <a:endParaRPr lang="en-US" sz="3600" b="1" dirty="0"/>
          </a:p>
        </p:txBody>
      </p:sp>
      <p:sp>
        <p:nvSpPr>
          <p:cNvPr id="8" name="TextBox 7"/>
          <p:cNvSpPr txBox="1"/>
          <p:nvPr/>
        </p:nvSpPr>
        <p:spPr>
          <a:xfrm>
            <a:off x="4225250" y="4115509"/>
            <a:ext cx="4775876" cy="1631216"/>
          </a:xfrm>
          <a:prstGeom prst="rect">
            <a:avLst/>
          </a:prstGeom>
          <a:noFill/>
        </p:spPr>
        <p:txBody>
          <a:bodyPr wrap="square" rtlCol="0">
            <a:spAutoFit/>
          </a:bodyPr>
          <a:lstStyle/>
          <a:p>
            <a:pPr marL="285750" indent="-285750">
              <a:buFont typeface="Arial" pitchFamily="34" charset="0"/>
              <a:buChar char="•"/>
            </a:pPr>
            <a:r>
              <a:rPr lang="en-US" sz="2000" dirty="0">
                <a:latin typeface="Cambria"/>
                <a:ea typeface="Calibri"/>
                <a:cs typeface="Times New Roman"/>
              </a:rPr>
              <a:t>A</a:t>
            </a:r>
            <a:r>
              <a:rPr lang="en-US" sz="2000" dirty="0" smtClean="0">
                <a:effectLst/>
                <a:latin typeface="Cambria"/>
                <a:ea typeface="Calibri"/>
                <a:cs typeface="Times New Roman"/>
              </a:rPr>
              <a:t>reas east of Lake George, on the Putnam – Volusia County lines extending east to SR 11 and south to Lake Woodruff and US 17, have a high percentage of low-income residents</a:t>
            </a:r>
            <a:endParaRPr lang="en-US" sz="2000" dirty="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276529"/>
            <a:ext cx="4063324" cy="5429070"/>
          </a:xfrm>
          <a:prstGeom prst="rect">
            <a:avLst/>
          </a:prstGeom>
          <a:noFill/>
          <a:ln>
            <a:noFill/>
          </a:ln>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9990" y="990601"/>
            <a:ext cx="2843610" cy="300046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869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968" y="226291"/>
            <a:ext cx="3352800" cy="1077218"/>
          </a:xfrm>
          <a:prstGeom prst="rect">
            <a:avLst/>
          </a:prstGeom>
          <a:noFill/>
        </p:spPr>
        <p:txBody>
          <a:bodyPr wrap="square" rtlCol="0">
            <a:spAutoFit/>
          </a:bodyPr>
          <a:lstStyle/>
          <a:p>
            <a:r>
              <a:rPr lang="en-US" sz="3200" b="1" dirty="0" smtClean="0"/>
              <a:t>Southeast Volusia County</a:t>
            </a:r>
            <a:endParaRPr lang="en-US" sz="3200" b="1" dirty="0"/>
          </a:p>
        </p:txBody>
      </p:sp>
      <p:sp>
        <p:nvSpPr>
          <p:cNvPr id="7" name="TextBox 6"/>
          <p:cNvSpPr txBox="1"/>
          <p:nvPr/>
        </p:nvSpPr>
        <p:spPr>
          <a:xfrm>
            <a:off x="5562600" y="228600"/>
            <a:ext cx="3321984" cy="5324535"/>
          </a:xfrm>
          <a:prstGeom prst="rect">
            <a:avLst/>
          </a:prstGeom>
          <a:noFill/>
        </p:spPr>
        <p:txBody>
          <a:bodyPr wrap="square" rtlCol="0">
            <a:spAutoFit/>
          </a:bodyPr>
          <a:lstStyle/>
          <a:p>
            <a:pPr marL="285750" indent="-285750">
              <a:buFont typeface="Arial" pitchFamily="34" charset="0"/>
              <a:buChar char="•"/>
            </a:pPr>
            <a:r>
              <a:rPr lang="en-US" sz="2000" dirty="0" smtClean="0">
                <a:latin typeface="Cambria"/>
                <a:ea typeface="Calibri"/>
                <a:cs typeface="Times New Roman"/>
              </a:rPr>
              <a:t>Areas of Southeast Volusia County with high </a:t>
            </a:r>
            <a:r>
              <a:rPr lang="en-US" sz="2000" dirty="0" smtClean="0">
                <a:effectLst/>
                <a:latin typeface="Cambria"/>
                <a:ea typeface="Calibri"/>
                <a:cs typeface="Times New Roman"/>
              </a:rPr>
              <a:t>percentages of low-income populations are in close proximity to the intersection of SR 44 and US 1</a:t>
            </a:r>
          </a:p>
          <a:p>
            <a:endParaRPr lang="en-US" sz="2000" dirty="0" smtClean="0">
              <a:effectLst/>
              <a:latin typeface="Cambria"/>
              <a:ea typeface="Calibri"/>
              <a:cs typeface="Times New Roman"/>
            </a:endParaRPr>
          </a:p>
          <a:p>
            <a:pPr marL="285750" indent="-285750">
              <a:buFont typeface="Arial" pitchFamily="34" charset="0"/>
              <a:buChar char="•"/>
            </a:pPr>
            <a:r>
              <a:rPr lang="en-US" sz="2000" dirty="0" smtClean="0">
                <a:latin typeface="Cambria"/>
                <a:ea typeface="Calibri"/>
                <a:cs typeface="Times New Roman"/>
              </a:rPr>
              <a:t>Low-income populations are also found south</a:t>
            </a:r>
            <a:r>
              <a:rPr lang="en-US" sz="2000" dirty="0" smtClean="0">
                <a:effectLst/>
                <a:latin typeface="Cambria"/>
                <a:ea typeface="Calibri"/>
                <a:cs typeface="Times New Roman"/>
              </a:rPr>
              <a:t> of SR 442, east of I-95, and reaching south to the Volusia – Brevard County lines. US 1 traverses through this area, its major population </a:t>
            </a:r>
            <a:r>
              <a:rPr lang="en-US" sz="2000" dirty="0" smtClean="0">
                <a:latin typeface="Cambria"/>
                <a:ea typeface="Calibri"/>
                <a:cs typeface="Times New Roman"/>
              </a:rPr>
              <a:t>center</a:t>
            </a:r>
            <a:r>
              <a:rPr lang="en-US" sz="2000" dirty="0" smtClean="0">
                <a:effectLst/>
                <a:latin typeface="Cambria"/>
                <a:ea typeface="Calibri"/>
                <a:cs typeface="Times New Roman"/>
              </a:rPr>
              <a:t> being Oak Hill</a:t>
            </a:r>
            <a:endParaRPr lang="en-US" sz="2000" dirty="0"/>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076" y="1276529"/>
            <a:ext cx="4063324" cy="5429070"/>
          </a:xfrm>
          <a:prstGeom prst="rect">
            <a:avLst/>
          </a:prstGeom>
          <a:noFill/>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184" y="304800"/>
            <a:ext cx="2012016" cy="3276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0056" y="3657601"/>
            <a:ext cx="1520144"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812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1_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951</TotalTime>
  <Words>1371</Words>
  <Application>Microsoft Office PowerPoint</Application>
  <PresentationFormat>On-screen Show (4:3)</PresentationFormat>
  <Paragraphs>123</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Thatch</vt:lpstr>
      <vt:lpstr>1_Thatch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TPO</cp:lastModifiedBy>
  <cp:revision>46</cp:revision>
  <dcterms:created xsi:type="dcterms:W3CDTF">2014-05-19T18:05:45Z</dcterms:created>
  <dcterms:modified xsi:type="dcterms:W3CDTF">2014-08-19T17:21:51Z</dcterms:modified>
</cp:coreProperties>
</file>