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6" r:id="rId2"/>
    <p:sldId id="267" r:id="rId3"/>
    <p:sldId id="272" r:id="rId4"/>
    <p:sldId id="275"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17" d="100"/>
          <a:sy n="117" d="100"/>
        </p:scale>
        <p:origin x="-41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63E9D-0979-4EB7-B4C4-EAD704579B37}" type="datetimeFigureOut">
              <a:rPr lang="en-US" smtClean="0"/>
              <a:pPr/>
              <a:t>3/2/2015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8FBF29-9E5A-460D-8A27-B3DE4A74B50C}" type="slidenum">
              <a:rPr lang="en-US" smtClean="0"/>
              <a:pPr/>
              <a:t>‹#›</a:t>
            </a:fld>
            <a:endParaRPr lang="en-US" dirty="0"/>
          </a:p>
        </p:txBody>
      </p:sp>
    </p:spTree>
    <p:extLst>
      <p:ext uri="{BB962C8B-B14F-4D97-AF65-F5344CB8AC3E}">
        <p14:creationId xmlns:p14="http://schemas.microsoft.com/office/powerpoint/2010/main" val="92818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third presentation in the educational series is on reporting.</a:t>
            </a:r>
          </a:p>
          <a:p>
            <a:r>
              <a:rPr lang="en-US" baseline="0" dirty="0" smtClean="0"/>
              <a:t>Votran currently runs two paratransit programs – FTA required for providers of fixed-route service, state program on behalf of BoCC as CTC</a:t>
            </a:r>
          </a:p>
          <a:p>
            <a:r>
              <a:rPr lang="en-US" baseline="0" dirty="0" smtClean="0"/>
              <a:t>Completes reporting for several different reasons stemming from requirements for oversight, to share information with general public, other agencies, and funding partners, to see trends and learn from data to improve system, i.e. ways to determine funding needs, determine policy direction – no shows, performance of staff etc.</a:t>
            </a:r>
            <a:endParaRPr lang="en-US" dirty="0"/>
          </a:p>
        </p:txBody>
      </p:sp>
      <p:sp>
        <p:nvSpPr>
          <p:cNvPr id="4" name="Slide Number Placeholder 3"/>
          <p:cNvSpPr>
            <a:spLocks noGrp="1"/>
          </p:cNvSpPr>
          <p:nvPr>
            <p:ph type="sldNum" sz="quarter" idx="10"/>
          </p:nvPr>
        </p:nvSpPr>
        <p:spPr/>
        <p:txBody>
          <a:bodyPr/>
          <a:lstStyle/>
          <a:p>
            <a:fld id="{618FBF29-9E5A-460D-8A27-B3DE4A74B50C}"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NTD - Focused on annual fixed-route and ADA</a:t>
            </a:r>
            <a:r>
              <a:rPr lang="en-US" baseline="0" dirty="0" smtClean="0"/>
              <a:t> reporting of service levels – trips, miles, hours, days of service, accidents/costs/revenue streams/capital assets/</a:t>
            </a:r>
          </a:p>
          <a:p>
            <a:r>
              <a:rPr lang="en-US" dirty="0" smtClean="0"/>
              <a:t>S&amp;S – same as NTD,</a:t>
            </a:r>
            <a:r>
              <a:rPr lang="en-US" baseline="0" dirty="0" smtClean="0"/>
              <a:t> but done on monthly basis</a:t>
            </a:r>
          </a:p>
          <a:p>
            <a:r>
              <a:rPr lang="en-US" baseline="0" dirty="0" smtClean="0"/>
              <a:t>QGR – Updates on progress of projects funded through each grant</a:t>
            </a:r>
          </a:p>
          <a:p>
            <a:r>
              <a:rPr lang="en-US" baseline="0" dirty="0" smtClean="0"/>
              <a:t>Triennial – Every three year on-site review of all operations after submittal of requested information – covers service, rights, procurement, funding, safety &amp; security </a:t>
            </a:r>
          </a:p>
          <a:p>
            <a:r>
              <a:rPr lang="en-US" baseline="0" dirty="0" smtClean="0"/>
              <a:t>ADA – randomly selected agency review that covers all aspects of ADA compliance – service provision, facilities, funding, policies and processes</a:t>
            </a:r>
          </a:p>
          <a:p>
            <a:endParaRPr lang="en-US" baseline="0" dirty="0" smtClean="0"/>
          </a:p>
          <a:p>
            <a:r>
              <a:rPr lang="en-US" baseline="0" dirty="0" smtClean="0"/>
              <a:t>State</a:t>
            </a:r>
          </a:p>
          <a:p>
            <a:r>
              <a:rPr lang="en-US" baseline="0" dirty="0" smtClean="0"/>
              <a:t>AOR – agency information, fixed route (passes, trips), paratransit (stretcher, w/c, ambulatory), deviated fixed-route, school board, by funding source, by type, by purpose, no shows, any unmet trips, complaints and commendations, vehicles, road calls, accidents, employees by function, revenues, expenses by function</a:t>
            </a:r>
          </a:p>
          <a:p>
            <a:endParaRPr lang="en-US" baseline="0" dirty="0" smtClean="0"/>
          </a:p>
          <a:p>
            <a:r>
              <a:rPr lang="en-US" baseline="0" dirty="0" smtClean="0"/>
              <a:t>Evaluation – similar to AOR, but includes surveys, performance measures, performance standards, budget, contractors, vehicle inspections, coordination contract measures/oversight, MOA, audits, matching</a:t>
            </a:r>
            <a:endParaRPr lang="en-US" dirty="0"/>
          </a:p>
        </p:txBody>
      </p:sp>
      <p:sp>
        <p:nvSpPr>
          <p:cNvPr id="4" name="Slide Number Placeholder 3"/>
          <p:cNvSpPr>
            <a:spLocks noGrp="1"/>
          </p:cNvSpPr>
          <p:nvPr>
            <p:ph type="sldNum" sz="quarter" idx="10"/>
          </p:nvPr>
        </p:nvSpPr>
        <p:spPr/>
        <p:txBody>
          <a:bodyPr/>
          <a:lstStyle/>
          <a:p>
            <a:fld id="{618FBF29-9E5A-460D-8A27-B3DE4A74B50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Management Reports</a:t>
            </a:r>
            <a:r>
              <a:rPr lang="en-US" baseline="0" dirty="0" smtClean="0"/>
              <a:t> &amp; Compliance Report</a:t>
            </a:r>
            <a:endParaRPr lang="en-US" dirty="0"/>
          </a:p>
        </p:txBody>
      </p:sp>
      <p:sp>
        <p:nvSpPr>
          <p:cNvPr id="4" name="Slide Number Placeholder 3"/>
          <p:cNvSpPr>
            <a:spLocks noGrp="1"/>
          </p:cNvSpPr>
          <p:nvPr>
            <p:ph type="sldNum" sz="quarter" idx="10"/>
          </p:nvPr>
        </p:nvSpPr>
        <p:spPr/>
        <p:txBody>
          <a:bodyPr/>
          <a:lstStyle/>
          <a:p>
            <a:fld id="{618FBF29-9E5A-460D-8A27-B3DE4A74B50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par with other agencies</a:t>
            </a:r>
            <a:r>
              <a:rPr lang="en-US" baseline="0" dirty="0" smtClean="0"/>
              <a:t> with regard to reporting. Several agencies are only having TDLCB meetings quarterly. Votran provides information on entire agency not just paratransit, grant opportunities, new ideas/technology, and tries to keep TDLCB engaged and informed.  </a:t>
            </a:r>
          </a:p>
          <a:p>
            <a:endParaRPr lang="en-US" baseline="0" dirty="0" smtClean="0"/>
          </a:p>
          <a:p>
            <a:r>
              <a:rPr lang="en-US" baseline="0" dirty="0" smtClean="0"/>
              <a:t>Is there something you want to know about that you don’t get?</a:t>
            </a:r>
          </a:p>
          <a:p>
            <a:endParaRPr lang="en-US" baseline="0" dirty="0" smtClean="0"/>
          </a:p>
          <a:p>
            <a:r>
              <a:rPr lang="en-US" baseline="0" dirty="0" smtClean="0"/>
              <a:t>Last part of educational series at this point, but we want to continue discussions regarding getting you the information you need and want and using these meetings as a forum to discuss system maintenance and improvement. Serve customers to the best of our abilities within regulation and funding levels.  </a:t>
            </a:r>
          </a:p>
          <a:p>
            <a:endParaRPr lang="en-US" baseline="0" dirty="0" smtClean="0"/>
          </a:p>
          <a:p>
            <a:r>
              <a:rPr lang="en-US" baseline="0" dirty="0" smtClean="0"/>
              <a:t>What we covered thus far in the series and any questions?</a:t>
            </a:r>
          </a:p>
        </p:txBody>
      </p:sp>
      <p:sp>
        <p:nvSpPr>
          <p:cNvPr id="4" name="Slide Number Placeholder 3"/>
          <p:cNvSpPr>
            <a:spLocks noGrp="1"/>
          </p:cNvSpPr>
          <p:nvPr>
            <p:ph type="sldNum" sz="quarter" idx="10"/>
          </p:nvPr>
        </p:nvSpPr>
        <p:spPr/>
        <p:txBody>
          <a:bodyPr/>
          <a:lstStyle/>
          <a:p>
            <a:fld id="{618FBF29-9E5A-460D-8A27-B3DE4A74B50C}"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891E9-4264-4597-AD7C-8862D8F22664}"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DA891E9-4264-4597-AD7C-8862D8F226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10138-C442-4ED3-887A-4CB989BA2817}" type="datetimeFigureOut">
              <a:rPr lang="en-US" smtClean="0"/>
              <a:pPr/>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3E10138-C442-4ED3-887A-4CB989BA2817}" type="datetimeFigureOut">
              <a:rPr lang="en-US" smtClean="0"/>
              <a:pPr/>
              <a:t>3/2/2015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DA891E9-4264-4597-AD7C-8862D8F2266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177" y="1691294"/>
            <a:ext cx="7858423" cy="1204306"/>
          </a:xfrm>
        </p:spPr>
        <p:style>
          <a:lnRef idx="0">
            <a:schemeClr val="accent2"/>
          </a:lnRef>
          <a:fillRef idx="3">
            <a:schemeClr val="accent2"/>
          </a:fillRef>
          <a:effectRef idx="3">
            <a:schemeClr val="accent2"/>
          </a:effectRef>
          <a:fontRef idx="minor">
            <a:schemeClr val="lt1"/>
          </a:fontRef>
        </p:style>
        <p:txBody>
          <a:bodyPr/>
          <a:lstStyle/>
          <a:p>
            <a:r>
              <a:rPr lang="en-US" sz="3600" b="1" dirty="0" smtClean="0">
                <a:effectLst>
                  <a:outerShdw blurRad="38100" dist="38100" dir="2700000" algn="tl">
                    <a:srgbClr val="000000">
                      <a:alpha val="43137"/>
                    </a:srgbClr>
                  </a:outerShdw>
                </a:effectLst>
              </a:rPr>
              <a:t>Transportation Disadvantaged Local Coordinating Board</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2277" y="3175941"/>
            <a:ext cx="6511131" cy="329259"/>
          </a:xfrm>
        </p:spPr>
        <p:txBody>
          <a:bodyPr>
            <a:noAutofit/>
          </a:bodyPr>
          <a:lstStyle/>
          <a:p>
            <a:r>
              <a:rPr lang="en-US" sz="2000" b="1" dirty="0" smtClean="0"/>
              <a:t>March 2015</a:t>
            </a:r>
            <a:endParaRPr lang="en-US" sz="2000" b="1" dirty="0"/>
          </a:p>
        </p:txBody>
      </p:sp>
      <p:sp>
        <p:nvSpPr>
          <p:cNvPr id="4" name="Title 1"/>
          <p:cNvSpPr txBox="1">
            <a:spLocks/>
          </p:cNvSpPr>
          <p:nvPr/>
        </p:nvSpPr>
        <p:spPr>
          <a:xfrm>
            <a:off x="3723977" y="2971800"/>
            <a:ext cx="5648623" cy="1204306"/>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r>
              <a:rPr lang="en-US" dirty="0" smtClean="0">
                <a:solidFill>
                  <a:schemeClr val="bg1"/>
                </a:solidFill>
                <a:effectLst>
                  <a:outerShdw blurRad="38100" dist="38100" dir="2700000" algn="tl">
                    <a:srgbClr val="000000">
                      <a:alpha val="43137"/>
                    </a:srgbClr>
                  </a:outerShdw>
                </a:effectLst>
              </a:rPr>
              <a:t>Volusia County </a:t>
            </a:r>
            <a:endParaRPr lang="en-US" dirty="0">
              <a:solidFill>
                <a:schemeClr val="bg1"/>
              </a:solidFill>
              <a:effectLst>
                <a:outerShdw blurRad="38100" dist="38100" dir="2700000" algn="tl">
                  <a:srgbClr val="000000">
                    <a:alpha val="43137"/>
                  </a:srgbClr>
                </a:outerShdw>
              </a:effectLst>
            </a:endParaRPr>
          </a:p>
        </p:txBody>
      </p:sp>
      <p:pic>
        <p:nvPicPr>
          <p:cNvPr id="1026" name="Picture 2" descr="O:\CountySeals-OtherLogos\Volusia\Volusia TP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5044" y="5334000"/>
            <a:ext cx="2170356" cy="1097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O:\CountySeals-OtherLogos\Votran\Votra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5125" y="5334000"/>
            <a:ext cx="2216727" cy="1097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030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series - reporting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Introduction</a:t>
            </a:r>
          </a:p>
          <a:p>
            <a:pPr>
              <a:buFont typeface="Arial" pitchFamily="34" charset="0"/>
              <a:buChar char="•"/>
            </a:pPr>
            <a:endParaRPr lang="en-US" dirty="0" smtClean="0"/>
          </a:p>
          <a:p>
            <a:pPr>
              <a:buFont typeface="Arial" pitchFamily="34" charset="0"/>
              <a:buChar char="•"/>
            </a:pPr>
            <a:r>
              <a:rPr lang="en-US" dirty="0" smtClean="0"/>
              <a:t>Votran Demand Response Programs</a:t>
            </a:r>
          </a:p>
          <a:p>
            <a:pPr lvl="3">
              <a:buFont typeface="Arial" pitchFamily="34" charset="0"/>
              <a:buChar char="•"/>
            </a:pPr>
            <a:r>
              <a:rPr lang="en-US" dirty="0" smtClean="0"/>
              <a:t>Americans with Disabilities Act (ADA)</a:t>
            </a:r>
          </a:p>
          <a:p>
            <a:pPr lvl="3">
              <a:buFont typeface="Arial" pitchFamily="34" charset="0"/>
              <a:buChar char="•"/>
            </a:pPr>
            <a:r>
              <a:rPr lang="en-US" dirty="0" smtClean="0"/>
              <a:t>Transportation Disadvantaged (TD)</a:t>
            </a:r>
          </a:p>
          <a:p>
            <a:pPr marL="0" lvl="3" indent="0">
              <a:buClrTx/>
              <a:buFont typeface="Arial" pitchFamily="34" charset="0"/>
              <a:buChar char="•"/>
            </a:pPr>
            <a:endParaRPr lang="en-US" dirty="0" smtClean="0"/>
          </a:p>
          <a:p>
            <a:pPr marL="342900" lvl="3" indent="-342900">
              <a:spcBef>
                <a:spcPts val="800"/>
              </a:spcBef>
              <a:buClrTx/>
              <a:buFont typeface="Arial" pitchFamily="34" charset="0"/>
              <a:buChar char="•"/>
            </a:pPr>
            <a:r>
              <a:rPr lang="en-US" b="1" dirty="0" smtClean="0"/>
              <a:t>Reasons for Reporting </a:t>
            </a:r>
          </a:p>
          <a:p>
            <a:pPr lvl="3">
              <a:buFont typeface="Arial" pitchFamily="34" charset="0"/>
              <a:buChar char="•"/>
            </a:pPr>
            <a:r>
              <a:rPr lang="en-US" dirty="0" smtClean="0"/>
              <a:t>Oversight</a:t>
            </a:r>
          </a:p>
          <a:p>
            <a:pPr lvl="3">
              <a:buFont typeface="Arial" pitchFamily="34" charset="0"/>
              <a:buChar char="•"/>
            </a:pPr>
            <a:r>
              <a:rPr lang="en-US" dirty="0" smtClean="0"/>
              <a:t>Information Sharing</a:t>
            </a:r>
          </a:p>
          <a:p>
            <a:pPr lvl="3">
              <a:buFont typeface="Arial" pitchFamily="34" charset="0"/>
              <a:buChar char="•"/>
            </a:pPr>
            <a:r>
              <a:rPr lang="en-US" dirty="0" smtClean="0"/>
              <a:t>Education</a:t>
            </a:r>
          </a:p>
          <a:p>
            <a:pPr lvl="3">
              <a:buFont typeface="Arial" pitchFamily="34" charset="0"/>
              <a:buChar char="•"/>
            </a:pPr>
            <a:r>
              <a:rPr lang="en-US" dirty="0" smtClean="0"/>
              <a:t>Improvement</a:t>
            </a:r>
          </a:p>
        </p:txBody>
      </p:sp>
    </p:spTree>
    <p:extLst>
      <p:ext uri="{BB962C8B-B14F-4D97-AF65-F5344CB8AC3E}">
        <p14:creationId xmlns:p14="http://schemas.microsoft.com/office/powerpoint/2010/main" val="2684226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requirements &amp; measures</a:t>
            </a:r>
            <a:endParaRPr lang="en-US" dirty="0"/>
          </a:p>
        </p:txBody>
      </p:sp>
      <p:sp>
        <p:nvSpPr>
          <p:cNvPr id="3" name="Content Placeholder 2"/>
          <p:cNvSpPr>
            <a:spLocks noGrp="1"/>
          </p:cNvSpPr>
          <p:nvPr>
            <p:ph idx="1"/>
          </p:nvPr>
        </p:nvSpPr>
        <p:spPr>
          <a:xfrm>
            <a:off x="822960" y="1100628"/>
            <a:ext cx="7520940" cy="3928572"/>
          </a:xfrm>
        </p:spPr>
        <p:txBody>
          <a:bodyPr>
            <a:normAutofit fontScale="85000" lnSpcReduction="20000"/>
          </a:bodyPr>
          <a:lstStyle/>
          <a:p>
            <a:pPr>
              <a:buFont typeface="Arial" pitchFamily="34" charset="0"/>
              <a:buChar char="•"/>
            </a:pPr>
            <a:r>
              <a:rPr lang="en-US" dirty="0" smtClean="0"/>
              <a:t>Federal</a:t>
            </a:r>
          </a:p>
          <a:p>
            <a:pPr lvl="2">
              <a:buFont typeface="Arial" pitchFamily="34" charset="0"/>
              <a:buChar char="•"/>
            </a:pPr>
            <a:r>
              <a:rPr lang="en-US" dirty="0" smtClean="0"/>
              <a:t>National Transit Database</a:t>
            </a:r>
          </a:p>
          <a:p>
            <a:pPr lvl="2">
              <a:buFont typeface="Arial" pitchFamily="34" charset="0"/>
              <a:buChar char="•"/>
            </a:pPr>
            <a:r>
              <a:rPr lang="en-US" dirty="0" smtClean="0"/>
              <a:t>Monthly Safety and Security</a:t>
            </a:r>
          </a:p>
          <a:p>
            <a:pPr lvl="2">
              <a:buFont typeface="Arial" pitchFamily="34" charset="0"/>
              <a:buChar char="•"/>
            </a:pPr>
            <a:r>
              <a:rPr lang="en-US" dirty="0" smtClean="0"/>
              <a:t>Quarterly Grant Reporting</a:t>
            </a:r>
          </a:p>
          <a:p>
            <a:pPr lvl="2">
              <a:buFont typeface="Arial" pitchFamily="34" charset="0"/>
              <a:buChar char="•"/>
            </a:pPr>
            <a:r>
              <a:rPr lang="en-US" dirty="0" smtClean="0"/>
              <a:t>Triennial Review</a:t>
            </a:r>
          </a:p>
          <a:p>
            <a:pPr lvl="2">
              <a:buFont typeface="Arial" pitchFamily="34" charset="0"/>
              <a:buChar char="•"/>
            </a:pPr>
            <a:r>
              <a:rPr lang="en-US" dirty="0" smtClean="0"/>
              <a:t>ADA Compliance Review</a:t>
            </a:r>
          </a:p>
          <a:p>
            <a:pPr>
              <a:buFont typeface="Arial" pitchFamily="34" charset="0"/>
              <a:buChar char="•"/>
            </a:pPr>
            <a:endParaRPr lang="en-US" dirty="0" smtClean="0"/>
          </a:p>
          <a:p>
            <a:pPr>
              <a:buFont typeface="Arial" pitchFamily="34" charset="0"/>
              <a:buChar char="•"/>
            </a:pPr>
            <a:r>
              <a:rPr lang="en-US" dirty="0" smtClean="0"/>
              <a:t>State</a:t>
            </a:r>
          </a:p>
          <a:p>
            <a:pPr lvl="2">
              <a:buFont typeface="Arial" pitchFamily="34" charset="0"/>
              <a:buChar char="•"/>
            </a:pPr>
            <a:r>
              <a:rPr lang="en-US" dirty="0" smtClean="0"/>
              <a:t>Monthly Reports</a:t>
            </a:r>
          </a:p>
          <a:p>
            <a:pPr lvl="2">
              <a:buFont typeface="Arial" pitchFamily="34" charset="0"/>
              <a:buChar char="•"/>
            </a:pPr>
            <a:r>
              <a:rPr lang="en-US" dirty="0" smtClean="0"/>
              <a:t>Annual Operating Report</a:t>
            </a:r>
          </a:p>
          <a:p>
            <a:pPr lvl="2">
              <a:buFont typeface="Arial" pitchFamily="34" charset="0"/>
              <a:buChar char="•"/>
            </a:pPr>
            <a:r>
              <a:rPr lang="en-US" dirty="0" smtClean="0"/>
              <a:t>Rate Model</a:t>
            </a:r>
          </a:p>
          <a:p>
            <a:pPr lvl="2">
              <a:buFont typeface="Arial" pitchFamily="34" charset="0"/>
              <a:buChar char="•"/>
            </a:pPr>
            <a:r>
              <a:rPr lang="en-US" dirty="0" smtClean="0"/>
              <a:t>Quality Assurance Performance Evaluation</a:t>
            </a:r>
          </a:p>
          <a:p>
            <a:pPr>
              <a:buFont typeface="Arial" pitchFamily="34" charset="0"/>
              <a:buChar char="•"/>
            </a:pPr>
            <a:endParaRPr lang="en-US" dirty="0" smtClean="0"/>
          </a:p>
          <a:p>
            <a:pPr>
              <a:buFont typeface="Arial" pitchFamily="34" charset="0"/>
              <a:buChar char="•"/>
            </a:pPr>
            <a:r>
              <a:rPr lang="en-US" dirty="0" smtClean="0"/>
              <a:t>Local</a:t>
            </a:r>
          </a:p>
          <a:p>
            <a:pPr lvl="2">
              <a:buFont typeface="Arial" pitchFamily="34" charset="0"/>
              <a:buChar char="•"/>
            </a:pPr>
            <a:r>
              <a:rPr lang="en-US" dirty="0" smtClean="0"/>
              <a:t>Performance</a:t>
            </a:r>
          </a:p>
          <a:p>
            <a:pPr lvl="2">
              <a:buFont typeface="Arial" pitchFamily="34" charset="0"/>
              <a:buChar char="•"/>
            </a:pPr>
            <a:r>
              <a:rPr lang="en-US" dirty="0" smtClean="0"/>
              <a:t>Audit</a:t>
            </a:r>
          </a:p>
          <a:p>
            <a:pPr lvl="2">
              <a:buFont typeface="Arial" pitchFamily="34" charset="0"/>
              <a:buChar char="•"/>
            </a:pPr>
            <a:r>
              <a:rPr lang="en-US" dirty="0" smtClean="0"/>
              <a:t>Coordination</a:t>
            </a:r>
          </a:p>
          <a:p>
            <a:pPr>
              <a:buFont typeface="Arial" pitchFamily="34" charset="0"/>
              <a:buChar char="•"/>
            </a:pPr>
            <a:endParaRPr lang="en-US" dirty="0"/>
          </a:p>
        </p:txBody>
      </p:sp>
    </p:spTree>
    <p:extLst>
      <p:ext uri="{BB962C8B-B14F-4D97-AF65-F5344CB8AC3E}">
        <p14:creationId xmlns:p14="http://schemas.microsoft.com/office/powerpoint/2010/main" val="293335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 BEING Reported</a:t>
            </a:r>
            <a:endParaRPr lang="en-US" dirty="0"/>
          </a:p>
        </p:txBody>
      </p:sp>
      <p:sp>
        <p:nvSpPr>
          <p:cNvPr id="3" name="Content Placeholder 2"/>
          <p:cNvSpPr>
            <a:spLocks noGrp="1"/>
          </p:cNvSpPr>
          <p:nvPr>
            <p:ph idx="1"/>
          </p:nvPr>
        </p:nvSpPr>
        <p:spPr>
          <a:xfrm>
            <a:off x="822960" y="1100628"/>
            <a:ext cx="7520940" cy="3928572"/>
          </a:xfrm>
        </p:spPr>
        <p:txBody>
          <a:bodyPr>
            <a:normAutofit/>
          </a:bodyPr>
          <a:lstStyle/>
          <a:p>
            <a:pPr>
              <a:buFont typeface="Arial" pitchFamily="34" charset="0"/>
              <a:buChar char="•"/>
            </a:pPr>
            <a:r>
              <a:rPr lang="en-US" dirty="0" smtClean="0"/>
              <a:t>Financial  Management &amp; Compliance Reports Include:</a:t>
            </a:r>
          </a:p>
          <a:p>
            <a:pPr lvl="2">
              <a:buFont typeface="Arial" pitchFamily="34" charset="0"/>
              <a:buChar char="•"/>
            </a:pPr>
            <a:r>
              <a:rPr lang="en-US" dirty="0" smtClean="0"/>
              <a:t>Funding Levels</a:t>
            </a:r>
          </a:p>
          <a:p>
            <a:pPr lvl="2">
              <a:buFont typeface="Arial" pitchFamily="34" charset="0"/>
              <a:buChar char="•"/>
            </a:pPr>
            <a:r>
              <a:rPr lang="en-US" dirty="0" smtClean="0"/>
              <a:t>Costs of Service</a:t>
            </a:r>
          </a:p>
          <a:p>
            <a:pPr lvl="2">
              <a:buFont typeface="Arial" pitchFamily="34" charset="0"/>
              <a:buChar char="•"/>
            </a:pPr>
            <a:r>
              <a:rPr lang="en-US" dirty="0" smtClean="0"/>
              <a:t>Capital Assets</a:t>
            </a:r>
          </a:p>
          <a:p>
            <a:pPr lvl="2">
              <a:buNone/>
            </a:pPr>
            <a:endParaRPr lang="en-US" dirty="0" smtClean="0"/>
          </a:p>
          <a:p>
            <a:pPr>
              <a:buFont typeface="Arial" pitchFamily="34" charset="0"/>
              <a:buChar char="•"/>
            </a:pPr>
            <a:r>
              <a:rPr lang="en-US" dirty="0" smtClean="0"/>
              <a:t>Service Performance  Management &amp; Compliance Reports Include:</a:t>
            </a:r>
          </a:p>
          <a:p>
            <a:pPr lvl="2">
              <a:buFont typeface="Arial" pitchFamily="34" charset="0"/>
              <a:buChar char="•"/>
            </a:pPr>
            <a:r>
              <a:rPr lang="en-US" dirty="0" smtClean="0"/>
              <a:t>Ridership – Number, Type, Purpose</a:t>
            </a:r>
          </a:p>
          <a:p>
            <a:pPr lvl="2">
              <a:buFont typeface="Arial" pitchFamily="34" charset="0"/>
              <a:buChar char="•"/>
            </a:pPr>
            <a:r>
              <a:rPr lang="en-US" dirty="0" smtClean="0"/>
              <a:t>Compliments/Complaints</a:t>
            </a:r>
          </a:p>
          <a:p>
            <a:pPr lvl="2">
              <a:buFont typeface="Arial" pitchFamily="34" charset="0"/>
              <a:buChar char="•"/>
            </a:pPr>
            <a:r>
              <a:rPr lang="en-US" dirty="0" smtClean="0"/>
              <a:t>Levels of Service – Hours, Miles</a:t>
            </a:r>
          </a:p>
          <a:p>
            <a:pPr lvl="2">
              <a:buFont typeface="Arial" pitchFamily="34" charset="0"/>
              <a:buChar char="•"/>
            </a:pPr>
            <a:r>
              <a:rPr lang="en-US" dirty="0" smtClean="0"/>
              <a:t>Impacts to Service – Accidents, Cancellations</a:t>
            </a:r>
          </a:p>
          <a:p>
            <a:pPr lvl="2">
              <a:buNone/>
            </a:pPr>
            <a:endParaRPr lang="en-US" dirty="0" smtClean="0"/>
          </a:p>
        </p:txBody>
      </p:sp>
    </p:spTree>
    <p:extLst>
      <p:ext uri="{BB962C8B-B14F-4D97-AF65-F5344CB8AC3E}">
        <p14:creationId xmlns:p14="http://schemas.microsoft.com/office/powerpoint/2010/main" val="2933357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TDLCB Reporting </a:t>
            </a:r>
            <a:endParaRPr lang="en-US" dirty="0"/>
          </a:p>
        </p:txBody>
      </p:sp>
      <p:sp>
        <p:nvSpPr>
          <p:cNvPr id="3" name="Content Placeholder 2"/>
          <p:cNvSpPr>
            <a:spLocks noGrp="1"/>
          </p:cNvSpPr>
          <p:nvPr>
            <p:ph idx="1"/>
          </p:nvPr>
        </p:nvSpPr>
        <p:spPr>
          <a:xfrm>
            <a:off x="838200" y="1100628"/>
            <a:ext cx="8305800" cy="4080972"/>
          </a:xfrm>
        </p:spPr>
        <p:txBody>
          <a:bodyPr>
            <a:normAutofit/>
          </a:bodyPr>
          <a:lstStyle/>
          <a:p>
            <a:pPr>
              <a:buFont typeface="Arial" pitchFamily="34" charset="0"/>
              <a:buChar char="•"/>
            </a:pPr>
            <a:r>
              <a:rPr lang="en-US" dirty="0" err="1" smtClean="0"/>
              <a:t>Votran</a:t>
            </a:r>
            <a:r>
              <a:rPr lang="en-US" dirty="0" smtClean="0"/>
              <a:t> Monthly Report</a:t>
            </a:r>
          </a:p>
          <a:p>
            <a:pPr>
              <a:buFont typeface="Arial" pitchFamily="34" charset="0"/>
              <a:buChar char="•"/>
            </a:pPr>
            <a:endParaRPr lang="en-US" dirty="0" smtClean="0"/>
          </a:p>
          <a:p>
            <a:pPr>
              <a:buFont typeface="Arial" pitchFamily="34" charset="0"/>
              <a:buChar char="•"/>
            </a:pPr>
            <a:r>
              <a:rPr lang="en-US" dirty="0" smtClean="0"/>
              <a:t>Peer </a:t>
            </a:r>
            <a:r>
              <a:rPr lang="en-US" smtClean="0"/>
              <a:t>Agency Report</a:t>
            </a:r>
            <a:endParaRPr lang="en-US" dirty="0" smtClean="0"/>
          </a:p>
          <a:p>
            <a:pPr>
              <a:buFont typeface="Arial" pitchFamily="34" charset="0"/>
              <a:buChar char="•"/>
            </a:pPr>
            <a:endParaRPr lang="en-US" sz="1300" dirty="0" smtClean="0"/>
          </a:p>
          <a:p>
            <a:pPr>
              <a:buFont typeface="Arial" pitchFamily="34" charset="0"/>
              <a:buChar char="•"/>
            </a:pPr>
            <a:r>
              <a:rPr lang="en-US" dirty="0" smtClean="0"/>
              <a:t>Next Steps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105400" y="304800"/>
            <a:ext cx="3813906" cy="289242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838200" y="3276600"/>
            <a:ext cx="5486400" cy="1867711"/>
          </a:xfrm>
          <a:prstGeom prst="rect">
            <a:avLst/>
          </a:prstGeom>
          <a:noFill/>
          <a:ln w="9525">
            <a:noFill/>
            <a:miter lim="800000"/>
            <a:headEnd/>
            <a:tailEnd/>
          </a:ln>
        </p:spPr>
      </p:pic>
    </p:spTree>
    <p:extLst>
      <p:ext uri="{BB962C8B-B14F-4D97-AF65-F5344CB8AC3E}">
        <p14:creationId xmlns:p14="http://schemas.microsoft.com/office/powerpoint/2010/main" val="593837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358</TotalTime>
  <Words>551</Words>
  <Application>Microsoft Office PowerPoint</Application>
  <PresentationFormat>On-screen Show (4:3)</PresentationFormat>
  <Paragraphs>75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Transportation Disadvantaged Local Coordinating Board</vt:lpstr>
      <vt:lpstr>Educational series - reporting</vt:lpstr>
      <vt:lpstr>Reporting requirements &amp; measures</vt:lpstr>
      <vt:lpstr>TYPES of Information BEING Reported</vt:lpstr>
      <vt:lpstr>TDLCB Reporting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Whitton</dc:creator>
  <cp:lastModifiedBy>Carole M. Hinkley</cp:lastModifiedBy>
  <cp:revision>36</cp:revision>
  <dcterms:created xsi:type="dcterms:W3CDTF">2013-12-15T17:41:05Z</dcterms:created>
  <dcterms:modified xsi:type="dcterms:W3CDTF">2015-03-02T13:01:00Z</dcterms:modified>
</cp:coreProperties>
</file>