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3" r:id="rId3"/>
    <p:sldId id="294" r:id="rId4"/>
    <p:sldId id="295" r:id="rId5"/>
    <p:sldId id="296" r:id="rId6"/>
    <p:sldId id="299" r:id="rId7"/>
    <p:sldId id="302" r:id="rId8"/>
    <p:sldId id="304" r:id="rId9"/>
    <p:sldId id="305" r:id="rId10"/>
    <p:sldId id="310" r:id="rId11"/>
    <p:sldId id="311" r:id="rId12"/>
    <p:sldId id="313" r:id="rId13"/>
    <p:sldId id="314" r:id="rId14"/>
    <p:sldId id="315" r:id="rId15"/>
    <p:sldId id="316" r:id="rId16"/>
    <p:sldId id="319" r:id="rId17"/>
    <p:sldId id="290" r:id="rId18"/>
    <p:sldId id="289" r:id="rId19"/>
    <p:sldId id="288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265" r:id="rId28"/>
    <p:sldId id="283" r:id="rId29"/>
    <p:sldId id="320" r:id="rId30"/>
    <p:sldId id="32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bike1213!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ped12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bike1213!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-ped1213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bike1213!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bike1213!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-ped12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-ped12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bike1213!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bike1213!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ped12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omail\shared\Transportation\Bike%20&amp;%20Ped\Crash%20Studies\OSO%201213\Barbaraped12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83790739749805E-2"/>
          <c:y val="3.5527734033245835E-2"/>
          <c:w val="0.6566793171123898"/>
          <c:h val="0.8758019247594067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Bike Injury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430</c:v>
                </c:pt>
                <c:pt idx="1">
                  <c:v>472</c:v>
                </c:pt>
                <c:pt idx="2">
                  <c:v>455</c:v>
                </c:pt>
                <c:pt idx="3">
                  <c:v>453</c:v>
                </c:pt>
                <c:pt idx="4">
                  <c:v>475</c:v>
                </c:pt>
                <c:pt idx="5">
                  <c:v>576</c:v>
                </c:pt>
                <c:pt idx="6">
                  <c:v>683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Ped Injury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650</c:v>
                </c:pt>
                <c:pt idx="1">
                  <c:v>652</c:v>
                </c:pt>
                <c:pt idx="2">
                  <c:v>627</c:v>
                </c:pt>
                <c:pt idx="3">
                  <c:v>632</c:v>
                </c:pt>
                <c:pt idx="4">
                  <c:v>610</c:v>
                </c:pt>
                <c:pt idx="5">
                  <c:v>649</c:v>
                </c:pt>
                <c:pt idx="6">
                  <c:v>722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cat>
            <c:strRef>
              <c:f>Sheet1!$B$1:$H$1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Sheet1!$B$9:$H$9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18496"/>
        <c:axId val="57828480"/>
      </c:lineChart>
      <c:catAx>
        <c:axId val="5781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828480"/>
        <c:crosses val="autoZero"/>
        <c:auto val="1"/>
        <c:lblAlgn val="ctr"/>
        <c:lblOffset val="100"/>
        <c:noMultiLvlLbl val="0"/>
      </c:catAx>
      <c:valAx>
        <c:axId val="5782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81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[Barbarabike1213!.xlsx]gender-age!PivotTable1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Bicyclists</a:t>
            </a:r>
            <a:endParaRPr lang="en-US" dirty="0"/>
          </a:p>
        </c:rich>
      </c:tx>
      <c:layout>
        <c:manualLayout>
          <c:xMode val="edge"/>
          <c:yMode val="edge"/>
          <c:x val="4.3834815786915525E-2"/>
          <c:y val="4.5774223863311189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9382716049382713E-2"/>
          <c:y val="0.20112934146529401"/>
          <c:w val="0.92750413142801591"/>
          <c:h val="0.67902904358338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'gender-age'!$I$3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'gender-age'!$H$4:$H$86</c:f>
              <c:strCache>
                <c:ptCount val="8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79</c:v>
                </c:pt>
                <c:pt idx="76">
                  <c:v>80</c:v>
                </c:pt>
                <c:pt idx="77">
                  <c:v>82</c:v>
                </c:pt>
                <c:pt idx="78">
                  <c:v>83</c:v>
                </c:pt>
                <c:pt idx="79">
                  <c:v>85</c:v>
                </c:pt>
                <c:pt idx="80">
                  <c:v>89</c:v>
                </c:pt>
                <c:pt idx="81">
                  <c:v>113</c:v>
                </c:pt>
              </c:strCache>
            </c:strRef>
          </c:cat>
          <c:val>
            <c:numRef>
              <c:f>'gender-age'!$I$4:$I$86</c:f>
              <c:numCache>
                <c:formatCode>General</c:formatCode>
                <c:ptCount val="82"/>
                <c:pt idx="0">
                  <c:v>3</c:v>
                </c:pt>
                <c:pt idx="1">
                  <c:v>1</c:v>
                </c:pt>
                <c:pt idx="2">
                  <c:v>10</c:v>
                </c:pt>
                <c:pt idx="3">
                  <c:v>8</c:v>
                </c:pt>
                <c:pt idx="4">
                  <c:v>13</c:v>
                </c:pt>
                <c:pt idx="5">
                  <c:v>16</c:v>
                </c:pt>
                <c:pt idx="6">
                  <c:v>10</c:v>
                </c:pt>
                <c:pt idx="7">
                  <c:v>21</c:v>
                </c:pt>
                <c:pt idx="8">
                  <c:v>15</c:v>
                </c:pt>
                <c:pt idx="9">
                  <c:v>31</c:v>
                </c:pt>
                <c:pt idx="10">
                  <c:v>26</c:v>
                </c:pt>
                <c:pt idx="11">
                  <c:v>28</c:v>
                </c:pt>
                <c:pt idx="12">
                  <c:v>31</c:v>
                </c:pt>
                <c:pt idx="13">
                  <c:v>24</c:v>
                </c:pt>
                <c:pt idx="14">
                  <c:v>41</c:v>
                </c:pt>
                <c:pt idx="15">
                  <c:v>55</c:v>
                </c:pt>
                <c:pt idx="16">
                  <c:v>40</c:v>
                </c:pt>
                <c:pt idx="17">
                  <c:v>42</c:v>
                </c:pt>
                <c:pt idx="18">
                  <c:v>33</c:v>
                </c:pt>
                <c:pt idx="19">
                  <c:v>37</c:v>
                </c:pt>
                <c:pt idx="20">
                  <c:v>37</c:v>
                </c:pt>
                <c:pt idx="21">
                  <c:v>31</c:v>
                </c:pt>
                <c:pt idx="22">
                  <c:v>37</c:v>
                </c:pt>
                <c:pt idx="23">
                  <c:v>33</c:v>
                </c:pt>
                <c:pt idx="24">
                  <c:v>22</c:v>
                </c:pt>
                <c:pt idx="25">
                  <c:v>20</c:v>
                </c:pt>
                <c:pt idx="26">
                  <c:v>22</c:v>
                </c:pt>
                <c:pt idx="27">
                  <c:v>19</c:v>
                </c:pt>
                <c:pt idx="28">
                  <c:v>23</c:v>
                </c:pt>
                <c:pt idx="29">
                  <c:v>18</c:v>
                </c:pt>
                <c:pt idx="30">
                  <c:v>15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22</c:v>
                </c:pt>
                <c:pt idx="35">
                  <c:v>17</c:v>
                </c:pt>
                <c:pt idx="36">
                  <c:v>11</c:v>
                </c:pt>
                <c:pt idx="37">
                  <c:v>16</c:v>
                </c:pt>
                <c:pt idx="38">
                  <c:v>20</c:v>
                </c:pt>
                <c:pt idx="39">
                  <c:v>19</c:v>
                </c:pt>
                <c:pt idx="40">
                  <c:v>17</c:v>
                </c:pt>
                <c:pt idx="41">
                  <c:v>19</c:v>
                </c:pt>
                <c:pt idx="42">
                  <c:v>22</c:v>
                </c:pt>
                <c:pt idx="43">
                  <c:v>19</c:v>
                </c:pt>
                <c:pt idx="44">
                  <c:v>20</c:v>
                </c:pt>
                <c:pt idx="45">
                  <c:v>24</c:v>
                </c:pt>
                <c:pt idx="46">
                  <c:v>30</c:v>
                </c:pt>
                <c:pt idx="47">
                  <c:v>18</c:v>
                </c:pt>
                <c:pt idx="48">
                  <c:v>27</c:v>
                </c:pt>
                <c:pt idx="49">
                  <c:v>28</c:v>
                </c:pt>
                <c:pt idx="50">
                  <c:v>22</c:v>
                </c:pt>
                <c:pt idx="51">
                  <c:v>22</c:v>
                </c:pt>
                <c:pt idx="52">
                  <c:v>23</c:v>
                </c:pt>
                <c:pt idx="53">
                  <c:v>19</c:v>
                </c:pt>
                <c:pt idx="54">
                  <c:v>20</c:v>
                </c:pt>
                <c:pt idx="55">
                  <c:v>12</c:v>
                </c:pt>
                <c:pt idx="56">
                  <c:v>9</c:v>
                </c:pt>
                <c:pt idx="57">
                  <c:v>14</c:v>
                </c:pt>
                <c:pt idx="58">
                  <c:v>9</c:v>
                </c:pt>
                <c:pt idx="59">
                  <c:v>14</c:v>
                </c:pt>
                <c:pt idx="60">
                  <c:v>5</c:v>
                </c:pt>
                <c:pt idx="61">
                  <c:v>7</c:v>
                </c:pt>
                <c:pt idx="62">
                  <c:v>12</c:v>
                </c:pt>
                <c:pt idx="63">
                  <c:v>8</c:v>
                </c:pt>
                <c:pt idx="64">
                  <c:v>4</c:v>
                </c:pt>
                <c:pt idx="65">
                  <c:v>2</c:v>
                </c:pt>
                <c:pt idx="66">
                  <c:v>5</c:v>
                </c:pt>
                <c:pt idx="67">
                  <c:v>6</c:v>
                </c:pt>
                <c:pt idx="68">
                  <c:v>4</c:v>
                </c:pt>
                <c:pt idx="69">
                  <c:v>3</c:v>
                </c:pt>
                <c:pt idx="70">
                  <c:v>3</c:v>
                </c:pt>
                <c:pt idx="71">
                  <c:v>4</c:v>
                </c:pt>
                <c:pt idx="72">
                  <c:v>2</c:v>
                </c:pt>
                <c:pt idx="73">
                  <c:v>5</c:v>
                </c:pt>
                <c:pt idx="74">
                  <c:v>4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2</c:v>
                </c:pt>
                <c:pt idx="79">
                  <c:v>1</c:v>
                </c:pt>
                <c:pt idx="80">
                  <c:v>3</c:v>
                </c:pt>
                <c:pt idx="8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03392"/>
        <c:axId val="95004928"/>
      </c:barChart>
      <c:catAx>
        <c:axId val="9500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004928"/>
        <c:crosses val="autoZero"/>
        <c:auto val="1"/>
        <c:lblAlgn val="ctr"/>
        <c:lblOffset val="100"/>
        <c:noMultiLvlLbl val="0"/>
      </c:catAx>
      <c:valAx>
        <c:axId val="950049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500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[Barbaraped1213.xlsx]Sheet3!PivotTable3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Pedestrians</a:t>
            </a:r>
            <a:endParaRPr lang="en-US" dirty="0"/>
          </a:p>
        </c:rich>
      </c:tx>
      <c:layout>
        <c:manualLayout>
          <c:xMode val="edge"/>
          <c:yMode val="edge"/>
          <c:x val="3.7737508278754855E-2"/>
          <c:y val="4.7619047619047616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3613707165109032E-2"/>
          <c:y val="0.23794025451815301"/>
          <c:w val="0.93649140235975181"/>
          <c:h val="0.62028458649389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Sheet3!$A$4:$A$95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96</c:v>
                </c:pt>
              </c:strCache>
            </c:strRef>
          </c:cat>
          <c:val>
            <c:numRef>
              <c:f>Sheet3!$B$4:$B$95</c:f>
              <c:numCache>
                <c:formatCode>General</c:formatCode>
                <c:ptCount val="91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10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14</c:v>
                </c:pt>
                <c:pt idx="8">
                  <c:v>10</c:v>
                </c:pt>
                <c:pt idx="9">
                  <c:v>10</c:v>
                </c:pt>
                <c:pt idx="10">
                  <c:v>14</c:v>
                </c:pt>
                <c:pt idx="11">
                  <c:v>13</c:v>
                </c:pt>
                <c:pt idx="12">
                  <c:v>16</c:v>
                </c:pt>
                <c:pt idx="13">
                  <c:v>16</c:v>
                </c:pt>
                <c:pt idx="14">
                  <c:v>21</c:v>
                </c:pt>
                <c:pt idx="15">
                  <c:v>23</c:v>
                </c:pt>
                <c:pt idx="16">
                  <c:v>33</c:v>
                </c:pt>
                <c:pt idx="17">
                  <c:v>44</c:v>
                </c:pt>
                <c:pt idx="18">
                  <c:v>39</c:v>
                </c:pt>
                <c:pt idx="19">
                  <c:v>40</c:v>
                </c:pt>
                <c:pt idx="20">
                  <c:v>32</c:v>
                </c:pt>
                <c:pt idx="21">
                  <c:v>36</c:v>
                </c:pt>
                <c:pt idx="22">
                  <c:v>42</c:v>
                </c:pt>
                <c:pt idx="23">
                  <c:v>41</c:v>
                </c:pt>
                <c:pt idx="24">
                  <c:v>28</c:v>
                </c:pt>
                <c:pt idx="25">
                  <c:v>34</c:v>
                </c:pt>
                <c:pt idx="26">
                  <c:v>22</c:v>
                </c:pt>
                <c:pt idx="27">
                  <c:v>16</c:v>
                </c:pt>
                <c:pt idx="28">
                  <c:v>31</c:v>
                </c:pt>
                <c:pt idx="29">
                  <c:v>28</c:v>
                </c:pt>
                <c:pt idx="30">
                  <c:v>22</c:v>
                </c:pt>
                <c:pt idx="31">
                  <c:v>24</c:v>
                </c:pt>
                <c:pt idx="32">
                  <c:v>17</c:v>
                </c:pt>
                <c:pt idx="33">
                  <c:v>15</c:v>
                </c:pt>
                <c:pt idx="34">
                  <c:v>21</c:v>
                </c:pt>
                <c:pt idx="35">
                  <c:v>28</c:v>
                </c:pt>
                <c:pt idx="36">
                  <c:v>21</c:v>
                </c:pt>
                <c:pt idx="37">
                  <c:v>31</c:v>
                </c:pt>
                <c:pt idx="38">
                  <c:v>15</c:v>
                </c:pt>
                <c:pt idx="39">
                  <c:v>19</c:v>
                </c:pt>
                <c:pt idx="40">
                  <c:v>13</c:v>
                </c:pt>
                <c:pt idx="41">
                  <c:v>20</c:v>
                </c:pt>
                <c:pt idx="42">
                  <c:v>21</c:v>
                </c:pt>
                <c:pt idx="43">
                  <c:v>19</c:v>
                </c:pt>
                <c:pt idx="44">
                  <c:v>17</c:v>
                </c:pt>
                <c:pt idx="45">
                  <c:v>21</c:v>
                </c:pt>
                <c:pt idx="46">
                  <c:v>21</c:v>
                </c:pt>
                <c:pt idx="47">
                  <c:v>25</c:v>
                </c:pt>
                <c:pt idx="48">
                  <c:v>26</c:v>
                </c:pt>
                <c:pt idx="49">
                  <c:v>23</c:v>
                </c:pt>
                <c:pt idx="50">
                  <c:v>25</c:v>
                </c:pt>
                <c:pt idx="51">
                  <c:v>30</c:v>
                </c:pt>
                <c:pt idx="52">
                  <c:v>25</c:v>
                </c:pt>
                <c:pt idx="53">
                  <c:v>21</c:v>
                </c:pt>
                <c:pt idx="54">
                  <c:v>25</c:v>
                </c:pt>
                <c:pt idx="55">
                  <c:v>22</c:v>
                </c:pt>
                <c:pt idx="56">
                  <c:v>21</c:v>
                </c:pt>
                <c:pt idx="57">
                  <c:v>10</c:v>
                </c:pt>
                <c:pt idx="58">
                  <c:v>10</c:v>
                </c:pt>
                <c:pt idx="59">
                  <c:v>15</c:v>
                </c:pt>
                <c:pt idx="60">
                  <c:v>13</c:v>
                </c:pt>
                <c:pt idx="61">
                  <c:v>16</c:v>
                </c:pt>
                <c:pt idx="62">
                  <c:v>13</c:v>
                </c:pt>
                <c:pt idx="63">
                  <c:v>16</c:v>
                </c:pt>
                <c:pt idx="64">
                  <c:v>14</c:v>
                </c:pt>
                <c:pt idx="65">
                  <c:v>8</c:v>
                </c:pt>
                <c:pt idx="66">
                  <c:v>9</c:v>
                </c:pt>
                <c:pt idx="67">
                  <c:v>13</c:v>
                </c:pt>
                <c:pt idx="68">
                  <c:v>9</c:v>
                </c:pt>
                <c:pt idx="69">
                  <c:v>7</c:v>
                </c:pt>
                <c:pt idx="70">
                  <c:v>8</c:v>
                </c:pt>
                <c:pt idx="71">
                  <c:v>11</c:v>
                </c:pt>
                <c:pt idx="72">
                  <c:v>10</c:v>
                </c:pt>
                <c:pt idx="73">
                  <c:v>9</c:v>
                </c:pt>
                <c:pt idx="74">
                  <c:v>5</c:v>
                </c:pt>
                <c:pt idx="75">
                  <c:v>2</c:v>
                </c:pt>
                <c:pt idx="76">
                  <c:v>3</c:v>
                </c:pt>
                <c:pt idx="77">
                  <c:v>7</c:v>
                </c:pt>
                <c:pt idx="78">
                  <c:v>5</c:v>
                </c:pt>
                <c:pt idx="79">
                  <c:v>9</c:v>
                </c:pt>
                <c:pt idx="80">
                  <c:v>1</c:v>
                </c:pt>
                <c:pt idx="81">
                  <c:v>4</c:v>
                </c:pt>
                <c:pt idx="82">
                  <c:v>7</c:v>
                </c:pt>
                <c:pt idx="83">
                  <c:v>2</c:v>
                </c:pt>
                <c:pt idx="84">
                  <c:v>4</c:v>
                </c:pt>
                <c:pt idx="85">
                  <c:v>9</c:v>
                </c:pt>
                <c:pt idx="86">
                  <c:v>3</c:v>
                </c:pt>
                <c:pt idx="87">
                  <c:v>4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25792"/>
        <c:axId val="96080256"/>
      </c:barChart>
      <c:catAx>
        <c:axId val="9502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080256"/>
        <c:crosses val="autoZero"/>
        <c:auto val="1"/>
        <c:lblAlgn val="ctr"/>
        <c:lblOffset val="100"/>
        <c:tickLblSkip val="5"/>
        <c:noMultiLvlLbl val="0"/>
      </c:catAx>
      <c:valAx>
        <c:axId val="960802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502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Bicyclist Position Prior to Crash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072834645669282E-2"/>
          <c:y val="0.12115304552448185"/>
          <c:w val="0.74885433070866136"/>
          <c:h val="0.7746768938365462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5206441382327224"/>
                  <c:y val="-0.219235564304462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8416294838145231"/>
                  <c:y val="8.6295394893820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88888888888889"/>
                  <c:y val="-8.158204362385736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305555555555453E-2"/>
                  <c:y val="5.27778531993845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5037510936132978E-2"/>
                  <c:y val="0.134430265182369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location!$D$3:$D$8</c:f>
              <c:strCache>
                <c:ptCount val="6"/>
                <c:pt idx="0">
                  <c:v>Sidewalk / Crosswalk/ Driveway Crossing</c:v>
                </c:pt>
                <c:pt idx="1">
                  <c:v>Travel lane</c:v>
                </c:pt>
                <c:pt idx="2">
                  <c:v>Bike Lane / Paved Shoulder</c:v>
                </c:pt>
                <c:pt idx="3">
                  <c:v>Non-Roadway</c:v>
                </c:pt>
                <c:pt idx="4">
                  <c:v>Multi-use Path</c:v>
                </c:pt>
                <c:pt idx="5">
                  <c:v>Other / Unknown</c:v>
                </c:pt>
              </c:strCache>
            </c:strRef>
          </c:cat>
          <c:val>
            <c:numRef>
              <c:f>location!$E$3:$E$8</c:f>
              <c:numCache>
                <c:formatCode>General</c:formatCode>
                <c:ptCount val="6"/>
                <c:pt idx="0">
                  <c:v>889</c:v>
                </c:pt>
                <c:pt idx="1">
                  <c:v>230</c:v>
                </c:pt>
                <c:pt idx="2">
                  <c:v>140</c:v>
                </c:pt>
                <c:pt idx="3">
                  <c:v>84</c:v>
                </c:pt>
                <c:pt idx="4">
                  <c:v>18</c:v>
                </c:pt>
                <c:pt idx="5">
                  <c:v>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6"/>
      </c:pieChart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Number of Lanes</a:t>
            </a:r>
          </a:p>
        </c:rich>
      </c:tx>
      <c:layout>
        <c:manualLayout>
          <c:xMode val="edge"/>
          <c:yMode val="edge"/>
          <c:x val="0.34937489063867011"/>
          <c:y val="9.18367346938775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333333333333332"/>
          <c:y val="0.16660714285714287"/>
          <c:w val="0.76388888888888884"/>
          <c:h val="0.701530612244897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Lanes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47846675415573"/>
                  <c:y val="0.1410535513417965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6 or More Lanes</a:t>
                    </a:r>
                  </a:p>
                  <a:p>
                    <a:fld id="{CE2138CB-4009-4BE5-AB53-23306725858E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9898512685914265E-2"/>
                  <c:y val="-0.21013699180459586"/>
                </c:manualLayout>
              </c:layout>
              <c:tx>
                <c:rich>
                  <a:bodyPr/>
                  <a:lstStyle/>
                  <a:p>
                    <a:fld id="{54F0BFAD-7450-440E-8927-A46AA1FD266A}" type="CATEGORYNAME">
                      <a:rPr lang="en-US"/>
                      <a:pPr/>
                      <a:t>[CATEGORY NAME]</a:t>
                    </a:fld>
                    <a:r>
                      <a:rPr lang="en-US"/>
                      <a:t> Lanes</a:t>
                    </a:r>
                  </a:p>
                  <a:p>
                    <a:fld id="{E5FEDB99-0749-421C-8115-42AA2EEE4DD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6714041994750654"/>
                  <c:y val="4.9930499758958746E-2"/>
                </c:manualLayout>
              </c:layout>
              <c:tx>
                <c:rich>
                  <a:bodyPr/>
                  <a:lstStyle/>
                  <a:p>
                    <a:fld id="{8CA71E31-2F05-45B3-A6C2-9B99A6E8479B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Lanes</a:t>
                    </a:r>
                  </a:p>
                  <a:p>
                    <a:fld id="{1BAD63D3-3439-4E37-A01D-0E00DD618E6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6+</c:v>
                </c:pt>
                <c:pt idx="1">
                  <c:v>4</c:v>
                </c:pt>
                <c:pt idx="2">
                  <c:v>2</c:v>
                </c:pt>
                <c:pt idx="3">
                  <c:v>NA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0.26606145251396646</c:v>
                </c:pt>
                <c:pt idx="1">
                  <c:v>0.37918994413407819</c:v>
                </c:pt>
                <c:pt idx="2">
                  <c:v>0.30586592178770949</c:v>
                </c:pt>
                <c:pt idx="3">
                  <c:v>4.8184357541899439E-2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6+</c:v>
                </c:pt>
                <c:pt idx="1">
                  <c:v>4</c:v>
                </c:pt>
                <c:pt idx="2">
                  <c:v>2</c:v>
                </c:pt>
                <c:pt idx="3">
                  <c:v>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381</c:v>
                </c:pt>
                <c:pt idx="1">
                  <c:v>543</c:v>
                </c:pt>
                <c:pt idx="2">
                  <c:v>438</c:v>
                </c:pt>
                <c:pt idx="3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[Barbara-ped1213.xlsx]crash location!PivotTable18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Pedestrian Crash Location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578028382045464E-2"/>
          <c:y val="0.13196510996470268"/>
          <c:w val="0.78414564704835621"/>
          <c:h val="0.79766539958367277"/>
        </c:manualLayout>
      </c:layout>
      <c:pieChart>
        <c:varyColors val="1"/>
        <c:ser>
          <c:idx val="0"/>
          <c:order val="0"/>
          <c:tx>
            <c:strRef>
              <c:f>'crash location'!$B$3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-0.24361070332310156"/>
                  <c:y val="0.133958050502307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057431380399484"/>
                  <c:y val="-0.183678160919540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012011210463099"/>
                  <c:y val="0.17826794280025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'crash location'!$A$4:$A$9</c:f>
              <c:strCache>
                <c:ptCount val="5"/>
                <c:pt idx="0">
                  <c:v>Intersection</c:v>
                </c:pt>
                <c:pt idx="1">
                  <c:v>Intersection-Related</c:v>
                </c:pt>
                <c:pt idx="2">
                  <c:v>Non-Intersection</c:v>
                </c:pt>
                <c:pt idx="3">
                  <c:v>Non-Roadway</c:v>
                </c:pt>
                <c:pt idx="4">
                  <c:v>Unknown</c:v>
                </c:pt>
              </c:strCache>
            </c:strRef>
          </c:cat>
          <c:val>
            <c:numRef>
              <c:f>'crash location'!$B$4:$B$9</c:f>
              <c:numCache>
                <c:formatCode>General</c:formatCode>
                <c:ptCount val="5"/>
                <c:pt idx="0">
                  <c:v>456</c:v>
                </c:pt>
                <c:pt idx="1">
                  <c:v>36</c:v>
                </c:pt>
                <c:pt idx="2">
                  <c:v>655</c:v>
                </c:pt>
                <c:pt idx="3">
                  <c:v>375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Number of Lanes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447916666666667"/>
          <c:y val="0.14079754601226993"/>
          <c:w val="0.56062500000000004"/>
          <c:h val="0.825460122699386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Lanes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12AF3B9-7CAE-448A-BDCD-DA89C5A931A5}" type="CATEGORYNAME">
                      <a:rPr lang="en-US" smtClean="0"/>
                      <a:pPr/>
                      <a:t>[CATEGORY NAME]</a:t>
                    </a:fld>
                    <a:endParaRPr lang="en-US" dirty="0" smtClean="0"/>
                  </a:p>
                  <a:p>
                    <a:fld id="{038EC2E9-86A4-40E7-A48C-F15D7675E8D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59155183727034"/>
                  <c:y val="-0.19735520023187286"/>
                </c:manualLayout>
              </c:layout>
              <c:tx>
                <c:rich>
                  <a:bodyPr/>
                  <a:lstStyle/>
                  <a:p>
                    <a:fld id="{AABF6CC3-D35A-4B88-93EC-124E43E2D341}" type="CATEGORYNAME">
                      <a:rPr lang="en-US"/>
                      <a:pPr/>
                      <a:t>[CATEGORY NAME]</a:t>
                    </a:fld>
                    <a:endParaRPr lang="en-US"/>
                  </a:p>
                  <a:p>
                    <a:fld id="{1D3F8FF7-193B-4601-B025-E3025B863CF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467306430446189"/>
                  <c:y val="-0.16572146273126903"/>
                </c:manualLayout>
              </c:layout>
              <c:tx>
                <c:rich>
                  <a:bodyPr/>
                  <a:lstStyle/>
                  <a:p>
                    <a:fld id="{00DED386-03E2-4037-B163-74EC6C9C5E23}" type="CATEGORYNAME">
                      <a:rPr lang="en-US" smtClean="0"/>
                      <a:pPr/>
                      <a:t>[CATEGORY NAME]</a:t>
                    </a:fld>
                    <a:endParaRPr lang="en-US" dirty="0" smtClean="0"/>
                  </a:p>
                  <a:p>
                    <a:fld id="{3BC9C0E8-C3A6-4E88-BEB9-B4E417F2A62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127444225721785"/>
                  <c:y val="0.179645186222887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Non-Roadway</a:t>
                    </a:r>
                  </a:p>
                  <a:p>
                    <a:fld id="{521E10C8-6D9F-4A5E-A2DB-B9CE6A79815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6 or More Lanes</c:v>
                </c:pt>
                <c:pt idx="1">
                  <c:v>4 Lanes</c:v>
                </c:pt>
                <c:pt idx="2">
                  <c:v>2 Lanes</c:v>
                </c:pt>
                <c:pt idx="3">
                  <c:v>NA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0.21180327868852458</c:v>
                </c:pt>
                <c:pt idx="1">
                  <c:v>0.28196721311475409</c:v>
                </c:pt>
                <c:pt idx="2">
                  <c:v>0.29770491803278687</c:v>
                </c:pt>
                <c:pt idx="3">
                  <c:v>0.20852459016393443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6 or More Lanes</c:v>
                </c:pt>
                <c:pt idx="1">
                  <c:v>4 Lanes</c:v>
                </c:pt>
                <c:pt idx="2">
                  <c:v>2 Lanes</c:v>
                </c:pt>
                <c:pt idx="3">
                  <c:v>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323</c:v>
                </c:pt>
                <c:pt idx="1">
                  <c:v>430</c:v>
                </c:pt>
                <c:pt idx="2">
                  <c:v>454</c:v>
                </c:pt>
                <c:pt idx="3">
                  <c:v>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dirty="0"/>
              <a:t>Bicyclist Direction of </a:t>
            </a:r>
            <a:r>
              <a:rPr lang="en-US" dirty="0" smtClean="0"/>
              <a:t>Travel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575541338582675E-2"/>
          <c:y val="0.12033183352080989"/>
          <c:w val="0.77803662237532811"/>
          <c:h val="0.853617322834645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"/>
                  <c:y val="-0.171302362204724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566412401574803"/>
                  <c:y val="0.191370978627671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9039632545931759"/>
                  <c:y val="-0.128407874015748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560121391076114E-2"/>
                  <c:y val="4.3414848143981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Facing Traffic</c:v>
                </c:pt>
                <c:pt idx="1">
                  <c:v>With Traffic</c:v>
                </c:pt>
                <c:pt idx="2">
                  <c:v>Not Applicable (Crossing)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0.50418994413407825</c:v>
                </c:pt>
                <c:pt idx="1">
                  <c:v>0.37011173184357543</c:v>
                </c:pt>
                <c:pt idx="2">
                  <c:v>8.7988826815642462E-2</c:v>
                </c:pt>
                <c:pt idx="3">
                  <c:v>3.7011173184357544E-2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Facing Traffic</c:v>
                </c:pt>
                <c:pt idx="1">
                  <c:v>With Traffic</c:v>
                </c:pt>
                <c:pt idx="2">
                  <c:v>Not Applicable (Crossing)</c:v>
                </c:pt>
                <c:pt idx="3">
                  <c:v>Unknown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722</c:v>
                </c:pt>
                <c:pt idx="1">
                  <c:v>530</c:v>
                </c:pt>
                <c:pt idx="2">
                  <c:v>126</c:v>
                </c:pt>
                <c:pt idx="3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[Barbarabike1213!.xlsx]Fatal Crashes!PivotTable2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Bicyclist Lighting Conditions -- Fatal Crashes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3.959208223972014E-2"/>
              <c:y val="3.1209900845727657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3.959208223972014E-2"/>
              <c:y val="3.1209900845727657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678703248031495"/>
          <c:y val="0.2010062725210196"/>
          <c:w val="0.68121760170603674"/>
          <c:h val="0.73894790693536194"/>
        </c:manualLayout>
      </c:layout>
      <c:pieChart>
        <c:varyColors val="1"/>
        <c:ser>
          <c:idx val="0"/>
          <c:order val="0"/>
          <c:tx>
            <c:strRef>
              <c:f>'Fatal Crashes'!$B$35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9518229166666667"/>
                  <c:y val="5.7874683037501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554584973753234E-2"/>
                  <c:y val="-0.160861470705992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908362040682416"/>
                  <c:y val="0.153219004404110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842150590551087E-2"/>
                  <c:y val="5.94583833800435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Dark, Lighting Unknown</a:t>
                    </a:r>
                    <a:r>
                      <a:rPr lang="en-US" baseline="0" dirty="0"/>
                      <a:t>
</a:t>
                    </a:r>
                    <a:fld id="{0F50C885-CF58-4CD1-829B-38B8EB1F642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'Fatal Crashes'!$A$36:$A$40</c:f>
              <c:strCache>
                <c:ptCount val="4"/>
                <c:pt idx="0">
                  <c:v>Dark, No Street Lights</c:v>
                </c:pt>
                <c:pt idx="1">
                  <c:v>Dark, Street Lights</c:v>
                </c:pt>
                <c:pt idx="2">
                  <c:v>Daylight</c:v>
                </c:pt>
                <c:pt idx="3">
                  <c:v>Unknown</c:v>
                </c:pt>
              </c:strCache>
            </c:strRef>
          </c:cat>
          <c:val>
            <c:numRef>
              <c:f>'Fatal Crashes'!$B$36:$B$40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</c:pieChart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[Barbarabike1213!.xlsx]Env Factors!PivotTable10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Bicyclist Lighting Conditions – All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9.3536636045494601E-2"/>
              <c:y val="-4.8295421405657624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0.10705686789151356"/>
              <c:y val="0.1041371391076115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2.9799321959755029E-2"/>
              <c:y val="5.7014071157772087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-4.2408136482939632E-3"/>
              <c:y val="-3.3883785360163394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0.10705686789151356"/>
              <c:y val="0.1041371391076115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2.9799321959755029E-2"/>
              <c:y val="5.7014071157772087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-4.2408136482939632E-3"/>
              <c:y val="-3.3883785360163394E-3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9.3536636045494601E-2"/>
              <c:y val="-4.8295421405657624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8411370453693294E-2"/>
          <c:y val="0.18077642567406346"/>
          <c:w val="0.76960583052118481"/>
          <c:h val="0.78359866380338816"/>
        </c:manualLayout>
      </c:layout>
      <c:pieChart>
        <c:varyColors val="1"/>
        <c:ser>
          <c:idx val="0"/>
          <c:order val="0"/>
          <c:tx>
            <c:strRef>
              <c:f>'Env Factors'!$B$21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6.7982752155980389E-2"/>
                  <c:y val="9.9512049630159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145224034495689"/>
                  <c:y val="6.5307563827248866E-2"/>
                </c:manualLayout>
              </c:layout>
              <c:spPr>
                <a:ln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7559523809523819"/>
                  <c:y val="-5.02782152230972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6616809617547804"/>
                  <c:y val="-0.100040085898353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'Env Factors'!$A$22:$A$27</c:f>
              <c:strCache>
                <c:ptCount val="5"/>
                <c:pt idx="0">
                  <c:v>Dark, No Street Lights</c:v>
                </c:pt>
                <c:pt idx="1">
                  <c:v>Dark, Street Lights</c:v>
                </c:pt>
                <c:pt idx="2">
                  <c:v>Dawn/Dusk</c:v>
                </c:pt>
                <c:pt idx="3">
                  <c:v>Daylight</c:v>
                </c:pt>
                <c:pt idx="4">
                  <c:v>Unknown</c:v>
                </c:pt>
              </c:strCache>
            </c:strRef>
          </c:cat>
          <c:val>
            <c:numRef>
              <c:f>'Env Factors'!$B$22:$B$27</c:f>
              <c:numCache>
                <c:formatCode>General</c:formatCode>
                <c:ptCount val="5"/>
                <c:pt idx="0">
                  <c:v>83</c:v>
                </c:pt>
                <c:pt idx="1">
                  <c:v>175</c:v>
                </c:pt>
                <c:pt idx="2">
                  <c:v>84</c:v>
                </c:pt>
                <c:pt idx="3">
                  <c:v>1084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Pedestrian Lighting Conditions -- Fatal</a:t>
            </a:r>
          </a:p>
        </c:rich>
      </c:tx>
      <c:layout>
        <c:manualLayout>
          <c:xMode val="edge"/>
          <c:yMode val="edge"/>
          <c:x val="0.14421943735906251"/>
          <c:y val="8.75575969670457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9506118073269"/>
          <c:y val="0.17439505545677758"/>
          <c:w val="0.64800487967173104"/>
          <c:h val="0.74207010414020813"/>
        </c:manualLayout>
      </c:layout>
      <c:pieChart>
        <c:varyColors val="1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5.5080311263908915E-2"/>
                  <c:y val="-0.189865591397849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992366271117518"/>
                  <c:y val="-2.1158877317754635E-2"/>
                </c:manualLayout>
              </c:layout>
              <c:spPr>
                <a:noFill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'fatalities by lighting'!$I$4:$I$7</c:f>
              <c:strCache>
                <c:ptCount val="4"/>
                <c:pt idx="0">
                  <c:v>Daylight</c:v>
                </c:pt>
                <c:pt idx="1">
                  <c:v>Dark - Lighted</c:v>
                </c:pt>
                <c:pt idx="2">
                  <c:v>Dark - Not Lighted</c:v>
                </c:pt>
                <c:pt idx="3">
                  <c:v>Dawn/Dusk</c:v>
                </c:pt>
              </c:strCache>
            </c:strRef>
          </c:cat>
          <c:val>
            <c:numRef>
              <c:f>'fatalities by lighting'!$J$4:$J$7</c:f>
              <c:numCache>
                <c:formatCode>General</c:formatCode>
                <c:ptCount val="4"/>
                <c:pt idx="0">
                  <c:v>18</c:v>
                </c:pt>
                <c:pt idx="1">
                  <c:v>36</c:v>
                </c:pt>
                <c:pt idx="2">
                  <c:v>39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37"/>
      </c:pieChart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Pedestrian Lighting Conditions -- All</a:t>
            </a:r>
          </a:p>
        </c:rich>
      </c:tx>
      <c:layout>
        <c:manualLayout>
          <c:xMode val="edge"/>
          <c:yMode val="edge"/>
          <c:x val="0.12387364665354333"/>
          <c:y val="7.1794871794871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43807414698163"/>
          <c:y val="0.16770825762164343"/>
          <c:w val="0.71897801837270336"/>
          <c:h val="0.707916818090046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16378947260498689"/>
                  <c:y val="-0.193173834039975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306799540682414E-2"/>
                  <c:y val="0.2026717141126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0585937499999904E-2"/>
                  <c:y val="6.7079345850999395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/>
                      <a:t>Unknown
</a:t>
                    </a:r>
                    <a:fld id="{64AB93C3-A6FE-479D-9401-76FD4C384214}" type="PERCENTAGE">
                      <a:rPr lang="en-US" sz="1200"/>
                      <a:pPr>
                        <a:defRPr sz="1200"/>
                      </a:pPr>
                      <a:t>[PERCENTAGE]</a:t>
                    </a:fld>
                    <a:endParaRPr lang="en-US" sz="120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'fatalities by lighting'!$F$4:$F$8</c:f>
              <c:strCache>
                <c:ptCount val="5"/>
                <c:pt idx="0">
                  <c:v>Daylight</c:v>
                </c:pt>
                <c:pt idx="1">
                  <c:v>Dark - Lighted</c:v>
                </c:pt>
                <c:pt idx="2">
                  <c:v>Dark - Not Lighted</c:v>
                </c:pt>
                <c:pt idx="3">
                  <c:v>Dawn/Dusk</c:v>
                </c:pt>
                <c:pt idx="4">
                  <c:v>other/unknown</c:v>
                </c:pt>
              </c:strCache>
            </c:strRef>
          </c:cat>
          <c:val>
            <c:numRef>
              <c:f>'fatalities by lighting'!$G$4:$G$8</c:f>
              <c:numCache>
                <c:formatCode>General</c:formatCode>
                <c:ptCount val="5"/>
                <c:pt idx="0">
                  <c:v>844</c:v>
                </c:pt>
                <c:pt idx="1">
                  <c:v>372</c:v>
                </c:pt>
                <c:pt idx="2">
                  <c:v>190</c:v>
                </c:pt>
                <c:pt idx="3">
                  <c:v>99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2"/>
      </c:pieChart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[Barbarabike1213!.xlsx]month-day-time!PivotTable3</c:name>
    <c:fmtId val="-1"/>
  </c:pivotSource>
  <c:chart>
    <c:autoTitleDeleted val="1"/>
    <c:pivotFmts>
      <c:pivotFmt>
        <c:idx val="0"/>
        <c:spPr>
          <a:solidFill>
            <a:srgbClr val="A1D2F1"/>
          </a:solidFill>
        </c:spPr>
        <c:marker>
          <c:symbol val="none"/>
        </c:marker>
      </c:pivotFmt>
      <c:pivotFmt>
        <c:idx val="1"/>
        <c:spPr>
          <a:solidFill>
            <a:srgbClr val="A1D2F1"/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0746732153530325E-2"/>
          <c:y val="0.11001968503937007"/>
          <c:w val="0.92094319274447145"/>
          <c:h val="0.71402097081041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'month-day-time'!$U$3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'month-day-time'!$T$4:$T$28</c:f>
              <c:strCache>
                <c:ptCount val="24"/>
                <c:pt idx="0">
                  <c:v>5 AM </c:v>
                </c:pt>
                <c:pt idx="1">
                  <c:v>6 AM </c:v>
                </c:pt>
                <c:pt idx="2">
                  <c:v>7 AM </c:v>
                </c:pt>
                <c:pt idx="3">
                  <c:v>8 AM</c:v>
                </c:pt>
                <c:pt idx="4">
                  <c:v>9 AM </c:v>
                </c:pt>
                <c:pt idx="5">
                  <c:v>10 AM</c:v>
                </c:pt>
                <c:pt idx="6">
                  <c:v>11 AM</c:v>
                </c:pt>
                <c:pt idx="7">
                  <c:v>12 PM</c:v>
                </c:pt>
                <c:pt idx="8">
                  <c:v>1 PM</c:v>
                </c:pt>
                <c:pt idx="9">
                  <c:v>2 PM</c:v>
                </c:pt>
                <c:pt idx="10">
                  <c:v>3 PM</c:v>
                </c:pt>
                <c:pt idx="11">
                  <c:v>4 PM</c:v>
                </c:pt>
                <c:pt idx="12">
                  <c:v>5 PM</c:v>
                </c:pt>
                <c:pt idx="13">
                  <c:v>6 PM </c:v>
                </c:pt>
                <c:pt idx="14">
                  <c:v>7 PM</c:v>
                </c:pt>
                <c:pt idx="15">
                  <c:v>8 PM</c:v>
                </c:pt>
                <c:pt idx="16">
                  <c:v>9 PM</c:v>
                </c:pt>
                <c:pt idx="17">
                  <c:v>10 PM</c:v>
                </c:pt>
                <c:pt idx="18">
                  <c:v>11 PM</c:v>
                </c:pt>
                <c:pt idx="19">
                  <c:v>12 AM</c:v>
                </c:pt>
                <c:pt idx="20">
                  <c:v>1 AM</c:v>
                </c:pt>
                <c:pt idx="21">
                  <c:v>2 AM</c:v>
                </c:pt>
                <c:pt idx="22">
                  <c:v>3 AM</c:v>
                </c:pt>
                <c:pt idx="23">
                  <c:v>4 AM </c:v>
                </c:pt>
              </c:strCache>
            </c:strRef>
          </c:cat>
          <c:val>
            <c:numRef>
              <c:f>'month-day-time'!$U$4:$U$28</c:f>
              <c:numCache>
                <c:formatCode>General</c:formatCode>
                <c:ptCount val="24"/>
                <c:pt idx="0">
                  <c:v>10</c:v>
                </c:pt>
                <c:pt idx="1">
                  <c:v>32</c:v>
                </c:pt>
                <c:pt idx="2">
                  <c:v>69</c:v>
                </c:pt>
                <c:pt idx="3">
                  <c:v>94</c:v>
                </c:pt>
                <c:pt idx="4">
                  <c:v>66</c:v>
                </c:pt>
                <c:pt idx="5">
                  <c:v>64</c:v>
                </c:pt>
                <c:pt idx="6">
                  <c:v>70</c:v>
                </c:pt>
                <c:pt idx="7">
                  <c:v>87</c:v>
                </c:pt>
                <c:pt idx="8">
                  <c:v>83</c:v>
                </c:pt>
                <c:pt idx="9">
                  <c:v>96</c:v>
                </c:pt>
                <c:pt idx="10">
                  <c:v>112</c:v>
                </c:pt>
                <c:pt idx="11">
                  <c:v>116</c:v>
                </c:pt>
                <c:pt idx="12">
                  <c:v>138</c:v>
                </c:pt>
                <c:pt idx="13">
                  <c:v>111</c:v>
                </c:pt>
                <c:pt idx="14">
                  <c:v>84</c:v>
                </c:pt>
                <c:pt idx="15">
                  <c:v>55</c:v>
                </c:pt>
                <c:pt idx="16">
                  <c:v>33</c:v>
                </c:pt>
                <c:pt idx="17">
                  <c:v>29</c:v>
                </c:pt>
                <c:pt idx="18">
                  <c:v>15</c:v>
                </c:pt>
                <c:pt idx="19">
                  <c:v>15</c:v>
                </c:pt>
                <c:pt idx="20">
                  <c:v>9</c:v>
                </c:pt>
                <c:pt idx="21">
                  <c:v>6</c:v>
                </c:pt>
                <c:pt idx="22">
                  <c:v>6</c:v>
                </c:pt>
                <c:pt idx="2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21632"/>
        <c:axId val="93623424"/>
      </c:barChart>
      <c:catAx>
        <c:axId val="9362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rebuchet MS" panose="020B0603020202020204" pitchFamily="34" charset="0"/>
              </a:defRPr>
            </a:pPr>
            <a:endParaRPr lang="en-US"/>
          </a:p>
        </c:txPr>
        <c:crossAx val="93623424"/>
        <c:crosses val="autoZero"/>
        <c:auto val="1"/>
        <c:lblAlgn val="ctr"/>
        <c:lblOffset val="100"/>
        <c:tickLblSkip val="3"/>
        <c:noMultiLvlLbl val="0"/>
      </c:catAx>
      <c:valAx>
        <c:axId val="9362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rebuchet MS" panose="020B0603020202020204" pitchFamily="34" charset="0"/>
              </a:defRPr>
            </a:pPr>
            <a:endParaRPr lang="en-US"/>
          </a:p>
        </c:txPr>
        <c:crossAx val="9362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[Barbarabike1213!.xlsx]month-day-time!PivotTable2</c:name>
    <c:fmtId val="-1"/>
  </c:pivotSource>
  <c:chart>
    <c:autoTitleDeleted val="1"/>
    <c:pivotFmts>
      <c:pivotFmt>
        <c:idx val="0"/>
        <c:spPr>
          <a:solidFill>
            <a:srgbClr val="A1D2F1"/>
          </a:solidFill>
        </c:spPr>
        <c:marker>
          <c:symbol val="none"/>
        </c:marker>
      </c:pivotFmt>
      <c:pivotFmt>
        <c:idx val="1"/>
        <c:spPr>
          <a:solidFill>
            <a:srgbClr val="A1D2F1"/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'month-day-time'!$M$3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'month-day-time'!$L$4:$L$11</c:f>
              <c:strCache>
                <c:ptCount val="7"/>
                <c:pt idx="0">
                  <c:v>MONDAY   </c:v>
                </c:pt>
                <c:pt idx="1">
                  <c:v>TUESDAY  </c:v>
                </c:pt>
                <c:pt idx="2">
                  <c:v>WEDNESDAY</c:v>
                </c:pt>
                <c:pt idx="3">
                  <c:v>THURSDAY </c:v>
                </c:pt>
                <c:pt idx="4">
                  <c:v>FRIDAY   </c:v>
                </c:pt>
                <c:pt idx="5">
                  <c:v>SATURDAY </c:v>
                </c:pt>
                <c:pt idx="6">
                  <c:v>SUNDAY   </c:v>
                </c:pt>
              </c:strCache>
            </c:strRef>
          </c:cat>
          <c:val>
            <c:numRef>
              <c:f>'month-day-time'!$M$4:$M$11</c:f>
              <c:numCache>
                <c:formatCode>General</c:formatCode>
                <c:ptCount val="7"/>
                <c:pt idx="0">
                  <c:v>232</c:v>
                </c:pt>
                <c:pt idx="1">
                  <c:v>215</c:v>
                </c:pt>
                <c:pt idx="2">
                  <c:v>246</c:v>
                </c:pt>
                <c:pt idx="3">
                  <c:v>232</c:v>
                </c:pt>
                <c:pt idx="4">
                  <c:v>199</c:v>
                </c:pt>
                <c:pt idx="5">
                  <c:v>167</c:v>
                </c:pt>
                <c:pt idx="6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93648000"/>
        <c:axId val="93649536"/>
      </c:barChart>
      <c:catAx>
        <c:axId val="9364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rebuchet MS" panose="020B0603020202020204" pitchFamily="34" charset="0"/>
              </a:defRPr>
            </a:pPr>
            <a:endParaRPr lang="en-US"/>
          </a:p>
        </c:txPr>
        <c:crossAx val="93649536"/>
        <c:crosses val="autoZero"/>
        <c:auto val="1"/>
        <c:lblAlgn val="ctr"/>
        <c:lblOffset val="100"/>
        <c:noMultiLvlLbl val="0"/>
      </c:catAx>
      <c:valAx>
        <c:axId val="93649536"/>
        <c:scaling>
          <c:orientation val="minMax"/>
          <c:max val="2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rebuchet MS" panose="020B0603020202020204" pitchFamily="34" charset="0"/>
              </a:defRPr>
            </a:pPr>
            <a:endParaRPr lang="en-US"/>
          </a:p>
        </c:txPr>
        <c:crossAx val="93648000"/>
        <c:crosses val="autoZero"/>
        <c:crossBetween val="between"/>
        <c:majorUnit val="4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[Barbaraped1213.xlsx]day and month!PivotTable1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'day and month'!$B$3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'day and month'!$A$4:$A$11</c:f>
              <c:strCache>
                <c:ptCount val="7"/>
                <c:pt idx="0">
                  <c:v>MONDAY   </c:v>
                </c:pt>
                <c:pt idx="1">
                  <c:v>TUESDAY  </c:v>
                </c:pt>
                <c:pt idx="2">
                  <c:v>WEDNESDAY</c:v>
                </c:pt>
                <c:pt idx="3">
                  <c:v>THURSDAY </c:v>
                </c:pt>
                <c:pt idx="4">
                  <c:v>FRIDAY   </c:v>
                </c:pt>
                <c:pt idx="5">
                  <c:v>SATURDAY </c:v>
                </c:pt>
                <c:pt idx="6">
                  <c:v>SUNDAY   </c:v>
                </c:pt>
              </c:strCache>
            </c:strRef>
          </c:cat>
          <c:val>
            <c:numRef>
              <c:f>'day and month'!$B$4:$B$11</c:f>
              <c:numCache>
                <c:formatCode>General</c:formatCode>
                <c:ptCount val="7"/>
                <c:pt idx="0">
                  <c:v>220</c:v>
                </c:pt>
                <c:pt idx="1">
                  <c:v>231</c:v>
                </c:pt>
                <c:pt idx="2">
                  <c:v>211</c:v>
                </c:pt>
                <c:pt idx="3">
                  <c:v>221</c:v>
                </c:pt>
                <c:pt idx="4">
                  <c:v>261</c:v>
                </c:pt>
                <c:pt idx="5">
                  <c:v>202</c:v>
                </c:pt>
                <c:pt idx="6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4941568"/>
        <c:axId val="94943104"/>
      </c:barChart>
      <c:catAx>
        <c:axId val="9494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4943104"/>
        <c:crosses val="autoZero"/>
        <c:auto val="1"/>
        <c:lblAlgn val="ctr"/>
        <c:lblOffset val="100"/>
        <c:noMultiLvlLbl val="0"/>
      </c:catAx>
      <c:valAx>
        <c:axId val="94943104"/>
        <c:scaling>
          <c:orientation val="minMax"/>
          <c:max val="2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4941568"/>
        <c:crosses val="autoZero"/>
        <c:crossBetween val="between"/>
        <c:majorUnit val="40"/>
      </c:valAx>
    </c:plotArea>
    <c:plotVisOnly val="1"/>
    <c:dispBlanksAs val="gap"/>
    <c:showDLblsOverMax val="0"/>
  </c:chart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[Barbaraped1213.xlsx]weather and time!PivotTable2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'weather and time'!$B$3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'weather and time'!$A$4:$A$28</c:f>
              <c:strCache>
                <c:ptCount val="24"/>
                <c:pt idx="0">
                  <c:v>5</c:v>
                </c:pt>
                <c:pt idx="1">
                  <c:v>6 AM</c:v>
                </c:pt>
                <c:pt idx="2">
                  <c:v>7</c:v>
                </c:pt>
                <c:pt idx="3">
                  <c:v>8</c:v>
                </c:pt>
                <c:pt idx="4">
                  <c:v>9 AM</c:v>
                </c:pt>
                <c:pt idx="5">
                  <c:v>10</c:v>
                </c:pt>
                <c:pt idx="6">
                  <c:v>11</c:v>
                </c:pt>
                <c:pt idx="7">
                  <c:v>12 PM</c:v>
                </c:pt>
                <c:pt idx="8">
                  <c:v>1 PM</c:v>
                </c:pt>
                <c:pt idx="9">
                  <c:v>2 PM</c:v>
                </c:pt>
                <c:pt idx="10">
                  <c:v>3 PM</c:v>
                </c:pt>
                <c:pt idx="11">
                  <c:v>4 PM</c:v>
                </c:pt>
                <c:pt idx="12">
                  <c:v>5 PM</c:v>
                </c:pt>
                <c:pt idx="13">
                  <c:v>6 PM</c:v>
                </c:pt>
                <c:pt idx="14">
                  <c:v>7 PM</c:v>
                </c:pt>
                <c:pt idx="15">
                  <c:v>8 PM</c:v>
                </c:pt>
                <c:pt idx="16">
                  <c:v>9 PM</c:v>
                </c:pt>
                <c:pt idx="17">
                  <c:v>10 PM</c:v>
                </c:pt>
                <c:pt idx="18">
                  <c:v>11 PM</c:v>
                </c:pt>
                <c:pt idx="19">
                  <c:v>12 AM</c:v>
                </c:pt>
                <c:pt idx="20">
                  <c:v>1</c:v>
                </c:pt>
                <c:pt idx="21">
                  <c:v>2</c:v>
                </c:pt>
                <c:pt idx="22">
                  <c:v>3 AM</c:v>
                </c:pt>
                <c:pt idx="23">
                  <c:v>4</c:v>
                </c:pt>
              </c:strCache>
            </c:strRef>
          </c:cat>
          <c:val>
            <c:numRef>
              <c:f>'weather and time'!$B$4:$B$28</c:f>
              <c:numCache>
                <c:formatCode>General</c:formatCode>
                <c:ptCount val="24"/>
                <c:pt idx="0">
                  <c:v>22</c:v>
                </c:pt>
                <c:pt idx="1">
                  <c:v>54</c:v>
                </c:pt>
                <c:pt idx="2">
                  <c:v>51</c:v>
                </c:pt>
                <c:pt idx="3">
                  <c:v>65</c:v>
                </c:pt>
                <c:pt idx="4">
                  <c:v>55</c:v>
                </c:pt>
                <c:pt idx="5">
                  <c:v>70</c:v>
                </c:pt>
                <c:pt idx="6">
                  <c:v>53</c:v>
                </c:pt>
                <c:pt idx="7">
                  <c:v>73</c:v>
                </c:pt>
                <c:pt idx="8">
                  <c:v>77</c:v>
                </c:pt>
                <c:pt idx="9">
                  <c:v>74</c:v>
                </c:pt>
                <c:pt idx="10">
                  <c:v>103</c:v>
                </c:pt>
                <c:pt idx="11">
                  <c:v>92</c:v>
                </c:pt>
                <c:pt idx="12">
                  <c:v>90</c:v>
                </c:pt>
                <c:pt idx="13">
                  <c:v>111</c:v>
                </c:pt>
                <c:pt idx="14">
                  <c:v>104</c:v>
                </c:pt>
                <c:pt idx="15">
                  <c:v>89</c:v>
                </c:pt>
                <c:pt idx="16">
                  <c:v>87</c:v>
                </c:pt>
                <c:pt idx="17">
                  <c:v>61</c:v>
                </c:pt>
                <c:pt idx="18">
                  <c:v>35</c:v>
                </c:pt>
                <c:pt idx="19">
                  <c:v>45</c:v>
                </c:pt>
                <c:pt idx="20">
                  <c:v>34</c:v>
                </c:pt>
                <c:pt idx="21">
                  <c:v>40</c:v>
                </c:pt>
                <c:pt idx="22">
                  <c:v>11</c:v>
                </c:pt>
                <c:pt idx="2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63200"/>
        <c:axId val="94964736"/>
      </c:barChart>
      <c:catAx>
        <c:axId val="9496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rebuchet MS" panose="020B0603020202020204" pitchFamily="34" charset="0"/>
              </a:defRPr>
            </a:pPr>
            <a:endParaRPr lang="en-US"/>
          </a:p>
        </c:txPr>
        <c:crossAx val="94964736"/>
        <c:crosses val="autoZero"/>
        <c:auto val="1"/>
        <c:lblAlgn val="ctr"/>
        <c:lblOffset val="100"/>
        <c:tickLblSkip val="3"/>
        <c:noMultiLvlLbl val="0"/>
      </c:catAx>
      <c:valAx>
        <c:axId val="9496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rebuchet MS" panose="020B0603020202020204" pitchFamily="34" charset="0"/>
              </a:defRPr>
            </a:pPr>
            <a:endParaRPr lang="en-US"/>
          </a:p>
        </c:txPr>
        <c:crossAx val="94963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0.73688</cdr:x>
      <cdr:y>0.14932</cdr:y>
    </cdr:from>
    <cdr:to>
      <cdr:x>0.94224</cdr:x>
      <cdr:y>0.20621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32683" y="807869"/>
          <a:ext cx="1736976" cy="307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>
              <a:latin typeface="Trebuchet MS" pitchFamily="34" charset="0"/>
            </a:rPr>
            <a:t>Bike Injury +44%</a:t>
          </a:r>
          <a:endParaRPr lang="en-US" sz="1400" dirty="0"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0.73874</cdr:x>
      <cdr:y>0.09245</cdr:y>
    </cdr:from>
    <cdr:to>
      <cdr:x>0.94244</cdr:x>
      <cdr:y>0.14933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6248400" y="500164"/>
          <a:ext cx="1722935" cy="3077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>
              <a:latin typeface="Trebuchet MS" pitchFamily="34" charset="0"/>
            </a:rPr>
            <a:t>Ped Injury +5%</a:t>
          </a:r>
          <a:endParaRPr lang="en-US" sz="1400" dirty="0">
            <a:latin typeface="Trebuchet MS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5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9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4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7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7AA67-AF22-441B-8E23-6F5C5D2F16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CF28-1D83-4B00-8596-8429075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3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1"/>
            <a:ext cx="8153400" cy="190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600" dirty="0" smtClean="0">
                <a:solidFill>
                  <a:srgbClr val="00275D"/>
                </a:solidFill>
                <a:latin typeface="Trebuchet MS" panose="020B0603020202020204" pitchFamily="34" charset="0"/>
                <a:ea typeface="굴림" charset="-127"/>
              </a:rPr>
              <a:t>Pedestrian &amp; Bicyclist </a:t>
            </a:r>
            <a:br>
              <a:rPr lang="en-US" altLang="ko-KR" sz="3600" dirty="0" smtClean="0">
                <a:solidFill>
                  <a:srgbClr val="00275D"/>
                </a:solidFill>
                <a:latin typeface="Trebuchet MS" panose="020B0603020202020204" pitchFamily="34" charset="0"/>
                <a:ea typeface="굴림" charset="-127"/>
              </a:rPr>
            </a:br>
            <a:r>
              <a:rPr lang="en-US" altLang="ko-KR" sz="3600" dirty="0" smtClean="0">
                <a:solidFill>
                  <a:srgbClr val="00275D"/>
                </a:solidFill>
                <a:latin typeface="Trebuchet MS" panose="020B0603020202020204" pitchFamily="34" charset="0"/>
                <a:ea typeface="굴림" charset="-127"/>
              </a:rPr>
              <a:t>Crash Analysis</a:t>
            </a:r>
            <a:br>
              <a:rPr lang="en-US" altLang="ko-KR" sz="3600" dirty="0" smtClean="0">
                <a:solidFill>
                  <a:srgbClr val="00275D"/>
                </a:solidFill>
                <a:latin typeface="Trebuchet MS" panose="020B0603020202020204" pitchFamily="34" charset="0"/>
                <a:ea typeface="굴림" charset="-127"/>
              </a:rPr>
            </a:br>
            <a:r>
              <a:rPr lang="en-US" altLang="ko-KR" sz="2800" dirty="0" smtClean="0">
                <a:solidFill>
                  <a:srgbClr val="00275D"/>
                </a:solidFill>
                <a:latin typeface="Trebuchet MS" panose="020B0603020202020204" pitchFamily="34" charset="0"/>
                <a:ea typeface="굴림" charset="-127"/>
              </a:rPr>
              <a:t>2012-2013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Bicyclist Crash Behaviors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36864323"/>
              </p:ext>
            </p:extLst>
          </p:nvPr>
        </p:nvGraphicFramePr>
        <p:xfrm>
          <a:off x="2174789" y="2141838"/>
          <a:ext cx="48768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09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12121"/>
              </p:ext>
            </p:extLst>
          </p:nvPr>
        </p:nvGraphicFramePr>
        <p:xfrm>
          <a:off x="533400" y="2488962"/>
          <a:ext cx="8000999" cy="3261504"/>
        </p:xfrm>
        <a:graphic>
          <a:graphicData uri="http://schemas.openxmlformats.org/drawingml/2006/table">
            <a:tbl>
              <a:tblPr/>
              <a:tblGrid>
                <a:gridCol w="3173627"/>
                <a:gridCol w="1367481"/>
                <a:gridCol w="1392195"/>
                <a:gridCol w="1305697"/>
                <a:gridCol w="761999"/>
              </a:tblGrid>
              <a:tr h="3607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Crash Type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Bicyclist at Fault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Motorist at Fault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Fault Unknown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</a:tr>
              <a:tr h="3607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Bicyclist Failed 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Yield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Bicyclist Right Turn / Merge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Motorist Overtaking Bicyclist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Motorist Loss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of Control / Turning Error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Motorist Left Turn / Merge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Motorist Right Turn / Merge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Grand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Bicyclist Crash Behaviors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69068"/>
            <a:ext cx="450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rebuchet MS" panose="020B0603020202020204" pitchFamily="34" charset="0"/>
              </a:rPr>
              <a:t>Behaviors for Fatal Bicyclist Crashes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075662"/>
              </p:ext>
            </p:extLst>
          </p:nvPr>
        </p:nvGraphicFramePr>
        <p:xfrm>
          <a:off x="535460" y="2360147"/>
          <a:ext cx="8048366" cy="3901440"/>
        </p:xfrm>
        <a:graphic>
          <a:graphicData uri="http://schemas.openxmlformats.org/drawingml/2006/table">
            <a:tbl>
              <a:tblPr/>
              <a:tblGrid>
                <a:gridCol w="2576273"/>
                <a:gridCol w="1011648"/>
                <a:gridCol w="1159407"/>
                <a:gridCol w="657638"/>
                <a:gridCol w="811774"/>
                <a:gridCol w="1222796"/>
                <a:gridCol w="608830"/>
              </a:tblGrid>
              <a:tr h="6705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Crash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Motorist at Fault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Pedestrian at Fault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Both at Fault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Neither at Fault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Cannot Determine Fault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0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Pedestrian Failed to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Yield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006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Non-intersection - Other/Unknown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51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Walking Along Roadway With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– Hit From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Behind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50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Dash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50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Disabled Vehicle-Related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006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Motor Vehicle Loss of Control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50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Motorist Failed to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50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All Other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503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Pedestrian Crash Behaviors:</a:t>
            </a:r>
          </a:p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Fatalities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57200" y="94734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Top 10 Zip Codes for Pedestrian or Bicyclist Residence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314" y="2362200"/>
            <a:ext cx="7883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One-third of total area-wide pedestrian and bicyclist crashes</a:t>
            </a:r>
          </a:p>
          <a:p>
            <a:endParaRPr lang="en-US" sz="2800" dirty="0" smtClean="0">
              <a:latin typeface="Trebuchet MS" panose="020B0603020202020204" pitchFamily="34" charset="0"/>
            </a:endParaRPr>
          </a:p>
          <a:p>
            <a:r>
              <a:rPr lang="en-US" sz="2800" dirty="0" smtClean="0">
                <a:latin typeface="Trebuchet MS" panose="020B0603020202020204" pitchFamily="34" charset="0"/>
              </a:rPr>
              <a:t>No significant differences in environmental or behavioral characteristics compared to the rest of the metro area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800" dirty="0" smtClean="0">
                <a:latin typeface="Trebuchet MS" panose="020B0603020202020204" pitchFamily="34" charset="0"/>
              </a:rPr>
              <a:t>Important for targeting most effective education and enforcement efforts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4"/>
          <a:stretch/>
        </p:blipFill>
        <p:spPr>
          <a:xfrm>
            <a:off x="0" y="0"/>
            <a:ext cx="109603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514600" cy="1752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Bicyclist Top 10 Zip Codes</a:t>
            </a:r>
            <a:br>
              <a:rPr lang="en-US" sz="2800" b="1" dirty="0" smtClean="0">
                <a:latin typeface="Trebuchet MS" panose="020B0603020202020204" pitchFamily="34" charset="0"/>
              </a:rPr>
            </a:br>
            <a:r>
              <a:rPr lang="en-US" sz="1600" b="1" dirty="0" smtClean="0">
                <a:latin typeface="Trebuchet MS" panose="020B0603020202020204" pitchFamily="34" charset="0"/>
              </a:rPr>
              <a:t>Number of Crashes by Zip Code Residence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209800"/>
            <a:ext cx="2514600" cy="381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32805 ………. 68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32839 ………. 59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32808 ………. 57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32792 ………. 57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32771/3 …….57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32807 ………. 56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32806 ………. 46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32822 ………. 44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34741 ………. 41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32825 ………. 36</a:t>
            </a:r>
          </a:p>
        </p:txBody>
      </p:sp>
    </p:spTree>
    <p:extLst>
      <p:ext uri="{BB962C8B-B14F-4D97-AF65-F5344CB8AC3E}">
        <p14:creationId xmlns:p14="http://schemas.microsoft.com/office/powerpoint/2010/main" val="533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2"/>
          <a:stretch/>
        </p:blipFill>
        <p:spPr>
          <a:xfrm>
            <a:off x="-1" y="0"/>
            <a:ext cx="100035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743200" cy="1752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latin typeface="Trebuchet MS" panose="020B0603020202020204" pitchFamily="34" charset="0"/>
              </a:rPr>
              <a:t>Pedestrian Top 10 Zip Codes</a:t>
            </a:r>
            <a:r>
              <a:rPr lang="en-US" sz="3200" b="1" dirty="0" smtClean="0">
                <a:latin typeface="Trebuchet MS" panose="020B0603020202020204" pitchFamily="34" charset="0"/>
              </a:rPr>
              <a:t/>
            </a:r>
            <a:br>
              <a:rPr lang="en-US" sz="3200" b="1" dirty="0" smtClean="0">
                <a:latin typeface="Trebuchet MS" panose="020B0603020202020204" pitchFamily="34" charset="0"/>
              </a:rPr>
            </a:br>
            <a:r>
              <a:rPr lang="en-US" sz="1800" b="1" dirty="0" smtClean="0">
                <a:latin typeface="Trebuchet MS" panose="020B0603020202020204" pitchFamily="34" charset="0"/>
              </a:rPr>
              <a:t>Number of Crashes by Zip Code Residence</a:t>
            </a:r>
            <a:endParaRPr lang="en-US" sz="3200" b="1" dirty="0">
              <a:latin typeface="Trebuchet MS" panose="020B06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209800"/>
            <a:ext cx="2743200" cy="381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32808 ……..…. 80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32839 ………... 56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32822 ………... 55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32805 ……..…. 54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32818 ………... 44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32809 ………... 41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32811 ………... 39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34741 ……..…. 38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32771 ……..…. 34</a:t>
            </a:r>
          </a:p>
          <a:p>
            <a:pPr algn="l"/>
            <a:r>
              <a:rPr lang="en-US" sz="2400" b="1" dirty="0" smtClean="0">
                <a:latin typeface="Trebuchet MS" panose="020B0603020202020204" pitchFamily="34" charset="0"/>
              </a:rPr>
              <a:t>32837 ………... 34</a:t>
            </a:r>
          </a:p>
        </p:txBody>
      </p:sp>
    </p:spTree>
    <p:extLst>
      <p:ext uri="{BB962C8B-B14F-4D97-AF65-F5344CB8AC3E}">
        <p14:creationId xmlns:p14="http://schemas.microsoft.com/office/powerpoint/2010/main" val="17780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Conclusions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62200"/>
            <a:ext cx="3962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rebuchet MS" panose="020B0603020202020204" pitchFamily="34" charset="0"/>
              </a:rPr>
              <a:t>Bicyclists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Increasing faster than pedestrians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Concentrated in low income neighborhoods and along multi-lane arterials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Most crashes involve sidewalk cycling and cycling against traffic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Most fatalities involve bicyclist failure to yield 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362200"/>
            <a:ext cx="396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rebuchet MS" panose="020B0603020202020204" pitchFamily="34" charset="0"/>
              </a:rPr>
              <a:t>Pedestrians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Concentrated in low income neighborhoods and along multi-lane arterials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42% of crashes are mid-block; 30% at intersections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Most fatalities involve pedestrian failure to yield 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Crashes and Infrastructure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42" y="603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Lanes, Medians &amp; Pedestrians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13404"/>
              </p:ext>
            </p:extLst>
          </p:nvPr>
        </p:nvGraphicFramePr>
        <p:xfrm>
          <a:off x="889685" y="2889506"/>
          <a:ext cx="7216346" cy="20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418"/>
                <a:gridCol w="1027292"/>
                <a:gridCol w="1018586"/>
                <a:gridCol w="1018586"/>
                <a:gridCol w="1018586"/>
                <a:gridCol w="1096939"/>
                <a:gridCol w="1096939"/>
              </a:tblGrid>
              <a:tr h="5127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Number of Through Lanes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Change in Crashes per </a:t>
                      </a:r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Mile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Change in </a:t>
                      </a:r>
                      <a:r>
                        <a:rPr lang="en-US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Fatals</a:t>
                      </a:r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 per </a:t>
                      </a:r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Mile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Number </a:t>
                      </a:r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of </a:t>
                      </a:r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Crashes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Number </a:t>
                      </a:r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of </a:t>
                      </a:r>
                      <a:r>
                        <a:rPr lang="en-US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Fatals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59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2003/04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2012/13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2003/04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2012/13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2-Lane*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rebuchet MS" panose="020B0603020202020204" pitchFamily="34" charset="0"/>
                        </a:rPr>
                        <a:t>44%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4-Lane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55%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218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8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6-Lane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-4%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19%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139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</a:tr>
              <a:tr h="2968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8-Lane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-67%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-100%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9070" y="5140411"/>
            <a:ext cx="252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On study network only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9070" y="2207917"/>
            <a:ext cx="61602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latin typeface="Trebuchet MS" panose="020B0603020202020204" pitchFamily="34" charset="0"/>
              </a:rPr>
              <a:t>Mid-Block Crossing Crashes by Number of Lanes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924" y="5667632"/>
            <a:ext cx="720810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Greatest increase in fatalities occurred on 4- and 6-lane roads.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42" y="603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Lanes, Medians &amp; Pedestrians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332"/>
              </p:ext>
            </p:extLst>
          </p:nvPr>
        </p:nvGraphicFramePr>
        <p:xfrm>
          <a:off x="963826" y="2751441"/>
          <a:ext cx="7076302" cy="2542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599"/>
                <a:gridCol w="1079437"/>
                <a:gridCol w="1036604"/>
                <a:gridCol w="968067"/>
                <a:gridCol w="968067"/>
                <a:gridCol w="993764"/>
                <a:gridCol w="993764"/>
              </a:tblGrid>
              <a:tr h="469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Number of Through Lanes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Change in Crashes per Mile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Change in </a:t>
                      </a:r>
                      <a:r>
                        <a:rPr lang="en-US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Fatals</a:t>
                      </a:r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 per Mile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Number of Crashes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Number of </a:t>
                      </a:r>
                      <a:r>
                        <a:rPr lang="en-US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Fatals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605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2003/04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2012/13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2003/04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2012/13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8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Trebuchet MS" panose="020B0603020202020204" pitchFamily="34" charset="0"/>
                        </a:rPr>
                        <a:t>2-Lane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rebuchet MS" panose="020B0603020202020204" pitchFamily="34" charset="0"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rebuchet MS" panose="020B0603020202020204" pitchFamily="34" charset="0"/>
                        </a:rPr>
                        <a:t>44%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8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Divided    (4+ Lanes)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-12%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</a:rPr>
                        <a:t>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Undivided (4+ lanes)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28%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rebuchet MS" panose="020B0603020202020204" pitchFamily="34" charset="0"/>
                        </a:rPr>
                        <a:t>157%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1418" y="2117301"/>
            <a:ext cx="69457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latin typeface="Trebuchet MS" panose="020B0603020202020204" pitchFamily="34" charset="0"/>
              </a:rPr>
              <a:t>Mid-Block Crossing Crashes With and Without Medians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924" y="5667632"/>
            <a:ext cx="720810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Greatest increase in fatalities occurred on multi-lane roads without medians.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03897048"/>
              </p:ext>
            </p:extLst>
          </p:nvPr>
        </p:nvGraphicFramePr>
        <p:xfrm>
          <a:off x="685800" y="9144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rebuchet MS" pitchFamily="34" charset="0"/>
              </a:rPr>
              <a:t>Pedestrian &amp; Bicyclist</a:t>
            </a:r>
          </a:p>
          <a:p>
            <a:pPr algn="ctr"/>
            <a:r>
              <a:rPr lang="en-US" sz="2000" b="1" dirty="0" smtClean="0">
                <a:latin typeface="Trebuchet MS" pitchFamily="34" charset="0"/>
              </a:rPr>
              <a:t>Injury Trends</a:t>
            </a:r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57200"/>
            <a:ext cx="2209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rebuchet MS" pitchFamily="34" charset="0"/>
              </a:rPr>
              <a:t>Percent Change from</a:t>
            </a:r>
          </a:p>
          <a:p>
            <a:pPr algn="ctr"/>
            <a:r>
              <a:rPr lang="en-US" sz="1600" b="1" dirty="0" smtClean="0">
                <a:latin typeface="Trebuchet MS" pitchFamily="34" charset="0"/>
              </a:rPr>
              <a:t>2007-2008 to </a:t>
            </a:r>
          </a:p>
          <a:p>
            <a:pPr algn="ctr"/>
            <a:r>
              <a:rPr lang="en-US" sz="1600" b="1" dirty="0" smtClean="0">
                <a:latin typeface="Trebuchet MS" pitchFamily="34" charset="0"/>
              </a:rPr>
              <a:t>2012-2013</a:t>
            </a:r>
            <a:endParaRPr lang="en-US" sz="1600" b="1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1723762"/>
            <a:ext cx="14478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4200" y="1418962"/>
            <a:ext cx="14478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-762000"/>
            <a:ext cx="9144000" cy="609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7550" y="3651601"/>
            <a:ext cx="615645" cy="329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6731" y="3651601"/>
            <a:ext cx="615645" cy="329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48396" y="4283675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1</a:t>
            </a:r>
            <a:r>
              <a:rPr lang="en-US" sz="2400" b="1" dirty="0" smtClean="0">
                <a:latin typeface="Trebuchet MS" panose="020B0603020202020204" pitchFamily="34" charset="0"/>
              </a:rPr>
              <a:t>9%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1014" y="4287791"/>
            <a:ext cx="9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0.5%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2518" y="2078250"/>
            <a:ext cx="2619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rebuchet MS" panose="020B0603020202020204" pitchFamily="34" charset="0"/>
              </a:rPr>
              <a:t>Overtaking </a:t>
            </a:r>
            <a:r>
              <a:rPr lang="en-US" sz="2100" b="1" dirty="0" smtClean="0">
                <a:latin typeface="Trebuchet MS" panose="020B0603020202020204" pitchFamily="34" charset="0"/>
              </a:rPr>
              <a:t>Motorist</a:t>
            </a:r>
          </a:p>
          <a:p>
            <a:endParaRPr lang="en-US" sz="2100" b="1" dirty="0">
              <a:latin typeface="Trebuchet MS" panose="020B0603020202020204" pitchFamily="34" charset="0"/>
            </a:endParaRPr>
          </a:p>
          <a:p>
            <a:r>
              <a:rPr lang="en-US" sz="2100" b="1" dirty="0" smtClean="0">
                <a:latin typeface="Trebuchet MS" panose="020B0603020202020204" pitchFamily="34" charset="0"/>
              </a:rPr>
              <a:t>Percent of Crashes with Bicyclist in Each Position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518" y="337929"/>
            <a:ext cx="2702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Crashes Mitigated by Bike Lanes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3682" y="-2290124"/>
            <a:ext cx="5214542" cy="9144002"/>
            <a:chOff x="432492" y="-2290124"/>
            <a:chExt cx="5214542" cy="91440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51"/>
            <a:stretch/>
          </p:blipFill>
          <p:spPr>
            <a:xfrm rot="16200000">
              <a:off x="-26777" y="1180067"/>
              <a:ext cx="9144000" cy="220362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68"/>
            <a:stretch/>
          </p:blipFill>
          <p:spPr>
            <a:xfrm rot="16200000">
              <a:off x="-3227167" y="1369535"/>
              <a:ext cx="9144000" cy="18246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5636" y="3651600"/>
            <a:ext cx="615645" cy="32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622" y="4283676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29%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4309" y="5215882"/>
            <a:ext cx="1322723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-762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757" y="2492693"/>
            <a:ext cx="26196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rebuchet MS" panose="020B0603020202020204" pitchFamily="34" charset="0"/>
              </a:rPr>
              <a:t>Right Hook</a:t>
            </a:r>
          </a:p>
          <a:p>
            <a:endParaRPr lang="en-US" sz="2100" b="1" dirty="0">
              <a:latin typeface="Trebuchet MS" panose="020B0603020202020204" pitchFamily="34" charset="0"/>
            </a:endParaRPr>
          </a:p>
          <a:p>
            <a:r>
              <a:rPr lang="en-US" sz="2100" b="1" dirty="0" smtClean="0">
                <a:latin typeface="Trebuchet MS" panose="020B0603020202020204" pitchFamily="34" charset="0"/>
              </a:rPr>
              <a:t>Percent of Crashes with Bicyclist in Each Position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518" y="337929"/>
            <a:ext cx="2702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Crashes Aggravated by Bike Lanes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9003" y="2314259"/>
            <a:ext cx="615645" cy="329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1900" y="2314258"/>
            <a:ext cx="615645" cy="329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61614" y="2925732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15%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4029" y="2929855"/>
            <a:ext cx="9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23%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8391" y="-2290124"/>
            <a:ext cx="5214542" cy="9144002"/>
            <a:chOff x="432492" y="-2290124"/>
            <a:chExt cx="5214542" cy="91440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51"/>
            <a:stretch/>
          </p:blipFill>
          <p:spPr>
            <a:xfrm rot="16200000">
              <a:off x="-26777" y="1180067"/>
              <a:ext cx="9144000" cy="220362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68"/>
            <a:stretch/>
          </p:blipFill>
          <p:spPr>
            <a:xfrm rot="16200000">
              <a:off x="-3227167" y="1369535"/>
              <a:ext cx="9144000" cy="18246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0214" y="2314259"/>
            <a:ext cx="615645" cy="32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999" y="2929855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2%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5275" y="3624959"/>
            <a:ext cx="1267863" cy="700982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>
            <a:off x="3215124" y="1243914"/>
            <a:ext cx="1016603" cy="1685941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1524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757" y="2492693"/>
            <a:ext cx="26196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rebuchet MS" panose="020B0603020202020204" pitchFamily="34" charset="0"/>
              </a:rPr>
              <a:t>Left Cross</a:t>
            </a:r>
          </a:p>
          <a:p>
            <a:endParaRPr lang="en-US" sz="2100" b="1" dirty="0">
              <a:latin typeface="Trebuchet MS" panose="020B0603020202020204" pitchFamily="34" charset="0"/>
            </a:endParaRPr>
          </a:p>
          <a:p>
            <a:r>
              <a:rPr lang="en-US" sz="2100" b="1" dirty="0" smtClean="0">
                <a:latin typeface="Trebuchet MS" panose="020B0603020202020204" pitchFamily="34" charset="0"/>
              </a:rPr>
              <a:t>Percent of Crashes with Bicyclist in Each Position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518" y="337929"/>
            <a:ext cx="2702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Crashes Aggravated by Bike Lanes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9003" y="4620856"/>
            <a:ext cx="615645" cy="329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1900" y="4620855"/>
            <a:ext cx="615645" cy="329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61614" y="5191150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7%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4029" y="5195273"/>
            <a:ext cx="9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1</a:t>
            </a:r>
            <a:r>
              <a:rPr lang="en-US" sz="2400" b="1" dirty="0" smtClean="0">
                <a:latin typeface="Trebuchet MS" panose="020B0603020202020204" pitchFamily="34" charset="0"/>
              </a:rPr>
              <a:t>3%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0145" y="10"/>
            <a:ext cx="5214542" cy="9144002"/>
            <a:chOff x="432492" y="-2290124"/>
            <a:chExt cx="5214542" cy="914400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51"/>
            <a:stretch/>
          </p:blipFill>
          <p:spPr>
            <a:xfrm rot="16200000">
              <a:off x="-26777" y="1180067"/>
              <a:ext cx="9144000" cy="220362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68"/>
            <a:stretch/>
          </p:blipFill>
          <p:spPr>
            <a:xfrm rot="16200000">
              <a:off x="-3227167" y="1369535"/>
              <a:ext cx="9144000" cy="18246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0214" y="4620856"/>
            <a:ext cx="615645" cy="32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999" y="5195273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5%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8667" y="1159744"/>
            <a:ext cx="1267863" cy="700982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10800000" flipH="1">
            <a:off x="2579210" y="2227610"/>
            <a:ext cx="1182403" cy="1562367"/>
          </a:xfrm>
          <a:prstGeom prst="bentArrow">
            <a:avLst>
              <a:gd name="adj1" fmla="val 25000"/>
              <a:gd name="adj2" fmla="val 22587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1524000"/>
            <a:ext cx="9144000" cy="609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9664" y="5921725"/>
            <a:ext cx="615645" cy="329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1900" y="5613903"/>
            <a:ext cx="615645" cy="329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61614" y="5191150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10%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4029" y="6108207"/>
            <a:ext cx="9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27%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0145" y="10"/>
            <a:ext cx="5214542" cy="9144002"/>
            <a:chOff x="432492" y="-2290124"/>
            <a:chExt cx="5214542" cy="91440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51"/>
            <a:stretch/>
          </p:blipFill>
          <p:spPr>
            <a:xfrm rot="16200000">
              <a:off x="-26777" y="1180067"/>
              <a:ext cx="9144000" cy="220362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68"/>
            <a:stretch/>
          </p:blipFill>
          <p:spPr>
            <a:xfrm rot="16200000">
              <a:off x="-3227167" y="1369535"/>
              <a:ext cx="9144000" cy="182468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17" y="3936449"/>
            <a:ext cx="2529631" cy="2267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757" y="2492693"/>
            <a:ext cx="26196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rebuchet MS" panose="020B0603020202020204" pitchFamily="34" charset="0"/>
              </a:rPr>
              <a:t>Drive-out</a:t>
            </a:r>
          </a:p>
          <a:p>
            <a:endParaRPr lang="en-US" sz="2100" b="1" dirty="0">
              <a:latin typeface="Trebuchet MS" panose="020B0603020202020204" pitchFamily="34" charset="0"/>
            </a:endParaRPr>
          </a:p>
          <a:p>
            <a:r>
              <a:rPr lang="en-US" sz="2100" b="1" dirty="0" smtClean="0">
                <a:latin typeface="Trebuchet MS" panose="020B0603020202020204" pitchFamily="34" charset="0"/>
              </a:rPr>
              <a:t>Percent of Crashes with Bicyclist in Each Position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518" y="337929"/>
            <a:ext cx="2702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Crashes Aggravated by Bike Lanes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4194" y="5921725"/>
            <a:ext cx="615645" cy="32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999" y="5195273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12%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5144" y="2298719"/>
            <a:ext cx="1639688" cy="81070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3542270" y="2492693"/>
            <a:ext cx="1131447" cy="4070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1524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757" y="2492693"/>
            <a:ext cx="26196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rebuchet MS" panose="020B0603020202020204" pitchFamily="34" charset="0"/>
              </a:rPr>
              <a:t>Wrong-Way Cyclist*</a:t>
            </a:r>
          </a:p>
          <a:p>
            <a:endParaRPr lang="en-US" sz="2100" b="1" dirty="0">
              <a:latin typeface="Trebuchet MS" panose="020B0603020202020204" pitchFamily="34" charset="0"/>
            </a:endParaRPr>
          </a:p>
          <a:p>
            <a:r>
              <a:rPr lang="en-US" sz="2100" b="1" dirty="0" smtClean="0">
                <a:latin typeface="Trebuchet MS" panose="020B0603020202020204" pitchFamily="34" charset="0"/>
              </a:rPr>
              <a:t>Percent of Crashes with Bicyclist in Each Position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518" y="337929"/>
            <a:ext cx="2702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Crashes Aggravated by Bike Lanes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0170" y="1927631"/>
            <a:ext cx="615645" cy="329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1900" y="1927631"/>
            <a:ext cx="615645" cy="329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61614" y="1322722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21%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4029" y="1322722"/>
            <a:ext cx="9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72%*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757" y="5772659"/>
            <a:ext cx="280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* Bicycling against traffic on a sidewalk or path is not illegal</a:t>
            </a:r>
            <a:endParaRPr lang="en-US" sz="1600" b="1" dirty="0"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5431" y="10"/>
            <a:ext cx="5214542" cy="9144002"/>
            <a:chOff x="432492" y="-2290124"/>
            <a:chExt cx="5214542" cy="914400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51"/>
            <a:stretch/>
          </p:blipFill>
          <p:spPr>
            <a:xfrm rot="16200000">
              <a:off x="-26777" y="1180067"/>
              <a:ext cx="9144000" cy="220362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68"/>
            <a:stretch/>
          </p:blipFill>
          <p:spPr>
            <a:xfrm rot="16200000">
              <a:off x="-3227167" y="1369535"/>
              <a:ext cx="9144000" cy="182468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5144" y="2298719"/>
            <a:ext cx="1639688" cy="81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9109" y="1927631"/>
            <a:ext cx="615645" cy="32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330307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17%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3542270" y="2492693"/>
            <a:ext cx="1131447" cy="4070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8667" y="1159744"/>
            <a:ext cx="1267863" cy="700982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>
          <a:xfrm rot="10800000" flipH="1">
            <a:off x="2579211" y="2227609"/>
            <a:ext cx="1124234" cy="1562367"/>
          </a:xfrm>
          <a:prstGeom prst="bentArrow">
            <a:avLst>
              <a:gd name="adj1" fmla="val 25000"/>
              <a:gd name="adj2" fmla="val 23632"/>
              <a:gd name="adj3" fmla="val 27090"/>
              <a:gd name="adj4" fmla="val 444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1524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757" y="2492693"/>
            <a:ext cx="26196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rebuchet MS" panose="020B0603020202020204" pitchFamily="34" charset="0"/>
              </a:rPr>
              <a:t>Left Swoop</a:t>
            </a:r>
          </a:p>
          <a:p>
            <a:endParaRPr lang="en-US" sz="2100" b="1" dirty="0">
              <a:latin typeface="Trebuchet MS" panose="020B0603020202020204" pitchFamily="34" charset="0"/>
            </a:endParaRPr>
          </a:p>
          <a:p>
            <a:r>
              <a:rPr lang="en-US" sz="2100" b="1" dirty="0" smtClean="0">
                <a:latin typeface="Trebuchet MS" panose="020B0603020202020204" pitchFamily="34" charset="0"/>
              </a:rPr>
              <a:t>Percent of Crashes with Bicyclist in Each Position</a:t>
            </a:r>
            <a:endParaRPr lang="en-US" sz="2100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518" y="337929"/>
            <a:ext cx="2702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Crashes Aggravated by Bike Lanes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4704" y="4257680"/>
            <a:ext cx="615645" cy="329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5652" y="4407420"/>
            <a:ext cx="615645" cy="3291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0946" y="4737829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13%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186" y="4930749"/>
            <a:ext cx="9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3%*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3368843" y="2492693"/>
            <a:ext cx="719567" cy="1500683"/>
          </a:xfrm>
          <a:prstGeom prst="bentArrow">
            <a:avLst>
              <a:gd name="adj1" fmla="val 25000"/>
              <a:gd name="adj2" fmla="val 23632"/>
              <a:gd name="adj3" fmla="val 27090"/>
              <a:gd name="adj4" fmla="val 444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H="1">
            <a:off x="4274113" y="2816971"/>
            <a:ext cx="662533" cy="1185618"/>
          </a:xfrm>
          <a:prstGeom prst="bentArrow">
            <a:avLst>
              <a:gd name="adj1" fmla="val 25000"/>
              <a:gd name="adj2" fmla="val 23632"/>
              <a:gd name="adj3" fmla="val 27090"/>
              <a:gd name="adj4" fmla="val 444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756" y="4876977"/>
            <a:ext cx="2619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* Some crashes involving bicyclist failure to yield mid-block may have involved a bicyclist who was initially traveling with the flow on the sidewalk</a:t>
            </a:r>
            <a:endParaRPr lang="en-US" sz="1600" b="1" dirty="0">
              <a:latin typeface="Trebuchet MS" panose="020B0603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4848" y="10"/>
            <a:ext cx="5214542" cy="9144002"/>
            <a:chOff x="432492" y="-2290124"/>
            <a:chExt cx="5214542" cy="91440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51"/>
            <a:stretch/>
          </p:blipFill>
          <p:spPr>
            <a:xfrm rot="16200000">
              <a:off x="-26777" y="1180067"/>
              <a:ext cx="9144000" cy="22036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68"/>
            <a:stretch/>
          </p:blipFill>
          <p:spPr>
            <a:xfrm rot="16200000">
              <a:off x="-3227167" y="1369535"/>
              <a:ext cx="9144000" cy="18246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2942" y="4257667"/>
            <a:ext cx="615645" cy="32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0747" y="3802894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2%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5570" y="5301664"/>
            <a:ext cx="1639688" cy="810701"/>
          </a:xfrm>
          <a:prstGeom prst="rect">
            <a:avLst/>
          </a:prstGeom>
        </p:spPr>
      </p:pic>
      <p:sp>
        <p:nvSpPr>
          <p:cNvPr id="16" name="Bent Arrow 15"/>
          <p:cNvSpPr/>
          <p:nvPr/>
        </p:nvSpPr>
        <p:spPr>
          <a:xfrm flipH="1">
            <a:off x="3122608" y="2835217"/>
            <a:ext cx="656198" cy="1149127"/>
          </a:xfrm>
          <a:prstGeom prst="bentArrow">
            <a:avLst>
              <a:gd name="adj1" fmla="val 25000"/>
              <a:gd name="adj2" fmla="val 23632"/>
              <a:gd name="adj3" fmla="val 27090"/>
              <a:gd name="adj4" fmla="val 444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1524000"/>
            <a:ext cx="9144000" cy="60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2518" y="337929"/>
            <a:ext cx="2702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Crashes Not Relevant to Bike Lanes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8547" y="4257681"/>
            <a:ext cx="615645" cy="329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4704" y="4257680"/>
            <a:ext cx="615645" cy="329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12006" y="2531227"/>
            <a:ext cx="615645" cy="32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0747" y="3802894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32%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0946" y="4737829"/>
            <a:ext cx="78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15%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186" y="4930749"/>
            <a:ext cx="9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 panose="020B0603020202020204" pitchFamily="34" charset="0"/>
              </a:rPr>
              <a:t>57%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39521" y="4265428"/>
            <a:ext cx="615645" cy="329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724" y="3102766"/>
            <a:ext cx="1322723" cy="70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8328" y="-1209897"/>
            <a:ext cx="1267863" cy="7009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48756" y="4876977"/>
            <a:ext cx="2619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Crash types not relevant to bike lanes should be a higher proportion if bike lanes are effective at reducing relevant types of crashes.</a:t>
            </a:r>
            <a:endParaRPr lang="en-US" sz="1600" b="1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0946" y="4730081"/>
            <a:ext cx="782415" cy="4694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1.15694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8249E-17 4.44444E-6 L -0.65972 -0.00857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38" y="-4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8889E-6 1.48148E-6 L -0.00104 1.6057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6856" y="337929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Injury Severity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33378"/>
              </p:ext>
            </p:extLst>
          </p:nvPr>
        </p:nvGraphicFramePr>
        <p:xfrm>
          <a:off x="980303" y="2674208"/>
          <a:ext cx="7117491" cy="3202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444"/>
                <a:gridCol w="2372497"/>
                <a:gridCol w="812627"/>
                <a:gridCol w="859330"/>
                <a:gridCol w="728561"/>
                <a:gridCol w="906032"/>
              </a:tblGrid>
              <a:tr h="36030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Number and Percent of Injuries and Fatalities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302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Travel Lane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Bike Lane/ Shoulder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302">
                <a:tc rowSpan="2">
                  <a:txBody>
                    <a:bodyPr/>
                    <a:lstStyle/>
                    <a:p>
                      <a:pPr marL="9144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Overtaking Crashes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Fatal &amp; Incapacitating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60302">
                <a:tc vMerge="1">
                  <a:txBody>
                    <a:bodyPr/>
                    <a:lstStyle/>
                    <a:p>
                      <a:pPr marL="91440"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Fatal &amp; All Injuries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60302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Crashes Aggravated by Bike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Lanes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Fatal &amp; Incapacitating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302">
                <a:tc vMerge="1">
                  <a:txBody>
                    <a:bodyPr/>
                    <a:lstStyle/>
                    <a:p>
                      <a:pPr marL="91440"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Fatal &amp; All Injuries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66" y="403655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Similar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1" y="2257167"/>
            <a:ext cx="29244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Trebuchet MS" panose="020B0603020202020204" pitchFamily="34" charset="0"/>
              </a:rPr>
              <a:t>Copenhagen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Trebuchet MS" panose="020B0603020202020204" pitchFamily="34" charset="0"/>
              </a:rPr>
              <a:t>(Jensen, 2007)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rebuchet MS" panose="020B0603020202020204" pitchFamily="34" charset="0"/>
              </a:rPr>
              <a:t>“The construction of cycle tracks has resulted in an 18-20% increase in cycle/moped traffic…”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rebuchet MS" panose="020B0603020202020204" pitchFamily="34" charset="0"/>
              </a:rPr>
              <a:t>“The construction of cycle lanes resulted in a 5-7% increase of cycle/moped traffic…”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98249"/>
              </p:ext>
            </p:extLst>
          </p:nvPr>
        </p:nvGraphicFramePr>
        <p:xfrm>
          <a:off x="3534033" y="2358231"/>
          <a:ext cx="4819136" cy="3417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367"/>
                <a:gridCol w="1252432"/>
                <a:gridCol w="1361337"/>
              </a:tblGrid>
              <a:tr h="5619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rebuchet MS" panose="020B0603020202020204" pitchFamily="34" charset="0"/>
                        </a:rPr>
                        <a:t>Crash Change After </a:t>
                      </a:r>
                      <a:r>
                        <a:rPr lang="en-US" sz="18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Installation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rebuchet MS" panose="020B0603020202020204" pitchFamily="34" charset="0"/>
                        </a:rPr>
                        <a:t>Bike Lane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rebuchet MS" panose="020B0603020202020204" pitchFamily="34" charset="0"/>
                        </a:rPr>
                        <a:t>Cycle Track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Right Hook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+73</a:t>
                      </a:r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+171%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Left Cross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rebuchet MS" panose="020B0603020202020204" pitchFamily="34" charset="0"/>
                        </a:rPr>
                        <a:t>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+34%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Drive-out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rebuchet MS" panose="020B0603020202020204" pitchFamily="34" charset="0"/>
                        </a:rPr>
                        <a:t>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Overtaking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No change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Bicycle v. Pedestrian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+128</a:t>
                      </a:r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Bicyclist Left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No change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-51</a:t>
                      </a:r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All Bicyclist Injuries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+49</a:t>
                      </a:r>
                      <a:r>
                        <a:rPr lang="en-US" sz="1600" u="none" strike="noStrike" dirty="0"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rebuchet MS" panose="020B0603020202020204" pitchFamily="34" charset="0"/>
                        </a:rPr>
                        <a:t>+30%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9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99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Conclusions</a:t>
            </a:r>
            <a:endParaRPr 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1351"/>
            <a:ext cx="7886700" cy="37056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rebuchet MS" panose="020B0603020202020204" pitchFamily="34" charset="0"/>
              </a:rPr>
              <a:t>Continue focus on improving pedestrian safety along multi-lane roads with better street lighting, medians and enhanced crossings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rebuchet MS" panose="020B0603020202020204" pitchFamily="34" charset="0"/>
              </a:rPr>
              <a:t>Education is necessary for bicyclists, pedestrians and motorists, regardless of what types of accommodations we provide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rebuchet MS" panose="020B0603020202020204" pitchFamily="34" charset="0"/>
              </a:rPr>
              <a:t>Installation of bikeways cannot be a one-size-fits-all approach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79288032"/>
              </p:ext>
            </p:extLst>
          </p:nvPr>
        </p:nvGraphicFramePr>
        <p:xfrm>
          <a:off x="4281616" y="2209800"/>
          <a:ext cx="487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36191466"/>
              </p:ext>
            </p:extLst>
          </p:nvPr>
        </p:nvGraphicFramePr>
        <p:xfrm>
          <a:off x="76200" y="2438400"/>
          <a:ext cx="426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Environmental Factors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92215830"/>
              </p:ext>
            </p:extLst>
          </p:nvPr>
        </p:nvGraphicFramePr>
        <p:xfrm>
          <a:off x="3810000" y="1752600"/>
          <a:ext cx="5410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21031362"/>
              </p:ext>
            </p:extLst>
          </p:nvPr>
        </p:nvGraphicFramePr>
        <p:xfrm>
          <a:off x="-228600" y="1828800"/>
          <a:ext cx="487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Environmental Factors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16877373"/>
              </p:ext>
            </p:extLst>
          </p:nvPr>
        </p:nvGraphicFramePr>
        <p:xfrm>
          <a:off x="677562" y="1894703"/>
          <a:ext cx="7696200" cy="201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5-Point Star 3"/>
          <p:cNvSpPr/>
          <p:nvPr/>
        </p:nvSpPr>
        <p:spPr>
          <a:xfrm>
            <a:off x="2075935" y="3350737"/>
            <a:ext cx="228600" cy="2286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732638" y="3309547"/>
            <a:ext cx="228600" cy="2286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Time &amp; Day: Bicyclists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83973" y="1956486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75D"/>
                </a:solidFill>
                <a:latin typeface="Trebuchet MS" panose="020B0603020202020204" pitchFamily="34" charset="0"/>
              </a:rPr>
              <a:t>Time of Day</a:t>
            </a:r>
            <a:endParaRPr lang="en-US" sz="2400" b="1" dirty="0">
              <a:solidFill>
                <a:srgbClr val="00275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49355756"/>
              </p:ext>
            </p:extLst>
          </p:nvPr>
        </p:nvGraphicFramePr>
        <p:xfrm>
          <a:off x="691978" y="4217772"/>
          <a:ext cx="7537622" cy="233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405713" y="423166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75D"/>
                </a:solidFill>
                <a:latin typeface="Trebuchet MS" panose="020B0603020202020204" pitchFamily="34" charset="0"/>
              </a:rPr>
              <a:t>Day of Week</a:t>
            </a:r>
            <a:endParaRPr lang="en-US" sz="2400" b="1" dirty="0">
              <a:solidFill>
                <a:srgbClr val="00275D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39168556"/>
              </p:ext>
            </p:extLst>
          </p:nvPr>
        </p:nvGraphicFramePr>
        <p:xfrm>
          <a:off x="799069" y="4168346"/>
          <a:ext cx="7634415" cy="215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03587072"/>
              </p:ext>
            </p:extLst>
          </p:nvPr>
        </p:nvGraphicFramePr>
        <p:xfrm>
          <a:off x="723900" y="2220442"/>
          <a:ext cx="7696200" cy="197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5-Point Star 8"/>
          <p:cNvSpPr/>
          <p:nvPr/>
        </p:nvSpPr>
        <p:spPr>
          <a:xfrm>
            <a:off x="5093043" y="3632887"/>
            <a:ext cx="228600" cy="2286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Time &amp; Day: Pedestrians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963" y="2269716"/>
            <a:ext cx="49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75D"/>
                </a:solidFill>
                <a:latin typeface="Trebuchet MS" panose="020B0603020202020204" pitchFamily="34" charset="0"/>
              </a:rPr>
              <a:t>Time of Day</a:t>
            </a:r>
            <a:endParaRPr lang="en-US" sz="2400" b="1" dirty="0">
              <a:solidFill>
                <a:srgbClr val="00275D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338" y="4201489"/>
            <a:ext cx="49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75D"/>
                </a:solidFill>
                <a:latin typeface="Trebuchet MS" panose="020B0603020202020204" pitchFamily="34" charset="0"/>
              </a:rPr>
              <a:t>Day of Week</a:t>
            </a:r>
            <a:endParaRPr lang="en-US" sz="2400" b="1" dirty="0">
              <a:solidFill>
                <a:srgbClr val="00275D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294087"/>
              </p:ext>
            </p:extLst>
          </p:nvPr>
        </p:nvGraphicFramePr>
        <p:xfrm>
          <a:off x="481914" y="1816438"/>
          <a:ext cx="8229600" cy="258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Age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75939" y="2347778"/>
            <a:ext cx="6742668" cy="1795854"/>
            <a:chOff x="2075939" y="2347778"/>
            <a:chExt cx="6742668" cy="1795854"/>
          </a:xfrm>
        </p:grpSpPr>
        <p:sp>
          <p:nvSpPr>
            <p:cNvPr id="2" name="Rectangle 1"/>
            <p:cNvSpPr/>
            <p:nvPr/>
          </p:nvSpPr>
          <p:spPr>
            <a:xfrm>
              <a:off x="2075939" y="2364254"/>
              <a:ext cx="584887" cy="17793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26726" y="2347778"/>
              <a:ext cx="6091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 panose="020B0603020202020204" pitchFamily="34" charset="0"/>
                </a:rPr>
                <a:t>The number of crashes for cyclists age 16 to 21 increased 100% from 2003/04 to 2012/13, while all ages increased 42%.</a:t>
              </a:r>
              <a:endParaRPr lang="en-US" sz="1600" dirty="0"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6700790"/>
              </p:ext>
            </p:extLst>
          </p:nvPr>
        </p:nvGraphicFramePr>
        <p:xfrm>
          <a:off x="533400" y="4390768"/>
          <a:ext cx="8153400" cy="218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232456" y="4882069"/>
            <a:ext cx="6454343" cy="1452828"/>
            <a:chOff x="2232456" y="4882069"/>
            <a:chExt cx="6454343" cy="1452828"/>
          </a:xfrm>
        </p:grpSpPr>
        <p:sp>
          <p:nvSpPr>
            <p:cNvPr id="10" name="Rectangle 9"/>
            <p:cNvSpPr/>
            <p:nvPr/>
          </p:nvSpPr>
          <p:spPr>
            <a:xfrm>
              <a:off x="2232456" y="4882069"/>
              <a:ext cx="510745" cy="14528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2627" y="4885844"/>
              <a:ext cx="5894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 panose="020B0603020202020204" pitchFamily="34" charset="0"/>
                </a:rPr>
                <a:t>The number of crashes for pedestrians age 16 to 21 increased 40% from 2003/04 to 2012/13, while all ages increased 8%.</a:t>
              </a:r>
              <a:endParaRPr lang="en-US" sz="1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5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25480617"/>
              </p:ext>
            </p:extLst>
          </p:nvPr>
        </p:nvGraphicFramePr>
        <p:xfrm>
          <a:off x="457200" y="2057400"/>
          <a:ext cx="457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Location Characteristics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9848283"/>
              </p:ext>
            </p:extLst>
          </p:nvPr>
        </p:nvGraphicFramePr>
        <p:xfrm>
          <a:off x="4114800" y="1676400"/>
          <a:ext cx="45720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19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52052784"/>
              </p:ext>
            </p:extLst>
          </p:nvPr>
        </p:nvGraphicFramePr>
        <p:xfrm>
          <a:off x="304800" y="2133600"/>
          <a:ext cx="426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Location Characteristics</a:t>
            </a:r>
            <a:endParaRPr lang="en-US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34167033"/>
              </p:ext>
            </p:extLst>
          </p:nvPr>
        </p:nvGraphicFramePr>
        <p:xfrm>
          <a:off x="3733800" y="2133600"/>
          <a:ext cx="60960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87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3772</TotalTime>
  <Words>1130</Words>
  <Application>Microsoft Office PowerPoint</Application>
  <PresentationFormat>On-screen Show (4:3)</PresentationFormat>
  <Paragraphs>381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Time &amp; Day: Bicyclists</vt:lpstr>
      <vt:lpstr>Time &amp; Day: Pedestrians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Bicyclist Top 10 Zip Codes Number of Crashes by Zip Code Residence</vt:lpstr>
      <vt:lpstr>Pedestrian Top 10 Zip Codes Number of Crashes by Zip Code Residence</vt:lpstr>
      <vt:lpstr>PowerPoint Presentation</vt:lpstr>
      <vt:lpstr>Crashes and Infrastructure</vt:lpstr>
      <vt:lpstr>Lanes, Medians &amp; Pedestrians</vt:lpstr>
      <vt:lpstr>Lanes, Medians &amp; Pedestrians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Mighk Wilson</dc:creator>
  <cp:lastModifiedBy>Stephan Harris</cp:lastModifiedBy>
  <cp:revision>178</cp:revision>
  <dcterms:created xsi:type="dcterms:W3CDTF">2014-11-25T21:12:26Z</dcterms:created>
  <dcterms:modified xsi:type="dcterms:W3CDTF">2015-10-27T17:12:35Z</dcterms:modified>
</cp:coreProperties>
</file>