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9" r:id="rId2"/>
    <p:sldId id="431" r:id="rId3"/>
    <p:sldId id="435" r:id="rId4"/>
    <p:sldId id="482" r:id="rId5"/>
    <p:sldId id="450" r:id="rId6"/>
    <p:sldId id="460" r:id="rId7"/>
    <p:sldId id="461" r:id="rId8"/>
    <p:sldId id="462" r:id="rId9"/>
    <p:sldId id="463" r:id="rId10"/>
    <p:sldId id="464" r:id="rId11"/>
    <p:sldId id="465" r:id="rId12"/>
    <p:sldId id="483" r:id="rId13"/>
    <p:sldId id="484" r:id="rId14"/>
    <p:sldId id="446" r:id="rId15"/>
    <p:sldId id="479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strict 5" initials="D5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4383"/>
    <a:srgbClr val="FFE389"/>
    <a:srgbClr val="95CCF5"/>
    <a:srgbClr val="AED987"/>
    <a:srgbClr val="116EB7"/>
    <a:srgbClr val="81C344"/>
    <a:srgbClr val="2C5D98"/>
    <a:srgbClr val="92D050"/>
    <a:srgbClr val="254061"/>
    <a:srgbClr val="89CD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4" autoAdjust="0"/>
    <p:restoredTop sz="96905" autoAdjust="0"/>
  </p:normalViewPr>
  <p:slideViewPr>
    <p:cSldViewPr>
      <p:cViewPr varScale="1">
        <p:scale>
          <a:sx n="89" d="100"/>
          <a:sy n="89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338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33" tIns="47766" rIns="95533" bIns="4776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33" tIns="47766" rIns="95533" bIns="47766" rtlCol="0"/>
          <a:lstStyle>
            <a:lvl1pPr algn="r">
              <a:defRPr sz="1300"/>
            </a:lvl1pPr>
          </a:lstStyle>
          <a:p>
            <a:fld id="{DECC1E99-A36C-4824-9B59-E741420C0B0B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33" tIns="47766" rIns="95533" bIns="4776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33" tIns="47766" rIns="95533" bIns="47766" rtlCol="0" anchor="b"/>
          <a:lstStyle>
            <a:lvl1pPr algn="r">
              <a:defRPr sz="1300"/>
            </a:lvl1pPr>
          </a:lstStyle>
          <a:p>
            <a:fld id="{8073EEDD-1340-4EAF-B5E3-BAD70946E6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382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0" tIns="48315" rIns="96630" bIns="4831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30" tIns="48315" rIns="96630" bIns="48315" rtlCol="0"/>
          <a:lstStyle>
            <a:lvl1pPr algn="r">
              <a:defRPr sz="1300"/>
            </a:lvl1pPr>
          </a:lstStyle>
          <a:p>
            <a:fld id="{E3D7D49A-A0A5-4673-B3C2-A7941136A4B1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0" tIns="48315" rIns="96630" bIns="483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30" tIns="48315" rIns="96630" bIns="483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30" tIns="48315" rIns="96630" bIns="4831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30" tIns="48315" rIns="96630" bIns="48315" rtlCol="0" anchor="b"/>
          <a:lstStyle>
            <a:lvl1pPr algn="r">
              <a:defRPr sz="1300"/>
            </a:lvl1pPr>
          </a:lstStyle>
          <a:p>
            <a:fld id="{D36516B3-6376-4C5A-9C44-A0D2D981A6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598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67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16B3-6376-4C5A-9C44-A0D2D981A64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G:\PB\• In Progress\PLAN - 173970A - Volusia Connector\Meeting Presentation Template\FDOT_Logo_color.png"/>
          <p:cNvPicPr>
            <a:picLocks noChangeAspect="1" noChangeArrowheads="1"/>
          </p:cNvPicPr>
          <p:nvPr userDrawn="1"/>
        </p:nvPicPr>
        <p:blipFill>
          <a:blip r:embed="rId3" cstate="print">
            <a:lum bright="-13000"/>
          </a:blip>
          <a:stretch>
            <a:fillRect/>
          </a:stretch>
        </p:blipFill>
        <p:spPr bwMode="auto">
          <a:xfrm>
            <a:off x="1150198" y="5562600"/>
            <a:ext cx="1235076" cy="617538"/>
          </a:xfrm>
          <a:prstGeom prst="rect">
            <a:avLst/>
          </a:prstGeom>
          <a:noFill/>
        </p:spPr>
      </p:pic>
      <p:pic>
        <p:nvPicPr>
          <p:cNvPr id="1026" name="Picture 2" descr="G:\PB\• In Progress\PLAN - 173970A - Volusia Connector\Logo Development\Final Logo Formats\Logo Medium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1" y="5485794"/>
            <a:ext cx="1371600" cy="68640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F5DF7D-1C0C-450C-B6CB-C2E7F245C032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5A612-F190-4C44-9C50-FD50981D21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F5DF7D-1C0C-450C-B6CB-C2E7F245C032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5A612-F190-4C44-9C50-FD50981D21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728" y="1524000"/>
            <a:ext cx="57912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F5DF7D-1C0C-450C-B6CB-C2E7F245C032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5A612-F190-4C44-9C50-FD50981D21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F5DF7D-1C0C-450C-B6CB-C2E7F245C032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5A612-F190-4C44-9C50-FD50981D21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F5DF7D-1C0C-450C-B6CB-C2E7F245C032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5A612-F190-4C44-9C50-FD50981D21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F5DF7D-1C0C-450C-B6CB-C2E7F245C032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5A612-F190-4C44-9C50-FD50981D21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F5DF7D-1C0C-450C-B6CB-C2E7F245C032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5A612-F190-4C44-9C50-FD50981D21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F5DF7D-1C0C-450C-B6CB-C2E7F245C032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5A612-F190-4C44-9C50-FD50981D21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F5DF7D-1C0C-450C-B6CB-C2E7F245C032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5A612-F190-4C44-9C50-FD50981D21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312" y="1524000"/>
            <a:ext cx="7169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6200" y="64008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F5390AD-F005-46F1-BB48-835C2220B893}" type="slidenum">
              <a:rPr lang="en-US" sz="120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200" dirty="0">
              <a:solidFill>
                <a:srgbClr val="1E438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ts val="2800"/>
        </a:lnSpc>
        <a:spcBef>
          <a:spcPct val="0"/>
        </a:spcBef>
        <a:buNone/>
        <a:defRPr sz="2800" kern="1200">
          <a:solidFill>
            <a:srgbClr val="1E438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57163" indent="-15716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 cap="none" spc="0">
          <a:ln>
            <a:noFill/>
          </a:ln>
          <a:solidFill>
            <a:srgbClr val="1E4383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396875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 cap="none" spc="0">
          <a:ln>
            <a:noFill/>
          </a:ln>
          <a:solidFill>
            <a:srgbClr val="1E4383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563563" indent="-15716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 cap="none" spc="0">
          <a:ln>
            <a:noFill/>
          </a:ln>
          <a:solidFill>
            <a:srgbClr val="1E4383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kern="1200" cap="none" spc="0">
          <a:ln>
            <a:noFill/>
          </a:ln>
          <a:solidFill>
            <a:srgbClr val="1E4383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kern="1200" cap="none" spc="0">
          <a:ln>
            <a:noFill/>
          </a:ln>
          <a:solidFill>
            <a:srgbClr val="1E4383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usiaconnectorstudy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1999" y="5285997"/>
            <a:ext cx="415203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River to Sea TPO Board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1999" y="4934634"/>
            <a:ext cx="20057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A Presentation to: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5867282"/>
            <a:ext cx="15824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May 27, 2015</a:t>
            </a:r>
            <a:endParaRPr lang="en-US" dirty="0">
              <a:solidFill>
                <a:srgbClr val="1E438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3962400" cy="1371600"/>
          </a:xfrm>
        </p:spPr>
        <p:txBody>
          <a:bodyPr/>
          <a:lstStyle/>
          <a:p>
            <a:pPr algn="l"/>
            <a:r>
              <a:rPr lang="en-US" b="1" dirty="0" smtClean="0"/>
              <a:t>Alternative 5 </a:t>
            </a:r>
            <a:br>
              <a:rPr lang="en-US" b="1" dirty="0" smtClean="0"/>
            </a:br>
            <a:r>
              <a:rPr lang="en-US" b="1" dirty="0" smtClean="0"/>
              <a:t>I-4 Commuter Rail Via S.R. 472</a:t>
            </a:r>
            <a:endParaRPr lang="en-US" b="1" dirty="0"/>
          </a:p>
        </p:txBody>
      </p:sp>
      <p:pic>
        <p:nvPicPr>
          <p:cNvPr id="6" name="Picture 5" descr="Initial Corridor Analysis_Aerial_SouthtoSeminole_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3439" y="774944"/>
            <a:ext cx="4073518" cy="5889591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2286000"/>
            <a:ext cx="3962400" cy="3733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Commuter rail via extended S.R. 472 and I-4 / U.S 92</a:t>
            </a:r>
          </a:p>
          <a:p>
            <a:r>
              <a:rPr lang="en-US" sz="2200" dirty="0" smtClean="0"/>
              <a:t>I-95 crossing at existing grade separation south of U.S. 92</a:t>
            </a:r>
          </a:p>
          <a:p>
            <a:r>
              <a:rPr lang="en-US" sz="2200" dirty="0" smtClean="0"/>
              <a:t>BRT, local bus or streetcar east of potential Intermodal Station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8911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3962400" cy="1371600"/>
          </a:xfrm>
        </p:spPr>
        <p:txBody>
          <a:bodyPr/>
          <a:lstStyle/>
          <a:p>
            <a:pPr algn="l"/>
            <a:r>
              <a:rPr lang="en-US" b="1" dirty="0" smtClean="0"/>
              <a:t>Alternative 6 </a:t>
            </a:r>
            <a:br>
              <a:rPr lang="en-US" b="1" dirty="0" smtClean="0"/>
            </a:br>
            <a:r>
              <a:rPr lang="en-US" b="1" dirty="0" smtClean="0"/>
              <a:t>I-4 Express Bus Via S.R. 472</a:t>
            </a:r>
            <a:endParaRPr lang="en-US" b="1" dirty="0"/>
          </a:p>
        </p:txBody>
      </p:sp>
      <p:pic>
        <p:nvPicPr>
          <p:cNvPr id="6" name="Picture 5" descr="Initial Corridor Analysis_Aerial_SouthtoSeminole_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8359" y="778389"/>
            <a:ext cx="4083679" cy="5882701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2286000"/>
            <a:ext cx="3962400" cy="3733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Express bus via extended S.R. 472 and I-4</a:t>
            </a:r>
          </a:p>
          <a:p>
            <a:r>
              <a:rPr lang="en-US" sz="2200" dirty="0" smtClean="0"/>
              <a:t>Same express bus mode operates east to Votran Downtown Transit Center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0750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7068128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April 14</a:t>
            </a:r>
            <a:r>
              <a:rPr lang="en-US" baseline="30000" dirty="0" smtClean="0"/>
              <a:t>th</a:t>
            </a:r>
            <a:r>
              <a:rPr lang="en-US" dirty="0" smtClean="0"/>
              <a:t>:  Daytona Beach</a:t>
            </a:r>
          </a:p>
          <a:p>
            <a:r>
              <a:rPr lang="en-US" dirty="0" smtClean="0"/>
              <a:t>April 15</a:t>
            </a:r>
            <a:r>
              <a:rPr lang="en-US" baseline="30000" dirty="0" smtClean="0"/>
              <a:t>th</a:t>
            </a:r>
            <a:r>
              <a:rPr lang="en-US" dirty="0" smtClean="0"/>
              <a:t>:  DeLand</a:t>
            </a:r>
          </a:p>
          <a:p>
            <a:r>
              <a:rPr lang="en-US" dirty="0" smtClean="0"/>
              <a:t>April 16</a:t>
            </a:r>
            <a:r>
              <a:rPr lang="en-US" baseline="30000" dirty="0" smtClean="0"/>
              <a:t>th</a:t>
            </a:r>
            <a:r>
              <a:rPr lang="en-US" dirty="0" smtClean="0"/>
              <a:t>:  Orange City</a:t>
            </a:r>
          </a:p>
          <a:p>
            <a:endParaRPr lang="en-US" dirty="0" smtClean="0"/>
          </a:p>
          <a:p>
            <a:r>
              <a:rPr lang="en-US" dirty="0" smtClean="0"/>
              <a:t>Over 120 attendees</a:t>
            </a:r>
          </a:p>
          <a:p>
            <a:pPr lvl="1"/>
            <a:r>
              <a:rPr lang="en-US" dirty="0" smtClean="0"/>
              <a:t>Includes Elected Official and members of the Project Advisory Group and Community Liaison Group</a:t>
            </a:r>
          </a:p>
          <a:p>
            <a:r>
              <a:rPr lang="en-US" dirty="0" smtClean="0"/>
              <a:t>Over 65 written comments/survey cards to date</a:t>
            </a:r>
          </a:p>
          <a:p>
            <a:r>
              <a:rPr lang="en-US" dirty="0" smtClean="0"/>
              <a:t>Over 15 general comment cards to date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Initial Alternatives Public Meetings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8869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602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is a need to improve transit alternatives for transportation disadvantaged users.</a:t>
            </a:r>
          </a:p>
          <a:p>
            <a:r>
              <a:rPr lang="en-US" dirty="0" smtClean="0"/>
              <a:t>What is the status of SunRail Phase 2 North to DeLand?</a:t>
            </a:r>
          </a:p>
          <a:p>
            <a:r>
              <a:rPr lang="en-US" dirty="0" smtClean="0"/>
              <a:t>Can the railroad spur track east of the Amtrak/SunRail Station in DeLand be used for commuter rail?</a:t>
            </a:r>
          </a:p>
          <a:p>
            <a:r>
              <a:rPr lang="en-US" dirty="0" smtClean="0"/>
              <a:t>Can commuter rail be extended north of the Amtrak/SunRail Station in DeLand and connected to US 92?</a:t>
            </a:r>
          </a:p>
          <a:p>
            <a:r>
              <a:rPr lang="en-US" dirty="0" smtClean="0"/>
              <a:t>Will there be additional feeder bus routes to serve either of the alternatives?</a:t>
            </a:r>
          </a:p>
          <a:p>
            <a:r>
              <a:rPr lang="en-US" dirty="0" smtClean="0"/>
              <a:t>Have you considered extending enhanced transit alternatives into Deltona?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Did We Hear?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9100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05400"/>
          </a:xfrm>
        </p:spPr>
        <p:txBody>
          <a:bodyPr>
            <a:normAutofit/>
          </a:bodyPr>
          <a:lstStyle/>
          <a:p>
            <a:pPr marL="230188" indent="-230188">
              <a:spcBef>
                <a:spcPts val="600"/>
              </a:spcBef>
            </a:pPr>
            <a:r>
              <a:rPr lang="en-US" sz="2200" dirty="0" smtClean="0"/>
              <a:t>Continue review of public input and refine initial alternatives as necessary</a:t>
            </a:r>
          </a:p>
          <a:p>
            <a:pPr marL="234950" indent="-234950">
              <a:spcBef>
                <a:spcPts val="2400"/>
              </a:spcBef>
              <a:spcAft>
                <a:spcPts val="600"/>
              </a:spcAft>
            </a:pPr>
            <a:r>
              <a:rPr lang="en-US" sz="2200" dirty="0" smtClean="0"/>
              <a:t>Identify viable alternatives for detailed evaluation</a:t>
            </a:r>
          </a:p>
          <a:p>
            <a:pPr marL="234950" indent="-234950">
              <a:spcBef>
                <a:spcPts val="2400"/>
              </a:spcBef>
              <a:spcAft>
                <a:spcPts val="600"/>
              </a:spcAft>
            </a:pPr>
            <a:r>
              <a:rPr lang="en-US" sz="2200" dirty="0" smtClean="0"/>
              <a:t>Identify draft recommended alternative</a:t>
            </a:r>
          </a:p>
          <a:p>
            <a:pPr marL="234950" indent="-234950">
              <a:spcBef>
                <a:spcPts val="2400"/>
              </a:spcBef>
              <a:spcAft>
                <a:spcPts val="600"/>
              </a:spcAft>
            </a:pPr>
            <a:r>
              <a:rPr lang="en-US" sz="2200" dirty="0" smtClean="0"/>
              <a:t>Additional public meetings and elected official briefings</a:t>
            </a:r>
          </a:p>
          <a:p>
            <a:pPr marL="234950" indent="-234950">
              <a:spcBef>
                <a:spcPts val="2400"/>
              </a:spcBef>
              <a:spcAft>
                <a:spcPts val="600"/>
              </a:spcAft>
            </a:pPr>
            <a:r>
              <a:rPr lang="en-US" sz="2200" dirty="0" smtClean="0"/>
              <a:t>Refine recommended alternative and complete final report</a:t>
            </a:r>
          </a:p>
          <a:p>
            <a:pPr marL="234950" lvl="1" indent="-23495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www.volusiaconnectorstudy.com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234950" indent="-234950">
              <a:spcBef>
                <a:spcPts val="2400"/>
              </a:spcBef>
              <a:spcAft>
                <a:spcPts val="600"/>
              </a:spcAft>
              <a:buNone/>
            </a:pP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9600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330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r>
              <a:rPr lang="en-US" b="1" dirty="0" smtClean="0"/>
              <a:t>Project Partners</a:t>
            </a:r>
            <a:endParaRPr lang="en-US" b="1" dirty="0"/>
          </a:p>
        </p:txBody>
      </p:sp>
      <p:pic>
        <p:nvPicPr>
          <p:cNvPr id="20" name="Picture 29" descr="O:\CountySeals-OtherLogos\Votran\Votr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3801" y="2520434"/>
            <a:ext cx="1540042" cy="762000"/>
          </a:xfrm>
          <a:prstGeom prst="rect">
            <a:avLst/>
          </a:prstGeom>
          <a:noFill/>
        </p:spPr>
      </p:pic>
      <p:pic>
        <p:nvPicPr>
          <p:cNvPr id="1028" name="Picture 4" descr="\\AMORLFIL03\Jobs_Agreements\173970-Volusia Transit Connector Study\5.0 Project Data\Logos\Seminole_C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643" y="4955974"/>
            <a:ext cx="1436625" cy="822964"/>
          </a:xfrm>
          <a:prstGeom prst="rect">
            <a:avLst/>
          </a:prstGeom>
          <a:noFill/>
        </p:spPr>
      </p:pic>
      <p:pic>
        <p:nvPicPr>
          <p:cNvPr id="1031" name="Picture 7" descr="\\AMORLFIL03\Jobs_Agreements\173970-Volusia Transit Connector Study\5.0 Project Data\Logos\VolusiaCtyLogo Sil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417998"/>
            <a:ext cx="1499002" cy="865148"/>
          </a:xfrm>
          <a:prstGeom prst="rect">
            <a:avLst/>
          </a:prstGeom>
          <a:noFill/>
        </p:spPr>
      </p:pic>
      <p:pic>
        <p:nvPicPr>
          <p:cNvPr id="1034" name="Picture 10" descr="\\AMORLFIL03\Jobs_Agreements\173970-Volusia Transit Connector Study\5.0 Project Data\Logos\Daytona Beach logo Sil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4871" y="4825047"/>
            <a:ext cx="1143000" cy="1143000"/>
          </a:xfrm>
          <a:prstGeom prst="rect">
            <a:avLst/>
          </a:prstGeom>
          <a:noFill/>
        </p:spPr>
      </p:pic>
      <p:pic>
        <p:nvPicPr>
          <p:cNvPr id="1035" name="Picture 11" descr="\\AMORLFIL03\Jobs_Agreements\173970-Volusia Transit Connector Study\5.0 Project Data\Logos\Debary logo Sil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3536" y="3557328"/>
            <a:ext cx="1047750" cy="1047750"/>
          </a:xfrm>
          <a:prstGeom prst="rect">
            <a:avLst/>
          </a:prstGeom>
          <a:noFill/>
        </p:spPr>
      </p:pic>
      <p:pic>
        <p:nvPicPr>
          <p:cNvPr id="1037" name="Picture 13" descr="\\AMORLFIL03\Jobs_Agreements\173970-Volusia Transit Connector Study\5.0 Project Data\Logos\DeLand Sil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873" y="3495357"/>
            <a:ext cx="1107463" cy="1122362"/>
          </a:xfrm>
          <a:prstGeom prst="rect">
            <a:avLst/>
          </a:prstGeom>
          <a:noFill/>
        </p:spPr>
      </p:pic>
      <p:pic>
        <p:nvPicPr>
          <p:cNvPr id="1038" name="Picture 14" descr="\\AMORLFIL03\Jobs_Agreements\173970-Volusia Transit Connector Study\5.0 Project Data\Logos\Deltona logo Sil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6810" y="3456622"/>
            <a:ext cx="1368425" cy="1368425"/>
          </a:xfrm>
          <a:prstGeom prst="rect">
            <a:avLst/>
          </a:prstGeom>
          <a:noFill/>
        </p:spPr>
      </p:pic>
      <p:pic>
        <p:nvPicPr>
          <p:cNvPr id="1039" name="Picture 15" descr="\\AMORLFIL03\Jobs_Agreements\173970-Volusia Transit Connector Study\5.0 Project Data\Logos\Lake Helen log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149" y="2318438"/>
            <a:ext cx="1078852" cy="1057275"/>
          </a:xfrm>
          <a:prstGeom prst="rect">
            <a:avLst/>
          </a:prstGeom>
          <a:noFill/>
        </p:spPr>
      </p:pic>
      <p:pic>
        <p:nvPicPr>
          <p:cNvPr id="1040" name="Picture 16" descr="\\AMORLFIL03\Jobs_Agreements\173970-Volusia Transit Connector Study\5.0 Project Data\Logos\MetroPlan 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91332" y="6098974"/>
            <a:ext cx="3030623" cy="579499"/>
          </a:xfrm>
          <a:prstGeom prst="rect">
            <a:avLst/>
          </a:prstGeom>
          <a:noFill/>
        </p:spPr>
      </p:pic>
      <p:pic>
        <p:nvPicPr>
          <p:cNvPr id="1041" name="Picture 17" descr="\\AMORLFIL03\Jobs_Agreements\173970-Volusia Transit Connector Study\5.0 Project Data\Logos\Orange City logo Sil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54526" y="2377559"/>
            <a:ext cx="1047749" cy="1047749"/>
          </a:xfrm>
          <a:prstGeom prst="rect">
            <a:avLst/>
          </a:prstGeom>
          <a:noFill/>
        </p:spPr>
      </p:pic>
      <p:pic>
        <p:nvPicPr>
          <p:cNvPr id="1042" name="Picture 18" descr="\\AMORLFIL03\Jobs_Agreements\173970-Volusia Transit Connector Study\5.0 Project Data\Logos\Sanford logo Sil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19554" y="5030548"/>
            <a:ext cx="1524000" cy="673816"/>
          </a:xfrm>
          <a:prstGeom prst="rect">
            <a:avLst/>
          </a:prstGeom>
          <a:noFill/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4800" y="2143126"/>
            <a:ext cx="4648200" cy="2047874"/>
          </a:xfrm>
        </p:spPr>
        <p:txBody>
          <a:bodyPr>
            <a:normAutofit/>
          </a:bodyPr>
          <a:lstStyle/>
          <a:p>
            <a:r>
              <a:rPr lang="en-US" dirty="0" smtClean="0"/>
              <a:t> Project Advisory Group</a:t>
            </a:r>
          </a:p>
          <a:p>
            <a:r>
              <a:rPr lang="en-US" dirty="0" smtClean="0"/>
              <a:t> Technical Working Group</a:t>
            </a:r>
          </a:p>
          <a:p>
            <a:r>
              <a:rPr lang="en-US" dirty="0" smtClean="0"/>
              <a:t> Community Liaison Group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6955" y="5877817"/>
            <a:ext cx="1859835" cy="71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29" y="4038600"/>
            <a:ext cx="1828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3" t="6555" r="3206" b="8226"/>
          <a:stretch/>
        </p:blipFill>
        <p:spPr bwMode="auto">
          <a:xfrm>
            <a:off x="6477000" y="1329870"/>
            <a:ext cx="2291228" cy="88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4648200" cy="5029200"/>
          </a:xfrm>
        </p:spPr>
        <p:txBody>
          <a:bodyPr>
            <a:normAutofit fontScale="70000" lnSpcReduction="20000"/>
          </a:bodyPr>
          <a:lstStyle/>
          <a:p>
            <a:pPr marL="166687" lvl="1" indent="0">
              <a:buNone/>
            </a:pPr>
            <a:r>
              <a:rPr lang="en-US" sz="2800" b="1" dirty="0" smtClean="0">
                <a:ea typeface="+mj-ea"/>
              </a:rPr>
              <a:t>Study Area</a:t>
            </a:r>
          </a:p>
          <a:p>
            <a:pPr marL="166687" lvl="1" indent="0">
              <a:buNone/>
            </a:pPr>
            <a:endParaRPr lang="en-US" sz="1300" dirty="0" smtClean="0"/>
          </a:p>
          <a:p>
            <a:pPr lvl="2"/>
            <a:r>
              <a:rPr lang="en-US" sz="2200" dirty="0" smtClean="0"/>
              <a:t>State Road (SR) 46 in Sanford to US 1 in Daytona Beach</a:t>
            </a:r>
          </a:p>
          <a:p>
            <a:pPr lvl="2">
              <a:buNone/>
            </a:pPr>
            <a:endParaRPr lang="en-US" sz="1300" dirty="0" smtClean="0"/>
          </a:p>
          <a:p>
            <a:pPr lvl="2"/>
            <a:r>
              <a:rPr lang="en-US" sz="2200" dirty="0" smtClean="0"/>
              <a:t>Limits defined by FDOT with input from Volusia County and R2C TPO</a:t>
            </a:r>
          </a:p>
          <a:p>
            <a:pPr lvl="2"/>
            <a:endParaRPr lang="en-US" sz="1400" dirty="0" smtClean="0"/>
          </a:p>
          <a:p>
            <a:pPr lvl="2"/>
            <a:r>
              <a:rPr lang="en-US" sz="2200" dirty="0" smtClean="0"/>
              <a:t>SunRail Phase 2 North is a committed project</a:t>
            </a:r>
          </a:p>
          <a:p>
            <a:pPr lvl="1">
              <a:buNone/>
            </a:pPr>
            <a:endParaRPr lang="en-US" dirty="0" smtClean="0"/>
          </a:p>
          <a:p>
            <a:pPr marL="166687" lvl="1" indent="0">
              <a:buNone/>
            </a:pPr>
            <a:r>
              <a:rPr lang="en-US" sz="2800" b="1" dirty="0">
                <a:ea typeface="+mj-ea"/>
              </a:rPr>
              <a:t>Scope of </a:t>
            </a:r>
            <a:r>
              <a:rPr lang="en-US" sz="2800" b="1" dirty="0" smtClean="0">
                <a:ea typeface="+mj-ea"/>
              </a:rPr>
              <a:t>Services</a:t>
            </a:r>
            <a:endParaRPr lang="en-US" sz="2800" b="1" dirty="0">
              <a:ea typeface="+mj-ea"/>
            </a:endParaRPr>
          </a:p>
          <a:p>
            <a:pPr lvl="2">
              <a:lnSpc>
                <a:spcPct val="110000"/>
              </a:lnSpc>
              <a:spcBef>
                <a:spcPts val="1000"/>
              </a:spcBef>
            </a:pPr>
            <a:r>
              <a:rPr lang="en-US" sz="2200" dirty="0" smtClean="0"/>
              <a:t>Systems Planning Study</a:t>
            </a:r>
          </a:p>
          <a:p>
            <a:pPr lvl="2">
              <a:lnSpc>
                <a:spcPct val="110000"/>
              </a:lnSpc>
              <a:spcBef>
                <a:spcPts val="1000"/>
              </a:spcBef>
            </a:pPr>
            <a:r>
              <a:rPr lang="en-US" sz="2200" dirty="0" smtClean="0"/>
              <a:t>Identify need for enhanced transit service</a:t>
            </a:r>
          </a:p>
          <a:p>
            <a:pPr lvl="2">
              <a:lnSpc>
                <a:spcPct val="110000"/>
              </a:lnSpc>
              <a:spcBef>
                <a:spcPts val="1000"/>
              </a:spcBef>
            </a:pPr>
            <a:r>
              <a:rPr lang="en-US" sz="2200" dirty="0" smtClean="0"/>
              <a:t>Develop/evaluate alternatives</a:t>
            </a:r>
          </a:p>
          <a:p>
            <a:pPr lvl="2">
              <a:lnSpc>
                <a:spcPct val="110000"/>
              </a:lnSpc>
              <a:spcBef>
                <a:spcPts val="1000"/>
              </a:spcBef>
            </a:pPr>
            <a:r>
              <a:rPr lang="en-US" sz="2200" dirty="0" smtClean="0"/>
              <a:t>Maintain eligibility for future federal funding</a:t>
            </a:r>
          </a:p>
          <a:p>
            <a:pPr lvl="2">
              <a:lnSpc>
                <a:spcPct val="110000"/>
              </a:lnSpc>
              <a:spcBef>
                <a:spcPts val="1000"/>
              </a:spcBef>
            </a:pPr>
            <a:r>
              <a:rPr lang="en-US" sz="2200" dirty="0" smtClean="0"/>
              <a:t>Comprehensive public involvement and local agency coordination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7" t="4293" r="1695" b="1478"/>
          <a:stretch/>
        </p:blipFill>
        <p:spPr bwMode="auto">
          <a:xfrm>
            <a:off x="4876800" y="685800"/>
            <a:ext cx="4191000" cy="604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9144000" cy="533400"/>
          </a:xfrm>
        </p:spPr>
        <p:txBody>
          <a:bodyPr/>
          <a:lstStyle/>
          <a:p>
            <a:pPr algn="l"/>
            <a:r>
              <a:rPr lang="en-US" b="1" dirty="0" smtClean="0"/>
              <a:t>Project Overview: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533400"/>
          </a:xfrm>
        </p:spPr>
        <p:txBody>
          <a:bodyPr/>
          <a:lstStyle/>
          <a:p>
            <a:r>
              <a:rPr lang="en-US" b="1" dirty="0" smtClean="0"/>
              <a:t>Study Schedule</a:t>
            </a:r>
            <a:endParaRPr lang="en-US" b="1" dirty="0"/>
          </a:p>
        </p:txBody>
      </p:sp>
      <p:pic>
        <p:nvPicPr>
          <p:cNvPr id="4" name="Picture 3" descr="Volusia Connector Study Full Page Schedule FDOT Centennial Logo v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1371600"/>
            <a:ext cx="8305801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0754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Initial Mode Screening Results Summary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6096000"/>
          <a:ext cx="1524000" cy="685800"/>
        </p:xfrm>
        <a:graphic>
          <a:graphicData uri="http://schemas.openxmlformats.org/drawingml/2006/table">
            <a:tbl>
              <a:tblPr/>
              <a:tblGrid>
                <a:gridCol w="630621"/>
                <a:gridCol w="893379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1447800"/>
          <a:ext cx="6445669" cy="4267202"/>
        </p:xfrm>
        <a:graphic>
          <a:graphicData uri="http://schemas.openxmlformats.org/drawingml/2006/table">
            <a:tbl>
              <a:tblPr/>
              <a:tblGrid>
                <a:gridCol w="3411187"/>
                <a:gridCol w="1318647"/>
                <a:gridCol w="1715835"/>
              </a:tblGrid>
              <a:tr h="824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</a:t>
                      </a:r>
                    </a:p>
                  </a:txBody>
                  <a:tcPr marL="9504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Rating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4" marR="9504" marT="9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Advance Mode for Corridor Segment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Evaluation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4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29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Commuter Rail </a:t>
                      </a:r>
                    </a:p>
                  </a:txBody>
                  <a:tcPr marL="171076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4" marR="9504" marT="9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04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1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Light Rail Transit</a:t>
                      </a:r>
                    </a:p>
                  </a:txBody>
                  <a:tcPr marL="171076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4" marR="9504" marT="9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04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Streetcar</a:t>
                      </a:r>
                    </a:p>
                  </a:txBody>
                  <a:tcPr marL="171076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4" marR="9504" marT="9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04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Automated Guideway Transit (AGT)</a:t>
                      </a:r>
                    </a:p>
                  </a:txBody>
                  <a:tcPr marL="171076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4" marR="9504" marT="9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04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0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Monorail</a:t>
                      </a:r>
                    </a:p>
                  </a:txBody>
                  <a:tcPr marL="171076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4" marR="9504" marT="9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04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 Rapid Transit</a:t>
                      </a:r>
                    </a:p>
                  </a:txBody>
                  <a:tcPr marL="171076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4" marR="9504" marT="9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04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Express Bus</a:t>
                      </a:r>
                    </a:p>
                  </a:txBody>
                  <a:tcPr marL="171076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4" marR="9504" marT="9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04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0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Local Bus</a:t>
                      </a:r>
                    </a:p>
                  </a:txBody>
                  <a:tcPr marL="171076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4" marR="9504" marT="9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04" marR="9504" marT="9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538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962400" cy="1371600"/>
          </a:xfrm>
        </p:spPr>
        <p:txBody>
          <a:bodyPr/>
          <a:lstStyle/>
          <a:p>
            <a:pPr algn="l"/>
            <a:r>
              <a:rPr lang="en-US" b="1" dirty="0" smtClean="0"/>
              <a:t>Alternative 1 </a:t>
            </a:r>
            <a:br>
              <a:rPr lang="en-US" b="1" dirty="0" smtClean="0"/>
            </a:br>
            <a:r>
              <a:rPr lang="en-US" b="1" dirty="0" smtClean="0"/>
              <a:t>I-4/Orlando &amp; S.R. 44 Express Bus</a:t>
            </a:r>
            <a:endParaRPr lang="en-US" b="1" dirty="0"/>
          </a:p>
        </p:txBody>
      </p:sp>
      <p:pic>
        <p:nvPicPr>
          <p:cNvPr id="6" name="Picture 5" descr="Initial Corridor Analysis_Aerial_SouthtoSeminole_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534" y="689210"/>
            <a:ext cx="4097330" cy="6061060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2133600"/>
            <a:ext cx="3962400" cy="3733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Two express bus routes from Daytona Beach </a:t>
            </a:r>
          </a:p>
          <a:p>
            <a:pPr lvl="1"/>
            <a:r>
              <a:rPr lang="en-US" sz="1800" dirty="0" smtClean="0"/>
              <a:t>To Orlando</a:t>
            </a:r>
          </a:p>
          <a:p>
            <a:pPr lvl="1"/>
            <a:r>
              <a:rPr lang="en-US" sz="1800" dirty="0" smtClean="0"/>
              <a:t>To </a:t>
            </a:r>
            <a:r>
              <a:rPr lang="en-US" sz="1800" dirty="0" err="1" smtClean="0"/>
              <a:t>DeLand</a:t>
            </a:r>
            <a:endParaRPr lang="en-US" sz="1800" dirty="0" smtClean="0"/>
          </a:p>
          <a:p>
            <a:r>
              <a:rPr lang="en-US" sz="2200" dirty="0" smtClean="0"/>
              <a:t>Express bus operates in BRT mode east of potential Intermodal Station to Votran Downtown Transit Center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8328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962400" cy="1371600"/>
          </a:xfrm>
        </p:spPr>
        <p:txBody>
          <a:bodyPr/>
          <a:lstStyle/>
          <a:p>
            <a:pPr algn="l"/>
            <a:r>
              <a:rPr lang="en-US" b="1" dirty="0" smtClean="0"/>
              <a:t>Alternative 2 </a:t>
            </a:r>
            <a:br>
              <a:rPr lang="en-US" b="1" dirty="0" smtClean="0"/>
            </a:br>
            <a:r>
              <a:rPr lang="en-US" b="1" dirty="0" smtClean="0"/>
              <a:t>I-4 Commuter Rail from </a:t>
            </a:r>
            <a:r>
              <a:rPr lang="en-US" b="1" dirty="0" err="1" smtClean="0"/>
              <a:t>DeBary</a:t>
            </a:r>
            <a:endParaRPr lang="en-US" b="1" dirty="0"/>
          </a:p>
        </p:txBody>
      </p:sp>
      <p:pic>
        <p:nvPicPr>
          <p:cNvPr id="6" name="Picture 5" descr="Initial Corridor Analysis_Aerial_SouthtoSeminole_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5566" y="772588"/>
            <a:ext cx="4089266" cy="5894303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2286000"/>
            <a:ext cx="3962400" cy="3733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Extension of commuter rail to Daytona Beach via Dirksen Rd or utility corridor and I-4/U.S 92</a:t>
            </a:r>
          </a:p>
          <a:p>
            <a:r>
              <a:rPr lang="en-US" sz="2200" dirty="0" smtClean="0"/>
              <a:t>BRT, local bus, streetcar all options east of potential Intermodal Station to Votran Downtown Transit Center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093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962400" cy="1371600"/>
          </a:xfrm>
        </p:spPr>
        <p:txBody>
          <a:bodyPr/>
          <a:lstStyle/>
          <a:p>
            <a:pPr algn="l"/>
            <a:r>
              <a:rPr lang="en-US" b="1" dirty="0" smtClean="0"/>
              <a:t>Alternative 3 </a:t>
            </a:r>
            <a:br>
              <a:rPr lang="en-US" b="1" dirty="0" smtClean="0"/>
            </a:br>
            <a:r>
              <a:rPr lang="en-US" b="1" dirty="0" smtClean="0"/>
              <a:t>I-4/</a:t>
            </a:r>
            <a:r>
              <a:rPr lang="en-US" b="1" dirty="0" err="1" smtClean="0"/>
              <a:t>DeBary</a:t>
            </a:r>
            <a:r>
              <a:rPr lang="en-US" b="1" dirty="0" smtClean="0"/>
              <a:t> Station Express Bus</a:t>
            </a:r>
            <a:endParaRPr lang="en-US" b="1" dirty="0"/>
          </a:p>
        </p:txBody>
      </p:sp>
      <p:pic>
        <p:nvPicPr>
          <p:cNvPr id="6" name="Picture 5" descr="Initial Corridor Analysis_Aerial_SouthtoSeminole_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8359" y="772588"/>
            <a:ext cx="4083680" cy="5894303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2286000"/>
            <a:ext cx="3962400" cy="3733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Express bus via Dirksen Rd and I-4</a:t>
            </a:r>
          </a:p>
          <a:p>
            <a:r>
              <a:rPr lang="en-US" sz="2200" dirty="0" smtClean="0"/>
              <a:t>Connection to potential Intermodal Station via Midway Ave.</a:t>
            </a:r>
          </a:p>
          <a:p>
            <a:r>
              <a:rPr lang="en-US" sz="2200" dirty="0" smtClean="0"/>
              <a:t>Local bus east to Votran Downtown Transit Center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2564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962400" cy="1371600"/>
          </a:xfrm>
        </p:spPr>
        <p:txBody>
          <a:bodyPr/>
          <a:lstStyle/>
          <a:p>
            <a:pPr algn="l"/>
            <a:r>
              <a:rPr lang="en-US" b="1" dirty="0" smtClean="0"/>
              <a:t>Alternative 4 </a:t>
            </a:r>
            <a:br>
              <a:rPr lang="en-US" b="1" dirty="0" smtClean="0"/>
            </a:br>
            <a:r>
              <a:rPr lang="en-US" b="1" dirty="0" smtClean="0"/>
              <a:t>U.S. 17/92 &amp; </a:t>
            </a:r>
            <a:r>
              <a:rPr lang="en-US" b="1" dirty="0" err="1" smtClean="0"/>
              <a:t>DeLand</a:t>
            </a:r>
            <a:r>
              <a:rPr lang="en-US" b="1" dirty="0" smtClean="0"/>
              <a:t> Station BRT/Express Bus</a:t>
            </a:r>
            <a:endParaRPr lang="en-US" b="1" dirty="0"/>
          </a:p>
        </p:txBody>
      </p:sp>
      <p:pic>
        <p:nvPicPr>
          <p:cNvPr id="6" name="Picture 5" descr="Initial Corridor Analysis_Aerial_SouthtoSeminole_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8359" y="774944"/>
            <a:ext cx="4083680" cy="5889591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2438400"/>
            <a:ext cx="3962400" cy="3733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Two BRT routes from Daytona Beach </a:t>
            </a:r>
          </a:p>
          <a:p>
            <a:pPr lvl="1"/>
            <a:r>
              <a:rPr lang="en-US" sz="1800" dirty="0" smtClean="0"/>
              <a:t>To DeLand SunRail Station</a:t>
            </a:r>
          </a:p>
          <a:p>
            <a:pPr lvl="1"/>
            <a:r>
              <a:rPr lang="en-US" sz="1800" dirty="0" smtClean="0"/>
              <a:t>To DeBary SunRail Station via U.S. 92</a:t>
            </a:r>
          </a:p>
          <a:p>
            <a:r>
              <a:rPr lang="en-US" sz="2200" dirty="0" smtClean="0"/>
              <a:t>Same BRT operation east to Votran Downtown Transit Center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002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6569</TotalTime>
  <Words>511</Words>
  <Application>Microsoft Office PowerPoint</Application>
  <PresentationFormat>On-screen Show (4:3)</PresentationFormat>
  <Paragraphs>115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Project Partners</vt:lpstr>
      <vt:lpstr>Project Overview:</vt:lpstr>
      <vt:lpstr>Study Schedule</vt:lpstr>
      <vt:lpstr>Initial Mode Screening Results Summary</vt:lpstr>
      <vt:lpstr>Alternative 1  I-4/Orlando &amp; S.R. 44 Express Bus</vt:lpstr>
      <vt:lpstr>Alternative 2  I-4 Commuter Rail from DeBary</vt:lpstr>
      <vt:lpstr>Alternative 3  I-4/DeBary Station Express Bus</vt:lpstr>
      <vt:lpstr>Alternative 4  U.S. 17/92 &amp; DeLand Station BRT/Express Bus</vt:lpstr>
      <vt:lpstr>Alternative 5  I-4 Commuter Rail Via S.R. 472</vt:lpstr>
      <vt:lpstr>Alternative 6  I-4 Express Bus Via S.R. 472</vt:lpstr>
      <vt:lpstr>Initial Alternatives Public Meetings</vt:lpstr>
      <vt:lpstr>What Did We Hear?</vt:lpstr>
      <vt:lpstr>Next Steps</vt:lpstr>
      <vt:lpstr>Slide 15</vt:lpstr>
    </vt:vector>
  </TitlesOfParts>
  <Company>Parsons Brinckerhoff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Template</dc:title>
  <dc:creator>Scott R. hayes</dc:creator>
  <cp:lastModifiedBy>bovers</cp:lastModifiedBy>
  <cp:revision>593</cp:revision>
  <cp:lastPrinted>2015-04-14T17:12:05Z</cp:lastPrinted>
  <dcterms:created xsi:type="dcterms:W3CDTF">2010-07-26T18:03:54Z</dcterms:created>
  <dcterms:modified xsi:type="dcterms:W3CDTF">2015-05-11T16:12:32Z</dcterms:modified>
</cp:coreProperties>
</file>