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handoutMasterIdLst>
    <p:handoutMasterId r:id="rId20"/>
  </p:handoutMasterIdLst>
  <p:sldIdLst>
    <p:sldId id="314" r:id="rId2"/>
    <p:sldId id="438" r:id="rId3"/>
    <p:sldId id="452" r:id="rId4"/>
    <p:sldId id="453" r:id="rId5"/>
    <p:sldId id="449" r:id="rId6"/>
    <p:sldId id="451" r:id="rId7"/>
    <p:sldId id="454" r:id="rId8"/>
    <p:sldId id="455" r:id="rId9"/>
    <p:sldId id="456" r:id="rId10"/>
    <p:sldId id="457" r:id="rId11"/>
    <p:sldId id="458" r:id="rId12"/>
    <p:sldId id="460" r:id="rId13"/>
    <p:sldId id="336" r:id="rId14"/>
    <p:sldId id="450" r:id="rId15"/>
    <p:sldId id="422" r:id="rId16"/>
    <p:sldId id="459" r:id="rId17"/>
    <p:sldId id="447" r:id="rId18"/>
    <p:sldId id="436" r:id="rId19"/>
  </p:sldIdLst>
  <p:sldSz cx="10058400" cy="7772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CC"/>
    <a:srgbClr val="FFCC00"/>
    <a:srgbClr val="FF9900"/>
    <a:srgbClr val="008000"/>
    <a:srgbClr val="800080"/>
    <a:srgbClr val="0000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4" autoAdjust="0"/>
    <p:restoredTop sz="94638" autoAdjust="0"/>
  </p:normalViewPr>
  <p:slideViewPr>
    <p:cSldViewPr snapToGrid="0">
      <p:cViewPr>
        <p:scale>
          <a:sx n="66" d="100"/>
          <a:sy n="66" d="100"/>
        </p:scale>
        <p:origin x="-120" y="-7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12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D8749-70B6-4116-AD84-46DE94D653C3}" type="doc">
      <dgm:prSet loTypeId="urn:microsoft.com/office/officeart/2005/8/layout/h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33A69F9E-3A6B-4245-BFCA-59208F0CF33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1E1ADCA-22AA-4ED6-939D-1767C5BA3D9B}" type="parTrans" cxnId="{945FC571-8135-4718-9C50-50E26D22ABB1}">
      <dgm:prSet/>
      <dgm:spPr/>
      <dgm:t>
        <a:bodyPr/>
        <a:lstStyle/>
        <a:p>
          <a:endParaRPr lang="en-US"/>
        </a:p>
      </dgm:t>
    </dgm:pt>
    <dgm:pt modelId="{61531375-0A41-4532-8612-B62782DE0386}" type="sibTrans" cxnId="{945FC571-8135-4718-9C50-50E26D22ABB1}">
      <dgm:prSet/>
      <dgm:spPr/>
      <dgm:t>
        <a:bodyPr/>
        <a:lstStyle/>
        <a:p>
          <a:endParaRPr lang="en-US"/>
        </a:p>
      </dgm:t>
    </dgm:pt>
    <dgm:pt modelId="{50842FC3-051A-486E-B2EC-E5202B09BA7C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aseline="0" dirty="0" smtClean="0">
            <a:solidFill>
              <a:schemeClr val="bg1"/>
            </a:solidFill>
          </a:endParaRPr>
        </a:p>
      </dgm:t>
    </dgm:pt>
    <dgm:pt modelId="{C0026A12-7DE9-4C41-8188-B6A0A07AF7BC}" type="parTrans" cxnId="{2B856D30-4BC1-4E3E-9B9C-EC8351B350A0}">
      <dgm:prSet/>
      <dgm:spPr/>
      <dgm:t>
        <a:bodyPr/>
        <a:lstStyle/>
        <a:p>
          <a:endParaRPr lang="en-US"/>
        </a:p>
      </dgm:t>
    </dgm:pt>
    <dgm:pt modelId="{A89B771B-B4B6-4C2E-98D5-D00240DD7ED8}" type="sibTrans" cxnId="{2B856D30-4BC1-4E3E-9B9C-EC8351B350A0}">
      <dgm:prSet/>
      <dgm:spPr/>
      <dgm:t>
        <a:bodyPr/>
        <a:lstStyle/>
        <a:p>
          <a:endParaRPr lang="en-US"/>
        </a:p>
      </dgm:t>
    </dgm:pt>
    <dgm:pt modelId="{CAEB4EEC-F0CC-43D4-A361-E334262CFBF4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1F1A20F-65E9-49D3-9C8B-4047D3A573C9}" type="parTrans" cxnId="{D2A14FDE-F76E-4AE6-918F-5E3A888A9569}">
      <dgm:prSet/>
      <dgm:spPr/>
      <dgm:t>
        <a:bodyPr/>
        <a:lstStyle/>
        <a:p>
          <a:endParaRPr lang="en-US"/>
        </a:p>
      </dgm:t>
    </dgm:pt>
    <dgm:pt modelId="{1339F268-09DE-47A5-B8FC-217EFDEBC652}" type="sibTrans" cxnId="{D2A14FDE-F76E-4AE6-918F-5E3A888A9569}">
      <dgm:prSet/>
      <dgm:spPr/>
      <dgm:t>
        <a:bodyPr/>
        <a:lstStyle/>
        <a:p>
          <a:endParaRPr lang="en-US"/>
        </a:p>
      </dgm:t>
    </dgm:pt>
    <dgm:pt modelId="{BBC1FA28-5C2F-4EDA-A3D2-3B3BC1AEA6FE}" type="pres">
      <dgm:prSet presAssocID="{DECD8749-70B6-4116-AD84-46DE94D653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57C58C-1EAA-431D-AC99-2254209BCA11}" type="pres">
      <dgm:prSet presAssocID="{33A69F9E-3A6B-4245-BFCA-59208F0CF338}" presName="node" presStyleLbl="node1" presStyleIdx="0" presStyleCnt="3" custLinFactNeighborX="62189" custLinFactNeighborY="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E2D4E-E99F-4561-9E64-A0C8FC79660D}" type="pres">
      <dgm:prSet presAssocID="{61531375-0A41-4532-8612-B62782DE0386}" presName="sibTrans" presStyleCnt="0"/>
      <dgm:spPr/>
    </dgm:pt>
    <dgm:pt modelId="{D2D5B633-A91C-4B9B-BA1B-C38CF689CA77}" type="pres">
      <dgm:prSet presAssocID="{50842FC3-051A-486E-B2EC-E5202B09BA7C}" presName="node" presStyleLbl="node1" presStyleIdx="1" presStyleCnt="3" custLinFactNeighborX="94053" custLinFactNeighborY="1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45CEC-2E63-4D12-BC02-D5327D01328B}" type="pres">
      <dgm:prSet presAssocID="{A89B771B-B4B6-4C2E-98D5-D00240DD7ED8}" presName="sibTrans" presStyleCnt="0"/>
      <dgm:spPr/>
    </dgm:pt>
    <dgm:pt modelId="{14525672-0CF3-4047-BD40-736D1289544E}" type="pres">
      <dgm:prSet presAssocID="{CAEB4EEC-F0CC-43D4-A361-E334262CFBF4}" presName="node" presStyleLbl="node1" presStyleIdx="2" presStyleCnt="3" custLinFactNeighborY="1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FC571-8135-4718-9C50-50E26D22ABB1}" srcId="{DECD8749-70B6-4116-AD84-46DE94D653C3}" destId="{33A69F9E-3A6B-4245-BFCA-59208F0CF338}" srcOrd="0" destOrd="0" parTransId="{81E1ADCA-22AA-4ED6-939D-1767C5BA3D9B}" sibTransId="{61531375-0A41-4532-8612-B62782DE0386}"/>
    <dgm:cxn modelId="{228D3402-1651-445F-8048-974FAEFB65F5}" type="presOf" srcId="{DECD8749-70B6-4116-AD84-46DE94D653C3}" destId="{BBC1FA28-5C2F-4EDA-A3D2-3B3BC1AEA6FE}" srcOrd="0" destOrd="0" presId="urn:microsoft.com/office/officeart/2005/8/layout/hList6"/>
    <dgm:cxn modelId="{4925E28D-979C-4959-B633-EB3B2E6ABA71}" type="presOf" srcId="{33A69F9E-3A6B-4245-BFCA-59208F0CF338}" destId="{B957C58C-1EAA-431D-AC99-2254209BCA11}" srcOrd="0" destOrd="0" presId="urn:microsoft.com/office/officeart/2005/8/layout/hList6"/>
    <dgm:cxn modelId="{2B856D30-4BC1-4E3E-9B9C-EC8351B350A0}" srcId="{DECD8749-70B6-4116-AD84-46DE94D653C3}" destId="{50842FC3-051A-486E-B2EC-E5202B09BA7C}" srcOrd="1" destOrd="0" parTransId="{C0026A12-7DE9-4C41-8188-B6A0A07AF7BC}" sibTransId="{A89B771B-B4B6-4C2E-98D5-D00240DD7ED8}"/>
    <dgm:cxn modelId="{033CEC94-F0F3-4B66-A9E3-30409A0CF16B}" type="presOf" srcId="{CAEB4EEC-F0CC-43D4-A361-E334262CFBF4}" destId="{14525672-0CF3-4047-BD40-736D1289544E}" srcOrd="0" destOrd="0" presId="urn:microsoft.com/office/officeart/2005/8/layout/hList6"/>
    <dgm:cxn modelId="{CA21042A-437F-4F32-8A62-873997C02D57}" type="presOf" srcId="{50842FC3-051A-486E-B2EC-E5202B09BA7C}" destId="{D2D5B633-A91C-4B9B-BA1B-C38CF689CA77}" srcOrd="0" destOrd="0" presId="urn:microsoft.com/office/officeart/2005/8/layout/hList6"/>
    <dgm:cxn modelId="{D2A14FDE-F76E-4AE6-918F-5E3A888A9569}" srcId="{DECD8749-70B6-4116-AD84-46DE94D653C3}" destId="{CAEB4EEC-F0CC-43D4-A361-E334262CFBF4}" srcOrd="2" destOrd="0" parTransId="{D1F1A20F-65E9-49D3-9C8B-4047D3A573C9}" sibTransId="{1339F268-09DE-47A5-B8FC-217EFDEBC652}"/>
    <dgm:cxn modelId="{227C74F3-C022-4AA8-9A17-55B2CE879B4F}" type="presParOf" srcId="{BBC1FA28-5C2F-4EDA-A3D2-3B3BC1AEA6FE}" destId="{B957C58C-1EAA-431D-AC99-2254209BCA11}" srcOrd="0" destOrd="0" presId="urn:microsoft.com/office/officeart/2005/8/layout/hList6"/>
    <dgm:cxn modelId="{8FFFEF4D-D55E-48A7-8F2C-677F84458BF1}" type="presParOf" srcId="{BBC1FA28-5C2F-4EDA-A3D2-3B3BC1AEA6FE}" destId="{137E2D4E-E99F-4561-9E64-A0C8FC79660D}" srcOrd="1" destOrd="0" presId="urn:microsoft.com/office/officeart/2005/8/layout/hList6"/>
    <dgm:cxn modelId="{117FB712-5FB9-4302-BF80-C9386F3BBE0E}" type="presParOf" srcId="{BBC1FA28-5C2F-4EDA-A3D2-3B3BC1AEA6FE}" destId="{D2D5B633-A91C-4B9B-BA1B-C38CF689CA77}" srcOrd="2" destOrd="0" presId="urn:microsoft.com/office/officeart/2005/8/layout/hList6"/>
    <dgm:cxn modelId="{9CD3E04C-AB56-4F87-A77E-57FFA05EF41B}" type="presParOf" srcId="{BBC1FA28-5C2F-4EDA-A3D2-3B3BC1AEA6FE}" destId="{C0E45CEC-2E63-4D12-BC02-D5327D01328B}" srcOrd="3" destOrd="0" presId="urn:microsoft.com/office/officeart/2005/8/layout/hList6"/>
    <dgm:cxn modelId="{323C879C-484A-47CD-A9A1-0F392372601E}" type="presParOf" srcId="{BBC1FA28-5C2F-4EDA-A3D2-3B3BC1AEA6FE}" destId="{14525672-0CF3-4047-BD40-736D128954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D8749-70B6-4116-AD84-46DE94D653C3}" type="doc">
      <dgm:prSet loTypeId="urn:microsoft.com/office/officeart/2005/8/layout/h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0842FC3-051A-486E-B2EC-E5202B09BA7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0026A12-7DE9-4C41-8188-B6A0A07AF7BC}" type="parTrans" cxnId="{2B856D30-4BC1-4E3E-9B9C-EC8351B350A0}">
      <dgm:prSet/>
      <dgm:spPr/>
      <dgm:t>
        <a:bodyPr/>
        <a:lstStyle/>
        <a:p>
          <a:endParaRPr lang="en-US"/>
        </a:p>
      </dgm:t>
    </dgm:pt>
    <dgm:pt modelId="{A89B771B-B4B6-4C2E-98D5-D00240DD7ED8}" type="sibTrans" cxnId="{2B856D30-4BC1-4E3E-9B9C-EC8351B350A0}">
      <dgm:prSet/>
      <dgm:spPr/>
      <dgm:t>
        <a:bodyPr/>
        <a:lstStyle/>
        <a:p>
          <a:endParaRPr lang="en-US"/>
        </a:p>
      </dgm:t>
    </dgm:pt>
    <dgm:pt modelId="{CAEB4EEC-F0CC-43D4-A361-E334262CFBF4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1F1A20F-65E9-49D3-9C8B-4047D3A573C9}" type="parTrans" cxnId="{D2A14FDE-F76E-4AE6-918F-5E3A888A9569}">
      <dgm:prSet/>
      <dgm:spPr/>
      <dgm:t>
        <a:bodyPr/>
        <a:lstStyle/>
        <a:p>
          <a:endParaRPr lang="en-US"/>
        </a:p>
      </dgm:t>
    </dgm:pt>
    <dgm:pt modelId="{1339F268-09DE-47A5-B8FC-217EFDEBC652}" type="sibTrans" cxnId="{D2A14FDE-F76E-4AE6-918F-5E3A888A9569}">
      <dgm:prSet/>
      <dgm:spPr/>
      <dgm:t>
        <a:bodyPr/>
        <a:lstStyle/>
        <a:p>
          <a:endParaRPr lang="en-US"/>
        </a:p>
      </dgm:t>
    </dgm:pt>
    <dgm:pt modelId="{33A69F9E-3A6B-4245-BFCA-59208F0CF33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aseline="0" dirty="0">
            <a:solidFill>
              <a:schemeClr val="bg1"/>
            </a:solidFill>
          </a:endParaRPr>
        </a:p>
      </dgm:t>
    </dgm:pt>
    <dgm:pt modelId="{61531375-0A41-4532-8612-B62782DE0386}" type="sibTrans" cxnId="{945FC571-8135-4718-9C50-50E26D22ABB1}">
      <dgm:prSet/>
      <dgm:spPr/>
      <dgm:t>
        <a:bodyPr/>
        <a:lstStyle/>
        <a:p>
          <a:endParaRPr lang="en-US"/>
        </a:p>
      </dgm:t>
    </dgm:pt>
    <dgm:pt modelId="{81E1ADCA-22AA-4ED6-939D-1767C5BA3D9B}" type="parTrans" cxnId="{945FC571-8135-4718-9C50-50E26D22ABB1}">
      <dgm:prSet/>
      <dgm:spPr/>
      <dgm:t>
        <a:bodyPr/>
        <a:lstStyle/>
        <a:p>
          <a:endParaRPr lang="en-US"/>
        </a:p>
      </dgm:t>
    </dgm:pt>
    <dgm:pt modelId="{BBC1FA28-5C2F-4EDA-A3D2-3B3BC1AEA6FE}" type="pres">
      <dgm:prSet presAssocID="{DECD8749-70B6-4116-AD84-46DE94D653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57C58C-1EAA-431D-AC99-2254209BCA11}" type="pres">
      <dgm:prSet presAssocID="{33A69F9E-3A6B-4245-BFCA-59208F0CF338}" presName="node" presStyleLbl="node1" presStyleIdx="0" presStyleCnt="3" custLinFactNeighborX="62189" custLinFactNeighborY="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E2D4E-E99F-4561-9E64-A0C8FC79660D}" type="pres">
      <dgm:prSet presAssocID="{61531375-0A41-4532-8612-B62782DE0386}" presName="sibTrans" presStyleCnt="0"/>
      <dgm:spPr/>
    </dgm:pt>
    <dgm:pt modelId="{D2D5B633-A91C-4B9B-BA1B-C38CF689CA77}" type="pres">
      <dgm:prSet presAssocID="{50842FC3-051A-486E-B2EC-E5202B09BA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45CEC-2E63-4D12-BC02-D5327D01328B}" type="pres">
      <dgm:prSet presAssocID="{A89B771B-B4B6-4C2E-98D5-D00240DD7ED8}" presName="sibTrans" presStyleCnt="0"/>
      <dgm:spPr/>
    </dgm:pt>
    <dgm:pt modelId="{14525672-0CF3-4047-BD40-736D1289544E}" type="pres">
      <dgm:prSet presAssocID="{CAEB4EEC-F0CC-43D4-A361-E334262CFBF4}" presName="node" presStyleLbl="node1" presStyleIdx="2" presStyleCnt="3" custScaleX="96140" custScaleY="95121" custLinFactNeighborX="-54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FC571-8135-4718-9C50-50E26D22ABB1}" srcId="{DECD8749-70B6-4116-AD84-46DE94D653C3}" destId="{33A69F9E-3A6B-4245-BFCA-59208F0CF338}" srcOrd="0" destOrd="0" parTransId="{81E1ADCA-22AA-4ED6-939D-1767C5BA3D9B}" sibTransId="{61531375-0A41-4532-8612-B62782DE0386}"/>
    <dgm:cxn modelId="{77A666A5-94CE-4AEA-81A2-08BFEE8CFCE8}" type="presOf" srcId="{33A69F9E-3A6B-4245-BFCA-59208F0CF338}" destId="{B957C58C-1EAA-431D-AC99-2254209BCA11}" srcOrd="0" destOrd="0" presId="urn:microsoft.com/office/officeart/2005/8/layout/hList6"/>
    <dgm:cxn modelId="{2B856D30-4BC1-4E3E-9B9C-EC8351B350A0}" srcId="{DECD8749-70B6-4116-AD84-46DE94D653C3}" destId="{50842FC3-051A-486E-B2EC-E5202B09BA7C}" srcOrd="1" destOrd="0" parTransId="{C0026A12-7DE9-4C41-8188-B6A0A07AF7BC}" sibTransId="{A89B771B-B4B6-4C2E-98D5-D00240DD7ED8}"/>
    <dgm:cxn modelId="{51934BE6-200B-4C5C-9B41-C263548C85B0}" type="presOf" srcId="{50842FC3-051A-486E-B2EC-E5202B09BA7C}" destId="{D2D5B633-A91C-4B9B-BA1B-C38CF689CA77}" srcOrd="0" destOrd="0" presId="urn:microsoft.com/office/officeart/2005/8/layout/hList6"/>
    <dgm:cxn modelId="{60EFB6F9-86BD-42D8-9645-1AFD9DFDEAA8}" type="presOf" srcId="{CAEB4EEC-F0CC-43D4-A361-E334262CFBF4}" destId="{14525672-0CF3-4047-BD40-736D1289544E}" srcOrd="0" destOrd="0" presId="urn:microsoft.com/office/officeart/2005/8/layout/hList6"/>
    <dgm:cxn modelId="{AA276DA1-681A-4471-B37A-B8C03646300F}" type="presOf" srcId="{DECD8749-70B6-4116-AD84-46DE94D653C3}" destId="{BBC1FA28-5C2F-4EDA-A3D2-3B3BC1AEA6FE}" srcOrd="0" destOrd="0" presId="urn:microsoft.com/office/officeart/2005/8/layout/hList6"/>
    <dgm:cxn modelId="{D2A14FDE-F76E-4AE6-918F-5E3A888A9569}" srcId="{DECD8749-70B6-4116-AD84-46DE94D653C3}" destId="{CAEB4EEC-F0CC-43D4-A361-E334262CFBF4}" srcOrd="2" destOrd="0" parTransId="{D1F1A20F-65E9-49D3-9C8B-4047D3A573C9}" sibTransId="{1339F268-09DE-47A5-B8FC-217EFDEBC652}"/>
    <dgm:cxn modelId="{2E311BCB-DBB0-4130-B388-FE798EA7EB95}" type="presParOf" srcId="{BBC1FA28-5C2F-4EDA-A3D2-3B3BC1AEA6FE}" destId="{B957C58C-1EAA-431D-AC99-2254209BCA11}" srcOrd="0" destOrd="0" presId="urn:microsoft.com/office/officeart/2005/8/layout/hList6"/>
    <dgm:cxn modelId="{BF531D24-29C6-438E-B5F8-70CFB653F702}" type="presParOf" srcId="{BBC1FA28-5C2F-4EDA-A3D2-3B3BC1AEA6FE}" destId="{137E2D4E-E99F-4561-9E64-A0C8FC79660D}" srcOrd="1" destOrd="0" presId="urn:microsoft.com/office/officeart/2005/8/layout/hList6"/>
    <dgm:cxn modelId="{0B7ECDA4-172C-415A-A810-0C36C2778140}" type="presParOf" srcId="{BBC1FA28-5C2F-4EDA-A3D2-3B3BC1AEA6FE}" destId="{D2D5B633-A91C-4B9B-BA1B-C38CF689CA77}" srcOrd="2" destOrd="0" presId="urn:microsoft.com/office/officeart/2005/8/layout/hList6"/>
    <dgm:cxn modelId="{D13B60F5-38DB-4622-A202-8311F17FC55D}" type="presParOf" srcId="{BBC1FA28-5C2F-4EDA-A3D2-3B3BC1AEA6FE}" destId="{C0E45CEC-2E63-4D12-BC02-D5327D01328B}" srcOrd="3" destOrd="0" presId="urn:microsoft.com/office/officeart/2005/8/layout/hList6"/>
    <dgm:cxn modelId="{2556C4C8-DAC1-44CE-9697-437B6EE5D632}" type="presParOf" srcId="{BBC1FA28-5C2F-4EDA-A3D2-3B3BC1AEA6FE}" destId="{14525672-0CF3-4047-BD40-736D128954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7C58C-1EAA-431D-AC99-2254209BCA11}">
      <dsp:nvSpPr>
        <dsp:cNvPr id="0" name=""/>
        <dsp:cNvSpPr/>
      </dsp:nvSpPr>
      <dsp:spPr>
        <a:xfrm rot="16200000">
          <a:off x="-96842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95586" y="483489"/>
        <a:ext cx="2032595" cy="1450471"/>
      </dsp:txXfrm>
    </dsp:sp>
    <dsp:sp modelId="{D2D5B633-A91C-4B9B-BA1B-C38CF689CA77}">
      <dsp:nvSpPr>
        <dsp:cNvPr id="0" name=""/>
        <dsp:cNvSpPr/>
      </dsp:nvSpPr>
      <dsp:spPr>
        <a:xfrm rot="16200000">
          <a:off x="2136772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baseline="0" dirty="0" smtClean="0">
            <a:solidFill>
              <a:schemeClr val="bg1"/>
            </a:solidFill>
          </a:endParaRPr>
        </a:p>
      </dsp:txBody>
      <dsp:txXfrm rot="5400000">
        <a:off x="2329200" y="483489"/>
        <a:ext cx="2032595" cy="1450471"/>
      </dsp:txXfrm>
    </dsp:sp>
    <dsp:sp modelId="{14525672-0CF3-4047-BD40-736D1289544E}">
      <dsp:nvSpPr>
        <dsp:cNvPr id="0" name=""/>
        <dsp:cNvSpPr/>
      </dsp:nvSpPr>
      <dsp:spPr>
        <a:xfrm rot="16200000">
          <a:off x="4178433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4370861" y="483489"/>
        <a:ext cx="2032595" cy="1450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7C58C-1EAA-431D-AC99-2254209BCA11}">
      <dsp:nvSpPr>
        <dsp:cNvPr id="0" name=""/>
        <dsp:cNvSpPr/>
      </dsp:nvSpPr>
      <dsp:spPr>
        <a:xfrm rot="16200000">
          <a:off x="53969" y="43542"/>
          <a:ext cx="2154214" cy="2067128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baseline="0" dirty="0">
            <a:solidFill>
              <a:schemeClr val="bg1"/>
            </a:solidFill>
          </a:endParaRPr>
        </a:p>
      </dsp:txBody>
      <dsp:txXfrm rot="5400000">
        <a:off x="97512" y="430842"/>
        <a:ext cx="2067128" cy="1292528"/>
      </dsp:txXfrm>
    </dsp:sp>
    <dsp:sp modelId="{D2D5B633-A91C-4B9B-BA1B-C38CF689CA77}">
      <dsp:nvSpPr>
        <dsp:cNvPr id="0" name=""/>
        <dsp:cNvSpPr/>
      </dsp:nvSpPr>
      <dsp:spPr>
        <a:xfrm rot="16200000">
          <a:off x="2179718" y="43542"/>
          <a:ext cx="2154214" cy="2067128"/>
        </a:xfrm>
        <a:prstGeom prst="flowChartManualOperati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2223261" y="430842"/>
        <a:ext cx="2067128" cy="1292528"/>
      </dsp:txXfrm>
    </dsp:sp>
    <dsp:sp modelId="{14525672-0CF3-4047-BD40-736D1289544E}">
      <dsp:nvSpPr>
        <dsp:cNvPr id="0" name=""/>
        <dsp:cNvSpPr/>
      </dsp:nvSpPr>
      <dsp:spPr>
        <a:xfrm rot="16200000">
          <a:off x="4330324" y="83438"/>
          <a:ext cx="2049109" cy="1987337"/>
        </a:xfrm>
        <a:prstGeom prst="flowChartManualOperati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4361210" y="462374"/>
        <a:ext cx="1987337" cy="1229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9E481C-4BAF-4CF2-8AD5-FF716FCFFB67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06E052-875C-4BE7-ACF6-EAB2811AB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36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>
          <a:xfrm>
            <a:off x="0" y="5286375"/>
            <a:ext cx="100663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-4763" y="5613400"/>
            <a:ext cx="10063163" cy="2166938"/>
            <a:chOff x="-3765" y="4832896"/>
            <a:chExt cx="9147765" cy="203219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87541" y="4832896"/>
              <a:ext cx="7456459" cy="518097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sz="1800">
                <a:latin typeface="Garamond" pitchFamily="18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5199" y="5135120"/>
              <a:ext cx="9108801" cy="83818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sz="1800">
                <a:latin typeface="Garamond" pitchFamily="18" charset="0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10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54380" y="1986282"/>
            <a:ext cx="8549640" cy="2073729"/>
          </a:xfrm>
        </p:spPr>
        <p:txBody>
          <a:bodyPr anchor="b"/>
          <a:lstStyle>
            <a:lvl1pPr algn="r">
              <a:defRPr sz="53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54380" y="4093154"/>
            <a:ext cx="8549640" cy="1359665"/>
          </a:xfrm>
        </p:spPr>
        <p:txBody>
          <a:bodyPr lIns="50941" rIns="50941"/>
          <a:lstStyle>
            <a:lvl1pPr marL="0" marR="71318" indent="0" algn="r">
              <a:buNone/>
              <a:defRPr>
                <a:solidFill>
                  <a:schemeClr val="tx2"/>
                </a:solidFill>
              </a:defRPr>
            </a:lvl1pPr>
            <a:lvl2pPr marL="509412" indent="0" algn="ctr">
              <a:buNone/>
            </a:lvl2pPr>
            <a:lvl3pPr marL="1018824" indent="0" algn="ctr">
              <a:buNone/>
            </a:lvl3pPr>
            <a:lvl4pPr marL="1528237" indent="0" algn="ctr">
              <a:buNone/>
            </a:lvl4pPr>
            <a:lvl5pPr marL="2037649" indent="0" algn="ctr">
              <a:buNone/>
            </a:lvl5pPr>
            <a:lvl6pPr marL="2547061" indent="0" algn="ctr">
              <a:buNone/>
            </a:lvl6pPr>
            <a:lvl7pPr marL="3056473" indent="0" algn="ctr">
              <a:buNone/>
            </a:lvl7pPr>
            <a:lvl8pPr marL="3565886" indent="0" algn="ctr">
              <a:buNone/>
            </a:lvl8pPr>
            <a:lvl9pPr marL="4075298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63EE350-0983-4E4D-9AEA-13BC7B1E1D4C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F0DC74D-AB71-4D01-A279-E29756B8E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678840"/>
            <a:ext cx="9052560" cy="497088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42947-F2B3-49A7-8AB2-77063DB88D37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503E-B2EC-409B-9CB6-A631FF886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8414" y="311259"/>
            <a:ext cx="1955217" cy="6338462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60"/>
            <a:ext cx="6957060" cy="633846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548A-5BB8-4B15-BD67-401416AF2C81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1CB6-FCED-45A2-9097-3FD287DF8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FDB5E-0FCC-4578-81E1-E5E464F999BD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817DE-7693-4A6F-BC3F-FB30E76FC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/>
          <p:cNvSpPr/>
          <p:nvPr/>
        </p:nvSpPr>
        <p:spPr>
          <a:xfrm>
            <a:off x="4000500" y="3406775"/>
            <a:ext cx="201613" cy="2587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5" name="Chevron 7"/>
          <p:cNvSpPr/>
          <p:nvPr/>
        </p:nvSpPr>
        <p:spPr>
          <a:xfrm>
            <a:off x="3795713" y="3406775"/>
            <a:ext cx="200025" cy="2587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14" y="1201007"/>
            <a:ext cx="8549640" cy="2072640"/>
          </a:xfrm>
        </p:spPr>
        <p:txBody>
          <a:bodyPr anchor="b"/>
          <a:lstStyle>
            <a:lvl1pPr algn="r">
              <a:buNone/>
              <a:defRPr sz="53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4984" y="3322607"/>
            <a:ext cx="5029200" cy="164887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219579-132F-46BC-9996-8B4B273702C3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C472D4-2468-4F27-9CFD-E86CFEADF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78839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78839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95624D-A59B-40AD-BA7F-3076A7442205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D3C480-E9A4-4F9C-B00C-A50BDA794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9457"/>
            <a:ext cx="9052560" cy="12954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6131560"/>
            <a:ext cx="4444207" cy="863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3765" anchor="ctr"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09529" y="6131560"/>
            <a:ext cx="4445953" cy="863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3765" anchor="ctr"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2920" y="1636867"/>
            <a:ext cx="4444207" cy="446733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1636867"/>
            <a:ext cx="4445953" cy="446733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A34510-8E28-462A-BE43-808105B960A5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FD2586-416B-4E44-81DD-051B16896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9E1032-D3EB-41AC-A748-81FA19648AEA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A24964-FA47-4AD7-80EE-433DF4194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AB2C-91C8-4815-9C7E-3E72D00C355E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2B61-A0DB-4A99-8C40-75A616874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5527040"/>
            <a:ext cx="8229954" cy="51816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8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861560" y="6069116"/>
            <a:ext cx="4372051" cy="1036320"/>
          </a:xfrm>
        </p:spPr>
        <p:txBody>
          <a:bodyPr/>
          <a:lstStyle>
            <a:lvl1pPr marL="0" indent="0" algn="r">
              <a:buNone/>
              <a:defRPr sz="18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05840" y="310896"/>
            <a:ext cx="8227771" cy="51816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0519BE-37E0-4B1E-BBC3-0A626647AC24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28A60D-2A29-4C66-B188-DD14865A1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/>
          </p:cNvSpPr>
          <p:nvPr/>
        </p:nvSpPr>
        <p:spPr bwMode="auto">
          <a:xfrm>
            <a:off x="549275" y="6737350"/>
            <a:ext cx="5434013" cy="10445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534988" y="6731000"/>
            <a:ext cx="4059237" cy="10572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7" name="Right Triangle 9"/>
          <p:cNvSpPr>
            <a:spLocks/>
          </p:cNvSpPr>
          <p:nvPr/>
        </p:nvSpPr>
        <p:spPr bwMode="auto">
          <a:xfrm>
            <a:off x="-6646" y="6563420"/>
            <a:ext cx="3742545" cy="1224984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cxnSp>
        <p:nvCxnSpPr>
          <p:cNvPr id="8" name="Straight Connector 10"/>
          <p:cNvCxnSpPr/>
          <p:nvPr/>
        </p:nvCxnSpPr>
        <p:spPr>
          <a:xfrm>
            <a:off x="-10160" y="6559437"/>
            <a:ext cx="3746060" cy="122896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1"/>
          <p:cNvSpPr/>
          <p:nvPr/>
        </p:nvSpPr>
        <p:spPr>
          <a:xfrm>
            <a:off x="9529763" y="5653088"/>
            <a:ext cx="201612" cy="2603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10" name="Chevron 12"/>
          <p:cNvSpPr/>
          <p:nvPr/>
        </p:nvSpPr>
        <p:spPr>
          <a:xfrm>
            <a:off x="9324975" y="5653088"/>
            <a:ext cx="201613" cy="2603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5355" y="6169189"/>
            <a:ext cx="7879080" cy="734663"/>
          </a:xfrm>
          <a:noFill/>
        </p:spPr>
        <p:txBody>
          <a:bodyPr tIns="0"/>
          <a:lstStyle>
            <a:lvl1pPr marL="0" marR="20376" indent="0" algn="r"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" y="215297"/>
            <a:ext cx="9555480" cy="49743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5513805"/>
            <a:ext cx="8882975" cy="637695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8527069-CF4A-4FDE-8F41-2B16ACEDCA59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0984230-DAEF-4C22-9226-04A05D530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49275" y="6737350"/>
            <a:ext cx="5434013" cy="10445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34988" y="6731000"/>
            <a:ext cx="4059237" cy="10572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646" y="6563420"/>
            <a:ext cx="3742545" cy="1224984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60" y="6559437"/>
            <a:ext cx="3746060" cy="122896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 lIns="101882" tIns="50941" rIns="101882" bIns="50941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503238" y="1679575"/>
            <a:ext cx="9051925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399338" y="7262813"/>
            <a:ext cx="2112962" cy="414337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fld id="{B12D6694-3ACE-4B2A-AA8A-03AE39A5DD84}" type="datetimeFigureOut">
              <a:rPr lang="en-US"/>
              <a:pPr>
                <a:defRPr/>
              </a:pPr>
              <a:t>10/18/2012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818063" y="7262813"/>
            <a:ext cx="2586037" cy="412750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512300" y="7262813"/>
            <a:ext cx="401638" cy="412750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 b="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fld id="{DA864642-4F10-4F0A-B688-55BEB94F2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7" r:id="rId3"/>
    <p:sldLayoutId id="2147483788" r:id="rId4"/>
    <p:sldLayoutId id="2147483789" r:id="rId5"/>
    <p:sldLayoutId id="2147483790" r:id="rId6"/>
    <p:sldLayoutId id="2147483784" r:id="rId7"/>
    <p:sldLayoutId id="2147483791" r:id="rId8"/>
    <p:sldLayoutId id="2147483792" r:id="rId9"/>
    <p:sldLayoutId id="2147483783" r:id="rId10"/>
    <p:sldLayoutId id="21474837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406400" indent="-284163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54000" algn="l" rtl="0" eaLnBrk="0" fontAlgn="base" hangingPunct="0">
        <a:spcBef>
          <a:spcPts val="36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63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5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175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943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649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92355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47061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201613"/>
            <a:ext cx="6389687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4"/>
          <p:cNvSpPr txBox="1">
            <a:spLocks noChangeArrowheads="1"/>
          </p:cNvSpPr>
          <p:nvPr/>
        </p:nvSpPr>
        <p:spPr bwMode="auto">
          <a:xfrm>
            <a:off x="0" y="1627188"/>
            <a:ext cx="1005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>
                <a:latin typeface="Calibri" pitchFamily="34" charset="0"/>
              </a:rPr>
              <a:t>Volusia </a:t>
            </a:r>
            <a:r>
              <a:rPr lang="en-US" sz="2400" i="1" smtClean="0">
                <a:latin typeface="Calibri" pitchFamily="34" charset="0"/>
              </a:rPr>
              <a:t> TPO </a:t>
            </a:r>
          </a:p>
          <a:p>
            <a:pPr algn="ctr"/>
            <a:r>
              <a:rPr lang="en-US" sz="2400" i="1" smtClean="0">
                <a:latin typeface="Calibri" pitchFamily="34" charset="0"/>
              </a:rPr>
              <a:t>October </a:t>
            </a:r>
            <a:r>
              <a:rPr lang="en-US" sz="2400" i="1" dirty="0" smtClean="0">
                <a:latin typeface="Calibri" pitchFamily="34" charset="0"/>
              </a:rPr>
              <a:t>2012</a:t>
            </a:r>
            <a:endParaRPr lang="en-US" sz="2400" i="1" dirty="0">
              <a:latin typeface="Calibri" pitchFamily="34" charset="0"/>
            </a:endParaRPr>
          </a:p>
          <a:p>
            <a:pPr algn="ctr"/>
            <a:r>
              <a:rPr lang="en-US" sz="2400" i="1" dirty="0" smtClean="0">
                <a:latin typeface="Calibri" pitchFamily="34" charset="0"/>
              </a:rPr>
              <a:t>Corridor </a:t>
            </a:r>
            <a:r>
              <a:rPr lang="en-US" sz="2400" i="1" dirty="0">
                <a:latin typeface="Calibri" pitchFamily="34" charset="0"/>
              </a:rPr>
              <a:t>Improvement Program (CIP) Phase I:</a:t>
            </a:r>
          </a:p>
          <a:p>
            <a:pPr algn="ctr"/>
            <a:r>
              <a:rPr lang="en-US" sz="2400" i="1" dirty="0">
                <a:latin typeface="Calibri" pitchFamily="34" charset="0"/>
              </a:rPr>
              <a:t>Assessment of US 17-92</a:t>
            </a:r>
          </a:p>
        </p:txBody>
      </p:sp>
      <p:graphicFrame>
        <p:nvGraphicFramePr>
          <p:cNvPr id="22" name="Diagram 21"/>
          <p:cNvGraphicFramePr/>
          <p:nvPr/>
        </p:nvGraphicFramePr>
        <p:xfrm>
          <a:off x="1966587" y="3206735"/>
          <a:ext cx="6404238" cy="2417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2229632" y="4659944"/>
          <a:ext cx="6433859" cy="2154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341" name="Rectangle 16"/>
          <p:cNvSpPr>
            <a:spLocks noChangeArrowheads="1"/>
          </p:cNvSpPr>
          <p:nvPr/>
        </p:nvSpPr>
        <p:spPr bwMode="auto">
          <a:xfrm rot="902005">
            <a:off x="6854825" y="3236913"/>
            <a:ext cx="1668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Redevelopment</a:t>
            </a:r>
          </a:p>
        </p:txBody>
      </p:sp>
      <p:grpSp>
        <p:nvGrpSpPr>
          <p:cNvPr id="14342" name="Group 17"/>
          <p:cNvGrpSpPr>
            <a:grpSpLocks/>
          </p:cNvGrpSpPr>
          <p:nvPr/>
        </p:nvGrpSpPr>
        <p:grpSpPr bwMode="auto">
          <a:xfrm rot="-837399">
            <a:off x="2857500" y="6499225"/>
            <a:ext cx="1455738" cy="550863"/>
            <a:chOff x="641452" y="3616590"/>
            <a:chExt cx="1124976" cy="714174"/>
          </a:xfrm>
        </p:grpSpPr>
        <p:sp>
          <p:nvSpPr>
            <p:cNvPr id="14347" name="TextBox 18"/>
            <p:cNvSpPr txBox="1">
              <a:spLocks noChangeArrowheads="1"/>
            </p:cNvSpPr>
            <p:nvPr/>
          </p:nvSpPr>
          <p:spPr bwMode="auto">
            <a:xfrm>
              <a:off x="751883" y="3616590"/>
              <a:ext cx="813319" cy="45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700">
                  <a:latin typeface="Calibri" pitchFamily="34" charset="0"/>
                </a:rPr>
                <a:t>County to</a:t>
              </a:r>
            </a:p>
          </p:txBody>
        </p:sp>
        <p:sp>
          <p:nvSpPr>
            <p:cNvPr id="14348" name="Rectangle 19"/>
            <p:cNvSpPr>
              <a:spLocks noChangeArrowheads="1"/>
            </p:cNvSpPr>
            <p:nvPr/>
          </p:nvSpPr>
          <p:spPr bwMode="auto">
            <a:xfrm>
              <a:off x="641452" y="3852805"/>
              <a:ext cx="1124976" cy="47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Calibri" pitchFamily="34" charset="0"/>
                </a:rPr>
                <a:t>County Travel</a:t>
              </a:r>
            </a:p>
          </p:txBody>
        </p:sp>
      </p:grpSp>
      <p:sp>
        <p:nvSpPr>
          <p:cNvPr id="14343" name="Rectangle 20"/>
          <p:cNvSpPr>
            <a:spLocks noChangeArrowheads="1"/>
          </p:cNvSpPr>
          <p:nvPr/>
        </p:nvSpPr>
        <p:spPr bwMode="auto">
          <a:xfrm rot="-886529">
            <a:off x="4640263" y="6530975"/>
            <a:ext cx="1925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Freight Movement</a:t>
            </a:r>
          </a:p>
        </p:txBody>
      </p:sp>
      <p:sp>
        <p:nvSpPr>
          <p:cNvPr id="14344" name="Rectangle 23"/>
          <p:cNvSpPr>
            <a:spLocks noChangeArrowheads="1"/>
          </p:cNvSpPr>
          <p:nvPr/>
        </p:nvSpPr>
        <p:spPr bwMode="auto">
          <a:xfrm rot="-766448">
            <a:off x="7043738" y="6488113"/>
            <a:ext cx="1414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Multi-Modal</a:t>
            </a:r>
          </a:p>
        </p:txBody>
      </p:sp>
      <p:sp>
        <p:nvSpPr>
          <p:cNvPr id="14345" name="TextBox 25"/>
          <p:cNvSpPr txBox="1">
            <a:spLocks noChangeArrowheads="1"/>
          </p:cNvSpPr>
          <p:nvPr/>
        </p:nvSpPr>
        <p:spPr bwMode="auto">
          <a:xfrm rot="854433">
            <a:off x="2306638" y="3090863"/>
            <a:ext cx="17938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700">
                <a:latin typeface="Calibri" pitchFamily="34" charset="0"/>
              </a:rPr>
              <a:t>Rural </a:t>
            </a:r>
            <a:r>
              <a:rPr lang="en-US" sz="1600">
                <a:latin typeface="Calibri" pitchFamily="34" charset="0"/>
              </a:rPr>
              <a:t>Preservation</a:t>
            </a:r>
            <a:endParaRPr lang="en-US" sz="1700">
              <a:latin typeface="Calibri" pitchFamily="34" charset="0"/>
            </a:endParaRPr>
          </a:p>
        </p:txBody>
      </p:sp>
      <p:sp>
        <p:nvSpPr>
          <p:cNvPr id="14346" name="Rectangle 26"/>
          <p:cNvSpPr>
            <a:spLocks noChangeArrowheads="1"/>
          </p:cNvSpPr>
          <p:nvPr/>
        </p:nvSpPr>
        <p:spPr bwMode="auto">
          <a:xfrm rot="751539">
            <a:off x="5105400" y="3170238"/>
            <a:ext cx="585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155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9156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9157" name="TextBox 15"/>
          <p:cNvSpPr txBox="1">
            <a:spLocks noChangeArrowheads="1"/>
          </p:cNvSpPr>
          <p:nvPr/>
        </p:nvSpPr>
        <p:spPr bwMode="auto">
          <a:xfrm>
            <a:off x="355600" y="1637114"/>
            <a:ext cx="5978525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 dirty="0">
                <a:solidFill>
                  <a:srgbClr val="FF9900"/>
                </a:solidFill>
              </a:rPr>
              <a:t>Land Use/Economic Dev. </a:t>
            </a:r>
            <a:r>
              <a:rPr lang="en-US" sz="2400" b="1" dirty="0"/>
              <a:t>Category: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Facilitate Economic Development, Redevelopment and Infill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Facilitate Future Growth with Multi-Modal Opportunities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Rural Community Enhancement</a:t>
            </a:r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sz="1800" b="1" u="sng" dirty="0">
              <a:latin typeface="Calibri" pitchFamily="34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 l="22166" t="17628" r="49084" b="26074"/>
          <a:stretch>
            <a:fillRect/>
          </a:stretch>
        </p:blipFill>
        <p:spPr bwMode="auto">
          <a:xfrm>
            <a:off x="6500813" y="1177925"/>
            <a:ext cx="3225800" cy="355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9" name="TextBox 15"/>
          <p:cNvSpPr txBox="1">
            <a:spLocks noChangeArrowheads="1"/>
          </p:cNvSpPr>
          <p:nvPr/>
        </p:nvSpPr>
        <p:spPr bwMode="auto">
          <a:xfrm>
            <a:off x="357188" y="4134155"/>
            <a:ext cx="6037262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indent="-465138"/>
            <a:r>
              <a:rPr lang="en-US" sz="2400" b="1" dirty="0">
                <a:solidFill>
                  <a:srgbClr val="FF33CC"/>
                </a:solidFill>
              </a:rPr>
              <a:t>“Other”</a:t>
            </a:r>
            <a:r>
              <a:rPr lang="en-US" sz="2400" b="1" dirty="0"/>
              <a:t> Category:</a:t>
            </a:r>
          </a:p>
          <a:p>
            <a:pPr marL="465138" indent="-465138">
              <a:buFontTx/>
              <a:buChar char="•"/>
            </a:pPr>
            <a:r>
              <a:rPr lang="en-US" sz="2400" dirty="0"/>
              <a:t>Coordinate with Capital Improvements  (CRA, Utilities, </a:t>
            </a:r>
            <a:r>
              <a:rPr lang="en-US" sz="2400" dirty="0" err="1"/>
              <a:t>Stormwater</a:t>
            </a:r>
            <a:r>
              <a:rPr lang="en-US" sz="2400" dirty="0"/>
              <a:t>, Trails, Parks, etc.)</a:t>
            </a:r>
          </a:p>
          <a:p>
            <a:pPr marL="465138" indent="-465138"/>
            <a:endParaRPr lang="en-US" sz="2400" dirty="0"/>
          </a:p>
          <a:p>
            <a:pPr marL="465138" indent="-465138"/>
            <a:endParaRPr lang="en-US" sz="2400" dirty="0"/>
          </a:p>
          <a:p>
            <a:pPr marL="465138" indent="-465138"/>
            <a:endParaRPr lang="en-US" sz="2400" dirty="0"/>
          </a:p>
          <a:p>
            <a:pPr marL="465138" indent="-465138"/>
            <a:endParaRPr lang="en-US" sz="1800" b="1" u="sng" dirty="0">
              <a:latin typeface="Calibri" pitchFamily="34" charset="0"/>
            </a:endParaRPr>
          </a:p>
        </p:txBody>
      </p:sp>
      <p:pic>
        <p:nvPicPr>
          <p:cNvPr id="49160" name="Picture 2" descr="http://www.ci.issaquah.wa.us/Images/ImageManager/Goode_Place_Sewer_Constru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5250" y="4994275"/>
            <a:ext cx="3316288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33375" y="1176338"/>
            <a:ext cx="486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Summary Themes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79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50180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50181" name="TextBox 15"/>
          <p:cNvSpPr txBox="1">
            <a:spLocks noChangeArrowheads="1"/>
          </p:cNvSpPr>
          <p:nvPr/>
        </p:nvSpPr>
        <p:spPr bwMode="auto">
          <a:xfrm>
            <a:off x="369888" y="1376363"/>
            <a:ext cx="4627562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663300"/>
                </a:solidFill>
              </a:rPr>
              <a:t>	</a:t>
            </a:r>
            <a:r>
              <a:rPr lang="en-US" sz="2200" b="1">
                <a:solidFill>
                  <a:srgbClr val="663300"/>
                </a:solidFill>
              </a:rPr>
              <a:t>Vehicular</a:t>
            </a:r>
            <a:endParaRPr lang="en-US" sz="2200" b="1"/>
          </a:p>
          <a:p>
            <a:pPr marL="457200" indent="-457200">
              <a:buFontTx/>
              <a:buChar char="•"/>
            </a:pPr>
            <a:r>
              <a:rPr lang="en-US" sz="2200"/>
              <a:t>Traffic Operations</a:t>
            </a:r>
          </a:p>
          <a:p>
            <a:pPr marL="457200" indent="-457200">
              <a:buFontTx/>
              <a:buChar char="•"/>
            </a:pPr>
            <a:r>
              <a:rPr lang="en-US" sz="2200"/>
              <a:t>Access Management</a:t>
            </a:r>
          </a:p>
          <a:p>
            <a:pPr marL="457200" indent="-457200">
              <a:buFontTx/>
              <a:buChar char="•"/>
            </a:pPr>
            <a:r>
              <a:rPr lang="en-US" sz="2200"/>
              <a:t>Alternative Routing </a:t>
            </a:r>
          </a:p>
          <a:p>
            <a:pPr marL="457200" indent="-457200">
              <a:buFontTx/>
              <a:buChar char="•"/>
            </a:pPr>
            <a:r>
              <a:rPr lang="en-US" sz="2200"/>
              <a:t>Widening (North Section)</a:t>
            </a:r>
          </a:p>
          <a:p>
            <a:pPr marL="457200" indent="-457200">
              <a:buFontTx/>
              <a:buChar char="•"/>
            </a:pPr>
            <a:endParaRPr lang="en-US" sz="2200"/>
          </a:p>
          <a:p>
            <a:pPr marL="457200" indent="-457200"/>
            <a:r>
              <a:rPr lang="en-US" sz="2200" b="1">
                <a:solidFill>
                  <a:srgbClr val="800080"/>
                </a:solidFill>
              </a:rPr>
              <a:t>	Transit</a:t>
            </a:r>
            <a:endParaRPr lang="en-US" sz="2200" b="1"/>
          </a:p>
          <a:p>
            <a:pPr marL="457200" indent="-457200">
              <a:buFontTx/>
              <a:buChar char="•"/>
            </a:pPr>
            <a:r>
              <a:rPr lang="en-US" sz="2200"/>
              <a:t>Connectivity with SunRail</a:t>
            </a:r>
          </a:p>
          <a:p>
            <a:pPr marL="457200" indent="-457200">
              <a:buFontTx/>
              <a:buChar char="•"/>
            </a:pPr>
            <a:r>
              <a:rPr lang="en-US" sz="2200"/>
              <a:t>Improvement of Bus Shelters and Amenities</a:t>
            </a:r>
          </a:p>
          <a:p>
            <a:pPr marL="457200" indent="-457200">
              <a:buFontTx/>
              <a:buChar char="•"/>
            </a:pPr>
            <a:r>
              <a:rPr lang="en-US" sz="2200"/>
              <a:t>Integration into Local Mobility Plans</a:t>
            </a:r>
          </a:p>
          <a:p>
            <a:pPr marL="457200" indent="-457200"/>
            <a:r>
              <a:rPr lang="en-US" sz="2200"/>
              <a:t>	</a:t>
            </a:r>
          </a:p>
          <a:p>
            <a:pPr marL="457200" indent="-457200"/>
            <a:r>
              <a:rPr lang="en-US" sz="2200">
                <a:solidFill>
                  <a:srgbClr val="FF33CC"/>
                </a:solidFill>
              </a:rPr>
              <a:t>	Other</a:t>
            </a:r>
          </a:p>
          <a:p>
            <a:pPr marL="457200" indent="-457200">
              <a:buFontTx/>
              <a:buChar char="•"/>
            </a:pPr>
            <a:r>
              <a:rPr lang="en-US" sz="2200"/>
              <a:t>Sidewalks and Utilities Extension</a:t>
            </a:r>
          </a:p>
          <a:p>
            <a:pPr marL="457200" indent="-457200"/>
            <a:endParaRPr lang="en-US" sz="2400"/>
          </a:p>
          <a:p>
            <a:pPr marL="457200" indent="-457200"/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573338" y="992188"/>
            <a:ext cx="4862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/>
              <a:t>Typical Projects</a:t>
            </a:r>
          </a:p>
        </p:txBody>
      </p:sp>
      <p:sp>
        <p:nvSpPr>
          <p:cNvPr id="50186" name="TextBox 15"/>
          <p:cNvSpPr txBox="1">
            <a:spLocks noChangeArrowheads="1"/>
          </p:cNvSpPr>
          <p:nvPr/>
        </p:nvSpPr>
        <p:spPr bwMode="auto">
          <a:xfrm>
            <a:off x="5365750" y="1354138"/>
            <a:ext cx="4627563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000099"/>
                </a:solidFill>
              </a:rPr>
              <a:t>	</a:t>
            </a:r>
            <a:r>
              <a:rPr lang="en-US" sz="2200" b="1">
                <a:solidFill>
                  <a:srgbClr val="000099"/>
                </a:solidFill>
              </a:rPr>
              <a:t>Bicycling/Pedestrian</a:t>
            </a:r>
            <a:endParaRPr lang="en-US" sz="2200" b="1"/>
          </a:p>
          <a:p>
            <a:pPr marL="457200" indent="-457200">
              <a:buFontTx/>
              <a:buChar char="•"/>
            </a:pPr>
            <a:r>
              <a:rPr lang="en-US" sz="2200"/>
              <a:t>Implementation of County Trail Plan</a:t>
            </a:r>
          </a:p>
          <a:p>
            <a:pPr marL="457200" indent="-457200">
              <a:buFontTx/>
              <a:buChar char="•"/>
            </a:pPr>
            <a:r>
              <a:rPr lang="en-US" sz="2200"/>
              <a:t>Safety Improvements for Schools</a:t>
            </a:r>
          </a:p>
          <a:p>
            <a:pPr marL="457200" indent="-457200">
              <a:buFontTx/>
              <a:buChar char="•"/>
            </a:pPr>
            <a:r>
              <a:rPr lang="en-US" sz="2200"/>
              <a:t>Eliminating Gaps</a:t>
            </a:r>
          </a:p>
          <a:p>
            <a:pPr marL="457200" indent="-457200"/>
            <a:endParaRPr lang="en-US" sz="2200" b="1"/>
          </a:p>
          <a:p>
            <a:pPr marL="457200" indent="-457200"/>
            <a:r>
              <a:rPr lang="en-US" sz="2200" b="1">
                <a:solidFill>
                  <a:srgbClr val="00CC00"/>
                </a:solidFill>
              </a:rPr>
              <a:t>	Landscaping/Streetscape</a:t>
            </a:r>
          </a:p>
          <a:p>
            <a:pPr marL="457200" indent="-457200">
              <a:buFontTx/>
              <a:buChar char="•"/>
            </a:pPr>
            <a:r>
              <a:rPr lang="en-US" sz="2200"/>
              <a:t>Incremental site improvements</a:t>
            </a:r>
          </a:p>
          <a:p>
            <a:pPr marL="457200" indent="-457200">
              <a:buFontTx/>
              <a:buChar char="•"/>
            </a:pPr>
            <a:r>
              <a:rPr lang="en-US" sz="2200"/>
              <a:t>Pending Redevelopment Plans</a:t>
            </a:r>
          </a:p>
          <a:p>
            <a:pPr marL="457200" indent="-457200">
              <a:buFontTx/>
              <a:buChar char="•"/>
            </a:pPr>
            <a:endParaRPr lang="en-US" sz="2200"/>
          </a:p>
          <a:p>
            <a:pPr marL="457200" indent="-457200"/>
            <a:r>
              <a:rPr lang="en-US" sz="2200" b="1"/>
              <a:t>	</a:t>
            </a:r>
            <a:r>
              <a:rPr lang="en-US" sz="2200" b="1">
                <a:solidFill>
                  <a:srgbClr val="FF9900"/>
                </a:solidFill>
              </a:rPr>
              <a:t>Land Use/ Economic Development</a:t>
            </a:r>
          </a:p>
          <a:p>
            <a:pPr marL="457200" indent="-457200">
              <a:buFontTx/>
              <a:buChar char="•"/>
            </a:pPr>
            <a:r>
              <a:rPr lang="en-US" sz="2200"/>
              <a:t>Mixed-use and TOD</a:t>
            </a:r>
          </a:p>
          <a:p>
            <a:pPr marL="457200" indent="-457200">
              <a:buFontTx/>
              <a:buChar char="•"/>
            </a:pPr>
            <a:r>
              <a:rPr lang="en-US" sz="2200"/>
              <a:t>CRA in DeLand and Orange City</a:t>
            </a:r>
          </a:p>
          <a:p>
            <a:pPr marL="457200" indent="-457200"/>
            <a:endParaRPr lang="en-US" sz="22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51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53252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53253" name="TextBox 15"/>
          <p:cNvSpPr txBox="1">
            <a:spLocks noChangeArrowheads="1"/>
          </p:cNvSpPr>
          <p:nvPr/>
        </p:nvSpPr>
        <p:spPr bwMode="auto">
          <a:xfrm>
            <a:off x="369888" y="1376363"/>
            <a:ext cx="4627562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/>
            <a:endParaRPr lang="en-US" sz="2400"/>
          </a:p>
          <a:p>
            <a:pPr marL="457200" indent="-457200"/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30250" y="992188"/>
            <a:ext cx="269875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spcBef>
                <a:spcPct val="50000"/>
              </a:spcBef>
            </a:pPr>
            <a:r>
              <a:rPr lang="en-US" sz="2400" b="1" u="sng" dirty="0"/>
              <a:t>GIS Interface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sz="2400" dirty="0"/>
              <a:t>Same </a:t>
            </a:r>
            <a:r>
              <a:rPr lang="en-US" sz="2400" dirty="0" smtClean="0"/>
              <a:t>Format as </a:t>
            </a:r>
            <a:r>
              <a:rPr lang="en-US" sz="2400" dirty="0"/>
              <a:t>the US 1 CIP </a:t>
            </a:r>
            <a:r>
              <a:rPr lang="en-US" sz="2400" dirty="0" smtClean="0"/>
              <a:t>GIS tool</a:t>
            </a:r>
            <a:endParaRPr lang="en-US" sz="2400" dirty="0"/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sz="2400" dirty="0"/>
              <a:t>Identifies the Projects within the Corridor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sz="2400" dirty="0"/>
              <a:t>Provides Status of the Project 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sz="2400" dirty="0"/>
              <a:t>Identifies Complementary and Conflicting Projects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53255" name="TextBox 15"/>
          <p:cNvSpPr txBox="1">
            <a:spLocks noChangeArrowheads="1"/>
          </p:cNvSpPr>
          <p:nvPr/>
        </p:nvSpPr>
        <p:spPr bwMode="auto">
          <a:xfrm>
            <a:off x="5365750" y="1354138"/>
            <a:ext cx="46275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grpSp>
        <p:nvGrpSpPr>
          <p:cNvPr id="53257" name="Group 23"/>
          <p:cNvGrpSpPr>
            <a:grpSpLocks/>
          </p:cNvGrpSpPr>
          <p:nvPr/>
        </p:nvGrpSpPr>
        <p:grpSpPr bwMode="auto">
          <a:xfrm>
            <a:off x="3475038" y="1252538"/>
            <a:ext cx="5872162" cy="4921250"/>
            <a:chOff x="1600200" y="1127760"/>
            <a:chExt cx="7162800" cy="5730240"/>
          </a:xfrm>
        </p:grpSpPr>
        <p:pic>
          <p:nvPicPr>
            <p:cNvPr id="5325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1127760"/>
              <a:ext cx="7162800" cy="573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basemap w muni_40% transparency_with street names.jpg"/>
            <p:cNvPicPr>
              <a:picLocks noChangeAspect="1"/>
            </p:cNvPicPr>
            <p:nvPr/>
          </p:nvPicPr>
          <p:blipFill>
            <a:blip r:embed="rId4" cstate="print"/>
            <a:srcRect l="12844" t="12519" r="10760" b="11220"/>
            <a:stretch>
              <a:fillRect/>
            </a:stretch>
          </p:blipFill>
          <p:spPr>
            <a:xfrm>
              <a:off x="4901788" y="2447564"/>
              <a:ext cx="2941416" cy="3800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752851" y="3709988"/>
            <a:ext cx="2876550" cy="367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Project:	V-11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Category:	Vehicular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Location:	US 17-92 and Graves Ave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Description:	Traffic Control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Jurisdiction:	Orange City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Source Document: 2009-2014 Strategic Plan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Study Date: 2009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Status: Completed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Common Projects: None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DaunPenh" pitchFamily="2" charset="0"/>
                <a:cs typeface="DaunPenh" pitchFamily="2" charset="0"/>
              </a:rPr>
              <a:t>Conflicting Projects: None</a:t>
            </a:r>
          </a:p>
        </p:txBody>
      </p:sp>
      <p:sp>
        <p:nvSpPr>
          <p:cNvPr id="53262" name="AutoShape 14"/>
          <p:cNvSpPr>
            <a:spLocks/>
          </p:cNvSpPr>
          <p:nvPr/>
        </p:nvSpPr>
        <p:spPr bwMode="auto">
          <a:xfrm>
            <a:off x="7078663" y="5230814"/>
            <a:ext cx="503237" cy="207961"/>
          </a:xfrm>
          <a:prstGeom prst="borderCallout2">
            <a:avLst>
              <a:gd name="adj1" fmla="val 35819"/>
              <a:gd name="adj2" fmla="val -11681"/>
              <a:gd name="adj3" fmla="val 35819"/>
              <a:gd name="adj4" fmla="val -13139"/>
              <a:gd name="adj5" fmla="val 60199"/>
              <a:gd name="adj6" fmla="val -1849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/>
            <a:r>
              <a:rPr lang="en-US" b="1" dirty="0">
                <a:latin typeface="DaunPenh" pitchFamily="2" charset="0"/>
                <a:cs typeface="DaunPenh" pitchFamily="2" charset="0"/>
              </a:rPr>
              <a:t>V-11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86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6387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16388" name="TextBox 15"/>
          <p:cNvSpPr txBox="1">
            <a:spLocks noChangeArrowheads="1"/>
          </p:cNvSpPr>
          <p:nvPr/>
        </p:nvSpPr>
        <p:spPr bwMode="auto">
          <a:xfrm>
            <a:off x="779463" y="1268413"/>
            <a:ext cx="4846637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/>
              <a:t>	</a:t>
            </a:r>
            <a:r>
              <a:rPr lang="en-US" sz="2400" b="1" u="sng"/>
              <a:t>Summary of Existing Conditions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Corridor is 41.1 Miles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19 Different Sections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Function and Local Vision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Traffic Data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Roadway Conditions (pavement, ADA compliance, bike/ped facilities, crash data, etc.)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Transit Stop Conditions</a:t>
            </a:r>
          </a:p>
          <a:p>
            <a:pPr marL="457200" indent="-457200">
              <a:buFontTx/>
              <a:buChar char="•"/>
            </a:pPr>
            <a:endParaRPr lang="en-US" sz="2000" b="1" u="sng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None/>
            </a:pPr>
            <a:endParaRPr lang="en-US" sz="2000">
              <a:latin typeface="Calibri" pitchFamily="34" charset="0"/>
            </a:endParaRPr>
          </a:p>
          <a:p>
            <a:pPr marL="457200" indent="-457200"/>
            <a:endParaRPr lang="en-US" sz="2000" b="1" u="sng">
              <a:latin typeface="Calibri" pitchFamily="34" charset="0"/>
            </a:endParaRPr>
          </a:p>
          <a:p>
            <a:pPr marL="457200" indent="-457200"/>
            <a:endParaRPr lang="en-US" sz="2000" b="1" u="sng">
              <a:latin typeface="Calibri" pitchFamily="34" charset="0"/>
            </a:endParaRPr>
          </a:p>
        </p:txBody>
      </p:sp>
      <p:pic>
        <p:nvPicPr>
          <p:cNvPr id="16393" name="Picture 9" descr="Windshield Observation 021"/>
          <p:cNvPicPr>
            <a:picLocks noChangeAspect="1" noChangeArrowheads="1"/>
          </p:cNvPicPr>
          <p:nvPr/>
        </p:nvPicPr>
        <p:blipFill>
          <a:blip r:embed="rId3" cstate="print"/>
          <a:srcRect l="5423" t="10173" b="10580"/>
          <a:stretch>
            <a:fillRect/>
          </a:stretch>
        </p:blipFill>
        <p:spPr bwMode="auto">
          <a:xfrm>
            <a:off x="5559425" y="1108075"/>
            <a:ext cx="2214563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4" name="Picture 10" descr="Windshield Observation 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950" y="3821113"/>
            <a:ext cx="2201863" cy="141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5" name="Picture 11" descr="Windshield Observation 016"/>
          <p:cNvPicPr>
            <a:picLocks noChangeAspect="1" noChangeArrowheads="1"/>
          </p:cNvPicPr>
          <p:nvPr/>
        </p:nvPicPr>
        <p:blipFill>
          <a:blip r:embed="rId5" cstate="print">
            <a:lum bright="16000" contrast="16000"/>
          </a:blip>
          <a:srcRect/>
          <a:stretch>
            <a:fillRect/>
          </a:stretch>
        </p:blipFill>
        <p:spPr bwMode="auto">
          <a:xfrm>
            <a:off x="6267450" y="5481638"/>
            <a:ext cx="2595563" cy="194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939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39940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3303588" y="1349375"/>
            <a:ext cx="2859087" cy="5505450"/>
            <a:chOff x="781" y="753"/>
            <a:chExt cx="1449" cy="27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41194" b="17839"/>
            <a:stretch>
              <a:fillRect/>
            </a:stretch>
          </p:blipFill>
          <p:spPr bwMode="auto">
            <a:xfrm>
              <a:off x="781" y="753"/>
              <a:ext cx="1449" cy="27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9" name="Freeform 38"/>
            <p:cNvSpPr/>
            <p:nvPr/>
          </p:nvSpPr>
          <p:spPr>
            <a:xfrm>
              <a:off x="911" y="754"/>
              <a:ext cx="936" cy="2627"/>
            </a:xfrm>
            <a:custGeom>
              <a:avLst/>
              <a:gdLst>
                <a:gd name="connsiteX0" fmla="*/ 1044054 w 1228299"/>
                <a:gd name="connsiteY0" fmla="*/ 3473356 h 3473356"/>
                <a:gd name="connsiteX1" fmla="*/ 1050878 w 1228299"/>
                <a:gd name="connsiteY1" fmla="*/ 3275463 h 3473356"/>
                <a:gd name="connsiteX2" fmla="*/ 1160060 w 1228299"/>
                <a:gd name="connsiteY2" fmla="*/ 3173105 h 3473356"/>
                <a:gd name="connsiteX3" fmla="*/ 1180532 w 1228299"/>
                <a:gd name="connsiteY3" fmla="*/ 2947917 h 3473356"/>
                <a:gd name="connsiteX4" fmla="*/ 1228299 w 1228299"/>
                <a:gd name="connsiteY4" fmla="*/ 2797791 h 3473356"/>
                <a:gd name="connsiteX5" fmla="*/ 1207827 w 1228299"/>
                <a:gd name="connsiteY5" fmla="*/ 2326944 h 3473356"/>
                <a:gd name="connsiteX6" fmla="*/ 1180532 w 1228299"/>
                <a:gd name="connsiteY6" fmla="*/ 2286000 h 3473356"/>
                <a:gd name="connsiteX7" fmla="*/ 1201003 w 1228299"/>
                <a:gd name="connsiteY7" fmla="*/ 1665027 h 3473356"/>
                <a:gd name="connsiteX8" fmla="*/ 1064526 w 1228299"/>
                <a:gd name="connsiteY8" fmla="*/ 1549021 h 3473356"/>
                <a:gd name="connsiteX9" fmla="*/ 975815 w 1228299"/>
                <a:gd name="connsiteY9" fmla="*/ 1439839 h 3473356"/>
                <a:gd name="connsiteX10" fmla="*/ 873457 w 1228299"/>
                <a:gd name="connsiteY10" fmla="*/ 1323833 h 3473356"/>
                <a:gd name="connsiteX11" fmla="*/ 873457 w 1228299"/>
                <a:gd name="connsiteY11" fmla="*/ 1146412 h 3473356"/>
                <a:gd name="connsiteX12" fmla="*/ 102359 w 1228299"/>
                <a:gd name="connsiteY12" fmla="*/ 457200 h 3473356"/>
                <a:gd name="connsiteX13" fmla="*/ 88711 w 1228299"/>
                <a:gd name="connsiteY13" fmla="*/ 341194 h 3473356"/>
                <a:gd name="connsiteX14" fmla="*/ 61415 w 1228299"/>
                <a:gd name="connsiteY14" fmla="*/ 211541 h 3473356"/>
                <a:gd name="connsiteX15" fmla="*/ 0 w 1228299"/>
                <a:gd name="connsiteY15" fmla="*/ 0 h 3473356"/>
                <a:gd name="connsiteX0" fmla="*/ 1303361 w 1487606"/>
                <a:gd name="connsiteY0" fmla="*/ 4169392 h 4169392"/>
                <a:gd name="connsiteX1" fmla="*/ 1310185 w 1487606"/>
                <a:gd name="connsiteY1" fmla="*/ 3971499 h 4169392"/>
                <a:gd name="connsiteX2" fmla="*/ 1419367 w 1487606"/>
                <a:gd name="connsiteY2" fmla="*/ 3869141 h 4169392"/>
                <a:gd name="connsiteX3" fmla="*/ 1439839 w 1487606"/>
                <a:gd name="connsiteY3" fmla="*/ 3643953 h 4169392"/>
                <a:gd name="connsiteX4" fmla="*/ 1487606 w 1487606"/>
                <a:gd name="connsiteY4" fmla="*/ 3493827 h 4169392"/>
                <a:gd name="connsiteX5" fmla="*/ 1467134 w 1487606"/>
                <a:gd name="connsiteY5" fmla="*/ 3022980 h 4169392"/>
                <a:gd name="connsiteX6" fmla="*/ 1439839 w 1487606"/>
                <a:gd name="connsiteY6" fmla="*/ 2982036 h 4169392"/>
                <a:gd name="connsiteX7" fmla="*/ 1460310 w 1487606"/>
                <a:gd name="connsiteY7" fmla="*/ 2361063 h 4169392"/>
                <a:gd name="connsiteX8" fmla="*/ 1323833 w 1487606"/>
                <a:gd name="connsiteY8" fmla="*/ 2245057 h 4169392"/>
                <a:gd name="connsiteX9" fmla="*/ 1235122 w 1487606"/>
                <a:gd name="connsiteY9" fmla="*/ 2135875 h 4169392"/>
                <a:gd name="connsiteX10" fmla="*/ 1132764 w 1487606"/>
                <a:gd name="connsiteY10" fmla="*/ 2019869 h 4169392"/>
                <a:gd name="connsiteX11" fmla="*/ 1132764 w 1487606"/>
                <a:gd name="connsiteY11" fmla="*/ 1842448 h 4169392"/>
                <a:gd name="connsiteX12" fmla="*/ 361666 w 1487606"/>
                <a:gd name="connsiteY12" fmla="*/ 1153236 h 4169392"/>
                <a:gd name="connsiteX13" fmla="*/ 348018 w 1487606"/>
                <a:gd name="connsiteY13" fmla="*/ 1037230 h 4169392"/>
                <a:gd name="connsiteX14" fmla="*/ 320722 w 1487606"/>
                <a:gd name="connsiteY14" fmla="*/ 907577 h 4169392"/>
                <a:gd name="connsiteX15" fmla="*/ 0 w 1487606"/>
                <a:gd name="connsiteY15" fmla="*/ 0 h 416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7606" h="4169392">
                  <a:moveTo>
                    <a:pt x="1303361" y="4169392"/>
                  </a:moveTo>
                  <a:lnTo>
                    <a:pt x="1310185" y="3971499"/>
                  </a:lnTo>
                  <a:lnTo>
                    <a:pt x="1419367" y="3869141"/>
                  </a:lnTo>
                  <a:lnTo>
                    <a:pt x="1439839" y="3643953"/>
                  </a:lnTo>
                  <a:lnTo>
                    <a:pt x="1487606" y="3493827"/>
                  </a:lnTo>
                  <a:lnTo>
                    <a:pt x="1467134" y="3022980"/>
                  </a:lnTo>
                  <a:lnTo>
                    <a:pt x="1439839" y="2982036"/>
                  </a:lnTo>
                  <a:lnTo>
                    <a:pt x="1460310" y="2361063"/>
                  </a:lnTo>
                  <a:lnTo>
                    <a:pt x="1323833" y="2245057"/>
                  </a:lnTo>
                  <a:lnTo>
                    <a:pt x="1235122" y="2135875"/>
                  </a:lnTo>
                  <a:lnTo>
                    <a:pt x="1132764" y="2019869"/>
                  </a:lnTo>
                  <a:lnTo>
                    <a:pt x="1132764" y="1842448"/>
                  </a:lnTo>
                  <a:lnTo>
                    <a:pt x="361666" y="1153236"/>
                  </a:lnTo>
                  <a:lnTo>
                    <a:pt x="348018" y="1037230"/>
                  </a:lnTo>
                  <a:lnTo>
                    <a:pt x="320722" y="907577"/>
                  </a:lnTo>
                  <a:lnTo>
                    <a:pt x="0" y="0"/>
                  </a:lnTo>
                </a:path>
              </a:pathLst>
            </a:custGeom>
            <a:ln w="508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39946" name="AutoShape 10"/>
          <p:cNvSpPr>
            <a:spLocks noChangeArrowheads="1"/>
          </p:cNvSpPr>
          <p:nvPr/>
        </p:nvSpPr>
        <p:spPr bwMode="auto">
          <a:xfrm>
            <a:off x="7734300" y="5543550"/>
            <a:ext cx="1866900" cy="1809750"/>
          </a:xfrm>
          <a:prstGeom prst="wedgeRectCallout">
            <a:avLst>
              <a:gd name="adj1" fmla="val -177977"/>
              <a:gd name="adj2" fmla="val -223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Urban 4-lane divided with raised medians</a:t>
            </a:r>
          </a:p>
        </p:txBody>
      </p:sp>
      <p:pic>
        <p:nvPicPr>
          <p:cNvPr id="39948" name="Picture 12" descr="Windshield Observation 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8913" y="5610225"/>
            <a:ext cx="1736725" cy="1303338"/>
          </a:xfrm>
          <a:prstGeom prst="rect">
            <a:avLst/>
          </a:prstGeom>
          <a:noFill/>
        </p:spPr>
      </p:pic>
      <p:pic>
        <p:nvPicPr>
          <p:cNvPr id="39947" name="Picture 11" descr="Section 6 Elm to Wiscons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6213" y="3240088"/>
            <a:ext cx="1771650" cy="1304925"/>
          </a:xfrm>
          <a:prstGeom prst="rect">
            <a:avLst/>
          </a:prstGeom>
          <a:noFill/>
        </p:spPr>
      </p:pic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7742238" y="3154363"/>
            <a:ext cx="1866900" cy="1876425"/>
          </a:xfrm>
          <a:prstGeom prst="wedgeRectCallout">
            <a:avLst>
              <a:gd name="adj1" fmla="val -177296"/>
              <a:gd name="adj2" fmla="val 615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Urban 4-lane w/ bi-directional turn lanes</a:t>
            </a:r>
          </a:p>
        </p:txBody>
      </p:sp>
      <p:pic>
        <p:nvPicPr>
          <p:cNvPr id="39957" name="Picture 21" descr="Windshield Observation 0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613" y="4795838"/>
            <a:ext cx="1792287" cy="1401762"/>
          </a:xfrm>
          <a:prstGeom prst="rect">
            <a:avLst/>
          </a:prstGeom>
          <a:noFill/>
        </p:spPr>
      </p:pic>
      <p:pic>
        <p:nvPicPr>
          <p:cNvPr id="39959" name="Picture 23" descr="Windshield Observation 0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2855913"/>
            <a:ext cx="1851025" cy="1389062"/>
          </a:xfrm>
          <a:prstGeom prst="rect">
            <a:avLst/>
          </a:prstGeom>
          <a:noFill/>
        </p:spPr>
      </p:pic>
      <p:pic>
        <p:nvPicPr>
          <p:cNvPr id="39960" name="Picture 24" descr="Windshield Observation 0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738" y="1055688"/>
            <a:ext cx="1784350" cy="1338262"/>
          </a:xfrm>
          <a:prstGeom prst="rect">
            <a:avLst/>
          </a:prstGeom>
          <a:noFill/>
        </p:spPr>
      </p:pic>
      <p:pic>
        <p:nvPicPr>
          <p:cNvPr id="39951" name="Picture 15" descr="Windshield Observation 0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338" y="1201738"/>
            <a:ext cx="1746250" cy="1309687"/>
          </a:xfrm>
          <a:prstGeom prst="rect">
            <a:avLst/>
          </a:prstGeom>
          <a:noFill/>
        </p:spPr>
      </p:pic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712075" y="1120775"/>
            <a:ext cx="1866900" cy="1704975"/>
          </a:xfrm>
          <a:prstGeom prst="wedgeRectCallout">
            <a:avLst>
              <a:gd name="adj1" fmla="val -176699"/>
              <a:gd name="adj2" fmla="val 156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2-lane CBD</a:t>
            </a:r>
          </a:p>
        </p:txBody>
      </p:sp>
      <p:sp>
        <p:nvSpPr>
          <p:cNvPr id="39963" name="AutoShape 27"/>
          <p:cNvSpPr>
            <a:spLocks noChangeArrowheads="1"/>
          </p:cNvSpPr>
          <p:nvPr/>
        </p:nvSpPr>
        <p:spPr bwMode="auto">
          <a:xfrm>
            <a:off x="365125" y="4737100"/>
            <a:ext cx="1955800" cy="1911350"/>
          </a:xfrm>
          <a:prstGeom prst="wedgeRectCallout">
            <a:avLst>
              <a:gd name="adj1" fmla="val 202681"/>
              <a:gd name="adj2" fmla="val -64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4-Lane urban divided with raised medians</a:t>
            </a:r>
          </a:p>
        </p:txBody>
      </p:sp>
      <p:sp>
        <p:nvSpPr>
          <p:cNvPr id="39965" name="AutoShape 29"/>
          <p:cNvSpPr>
            <a:spLocks noChangeArrowheads="1"/>
          </p:cNvSpPr>
          <p:nvPr/>
        </p:nvSpPr>
        <p:spPr bwMode="auto">
          <a:xfrm>
            <a:off x="382588" y="2786063"/>
            <a:ext cx="1955800" cy="1758950"/>
          </a:xfrm>
          <a:prstGeom prst="wedgeRectCallout">
            <a:avLst>
              <a:gd name="adj1" fmla="val 145861"/>
              <a:gd name="adj2" fmla="val -37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Rural 2-lane undivided</a:t>
            </a:r>
          </a:p>
        </p:txBody>
      </p:sp>
      <p:sp>
        <p:nvSpPr>
          <p:cNvPr id="39966" name="AutoShape 30"/>
          <p:cNvSpPr>
            <a:spLocks noChangeArrowheads="1"/>
          </p:cNvSpPr>
          <p:nvPr/>
        </p:nvSpPr>
        <p:spPr bwMode="auto">
          <a:xfrm>
            <a:off x="352425" y="930275"/>
            <a:ext cx="1955800" cy="1692275"/>
          </a:xfrm>
          <a:prstGeom prst="wedgeRectCallout">
            <a:avLst>
              <a:gd name="adj1" fmla="val 130843"/>
              <a:gd name="adj2" fmla="val 3527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/>
            <a:r>
              <a:rPr lang="en-US"/>
              <a:t>Rural 2-lane undivided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2886075" y="942975"/>
            <a:ext cx="4791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Examples of Roadway Sections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0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7411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17412" name="TextBox 15"/>
          <p:cNvSpPr txBox="1">
            <a:spLocks noChangeArrowheads="1"/>
          </p:cNvSpPr>
          <p:nvPr/>
        </p:nvSpPr>
        <p:spPr bwMode="auto">
          <a:xfrm>
            <a:off x="741363" y="836613"/>
            <a:ext cx="56959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/>
              <a:t>	</a:t>
            </a:r>
            <a:r>
              <a:rPr lang="en-US" sz="2400" b="1" u="sng"/>
              <a:t>Analysis of Functional Classification and SIS Impacts</a:t>
            </a:r>
          </a:p>
          <a:p>
            <a:pPr marL="457200" indent="-457200"/>
            <a:endParaRPr lang="en-US" sz="2400" b="1" u="sng"/>
          </a:p>
          <a:p>
            <a:pPr marL="457200" indent="-457200">
              <a:buFontTx/>
              <a:buAutoNum type="arabicPeriod"/>
            </a:pPr>
            <a:r>
              <a:rPr lang="en-US" sz="2400"/>
              <a:t>Looked at Functional Classification and SIS Issues</a:t>
            </a:r>
          </a:p>
          <a:p>
            <a:pPr marL="457200" indent="-457200"/>
            <a:endParaRPr lang="en-US" sz="2400"/>
          </a:p>
          <a:p>
            <a:pPr marL="457200" indent="-457200"/>
            <a:r>
              <a:rPr lang="en-US" sz="2400"/>
              <a:t>2. 	Florida Intrastate Highway System Eliminated and Blended into SIS</a:t>
            </a:r>
          </a:p>
          <a:p>
            <a:pPr marL="457200" indent="-457200"/>
            <a:endParaRPr lang="en-US" sz="2400"/>
          </a:p>
          <a:p>
            <a:pPr marL="457200" indent="-457200"/>
            <a:r>
              <a:rPr lang="en-US" sz="2400"/>
              <a:t>3. 	Reviewed Design Standards/ Alternatives/Level-of-Service Issues</a:t>
            </a:r>
          </a:p>
          <a:p>
            <a:pPr marL="457200" indent="-457200"/>
            <a:endParaRPr lang="en-US" sz="2400"/>
          </a:p>
          <a:p>
            <a:pPr marL="457200" indent="-457200"/>
            <a:r>
              <a:rPr lang="en-US" sz="2400"/>
              <a:t>4.	Summary of SIS Designation (SR 472 as alternative SIS facility)</a:t>
            </a:r>
          </a:p>
          <a:p>
            <a:pPr marL="457200" indent="-457200"/>
            <a:endParaRPr lang="en-US" sz="2400"/>
          </a:p>
        </p:txBody>
      </p:sp>
      <p:pic>
        <p:nvPicPr>
          <p:cNvPr id="17413" name="Picture 7" descr="US 17 92 CIP SIS Ma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1266825"/>
            <a:ext cx="262255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03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51204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51205" name="TextBox 15"/>
          <p:cNvSpPr txBox="1">
            <a:spLocks noChangeArrowheads="1"/>
          </p:cNvSpPr>
          <p:nvPr/>
        </p:nvSpPr>
        <p:spPr bwMode="auto">
          <a:xfrm>
            <a:off x="741363" y="1808163"/>
            <a:ext cx="48545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/>
              <a:t>	</a:t>
            </a:r>
            <a:r>
              <a:rPr lang="en-US" sz="2400" b="1" u="sng"/>
              <a:t>Impacts of SIS Designation</a:t>
            </a:r>
          </a:p>
          <a:p>
            <a:pPr marL="457200" indent="-457200">
              <a:buFontTx/>
              <a:buChar char="•"/>
            </a:pPr>
            <a:r>
              <a:rPr lang="en-US" sz="2400"/>
              <a:t>Potential SIS Relocation to Accommodate Local Vision</a:t>
            </a:r>
          </a:p>
          <a:p>
            <a:pPr marL="457200" indent="-457200">
              <a:buFontTx/>
              <a:buChar char="•"/>
            </a:pPr>
            <a:r>
              <a:rPr lang="en-US" sz="2400"/>
              <a:t>Provide Routing that Separates Truck Traffic from Redevelopment Areas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Identify Process and Data Requirements for Re-designation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Investigate Funding Resources for SIS </a:t>
            </a:r>
          </a:p>
        </p:txBody>
      </p:sp>
      <p:pic>
        <p:nvPicPr>
          <p:cNvPr id="7" name="Picture 6" descr="SIS Relocation Map 1017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6781" y="1209132"/>
            <a:ext cx="4077887" cy="529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0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7651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/>
              <a:t>Next Steps</a:t>
            </a:r>
          </a:p>
          <a:p>
            <a:pPr marL="342900" indent="-342900">
              <a:lnSpc>
                <a:spcPct val="150000"/>
              </a:lnSpc>
            </a:pPr>
            <a:endParaRPr lang="en-US" sz="2400" b="1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/>
              <a:t>Review and Update Findings with Stakeholders</a:t>
            </a:r>
          </a:p>
          <a:p>
            <a:pPr marL="342900" indent="-342900">
              <a:lnSpc>
                <a:spcPct val="150000"/>
              </a:lnSpc>
              <a:buFontTx/>
              <a:buChar char="o"/>
            </a:pPr>
            <a:r>
              <a:rPr lang="en-US" sz="2400"/>
              <a:t>Complete GIS-based Mapping Projects</a:t>
            </a:r>
          </a:p>
          <a:p>
            <a:pPr marL="342900" indent="-342900">
              <a:lnSpc>
                <a:spcPct val="150000"/>
              </a:lnSpc>
              <a:buFontTx/>
              <a:buChar char="o"/>
            </a:pPr>
            <a:r>
              <a:rPr lang="en-US" sz="2400"/>
              <a:t>Draft Final Report</a:t>
            </a:r>
          </a:p>
          <a:p>
            <a:pPr marL="342900" indent="-342900">
              <a:lnSpc>
                <a:spcPct val="150000"/>
              </a:lnSpc>
              <a:buFontTx/>
              <a:buChar char="o"/>
            </a:pPr>
            <a:r>
              <a:rPr lang="en-US" sz="2400"/>
              <a:t>Hold Final Workshop with Stakeholders</a:t>
            </a:r>
          </a:p>
          <a:p>
            <a:pPr marL="342900" indent="-342900">
              <a:lnSpc>
                <a:spcPct val="150000"/>
              </a:lnSpc>
              <a:buFontTx/>
              <a:buChar char="o"/>
            </a:pPr>
            <a:r>
              <a:rPr lang="en-US" sz="2400"/>
              <a:t>Present Final Report to CAC, TCC and TPO Board</a:t>
            </a:r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4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8675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7" name="TextBox 6"/>
          <p:cNvSpPr txBox="1"/>
          <p:nvPr/>
        </p:nvSpPr>
        <p:spPr>
          <a:xfrm>
            <a:off x="2398713" y="1951038"/>
            <a:ext cx="5270500" cy="1187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837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THANK YOU FOR YOUR TIME AND ASSISTANCE.</a:t>
            </a:r>
          </a:p>
          <a:p>
            <a:pPr algn="ctr">
              <a:defRPr/>
            </a:pPr>
            <a:endParaRPr lang="en-US" sz="2400">
              <a:solidFill>
                <a:srgbClr val="08376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677" name="Picture 15" descr="lassiter logo-true color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788" y="3630613"/>
            <a:ext cx="5826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4863" y="5497513"/>
            <a:ext cx="2433637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4" descr="PSC-letterhead 4 colo#89A77"/>
          <p:cNvPicPr>
            <a:picLocks noChangeAspect="1"/>
          </p:cNvPicPr>
          <p:nvPr/>
        </p:nvPicPr>
        <p:blipFill>
          <a:blip r:embed="rId5" cstate="print"/>
          <a:srcRect r="56662" b="3532"/>
          <a:stretch>
            <a:fillRect/>
          </a:stretch>
        </p:blipFill>
        <p:spPr bwMode="auto">
          <a:xfrm>
            <a:off x="5576888" y="5511800"/>
            <a:ext cx="23828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62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5363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15364" name="Rectangle 63"/>
          <p:cNvSpPr>
            <a:spLocks noChangeArrowheads="1"/>
          </p:cNvSpPr>
          <p:nvPr/>
        </p:nvSpPr>
        <p:spPr bwMode="auto">
          <a:xfrm>
            <a:off x="388938" y="1198563"/>
            <a:ext cx="52705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5000"/>
              </a:lnSpc>
            </a:pPr>
            <a:r>
              <a:rPr lang="en-US" sz="2400" b="1" u="sng" dirty="0" smtClean="0"/>
              <a:t>Introduction </a:t>
            </a:r>
            <a:r>
              <a:rPr lang="en-US" sz="2400" b="1" u="sng" dirty="0"/>
              <a:t>and Overview</a:t>
            </a:r>
          </a:p>
          <a:p>
            <a:pPr marL="457200" indent="-457200" eaLnBrk="0" hangingPunct="0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/>
              <a:t>Study </a:t>
            </a:r>
            <a:r>
              <a:rPr lang="en-US" sz="2400" dirty="0"/>
              <a:t>Area: US 17-92 from Seminole County line to the Putnam County Line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South Section: Seminole County line to Spring Garden Avenue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North Section: Spring Garden Avenue to Putnam County line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Four cities and Volusia County</a:t>
            </a:r>
          </a:p>
          <a:p>
            <a:pPr marL="457200" indent="-457200" eaLnBrk="0" hangingPunct="0">
              <a:buFontTx/>
              <a:buChar char="•"/>
            </a:pPr>
            <a:endParaRPr lang="en-US" sz="1800" b="1" u="sng" dirty="0"/>
          </a:p>
        </p:txBody>
      </p:sp>
      <p:grpSp>
        <p:nvGrpSpPr>
          <p:cNvPr id="15365" name="Group 17"/>
          <p:cNvGrpSpPr>
            <a:grpSpLocks/>
          </p:cNvGrpSpPr>
          <p:nvPr/>
        </p:nvGrpSpPr>
        <p:grpSpPr bwMode="auto">
          <a:xfrm>
            <a:off x="5398739" y="745002"/>
            <a:ext cx="4229136" cy="6440115"/>
            <a:chOff x="3551" y="419"/>
            <a:chExt cx="2727" cy="3364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9" y="419"/>
              <a:ext cx="2448" cy="33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5368" name="Picture 3" descr="C:\Users\Clay\AppData\Local\Microsoft\Windows\Temporary Internet Files\Content.IE5\BW4D17Z7\MC900432586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" y="1145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3" descr="C:\Users\Clay\AppData\Local\Microsoft\Windows\Temporary Internet Files\Content.IE5\BW4D17Z7\MC900432586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16" y="3005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3" descr="C:\Users\Clay\AppData\Local\Microsoft\Windows\Temporary Internet Files\Content.IE5\BW4D17Z7\MC900432586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18" y="26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AutoShape 18"/>
            <p:cNvSpPr>
              <a:spLocks noChangeArrowheads="1"/>
            </p:cNvSpPr>
            <p:nvPr/>
          </p:nvSpPr>
          <p:spPr bwMode="auto">
            <a:xfrm>
              <a:off x="3551" y="1580"/>
              <a:ext cx="584" cy="212"/>
            </a:xfrm>
            <a:prstGeom prst="wedgeRoundRectCallout">
              <a:avLst>
                <a:gd name="adj1" fmla="val 41440"/>
                <a:gd name="adj2" fmla="val -13726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/>
                <a:t>Pierson</a:t>
              </a:r>
            </a:p>
          </p:txBody>
        </p:sp>
        <p:sp>
          <p:nvSpPr>
            <p:cNvPr id="15372" name="AutoShape 19"/>
            <p:cNvSpPr>
              <a:spLocks noChangeArrowheads="1"/>
            </p:cNvSpPr>
            <p:nvPr/>
          </p:nvSpPr>
          <p:spPr bwMode="auto">
            <a:xfrm>
              <a:off x="3970" y="2369"/>
              <a:ext cx="584" cy="188"/>
            </a:xfrm>
            <a:prstGeom prst="wedgeRoundRectCallout">
              <a:avLst>
                <a:gd name="adj1" fmla="val 130355"/>
                <a:gd name="adj2" fmla="val 4651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/>
                <a:t>DeLand</a:t>
              </a:r>
            </a:p>
          </p:txBody>
        </p:sp>
        <p:sp>
          <p:nvSpPr>
            <p:cNvPr id="15373" name="AutoShape 20"/>
            <p:cNvSpPr>
              <a:spLocks noChangeArrowheads="1"/>
            </p:cNvSpPr>
            <p:nvPr/>
          </p:nvSpPr>
          <p:spPr bwMode="auto">
            <a:xfrm>
              <a:off x="5602" y="2257"/>
              <a:ext cx="676" cy="320"/>
            </a:xfrm>
            <a:prstGeom prst="wedgeRoundRectCallout">
              <a:avLst>
                <a:gd name="adj1" fmla="val -100286"/>
                <a:gd name="adj2" fmla="val 14752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/>
                <a:t>Orange City </a:t>
              </a:r>
            </a:p>
          </p:txBody>
        </p:sp>
        <p:sp>
          <p:nvSpPr>
            <p:cNvPr id="15374" name="AutoShape 21"/>
            <p:cNvSpPr>
              <a:spLocks noChangeArrowheads="1"/>
            </p:cNvSpPr>
            <p:nvPr/>
          </p:nvSpPr>
          <p:spPr bwMode="auto">
            <a:xfrm>
              <a:off x="5330" y="3290"/>
              <a:ext cx="584" cy="212"/>
            </a:xfrm>
            <a:prstGeom prst="wedgeRoundRectCallout">
              <a:avLst>
                <a:gd name="adj1" fmla="val -68222"/>
                <a:gd name="adj2" fmla="val -7579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/>
                <a:t>DeBary</a:t>
              </a:r>
            </a:p>
          </p:txBody>
        </p:sp>
        <p:pic>
          <p:nvPicPr>
            <p:cNvPr id="15367" name="Picture 3" descr="C:\Users\Clay\AppData\Local\Microsoft\Windows\Temporary Internet Files\Content.IE5\BW4D17Z7\MC900432586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479885">
              <a:off x="4894" y="2295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Freeform 17"/>
          <p:cNvSpPr/>
          <p:nvPr/>
        </p:nvSpPr>
        <p:spPr>
          <a:xfrm>
            <a:off x="6115051" y="2009776"/>
            <a:ext cx="1219200" cy="1885950"/>
          </a:xfrm>
          <a:custGeom>
            <a:avLst/>
            <a:gdLst>
              <a:gd name="connsiteX0" fmla="*/ 38100 w 1285875"/>
              <a:gd name="connsiteY0" fmla="*/ 0 h 1933575"/>
              <a:gd name="connsiteX1" fmla="*/ 0 w 1285875"/>
              <a:gd name="connsiteY1" fmla="*/ 209550 h 1933575"/>
              <a:gd name="connsiteX2" fmla="*/ 180975 w 1285875"/>
              <a:gd name="connsiteY2" fmla="*/ 752475 h 1933575"/>
              <a:gd name="connsiteX3" fmla="*/ 438150 w 1285875"/>
              <a:gd name="connsiteY3" fmla="*/ 1333500 h 1933575"/>
              <a:gd name="connsiteX4" fmla="*/ 857250 w 1285875"/>
              <a:gd name="connsiteY4" fmla="*/ 1600200 h 1933575"/>
              <a:gd name="connsiteX5" fmla="*/ 1285875 w 1285875"/>
              <a:gd name="connsiteY5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5875" h="1933575">
                <a:moveTo>
                  <a:pt x="38100" y="0"/>
                </a:moveTo>
                <a:lnTo>
                  <a:pt x="0" y="209550"/>
                </a:lnTo>
                <a:lnTo>
                  <a:pt x="180975" y="752475"/>
                </a:lnTo>
                <a:lnTo>
                  <a:pt x="438150" y="1333500"/>
                </a:lnTo>
                <a:lnTo>
                  <a:pt x="857250" y="1600200"/>
                </a:lnTo>
                <a:lnTo>
                  <a:pt x="1285875" y="193357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340600" y="3905250"/>
            <a:ext cx="558800" cy="2717800"/>
          </a:xfrm>
          <a:custGeom>
            <a:avLst/>
            <a:gdLst>
              <a:gd name="connsiteX0" fmla="*/ 0 w 558800"/>
              <a:gd name="connsiteY0" fmla="*/ 0 h 2717800"/>
              <a:gd name="connsiteX1" fmla="*/ 6350 w 558800"/>
              <a:gd name="connsiteY1" fmla="*/ 139700 h 2717800"/>
              <a:gd name="connsiteX2" fmla="*/ 133350 w 558800"/>
              <a:gd name="connsiteY2" fmla="*/ 228600 h 2717800"/>
              <a:gd name="connsiteX3" fmla="*/ 476250 w 558800"/>
              <a:gd name="connsiteY3" fmla="*/ 501650 h 2717800"/>
              <a:gd name="connsiteX4" fmla="*/ 488950 w 558800"/>
              <a:gd name="connsiteY4" fmla="*/ 622300 h 2717800"/>
              <a:gd name="connsiteX5" fmla="*/ 501650 w 558800"/>
              <a:gd name="connsiteY5" fmla="*/ 920750 h 2717800"/>
              <a:gd name="connsiteX6" fmla="*/ 508000 w 558800"/>
              <a:gd name="connsiteY6" fmla="*/ 1206500 h 2717800"/>
              <a:gd name="connsiteX7" fmla="*/ 546100 w 558800"/>
              <a:gd name="connsiteY7" fmla="*/ 1358900 h 2717800"/>
              <a:gd name="connsiteX8" fmla="*/ 552450 w 558800"/>
              <a:gd name="connsiteY8" fmla="*/ 1485900 h 2717800"/>
              <a:gd name="connsiteX9" fmla="*/ 558800 w 558800"/>
              <a:gd name="connsiteY9" fmla="*/ 1905000 h 2717800"/>
              <a:gd name="connsiteX10" fmla="*/ 488950 w 558800"/>
              <a:gd name="connsiteY10" fmla="*/ 2171700 h 2717800"/>
              <a:gd name="connsiteX11" fmla="*/ 381000 w 558800"/>
              <a:gd name="connsiteY11" fmla="*/ 2444750 h 2717800"/>
              <a:gd name="connsiteX12" fmla="*/ 330200 w 558800"/>
              <a:gd name="connsiteY12" fmla="*/ 271780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8800" h="2717800">
                <a:moveTo>
                  <a:pt x="0" y="0"/>
                </a:moveTo>
                <a:lnTo>
                  <a:pt x="6350" y="139700"/>
                </a:lnTo>
                <a:lnTo>
                  <a:pt x="133350" y="228600"/>
                </a:lnTo>
                <a:lnTo>
                  <a:pt x="476250" y="501650"/>
                </a:lnTo>
                <a:lnTo>
                  <a:pt x="488950" y="622300"/>
                </a:lnTo>
                <a:lnTo>
                  <a:pt x="501650" y="920750"/>
                </a:lnTo>
                <a:lnTo>
                  <a:pt x="508000" y="1206500"/>
                </a:lnTo>
                <a:lnTo>
                  <a:pt x="546100" y="1358900"/>
                </a:lnTo>
                <a:lnTo>
                  <a:pt x="552450" y="1485900"/>
                </a:lnTo>
                <a:cubicBezTo>
                  <a:pt x="554567" y="1625600"/>
                  <a:pt x="556683" y="1765300"/>
                  <a:pt x="558800" y="1905000"/>
                </a:cubicBezTo>
                <a:lnTo>
                  <a:pt x="488950" y="2171700"/>
                </a:lnTo>
                <a:lnTo>
                  <a:pt x="381000" y="2444750"/>
                </a:lnTo>
                <a:lnTo>
                  <a:pt x="330200" y="2717800"/>
                </a:lnTo>
              </a:path>
            </a:pathLst>
          </a:cu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035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4036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4037" name="Rectangle 63"/>
          <p:cNvSpPr>
            <a:spLocks noChangeArrowheads="1"/>
          </p:cNvSpPr>
          <p:nvPr/>
        </p:nvSpPr>
        <p:spPr bwMode="auto">
          <a:xfrm>
            <a:off x="4733925" y="1174750"/>
            <a:ext cx="471963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2400" b="1" u="sng" dirty="0" smtClean="0"/>
              <a:t>Project </a:t>
            </a:r>
            <a:r>
              <a:rPr lang="en-US" sz="2400" b="1" u="sng" dirty="0"/>
              <a:t>Scope</a:t>
            </a:r>
          </a:p>
          <a:p>
            <a:pPr marL="457200" indent="-457200" eaLnBrk="0" hangingPunct="0"/>
            <a:r>
              <a:rPr lang="en-US" sz="2400" b="1" u="sng" dirty="0"/>
              <a:t> 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Collect Studies, Plans and Data, Analysis of Existing Conditions and Develop GIS Interface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Identify and Meet with Stakeholders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Review Functional Classification and Strategic Intermodal System (SIS) Requirements and Procedures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Evaluate Potential Impacts of Relocating SIS</a:t>
            </a:r>
          </a:p>
          <a:p>
            <a:pPr marL="457200" indent="-457200" eaLnBrk="0" hangingPunct="0">
              <a:buFontTx/>
              <a:buChar char="•"/>
            </a:pPr>
            <a:endParaRPr lang="en-US" sz="1800" b="1" u="sng" dirty="0"/>
          </a:p>
        </p:txBody>
      </p:sp>
      <p:pic>
        <p:nvPicPr>
          <p:cNvPr id="44050" name="Picture 18" descr="Windshield Observation 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2393950"/>
            <a:ext cx="3895725" cy="292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59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5060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5061" name="Rectangle 63"/>
          <p:cNvSpPr>
            <a:spLocks noChangeArrowheads="1"/>
          </p:cNvSpPr>
          <p:nvPr/>
        </p:nvSpPr>
        <p:spPr bwMode="auto">
          <a:xfrm>
            <a:off x="5111750" y="1198563"/>
            <a:ext cx="4719638" cy="587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5000"/>
              </a:lnSpc>
            </a:pPr>
            <a:r>
              <a:rPr lang="en-US" sz="2200" b="1" u="sng" dirty="0" smtClean="0"/>
              <a:t>Stakeholders/Working </a:t>
            </a:r>
            <a:r>
              <a:rPr lang="en-US" sz="2200" b="1" u="sng" dirty="0"/>
              <a:t>Group</a:t>
            </a:r>
          </a:p>
          <a:p>
            <a:pPr marL="457200" indent="-457200" eaLnBrk="0" hangingPunct="0">
              <a:lnSpc>
                <a:spcPct val="125000"/>
              </a:lnSpc>
              <a:buFontTx/>
              <a:buChar char="•"/>
            </a:pPr>
            <a:r>
              <a:rPr lang="en-US" sz="2200" dirty="0"/>
              <a:t>City of </a:t>
            </a:r>
            <a:r>
              <a:rPr lang="en-US" sz="2200" dirty="0" err="1"/>
              <a:t>DeBary</a:t>
            </a:r>
            <a:endParaRPr lang="en-US" sz="2200" dirty="0"/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City of DeLand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City of Orange City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Town of Pierson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Volusia County (Growth Management, Traffic Engineering and Economic Development)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Florida Department of Transportation District 5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Volusia TPO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200" dirty="0"/>
              <a:t>Votran/</a:t>
            </a:r>
            <a:r>
              <a:rPr lang="en-US" sz="2200" dirty="0" err="1"/>
              <a:t>SunRail</a:t>
            </a:r>
            <a:endParaRPr lang="en-US" sz="2200" dirty="0"/>
          </a:p>
          <a:p>
            <a:pPr marL="457200" indent="-457200" eaLnBrk="0" hangingPunct="0">
              <a:buFontTx/>
              <a:buChar char="•"/>
            </a:pPr>
            <a:endParaRPr lang="en-US" sz="1800" b="1" u="sng" dirty="0"/>
          </a:p>
        </p:txBody>
      </p:sp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 l="2963" t="11627" r="60533" b="33191"/>
          <a:stretch>
            <a:fillRect/>
          </a:stretch>
        </p:blipFill>
        <p:spPr bwMode="auto">
          <a:xfrm>
            <a:off x="495300" y="1431925"/>
            <a:ext cx="4202113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 l="7614" t="19315" r="61920" b="27567"/>
          <a:stretch>
            <a:fillRect/>
          </a:stretch>
        </p:blipFill>
        <p:spPr bwMode="auto">
          <a:xfrm>
            <a:off x="750888" y="4102100"/>
            <a:ext cx="3724275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1325563"/>
            <a:ext cx="2606675" cy="347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891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37892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7893" name="Rectangle 63"/>
          <p:cNvSpPr>
            <a:spLocks noChangeArrowheads="1"/>
          </p:cNvSpPr>
          <p:nvPr/>
        </p:nvSpPr>
        <p:spPr bwMode="auto">
          <a:xfrm>
            <a:off x="388938" y="1198563"/>
            <a:ext cx="5295900" cy="64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eaLnBrk="0" hangingPunct="0"/>
            <a:r>
              <a:rPr lang="en-US" sz="2400" b="1" u="sng" dirty="0"/>
              <a:t>Data Collection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Volusia TPO Transportation Plans 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Comprehensive Plans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Freight Movement Studies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Origin Destination Studies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CRA Plans/Vision Plans/Area Plans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Corridor Studies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Pedestrian/Bicycle Studies and Plans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Streetscape Plans and Projects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Transit Development Plans (Votran)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Commuter Rail Plans (</a:t>
            </a:r>
            <a:r>
              <a:rPr lang="en-US" sz="2000" dirty="0" err="1"/>
              <a:t>SunRail</a:t>
            </a:r>
            <a:r>
              <a:rPr lang="en-US" sz="2000" dirty="0"/>
              <a:t>)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Intersection Improvements 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Development Master Plans (DRIs)</a:t>
            </a:r>
          </a:p>
          <a:p>
            <a:pPr marL="457200">
              <a:lnSpc>
                <a:spcPct val="125000"/>
              </a:lnSpc>
              <a:buFontTx/>
              <a:buChar char="•"/>
            </a:pPr>
            <a:r>
              <a:rPr lang="en-US" sz="2000" dirty="0"/>
              <a:t>SIS Plans and Design Standards</a:t>
            </a:r>
          </a:p>
          <a:p>
            <a:pPr marL="457200">
              <a:buFontTx/>
              <a:buChar char="•"/>
            </a:pPr>
            <a:endParaRPr lang="en-US" sz="2000" dirty="0"/>
          </a:p>
          <a:p>
            <a:pPr marL="4572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457200" eaLnBrk="0" hangingPunct="0">
              <a:buFontTx/>
              <a:buChar char="•"/>
            </a:pPr>
            <a:endParaRPr lang="en-US" sz="2000" dirty="0"/>
          </a:p>
        </p:txBody>
      </p:sp>
      <p:pic>
        <p:nvPicPr>
          <p:cNvPr id="3790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075" y="2895600"/>
            <a:ext cx="2652713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5688" y="4699000"/>
            <a:ext cx="2409825" cy="2640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1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3012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3013" name="TextBox 15"/>
          <p:cNvSpPr txBox="1">
            <a:spLocks noChangeArrowheads="1"/>
          </p:cNvSpPr>
          <p:nvPr/>
        </p:nvSpPr>
        <p:spPr bwMode="auto">
          <a:xfrm>
            <a:off x="741363" y="836613"/>
            <a:ext cx="3182937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3000" b="1" u="sng">
                <a:latin typeface="Calibri" pitchFamily="34" charset="0"/>
              </a:rPr>
              <a:t>List of Studies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000">
                <a:latin typeface="Calibri" pitchFamily="34" charset="0"/>
              </a:rPr>
              <a:t>Over 75 studies and plans collected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000">
                <a:latin typeface="Calibri" pitchFamily="34" charset="0"/>
              </a:rPr>
              <a:t>Conducted Stakeholder meetings over 2 months.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000">
                <a:latin typeface="Calibri" pitchFamily="34" charset="0"/>
              </a:rPr>
              <a:t>Identified 115 Different Projects</a:t>
            </a:r>
            <a:endParaRPr lang="en-US" sz="3000" b="1" u="sng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None/>
            </a:pPr>
            <a:endParaRPr lang="en-US" sz="3000" b="1" u="sng">
              <a:latin typeface="Calibri" pitchFamily="34" charset="0"/>
            </a:endParaRPr>
          </a:p>
          <a:p>
            <a:pPr marL="457200" indent="-457200"/>
            <a:endParaRPr lang="en-US" sz="1800" b="1" u="sng">
              <a:latin typeface="Calibri" pitchFamily="34" charset="0"/>
            </a:endParaRPr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3" cstate="print"/>
          <a:srcRect l="2025" t="13783" r="64845" b="21097"/>
          <a:stretch>
            <a:fillRect/>
          </a:stretch>
        </p:blipFill>
        <p:spPr bwMode="auto">
          <a:xfrm>
            <a:off x="4037013" y="1535113"/>
            <a:ext cx="5575300" cy="4383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083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6084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6085" name="TextBox 15"/>
          <p:cNvSpPr txBox="1">
            <a:spLocks noChangeArrowheads="1"/>
          </p:cNvSpPr>
          <p:nvPr/>
        </p:nvSpPr>
        <p:spPr bwMode="auto">
          <a:xfrm>
            <a:off x="741363" y="836613"/>
            <a:ext cx="77787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/>
              <a:t>Categories Used in the CIP</a:t>
            </a:r>
          </a:p>
          <a:p>
            <a:pPr marL="457200" indent="-457200"/>
            <a:endParaRPr lang="en-US" sz="2400" b="1"/>
          </a:p>
          <a:p>
            <a:pPr marL="457200" indent="-457200">
              <a:buFontTx/>
              <a:buChar char="•"/>
            </a:pPr>
            <a:r>
              <a:rPr lang="en-US" sz="2400"/>
              <a:t>Vehicular 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r>
              <a:rPr lang="en-US" sz="2400"/>
              <a:t>Bicycle and Pedestrian 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r>
              <a:rPr lang="en-US" sz="2400"/>
              <a:t>Transit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r>
              <a:rPr lang="en-US" sz="2400"/>
              <a:t>Landscape-Streetscape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r>
              <a:rPr lang="en-US" sz="2400"/>
              <a:t>Land Use/Development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r>
              <a:rPr lang="en-US" sz="2400"/>
              <a:t>Other</a:t>
            </a:r>
          </a:p>
          <a:p>
            <a:pPr marL="457200" indent="-457200"/>
            <a:endParaRPr lang="en-US" sz="2400" b="1" u="sng"/>
          </a:p>
          <a:p>
            <a:pPr marL="457200" indent="-457200"/>
            <a:endParaRPr lang="en-US" sz="1800" b="1" u="sng">
              <a:latin typeface="Calibri" pitchFamily="34" charset="0"/>
            </a:endParaRPr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pic>
        <p:nvPicPr>
          <p:cNvPr id="46086" name="Picture 127" descr="Section 6 Elm to Wiscon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663" y="1209675"/>
            <a:ext cx="2382837" cy="1503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7" name="Picture 4" descr="http://www.palmbeachbiketours.com/wp-content/uploads/2009/04/51pslkuf-ll_ss500_.jpg"/>
          <p:cNvPicPr>
            <a:picLocks noChangeAspect="1" noChangeArrowheads="1"/>
          </p:cNvPicPr>
          <p:nvPr/>
        </p:nvPicPr>
        <p:blipFill>
          <a:blip r:embed="rId4" cstate="print"/>
          <a:srcRect l="17799" r="18201"/>
          <a:stretch>
            <a:fillRect/>
          </a:stretch>
        </p:blipFill>
        <p:spPr bwMode="auto">
          <a:xfrm>
            <a:off x="8216900" y="1282700"/>
            <a:ext cx="16764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 descr="http://ts4.mm.bing.net/th?id=I.4887123749242407&amp;pid=1.7&amp;w=244&amp;h=132&amp;c=7&amp;rs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175" y="2916238"/>
            <a:ext cx="23971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8" descr="http://ts1.mm.bing.net/th?id=I.5039453336109460&amp;pid=1.7&amp;w=213&amp;h=145&amp;c=7&amp;rs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1975" y="4367213"/>
            <a:ext cx="23590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9"/>
          <p:cNvPicPr>
            <a:picLocks noChangeAspect="1" noChangeArrowheads="1"/>
          </p:cNvPicPr>
          <p:nvPr/>
        </p:nvPicPr>
        <p:blipFill>
          <a:blip r:embed="rId7" cstate="print"/>
          <a:srcRect l="35750" t="28667" r="11417" b="8221"/>
          <a:stretch>
            <a:fillRect/>
          </a:stretch>
        </p:blipFill>
        <p:spPr bwMode="auto">
          <a:xfrm>
            <a:off x="5651500" y="6083300"/>
            <a:ext cx="2362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8" cstate="print"/>
          <a:srcRect l="40417" t="10538" r="41333" b="20741"/>
          <a:stretch>
            <a:fillRect/>
          </a:stretch>
        </p:blipFill>
        <p:spPr bwMode="auto">
          <a:xfrm>
            <a:off x="8204200" y="4089400"/>
            <a:ext cx="152400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107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7108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7109" name="TextBox 15"/>
          <p:cNvSpPr txBox="1">
            <a:spLocks noChangeArrowheads="1"/>
          </p:cNvSpPr>
          <p:nvPr/>
        </p:nvSpPr>
        <p:spPr bwMode="auto">
          <a:xfrm>
            <a:off x="741363" y="1636713"/>
            <a:ext cx="6586537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663300"/>
                </a:solidFill>
              </a:rPr>
              <a:t>Vehicular</a:t>
            </a:r>
            <a:r>
              <a:rPr lang="en-US" sz="2400" b="1"/>
              <a:t> Category:</a:t>
            </a:r>
          </a:p>
          <a:p>
            <a:pPr marL="457200" indent="-457200">
              <a:buFontTx/>
              <a:buChar char="•"/>
            </a:pPr>
            <a:r>
              <a:rPr lang="en-US" sz="2400"/>
              <a:t>Match Roadway to Local Preference</a:t>
            </a:r>
          </a:p>
          <a:p>
            <a:pPr marL="457200" indent="-457200">
              <a:buFontTx/>
              <a:buChar char="•"/>
            </a:pPr>
            <a:r>
              <a:rPr lang="en-US" sz="2400"/>
              <a:t>Manage Truck Traffic</a:t>
            </a:r>
          </a:p>
          <a:p>
            <a:pPr marL="457200" indent="-457200">
              <a:buFontTx/>
              <a:buChar char="•"/>
            </a:pPr>
            <a:r>
              <a:rPr lang="en-US" sz="2400"/>
              <a:t>Analyze SIS Alignment Alternative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Improve Safety and Speed Control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Improve Operational Efficiency</a:t>
            </a:r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 cstate="print"/>
          <a:srcRect l="35001" t="9480" r="36166" b="23409"/>
          <a:stretch>
            <a:fillRect/>
          </a:stretch>
        </p:blipFill>
        <p:spPr bwMode="auto">
          <a:xfrm>
            <a:off x="6845300" y="4305300"/>
            <a:ext cx="244475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4" cstate="print"/>
          <a:srcRect l="31084" t="9259" r="32001" b="5260"/>
          <a:stretch>
            <a:fillRect/>
          </a:stretch>
        </p:blipFill>
        <p:spPr bwMode="auto">
          <a:xfrm>
            <a:off x="6848475" y="889000"/>
            <a:ext cx="2466975" cy="321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2" name="TextBox 15"/>
          <p:cNvSpPr txBox="1">
            <a:spLocks noChangeArrowheads="1"/>
          </p:cNvSpPr>
          <p:nvPr/>
        </p:nvSpPr>
        <p:spPr bwMode="auto">
          <a:xfrm>
            <a:off x="741363" y="4178300"/>
            <a:ext cx="6002337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000099"/>
                </a:solidFill>
              </a:rPr>
              <a:t>Bike/Ped</a:t>
            </a:r>
            <a:r>
              <a:rPr lang="en-US" sz="2400" b="1"/>
              <a:t> Category: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Improve Mobility Along and Across the Corridor</a:t>
            </a:r>
          </a:p>
          <a:p>
            <a:pPr marL="457200" indent="-457200">
              <a:buFontTx/>
              <a:buChar char="•"/>
            </a:pPr>
            <a:r>
              <a:rPr lang="en-US" sz="2400"/>
              <a:t>Enhance Connectivity with Transit</a:t>
            </a:r>
          </a:p>
          <a:p>
            <a:pPr marL="457200" indent="-457200">
              <a:buFontTx/>
              <a:buChar char="•"/>
            </a:pPr>
            <a:r>
              <a:rPr lang="en-US" sz="2400"/>
              <a:t>Maximize Connection to Regional Facilities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Improve Safety</a:t>
            </a:r>
          </a:p>
          <a:p>
            <a:pPr marL="457200" indent="-457200"/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85813" y="914400"/>
            <a:ext cx="4862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Summary Themes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131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48132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48133" name="TextBox 15"/>
          <p:cNvSpPr txBox="1">
            <a:spLocks noChangeArrowheads="1"/>
          </p:cNvSpPr>
          <p:nvPr/>
        </p:nvSpPr>
        <p:spPr bwMode="auto">
          <a:xfrm>
            <a:off x="377825" y="1565275"/>
            <a:ext cx="5895975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800080"/>
                </a:solidFill>
              </a:rPr>
              <a:t>Transit</a:t>
            </a:r>
            <a:r>
              <a:rPr lang="en-US" sz="2400" b="1"/>
              <a:t> Category:</a:t>
            </a:r>
          </a:p>
          <a:p>
            <a:pPr marL="457200" indent="-457200">
              <a:buFontTx/>
              <a:buChar char="•"/>
            </a:pPr>
            <a:r>
              <a:rPr lang="en-US" sz="2400"/>
              <a:t>Enhance Services to Support Mobility Needs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Interconnect SunRail to Transit </a:t>
            </a:r>
          </a:p>
          <a:p>
            <a:pPr marL="457200" indent="-457200">
              <a:buFontTx/>
              <a:buChar char="•"/>
            </a:pPr>
            <a:r>
              <a:rPr lang="en-US" sz="2400"/>
              <a:t>Coordinate Development (TOD) Plans with Transit Plans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Use Transit to Support Economic Development Plans</a:t>
            </a:r>
          </a:p>
          <a:p>
            <a:pPr marL="457200" indent="-457200"/>
            <a:endParaRPr lang="en-US" sz="2400"/>
          </a:p>
          <a:p>
            <a:pPr marL="457200" indent="-457200"/>
            <a:endParaRPr lang="en-US" sz="1800" b="1" u="sng">
              <a:latin typeface="Calibri" pitchFamily="34" charset="0"/>
            </a:endParaRPr>
          </a:p>
        </p:txBody>
      </p:sp>
      <p:pic>
        <p:nvPicPr>
          <p:cNvPr id="48134" name="Picture 6" descr="http://votran.org/Bik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3392488"/>
            <a:ext cx="3086100" cy="158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5" name="Picture 8" descr="http://www.sunrail.com/uploads/img/3D_Rendering_01.jpg"/>
          <p:cNvPicPr>
            <a:picLocks noChangeAspect="1" noChangeArrowheads="1"/>
          </p:cNvPicPr>
          <p:nvPr/>
        </p:nvPicPr>
        <p:blipFill>
          <a:blip r:embed="rId4" cstate="print"/>
          <a:srcRect l="22662" t="29465" r="5635" b="9177"/>
          <a:stretch>
            <a:fillRect/>
          </a:stretch>
        </p:blipFill>
        <p:spPr bwMode="auto">
          <a:xfrm>
            <a:off x="6291263" y="1135063"/>
            <a:ext cx="3108325" cy="173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6" name="TextBox 15"/>
          <p:cNvSpPr txBox="1">
            <a:spLocks noChangeArrowheads="1"/>
          </p:cNvSpPr>
          <p:nvPr/>
        </p:nvSpPr>
        <p:spPr bwMode="auto">
          <a:xfrm>
            <a:off x="334963" y="4522788"/>
            <a:ext cx="56165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>
                <a:solidFill>
                  <a:srgbClr val="008000"/>
                </a:solidFill>
              </a:rPr>
              <a:t>Landscape/Streetscape </a:t>
            </a:r>
            <a:r>
              <a:rPr lang="en-US" sz="2400" b="1"/>
              <a:t>Category:</a:t>
            </a:r>
          </a:p>
          <a:p>
            <a:pPr marL="342900" indent="-342900">
              <a:buFontTx/>
              <a:buChar char="•"/>
            </a:pPr>
            <a:r>
              <a:rPr lang="en-US" sz="2400"/>
              <a:t>Enhance Community Identity</a:t>
            </a:r>
          </a:p>
          <a:p>
            <a:pPr marL="342900" indent="-342900">
              <a:buFontTx/>
              <a:buChar char="•"/>
            </a:pPr>
            <a:r>
              <a:rPr lang="en-US" sz="2400"/>
              <a:t>Develop Context-Sensitive Roadway Designs</a:t>
            </a:r>
          </a:p>
          <a:p>
            <a:pPr marL="342900" indent="-342900">
              <a:buFontTx/>
              <a:buChar char="•"/>
            </a:pPr>
            <a:r>
              <a:rPr lang="en-US" sz="2400"/>
              <a:t>Improve Aesthetics</a:t>
            </a:r>
          </a:p>
          <a:p>
            <a:pPr marL="342900" indent="-342900"/>
            <a:endParaRPr lang="en-US" sz="2400"/>
          </a:p>
          <a:p>
            <a:pPr marL="342900" indent="-342900"/>
            <a:endParaRPr lang="en-US" sz="2400"/>
          </a:p>
          <a:p>
            <a:pPr marL="342900" indent="-342900"/>
            <a:endParaRPr lang="en-US" sz="2400"/>
          </a:p>
          <a:p>
            <a:pPr marL="342900" indent="-342900"/>
            <a:endParaRPr lang="en-US" sz="1800" b="1" u="sng">
              <a:latin typeface="Calibri" pitchFamily="34" charset="0"/>
            </a:endParaRPr>
          </a:p>
        </p:txBody>
      </p:sp>
      <p:pic>
        <p:nvPicPr>
          <p:cNvPr id="48137" name="Picture 161" descr="Church to Plymouth Pic"/>
          <p:cNvPicPr>
            <a:picLocks noChangeAspect="1" noChangeArrowheads="1"/>
          </p:cNvPicPr>
          <p:nvPr/>
        </p:nvPicPr>
        <p:blipFill>
          <a:blip r:embed="rId5" cstate="print"/>
          <a:srcRect t="11942"/>
          <a:stretch>
            <a:fillRect/>
          </a:stretch>
        </p:blipFill>
        <p:spPr bwMode="auto">
          <a:xfrm>
            <a:off x="6300788" y="5502275"/>
            <a:ext cx="3119437" cy="157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85763" y="914400"/>
            <a:ext cx="4862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Summary Themes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15954</TotalTime>
  <Words>476</Words>
  <Application>Microsoft Office PowerPoint</Application>
  <PresentationFormat>Custom</PresentationFormat>
  <Paragraphs>188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</dc:creator>
  <cp:lastModifiedBy>Jean Parlow</cp:lastModifiedBy>
  <cp:revision>1291</cp:revision>
  <dcterms:created xsi:type="dcterms:W3CDTF">2011-11-06T16:29:25Z</dcterms:created>
  <dcterms:modified xsi:type="dcterms:W3CDTF">2012-10-18T18:53:47Z</dcterms:modified>
</cp:coreProperties>
</file>