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1"/>
  </p:notesMasterIdLst>
  <p:sldIdLst>
    <p:sldId id="256" r:id="rId3"/>
    <p:sldId id="261" r:id="rId4"/>
    <p:sldId id="258" r:id="rId5"/>
    <p:sldId id="260" r:id="rId6"/>
    <p:sldId id="262" r:id="rId7"/>
    <p:sldId id="306" r:id="rId8"/>
    <p:sldId id="325" r:id="rId9"/>
    <p:sldId id="327" r:id="rId10"/>
    <p:sldId id="328" r:id="rId11"/>
    <p:sldId id="305" r:id="rId12"/>
    <p:sldId id="266" r:id="rId13"/>
    <p:sldId id="267" r:id="rId14"/>
    <p:sldId id="307" r:id="rId15"/>
    <p:sldId id="312" r:id="rId16"/>
    <p:sldId id="324" r:id="rId17"/>
    <p:sldId id="280" r:id="rId18"/>
    <p:sldId id="281" r:id="rId19"/>
    <p:sldId id="33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avis Hills" initials="TAH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5698F"/>
    <a:srgbClr val="15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4464" autoAdjust="0"/>
  </p:normalViewPr>
  <p:slideViewPr>
    <p:cSldViewPr snapToGrid="0">
      <p:cViewPr varScale="1">
        <p:scale>
          <a:sx n="84" d="100"/>
          <a:sy n="84" d="100"/>
        </p:scale>
        <p:origin x="-1373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200"/>
    </p:cViewPr>
  </p:sorterViewPr>
  <p:notesViewPr>
    <p:cSldViewPr snapToGrid="0">
      <p:cViewPr varScale="1">
        <p:scale>
          <a:sx n="71" d="100"/>
          <a:sy n="71" d="100"/>
        </p:scale>
        <p:origin x="-3029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1DF19-C559-4D3C-AB1E-063926E0FCA0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A22B-6938-465A-9921-6A71DFE1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39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74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Local law enforcement participate in field reviews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Preparation work includes:</a:t>
            </a:r>
          </a:p>
          <a:p>
            <a:pPr marL="1200150" lvl="2" indent="-285750">
              <a:lnSpc>
                <a:spcPts val="2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Corridor specific data collection</a:t>
            </a:r>
          </a:p>
          <a:p>
            <a:pPr marL="1200150" lvl="2" indent="-285750">
              <a:lnSpc>
                <a:spcPts val="2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Crash analysis (historical, school related, pedestrian/bicycle facility)</a:t>
            </a:r>
          </a:p>
          <a:p>
            <a:pPr marL="1200150" lvl="2" indent="-285750">
              <a:lnSpc>
                <a:spcPts val="2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Crash diagram generation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1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Previous Studies Research &amp; Crash Data Analysis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August – September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Stakeholder Meeting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Today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Focus Areas Crash Analysis/Field Reviews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October – December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>
              <a:buClr>
                <a:schemeClr val="accent6"/>
              </a:buClr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                Stakeholder Involvement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Systemic Countermeasure Identification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December – January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Steering Committee Workshop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January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Prioritize Systemic Countermeasures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February</a:t>
            </a:r>
            <a:endParaRPr lang="en-US" sz="1100" dirty="0" smtClean="0">
              <a:solidFill>
                <a:schemeClr val="accent6"/>
              </a:solidFill>
              <a:cs typeface="Gotham Medium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Draft Report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February – March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>
              <a:buClr>
                <a:schemeClr val="accent6"/>
              </a:buClr>
            </a:pP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                     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R2CTPO + Stakeholder Review</a:t>
            </a: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Final Report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April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76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76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7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20 was highest of all age groups.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94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Mapped all crashes and reviewed each 1 mile segment of A1A, 0.25 miles at a time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Ex: MP 0.00 to MP 1.00, then 0.25 to 1.25, etc.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228 individual 1 mile segments analyzed</a:t>
            </a:r>
            <a:endParaRPr lang="en-US" dirty="0" smtClean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($10.1M for fatal, $275,400 for injury, and $7,600 for property damage)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Analyzed top 32 one mile segments – segments with &gt;9 crashes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Analyzed top 55 one mile segments – segments with 1 or more fatal crashes, or in top 5 for crash frequency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5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relation to Figure 9, some of the lighting was not on in Flagler Beach</a:t>
            </a:r>
            <a:r>
              <a:rPr lang="en-US" baseline="0" dirty="0" smtClean="0"/>
              <a:t> </a:t>
            </a:r>
            <a:r>
              <a:rPr lang="en-US" dirty="0" smtClean="0"/>
              <a:t>during the field review. Possibly due to turtle</a:t>
            </a:r>
            <a:r>
              <a:rPr lang="en-US" baseline="0" dirty="0" smtClean="0"/>
              <a:t> restrictions.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5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choosing 3 to perform</a:t>
            </a:r>
            <a:r>
              <a:rPr lang="en-US" baseline="0" dirty="0" smtClean="0"/>
              <a:t> field reviews 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Notice that south of Area A and south of SR 421 we are not proposing any focus areas because of the low crash frequency, number of pedestrian crossings currently in 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A22B-6938-465A-9921-6A71DFE141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0BECB0C-D4CA-4F72-B779-E955AB64C22F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65C3E-50E1-4DF0-9035-64EB8672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4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4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12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1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5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0BECB0C-D4CA-4F72-B779-E955AB64C22F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65C3E-50E1-4DF0-9035-64EB8672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7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0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4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5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3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C521B15-1084-41C9-8F14-A1FC14ADB97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18625D-EB0D-4E71-A3FA-3CC293D9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6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8"/>
          <a:stretch/>
        </p:blipFill>
        <p:spPr>
          <a:xfrm>
            <a:off x="-1" y="0"/>
            <a:ext cx="915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8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13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harris@r2ctpo.or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hyperlink" Target="mailto:aburghdoff@kittelson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1133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614452"/>
            <a:ext cx="9144000" cy="1586830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4172" y="2780070"/>
            <a:ext cx="4781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 cap="all" dirty="0" smtClean="0">
                <a:solidFill>
                  <a:schemeClr val="bg1"/>
                </a:solidFill>
                <a:latin typeface="Calibri" panose="020F0502020204030204" pitchFamily="34" charset="0"/>
                <a:cs typeface="Gotham Light" pitchFamily="50" charset="0"/>
              </a:rPr>
              <a:t>CR/SR A1A</a:t>
            </a:r>
            <a:endParaRPr lang="en-US" sz="2000" cap="all" dirty="0">
              <a:solidFill>
                <a:schemeClr val="bg1"/>
              </a:solidFill>
              <a:latin typeface="Calibri" panose="020F0502020204030204" pitchFamily="34" charset="0"/>
              <a:cs typeface="Gotham Light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6385" y="2768192"/>
            <a:ext cx="45719" cy="128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171" y="3171874"/>
            <a:ext cx="4781725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200" b="1" cap="all" dirty="0">
                <a:solidFill>
                  <a:schemeClr val="bg1"/>
                </a:solidFill>
                <a:cs typeface="Gotham Medium" pitchFamily="50" charset="0"/>
              </a:rPr>
              <a:t>Pedestrian </a:t>
            </a:r>
            <a:r>
              <a:rPr lang="en-US" sz="3200" b="1" cap="all" dirty="0" smtClean="0">
                <a:solidFill>
                  <a:schemeClr val="bg1"/>
                </a:solidFill>
                <a:cs typeface="Gotham Medium" pitchFamily="50" charset="0"/>
              </a:rPr>
              <a:t>Safety &amp; Mobility </a:t>
            </a:r>
            <a:r>
              <a:rPr lang="en-US" sz="3200" b="1" cap="all" dirty="0">
                <a:solidFill>
                  <a:schemeClr val="bg1"/>
                </a:solidFill>
                <a:cs typeface="Gotham Medium" pitchFamily="50" charset="0"/>
              </a:rPr>
              <a:t>Study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42308"/>
            <a:ext cx="3505200" cy="1772144"/>
          </a:xfrm>
          <a:prstGeom prst="rect">
            <a:avLst/>
          </a:prstGeom>
          <a:effectLst>
            <a:outerShdw blurRad="152400" algn="ctr" rotWithShape="0">
              <a:schemeClr val="accent6">
                <a:lumMod val="50000"/>
              </a:scheme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0" y="6188746"/>
            <a:ext cx="9144000" cy="351961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5302592" y="3073160"/>
            <a:ext cx="22485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dirty="0" smtClean="0">
                <a:solidFill>
                  <a:schemeClr val="bg1"/>
                </a:solidFill>
                <a:cs typeface="Gotham Light" pitchFamily="50" charset="0"/>
              </a:rPr>
              <a:t>RIVER TO SEA</a:t>
            </a:r>
          </a:p>
          <a:p>
            <a:pPr>
              <a:lnSpc>
                <a:spcPts val="1500"/>
              </a:lnSpc>
            </a:pPr>
            <a:r>
              <a:rPr lang="en-US" sz="1200" dirty="0" smtClean="0">
                <a:solidFill>
                  <a:schemeClr val="bg1"/>
                </a:solidFill>
                <a:cs typeface="Gotham Light" pitchFamily="50" charset="0"/>
              </a:rPr>
              <a:t>TRANSPORTATION PLANNING ORGANIZATION</a:t>
            </a:r>
            <a:endParaRPr lang="en-US" sz="1200" dirty="0">
              <a:solidFill>
                <a:schemeClr val="bg1"/>
              </a:solidFill>
              <a:cs typeface="Gotham Light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6094254"/>
            <a:ext cx="8930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1400" b="1" dirty="0" smtClean="0">
                <a:solidFill>
                  <a:schemeClr val="bg1"/>
                </a:solidFill>
                <a:cs typeface="Gotham Light" pitchFamily="50" charset="0"/>
              </a:rPr>
              <a:t>Technical Coordinating Committee/Citizens Advisory Committee Meeting | October 20, 2015</a:t>
            </a:r>
            <a:endParaRPr lang="en-US" sz="1400" b="1" dirty="0">
              <a:solidFill>
                <a:schemeClr val="bg1"/>
              </a:solidFill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CSG\Stock\9027016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CRASH DATA + FOCUS AREAS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76500" y="3394375"/>
            <a:ext cx="42005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3" y="3415257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Crash Data Collection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14400" y="1099322"/>
            <a:ext cx="4303552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23950" y="1747428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8156"/>
            <a:ext cx="457200" cy="457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38249" y="1866496"/>
            <a:ext cx="66977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Six years of pedestrian/bicycle crash data collected 2009 – 2014</a:t>
            </a:r>
          </a:p>
          <a:p>
            <a:pPr>
              <a:buClr>
                <a:schemeClr val="accent6"/>
              </a:buClr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95 pedestrian and 63 bicycle totaling 158 crashes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14 fatal, 128 injury, and 16 property damage only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39% occurred at night, 14% alcohol and/or drug related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20% occurred with a pedestrian/bicyclist under the age of 20 and 18% occurred with 65 and older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11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7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9637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Crash Data Analysis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4303552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3950" y="1747428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8156"/>
            <a:ext cx="4572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600" y="5321453"/>
            <a:ext cx="669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Reviewed each segment for total crash frequency and crash severity weighted by crash costs 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Grouped nearby 1 mile segments together to identify focus areas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" y="1466034"/>
            <a:ext cx="558165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200" b="1" dirty="0" smtClean="0">
                <a:solidFill>
                  <a:schemeClr val="accent6"/>
                </a:solidFill>
                <a:cs typeface="Gotham Medium" pitchFamily="50" charset="0"/>
              </a:rPr>
              <a:t>Sliding Window Analysis</a:t>
            </a:r>
            <a:endParaRPr lang="en-US" sz="2200" b="1" dirty="0">
              <a:solidFill>
                <a:schemeClr val="accent6"/>
              </a:solidFill>
              <a:cs typeface="Gotham Medium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12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58790" y="1984443"/>
            <a:ext cx="52309" cy="31128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69683" y="2921880"/>
            <a:ext cx="836579" cy="1962872"/>
          </a:xfrm>
          <a:prstGeom prst="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3195380" y="4094716"/>
            <a:ext cx="179127" cy="1720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3198409" y="3622554"/>
            <a:ext cx="179127" cy="1720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3178954" y="3021438"/>
            <a:ext cx="179127" cy="1720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3168543" y="2581324"/>
            <a:ext cx="179127" cy="1720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1979295" y="3691026"/>
            <a:ext cx="1365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Clr>
                <a:schemeClr val="accent6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defRPr>
            </a:lvl1pPr>
          </a:lstStyle>
          <a:p>
            <a:r>
              <a:rPr lang="en-US" dirty="0"/>
              <a:t>1 mile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414016" y="2921880"/>
            <a:ext cx="359664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14016" y="2424038"/>
            <a:ext cx="359664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22461" y="2528585"/>
            <a:ext cx="1165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0.25 mi.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593848" y="2047240"/>
            <a:ext cx="1" cy="376799"/>
          </a:xfrm>
          <a:prstGeom prst="straightConnector1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605278" y="2921881"/>
            <a:ext cx="0" cy="371171"/>
          </a:xfrm>
          <a:prstGeom prst="straightConnector1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16200000">
            <a:off x="4847787" y="3172865"/>
            <a:ext cx="1365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1 mile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082721" y="2424038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108140" y="2926569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105112" y="3429194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081986" y="3931625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81986" y="4395116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105112" y="4884752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162878" y="1984443"/>
            <a:ext cx="52309" cy="31128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5748351" y="2424038"/>
            <a:ext cx="836579" cy="1962872"/>
          </a:xfrm>
          <a:prstGeom prst="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6099468" y="4094716"/>
            <a:ext cx="179127" cy="1720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/>
          <p:cNvSpPr/>
          <p:nvPr/>
        </p:nvSpPr>
        <p:spPr>
          <a:xfrm>
            <a:off x="6102497" y="3622554"/>
            <a:ext cx="179127" cy="1720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>
            <a:off x="6083042" y="3021438"/>
            <a:ext cx="179127" cy="1720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/>
          <p:cNvSpPr/>
          <p:nvPr/>
        </p:nvSpPr>
        <p:spPr>
          <a:xfrm>
            <a:off x="6082359" y="2581324"/>
            <a:ext cx="179127" cy="1720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5986809" y="2424038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012228" y="2926569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009200" y="3429194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986074" y="3931625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009199" y="4386910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009200" y="4884752"/>
            <a:ext cx="359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Callout 1 15"/>
          <p:cNvSpPr/>
          <p:nvPr/>
        </p:nvSpPr>
        <p:spPr>
          <a:xfrm>
            <a:off x="3931168" y="4878943"/>
            <a:ext cx="1348338" cy="436701"/>
          </a:xfrm>
          <a:prstGeom prst="borderCallout1">
            <a:avLst>
              <a:gd name="adj1" fmla="val 50740"/>
              <a:gd name="adj2" fmla="val 144"/>
              <a:gd name="adj3" fmla="val 4898"/>
              <a:gd name="adj4" fmla="val -16669"/>
            </a:avLst>
          </a:prstGeom>
          <a:noFill/>
          <a:ln>
            <a:solidFill>
              <a:srgbClr val="92D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4022519" y="4966488"/>
            <a:ext cx="1165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3 crashes</a:t>
            </a:r>
          </a:p>
        </p:txBody>
      </p:sp>
      <p:sp>
        <p:nvSpPr>
          <p:cNvPr id="72" name="Line Callout 1 71"/>
          <p:cNvSpPr/>
          <p:nvPr/>
        </p:nvSpPr>
        <p:spPr>
          <a:xfrm>
            <a:off x="6839468" y="4386910"/>
            <a:ext cx="1348338" cy="436701"/>
          </a:xfrm>
          <a:prstGeom prst="borderCallout1">
            <a:avLst>
              <a:gd name="adj1" fmla="val 50740"/>
              <a:gd name="adj2" fmla="val 144"/>
              <a:gd name="adj3" fmla="val 1990"/>
              <a:gd name="adj4" fmla="val -18553"/>
            </a:avLst>
          </a:prstGeom>
          <a:noFill/>
          <a:ln>
            <a:solidFill>
              <a:srgbClr val="92D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6930819" y="4474455"/>
            <a:ext cx="1165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4 crashes</a:t>
            </a:r>
          </a:p>
        </p:txBody>
      </p:sp>
    </p:spTree>
    <p:extLst>
      <p:ext uri="{BB962C8B-B14F-4D97-AF65-F5344CB8AC3E}">
        <p14:creationId xmlns:p14="http://schemas.microsoft.com/office/powerpoint/2010/main" val="24127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024128"/>
            <a:ext cx="7391400" cy="5833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945290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389498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Crash Data Analysis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943674"/>
            <a:ext cx="4303552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3950" y="1387492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2508"/>
            <a:ext cx="4572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8700" y="1429616"/>
            <a:ext cx="7277099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Reviewed roadway and land use metrics that potentially factor into pedestrian/bicycle crashes: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50% of crashes on segments between 15,000 and 20,000 AADT (11.4 miles/20% of corridor length)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62% of crashes with 30 or 35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mph posted speed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67% of crashes on 4 lane divided (6 miles/11% corridor length) or 5 lane with two-way left-turn lane (10.6 miles/19% corridor length)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32% of crashes away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from marked crossings (both with and without active control device)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39% of crashes under dusk, dark without street light, or dark with street light conditions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Reviewed crashes relative to ped/bike facilities, bus stops, beach parking, parks, and civic land uses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" y="1106098"/>
            <a:ext cx="5581650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200" b="1" dirty="0" smtClean="0">
                <a:solidFill>
                  <a:schemeClr val="accent6"/>
                </a:solidFill>
                <a:cs typeface="Gotham Medium" pitchFamily="50" charset="0"/>
              </a:rPr>
              <a:t>Risked Based Analysis</a:t>
            </a:r>
            <a:endParaRPr lang="en-US" sz="2200" b="1" dirty="0">
              <a:solidFill>
                <a:schemeClr val="accent6"/>
              </a:solidFill>
              <a:cs typeface="Gotham Medium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13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02481"/>
            <a:ext cx="672592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466975" y="1099322"/>
            <a:ext cx="5173345" cy="1616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Gotham Light" pitchFamily="50" charset="0"/>
                <a:cs typeface="Gotham Light" pitchFamily="50" charset="0"/>
              </a:rPr>
              <a:t>Focus Areas Overview</a:t>
            </a:r>
            <a:endParaRPr lang="en-US" sz="2800" dirty="0">
              <a:solidFill>
                <a:schemeClr val="accent6"/>
              </a:solidFill>
              <a:latin typeface="Gotham Light" pitchFamily="50" charset="0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4303552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8156"/>
            <a:ext cx="4572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1232" y="1276570"/>
            <a:ext cx="6697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Bring in Figure 10</a:t>
            </a:r>
            <a:endParaRPr lang="en-US" sz="1600" dirty="0" smtClean="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1" y="6348845"/>
            <a:ext cx="530709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14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4" t="11387" r="31298" b="73820"/>
          <a:stretch/>
        </p:blipFill>
        <p:spPr>
          <a:xfrm>
            <a:off x="8108361" y="327210"/>
            <a:ext cx="796197" cy="9493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9544" r="40222" b="10934"/>
          <a:stretch/>
        </p:blipFill>
        <p:spPr>
          <a:xfrm>
            <a:off x="458409" y="121920"/>
            <a:ext cx="7408032" cy="66598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5" t="81663" r="27085" b="10940"/>
          <a:stretch/>
        </p:blipFill>
        <p:spPr>
          <a:xfrm>
            <a:off x="7884160" y="1208507"/>
            <a:ext cx="1244600" cy="47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693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Potential Field Review Locations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14400" y="1099144"/>
            <a:ext cx="5574890" cy="178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28700" y="1589495"/>
            <a:ext cx="7058025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 focus areas D, E, and G for field review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D – Daytona Beach/Ormond Beach: 16 crashes, 4 ln divided/5 ln section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E – Ormond Beach/Ormond-by-the-Sea: 10 crashes (3 fatal), 2 ln undivided/3 ln section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G – Flagler Beach: 9 crashes (1 fatal), 2 ln undivided section</a:t>
            </a:r>
          </a:p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Could also look into reviewing focus areas A and C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 – New Smyrna Beach: 9 crashes,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4 ln divided/5 ln section</a:t>
            </a:r>
          </a:p>
          <a:p>
            <a:pPr marL="742950" lvl="1" indent="-285750">
              <a:lnSpc>
                <a:spcPts val="2000"/>
              </a:lnSpc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 – Daytona Beach: 37 crashes (2 fatal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), 9 total crashes, 4 ln divided/5 ln section</a:t>
            </a:r>
          </a:p>
          <a:p>
            <a:pPr marL="1200150" lvl="2" indent="-285750">
              <a:lnSpc>
                <a:spcPts val="2000"/>
              </a:lnSpc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Segment from Earl St. to Oakridge Blvd. previously studied, 11 crashes from study included in data set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1" y="6348845"/>
            <a:ext cx="475973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15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8156"/>
            <a:ext cx="457200" cy="4572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123950" y="1513956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0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/>
          <a:stretch/>
        </p:blipFill>
        <p:spPr>
          <a:xfrm>
            <a:off x="-9525" y="0"/>
            <a:ext cx="915352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7" y="0"/>
            <a:ext cx="9153527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NEXT STEPS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48917" y="3394375"/>
            <a:ext cx="445455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41525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2411"/>
            <a:ext cx="4572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Next Steps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246697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3950" y="1747428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23950" y="1871607"/>
            <a:ext cx="69437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Project briefing presentations to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TPO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Board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next week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171450" indent="-171450">
              <a:lnSpc>
                <a:spcPts val="2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Field reviews for three focus areas – October through December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17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/>
          <a:stretch/>
        </p:blipFill>
        <p:spPr>
          <a:xfrm>
            <a:off x="-9525" y="0"/>
            <a:ext cx="915352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7" y="0"/>
            <a:ext cx="9153527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PROJECT CONTACT INFORMATION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48917" y="3394375"/>
            <a:ext cx="445455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88255" y="4445978"/>
            <a:ext cx="2665447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u="sng" dirty="0" smtClean="0">
                <a:solidFill>
                  <a:schemeClr val="bg1"/>
                </a:solidFill>
                <a:cs typeface="Gotham Light" pitchFamily="50" charset="0"/>
              </a:rPr>
              <a:t>R2C TPO PROJECT MANAGER:</a:t>
            </a:r>
            <a:endParaRPr lang="en-US" sz="1200" b="1" dirty="0" smtClean="0">
              <a:solidFill>
                <a:schemeClr val="bg1"/>
              </a:solidFill>
              <a:cs typeface="Gotham Light" pitchFamily="50" charset="0"/>
            </a:endParaRP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Stephan C. Harris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Bicycle &amp; Pedestrian Coordinator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2570 W. International Speedway Blvd.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Suite 100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Daytona Beach, FL 32114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Phone:  386.226.0422; Ext. 20428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  <a:hlinkClick r:id="rId3"/>
              </a:rPr>
              <a:t>sharris@r2ctpo.org</a:t>
            </a: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US" sz="1200" b="1" u="sng" dirty="0">
              <a:solidFill>
                <a:schemeClr val="bg1"/>
              </a:solidFill>
              <a:cs typeface="Gotham Light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1652" y="4445978"/>
            <a:ext cx="26654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u="sng" dirty="0" smtClean="0">
                <a:solidFill>
                  <a:schemeClr val="bg1"/>
                </a:solidFill>
                <a:cs typeface="Gotham Light" pitchFamily="50" charset="0"/>
              </a:rPr>
              <a:t>CONSULTANT PROJECT MANAGER:</a:t>
            </a:r>
            <a:endParaRPr lang="en-US" sz="1200" b="1" dirty="0" smtClean="0">
              <a:solidFill>
                <a:schemeClr val="bg1"/>
              </a:solidFill>
              <a:cs typeface="Gotham Light" pitchFamily="50" charset="0"/>
            </a:endParaRP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Adam M. Burghdoff, P.E.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225 E. Robinson St.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Suite 450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Orlando, FL 32801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Phone:  386.226.0422; Ext. 20428</a:t>
            </a:r>
          </a:p>
          <a:p>
            <a:pPr>
              <a:lnSpc>
                <a:spcPts val="1500"/>
              </a:lnSpc>
            </a:pP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  <a:hlinkClick r:id="rId4"/>
              </a:rPr>
              <a:t>aburghdoff@kittelson.com</a:t>
            </a:r>
            <a:r>
              <a:rPr lang="en-US" sz="1200" b="1" dirty="0" smtClean="0">
                <a:solidFill>
                  <a:schemeClr val="bg1"/>
                </a:solidFill>
                <a:cs typeface="Gotham Light" pitchFamily="50" charset="0"/>
              </a:rPr>
              <a:t> </a:t>
            </a:r>
          </a:p>
          <a:p>
            <a:pPr>
              <a:lnSpc>
                <a:spcPts val="1500"/>
              </a:lnSpc>
            </a:pPr>
            <a:endParaRPr lang="en-US" sz="1200" b="1" u="sng" dirty="0">
              <a:solidFill>
                <a:schemeClr val="bg1"/>
              </a:solidFill>
              <a:cs typeface="Gotham Light" pitchFamily="5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09" y="3347713"/>
            <a:ext cx="2572495" cy="1300592"/>
          </a:xfrm>
          <a:prstGeom prst="rect">
            <a:avLst/>
          </a:prstGeom>
          <a:effectLst>
            <a:outerShdw blurRad="152400" algn="ctr" rotWithShape="0">
              <a:schemeClr val="accent6">
                <a:lumMod val="50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52" y="3998008"/>
            <a:ext cx="2741683" cy="3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1086" r="6865" b="1355"/>
          <a:stretch/>
        </p:blipFill>
        <p:spPr>
          <a:xfrm>
            <a:off x="-1" y="0"/>
            <a:ext cx="91344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PROJECT OVERVIEW + SCHEDULE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333625" y="3394375"/>
            <a:ext cx="447675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400559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Project Overview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357187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16698" y="2702362"/>
            <a:ext cx="241935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200" b="1" dirty="0" smtClean="0">
                <a:solidFill>
                  <a:schemeClr val="accent6"/>
                </a:solidFill>
                <a:cs typeface="Gotham Medium" pitchFamily="50" charset="0"/>
              </a:rPr>
              <a:t>Primary Goal</a:t>
            </a:r>
            <a:endParaRPr lang="en-US" sz="2200" b="1" dirty="0">
              <a:solidFill>
                <a:schemeClr val="accent6"/>
              </a:solidFill>
              <a:cs typeface="Gotham Medium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0543"/>
            <a:ext cx="457200" cy="4572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619250" y="2984885"/>
            <a:ext cx="59340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0669" y="3096155"/>
            <a:ext cx="6062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 implementable pedestrian/bicycle safety improvements/countermeasures at strategic locations along A1A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6698" y="4235252"/>
            <a:ext cx="241935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200" b="1" dirty="0" smtClean="0">
                <a:solidFill>
                  <a:schemeClr val="accent6"/>
                </a:solidFill>
                <a:cs typeface="Gotham Medium" pitchFamily="50" charset="0"/>
              </a:rPr>
              <a:t>Secondary Goal</a:t>
            </a:r>
            <a:endParaRPr lang="en-US" sz="2200" b="1" dirty="0">
              <a:solidFill>
                <a:schemeClr val="accent6"/>
              </a:solidFill>
              <a:cs typeface="Gotham Medium" pitchFamily="50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619250" y="4527503"/>
            <a:ext cx="59340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54956" y="4629045"/>
            <a:ext cx="6062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Expand countermeasures to be applicable along other sections of A1A in a systemic manner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3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6698" y="1373232"/>
            <a:ext cx="2419350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200" b="1" dirty="0" smtClean="0">
                <a:solidFill>
                  <a:schemeClr val="accent6"/>
                </a:solidFill>
                <a:cs typeface="Gotham Medium" pitchFamily="50" charset="0"/>
              </a:rPr>
              <a:t>Study Limits</a:t>
            </a:r>
            <a:endParaRPr lang="en-US" sz="2200" b="1" dirty="0">
              <a:solidFill>
                <a:schemeClr val="accent6"/>
              </a:solidFill>
              <a:cs typeface="Gotham Medium" pitchFamily="50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19250" y="1665483"/>
            <a:ext cx="59340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0669" y="1760729"/>
            <a:ext cx="6062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Bethune Beach (Volusia County) to just south of Marineland (Flagler County) – 56.5 total miles in length</a:t>
            </a:r>
          </a:p>
        </p:txBody>
      </p:sp>
    </p:spTree>
    <p:extLst>
      <p:ext uri="{BB962C8B-B14F-4D97-AF65-F5344CB8AC3E}">
        <p14:creationId xmlns:p14="http://schemas.microsoft.com/office/powerpoint/2010/main" val="7774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02481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Project Schedule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357187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0543"/>
            <a:ext cx="4572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3974" y="1320142"/>
            <a:ext cx="67246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Previous Studies Research &amp; Crash Data Analysis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August – September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Stakeholder Meeting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Today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Focus Areas Crash Analysis/Field Reviews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October – December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>
              <a:buClr>
                <a:schemeClr val="accent6"/>
              </a:buClr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                Stakeholder Involvement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Systemic Countermeasure Identification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December – January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Steering Committee Workshop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January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Prioritize </a:t>
            </a:r>
            <a:r>
              <a:rPr lang="en-US" b="1" dirty="0">
                <a:solidFill>
                  <a:schemeClr val="accent6"/>
                </a:solidFill>
                <a:cs typeface="Gotham Medium" pitchFamily="50" charset="0"/>
              </a:rPr>
              <a:t>Systemic Countermeasures |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February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  <a:cs typeface="Gotham Medium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Draft Report |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February – March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                     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R2CTPO + Stakeholder Review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6"/>
                </a:solidFill>
                <a:cs typeface="Gotham Medium" pitchFamily="50" charset="0"/>
              </a:rPr>
              <a:t>Final Report |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April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8" y="3024540"/>
            <a:ext cx="400052" cy="4000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8" y="5487763"/>
            <a:ext cx="400052" cy="4000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4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68"/>
            <a:ext cx="9144000" cy="604688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337056" y="2973077"/>
            <a:ext cx="205486" cy="20002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mah\Pictures\4866335557_cc40b7a68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9527" y="0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527" y="2951946"/>
            <a:ext cx="9144001" cy="46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t>SUMMARY OF PREVIOUS STUDIES</a:t>
            </a:r>
            <a:endParaRPr lang="en-US" sz="2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476500" y="3394375"/>
            <a:ext cx="42005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410085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160427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45146"/>
            <a:ext cx="5581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/>
                </a:solidFill>
                <a:latin typeface="+mj-lt"/>
                <a:cs typeface="Gotham Light" pitchFamily="50" charset="0"/>
              </a:rPr>
              <a:t>Previous Studies Review</a:t>
            </a:r>
            <a:endParaRPr lang="en-US" sz="3000" dirty="0">
              <a:solidFill>
                <a:schemeClr val="accent6"/>
              </a:solidFill>
              <a:latin typeface="+mj-lt"/>
              <a:cs typeface="Gotham Light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5010150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38249" y="1255976"/>
            <a:ext cx="68484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Four studies performed along A1A between 2008 and 2015: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SR A1A Pedestrian Safety Study, Daytona Beach Shores (2015)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Recommendations included adding new mid-block crosswalks, adding Rectangular Rapid Flashing Beacons (RRFBs), and modifying markings/signs at existing crossings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Pedestrian Safety Audit Report, Daytona Beach (2014)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FDOT performed a pedestrian road safety audit from Earl Street to Oakridge Boulevard, proposing short, near, and long-term countermeasures along corridor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Pedestrian Safety Study for CR A1A, New Smyrna Beach (2012)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Recommendations included installing continuous bike facilities, sidewalks where missing, RRFBs, median refuge islands, among others</a:t>
            </a: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  <a:p>
            <a:pPr marL="742950" lvl="1" indent="-285750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CR A1A Sidewalk Feasibility Study, Daytona Beach Shores (2008)</a:t>
            </a:r>
          </a:p>
          <a:p>
            <a:pPr marL="1200150" lvl="2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Recommendations included road diet, constructing 8’ sidewalk, consolidating driveways, and installing crosswalks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cs typeface="Gotham Book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7222"/>
            <a:ext cx="457200" cy="45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+mj-lt"/>
                <a:cs typeface="Gotham Light" pitchFamily="50" charset="0"/>
              </a:rPr>
              <a:pPr algn="ctr"/>
              <a:t>6</a:t>
            </a:fld>
            <a:endParaRPr lang="en-US" sz="1400" dirty="0">
              <a:solidFill>
                <a:schemeClr val="bg1"/>
              </a:solidFill>
              <a:latin typeface="+mj-lt"/>
              <a:cs typeface="Gotham Light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990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0744"/>
          <a:stretch/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9054" y="0"/>
            <a:ext cx="9144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527" y="2951946"/>
            <a:ext cx="9144001" cy="458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3000"/>
              </a:lnSpc>
              <a:defRPr sz="2400">
                <a:solidFill>
                  <a:schemeClr val="bg1"/>
                </a:solidFill>
                <a:latin typeface="+mj-lt"/>
                <a:cs typeface="Gotham Light" pitchFamily="50" charset="0"/>
              </a:defRPr>
            </a:lvl1pPr>
          </a:lstStyle>
          <a:p>
            <a:r>
              <a:rPr lang="en-US" dirty="0"/>
              <a:t>LAW ENFORCEMENT COORDINATION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228850" y="3394375"/>
            <a:ext cx="4695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46" y="341525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160427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599" y="545146"/>
            <a:ext cx="6494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>
                <a:solidFill>
                  <a:schemeClr val="accent6"/>
                </a:solidFill>
                <a:latin typeface="+mj-lt"/>
                <a:cs typeface="Gotham Light" pitchFamily="50" charset="0"/>
              </a:defRPr>
            </a:lvl1pPr>
          </a:lstStyle>
          <a:p>
            <a:r>
              <a:rPr lang="en-US" dirty="0"/>
              <a:t>Law Enforcement Coordination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5010150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38249" y="1932381"/>
            <a:ext cx="684847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defRPr>
            </a:lvl1pPr>
          </a:lstStyle>
          <a:p>
            <a:r>
              <a:rPr lang="en-US" dirty="0"/>
              <a:t>Uniform Traffic Citation (UTC)</a:t>
            </a:r>
          </a:p>
          <a:p>
            <a:endParaRPr lang="en-US" dirty="0"/>
          </a:p>
          <a:p>
            <a:pPr lvl="1"/>
            <a:r>
              <a:rPr lang="en-US" dirty="0"/>
              <a:t>UTC data does not have location information that lends itself to mapping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Sorted through data by jurisdiction, narrowed non-crash citations to relevant hazardous moving violations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Pedestrian and bicycle citations accounted for 1.1% of overall citation data (role of warnings)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Pedestrian/bicycle citation detail revealed specific subsections and violations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23950" y="1747428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7222"/>
            <a:ext cx="457200" cy="45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pPr algn="ctr"/>
              <a:t>8</a:t>
            </a:fld>
            <a:endParaRPr lang="en-US" sz="14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160427"/>
            <a:ext cx="7391400" cy="56555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66975" y="1100938"/>
            <a:ext cx="583882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4177"/>
            <a:ext cx="152400" cy="11193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599" y="545146"/>
            <a:ext cx="6494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>
                <a:solidFill>
                  <a:schemeClr val="accent6"/>
                </a:solidFill>
                <a:latin typeface="+mj-lt"/>
                <a:cs typeface="Gotham Light" pitchFamily="50" charset="0"/>
              </a:defRPr>
            </a:lvl1pPr>
          </a:lstStyle>
          <a:p>
            <a:r>
              <a:rPr lang="en-US" dirty="0"/>
              <a:t>Law Enforcement Coordination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099322"/>
            <a:ext cx="5010150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38249" y="1932381"/>
            <a:ext cx="684847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defRPr>
            </a:lvl1pPr>
          </a:lstStyle>
          <a:p>
            <a:r>
              <a:rPr lang="en-US" dirty="0"/>
              <a:t>Face-to-face meetings or phone calls with Police Chiefs and traffic supervisors of law enforcement agencies along A1A</a:t>
            </a:r>
          </a:p>
          <a:p>
            <a:endParaRPr lang="en-US" dirty="0"/>
          </a:p>
          <a:p>
            <a:pPr lvl="1"/>
            <a:r>
              <a:rPr lang="en-US" dirty="0"/>
              <a:t>High degree of interest in the project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Consensus that this is a high priority traffic safety issue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Nature of the problem differs among jurisdictions (road users, roadway conditions, pedestrian features)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Enthusiasm for future participation in project and FDOT HVE funding</a:t>
            </a:r>
          </a:p>
          <a:p>
            <a:pPr lvl="1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23950" y="1747428"/>
            <a:ext cx="6962775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7222"/>
            <a:ext cx="457200" cy="45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05800" y="6338454"/>
            <a:ext cx="838200" cy="306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5742" y="6348845"/>
            <a:ext cx="400050" cy="306438"/>
          </a:xfrm>
        </p:spPr>
        <p:txBody>
          <a:bodyPr/>
          <a:lstStyle/>
          <a:p>
            <a:pPr algn="ctr"/>
            <a:fld id="{3318625D-EB0D-4E71-A3FA-3CC293D92AF9}" type="slidenum">
              <a:rPr lang="en-US" sz="140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pPr algn="ctr"/>
              <a:t>9</a:t>
            </a:fld>
            <a:endParaRPr lang="en-US" sz="1400" dirty="0">
              <a:solidFill>
                <a:schemeClr val="bg1"/>
              </a:solidFill>
              <a:latin typeface="Gotham Light" pitchFamily="50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3279</TotalTime>
  <Words>1153</Words>
  <Application>Microsoft Office PowerPoint</Application>
  <PresentationFormat>On-screen Show (4:3)</PresentationFormat>
  <Paragraphs>185</Paragraphs>
  <Slides>18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Baker</dc:creator>
  <cp:lastModifiedBy>Travis Hills</cp:lastModifiedBy>
  <cp:revision>198</cp:revision>
  <cp:lastPrinted>2015-06-04T20:10:40Z</cp:lastPrinted>
  <dcterms:created xsi:type="dcterms:W3CDTF">2015-05-20T14:32:32Z</dcterms:created>
  <dcterms:modified xsi:type="dcterms:W3CDTF">2015-10-06T20:26:22Z</dcterms:modified>
</cp:coreProperties>
</file>