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96" r:id="rId3"/>
    <p:sldId id="312" r:id="rId4"/>
    <p:sldId id="289" r:id="rId5"/>
    <p:sldId id="313" r:id="rId6"/>
    <p:sldId id="314" r:id="rId7"/>
    <p:sldId id="316" r:id="rId8"/>
    <p:sldId id="318" r:id="rId9"/>
    <p:sldId id="315" r:id="rId10"/>
    <p:sldId id="319" r:id="rId11"/>
    <p:sldId id="31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96A87A-E0FF-41A7-AABE-331258D5D73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9" rIns="91400" bIns="4569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099"/>
            <a:ext cx="5607711" cy="4183995"/>
          </a:xfrm>
          <a:prstGeom prst="rect">
            <a:avLst/>
          </a:prstGeom>
        </p:spPr>
        <p:txBody>
          <a:bodyPr vert="horz" lIns="91400" tIns="45699" rIns="91400" bIns="4569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122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122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13B0E5-5DA9-4790-A996-E08C115C3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32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7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CFA8-5397-4822-9304-39A5C7BB13E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9E82-65C1-4CBD-BEF1-CC8AEF538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B0F5-F14F-420D-87E0-4DE892227D8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2916-4EF6-4069-9F99-A47ADBA6B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7A51-AEDB-4C7E-B32F-A9347F806AD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D816-01A8-4F79-B9A1-C753CDBD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3482-4C18-476D-80E5-C16527CF242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7370-0582-475C-A301-42C646315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6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454C-FD0D-4535-B1DB-68AD05A3458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B9D8-A29C-41C7-BB3C-E4D0B27BA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949B-830C-430B-86A8-D44A7AC2667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9C1E-71BD-4168-B7B8-DAD408829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554D-90F9-42B9-9355-7C5C64276282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DBF4-F704-4827-A1E0-BF544635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E0E5-6F9F-4BCB-914F-E8DCFDF1D85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B832-3F66-45F4-AF28-1B8DF93D0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7180-7F00-4840-A8C5-0528422B084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E716-8FD9-4DDE-93BB-CCE16BE2B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2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3A24-4AB3-4A30-9A97-C6E9DFFC73DC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E8A3-872F-4263-9568-26C80DB0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3085-1773-457B-8995-EF4BB043D41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14F2-3687-42D0-9290-BA43C6B0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17AA02-81C5-4ADA-9615-115BC4A2098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371F670-AA09-4528-8B76-1AB1D2EFD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5072062"/>
            <a:ext cx="9144000" cy="414338"/>
          </a:xfrm>
        </p:spPr>
        <p:txBody>
          <a:bodyPr/>
          <a:lstStyle/>
          <a:p>
            <a:pPr algn="ctr"/>
            <a:r>
              <a:rPr lang="en-US" sz="2200" dirty="0" smtClean="0"/>
              <a:t>2040 Long Range Transportation Plan </a:t>
            </a:r>
            <a:br>
              <a:rPr lang="en-US" sz="2200" dirty="0" smtClean="0"/>
            </a:br>
            <a:r>
              <a:rPr lang="en-US" sz="2200" dirty="0" smtClean="0"/>
              <a:t>for Volusia Transportation Planning Organization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3246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mtClean="0">
                <a:solidFill>
                  <a:schemeClr val="accent2"/>
                </a:solidFill>
                <a:latin typeface="Tw Cen MT" pitchFamily="34" charset="0"/>
              </a:rPr>
              <a:t>May </a:t>
            </a:r>
            <a:r>
              <a:rPr lang="en-US" smtClean="0">
                <a:solidFill>
                  <a:schemeClr val="accent2"/>
                </a:solidFill>
                <a:latin typeface="Tw Cen MT" pitchFamily="34" charset="0"/>
              </a:rPr>
              <a:t>14, 2014</a:t>
            </a:r>
            <a:endParaRPr lang="en-US" dirty="0">
              <a:solidFill>
                <a:schemeClr val="accent2"/>
              </a:solidFill>
              <a:latin typeface="Tw Cen MT" pitchFamily="34" charset="0"/>
            </a:endParaRP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01675"/>
            <a:ext cx="4600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4038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OVERVIEW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36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Path Milestones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458200" cy="5257800"/>
          </a:xfrm>
          <a:prstGeom prst="rect">
            <a:avLst/>
          </a:prstGeom>
        </p:spPr>
        <p:txBody>
          <a:bodyPr/>
          <a:lstStyle/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Goals, Objectives, Policies and Performance Measures (May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Public Involvement Plan (July 2014)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 Economic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(May 2014)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Plan (July 2014)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2040 Needs Plan (Dec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Feasible Plan Alternatives (July 2015)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Adopt Final Cost Feasible 2040 LRTP (Sept 30, 2015)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4958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THANK YOU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01675"/>
            <a:ext cx="4600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36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Range Transportation Plan (LRTP)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600200"/>
            <a:ext cx="8458200" cy="4495800"/>
          </a:xfrm>
          <a:prstGeom prst="rect">
            <a:avLst/>
          </a:prstGeom>
        </p:spPr>
        <p:txBody>
          <a:bodyPr/>
          <a:lstStyle/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TPO is required by federal law to develop an LRTP and update every five years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Guiding document that identifies transportation projects over the next 25 years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Both federal and state funding sources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Balanced, multi-modal approach to transportation solutions to address needs of the local communities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Must be “Cost Feasible” 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Must be adopted by September 30, 2015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8600" y="810326"/>
            <a:ext cx="8734425" cy="565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228600"/>
            <a:ext cx="9296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36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Schedule</a:t>
            </a:r>
            <a:r>
              <a:rPr lang="en-US" sz="24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</a:rPr>
              <a:t/>
            </a:r>
            <a:br>
              <a:rPr lang="en-US" sz="24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</a:rPr>
            </a:br>
            <a:endParaRPr lang="en-US" sz="24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316230" y="787317"/>
            <a:ext cx="140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All tasks and deliverables coordinated with:</a:t>
            </a: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85800" y="1981200"/>
            <a:ext cx="7543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TPO Project Manager</a:t>
            </a: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Oversight Committee</a:t>
            </a: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2040 LRTP Subcommittee</a:t>
            </a: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61963" indent="-461963" algn="l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Land Use Subcommittee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066800"/>
            <a:ext cx="82296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Ensures completion of key milestones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Membership: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TPO Board Members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Chairman of Technical Coordinating Committee (TCC)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Chairman of Citizens Advisory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Committee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Chairman of Bicycle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Pedestrian Advisory Committee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BPAC)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D5, FDOT Representative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TPO Project Manager 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TPO Executive Director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Oversight Committee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143000"/>
            <a:ext cx="83820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Responsible for the overall work plan and review of technical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data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13 members, volunteers from: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TCC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BPAC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Transportation Disadvantaged Local Coordinating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Board (TDLCB)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2040 LRTP Subcommittee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143000"/>
            <a:ext cx="8382000" cy="518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2 – Project Schedule and Work Approach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8888" marR="0" lvl="0" indent="-12588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Task 3 – Goals, Objectives, Policies and Performance Measures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Evaluation criteria to rank potential projects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Task 4 – Public Involvement Plan (PIP)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Task 6 – Congestion Management Plan</a:t>
            </a:r>
          </a:p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Criteria for the ranking of congested corridors and intersections</a:t>
            </a:r>
          </a:p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Multimodal project listing of potential improvements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7 – Financial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Plan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lang="en-US" sz="2400" baseline="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2040 LRTP Subcommittee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143000"/>
            <a:ext cx="83820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8 – Future Year Socio-Economic Data Set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Land Use Subcommittee and FDOT D5 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subconsultant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Task 9 – Model Transportation Plan Alternatives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– 2040 Needs Plan Analysis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tabLst/>
              <a:defRPr/>
            </a:pPr>
            <a:endParaRPr lang="en-US" sz="2400" baseline="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11 – Cost Feasible 2040 Long Range Transportation Plan 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Required to be approved by TPO Board by Sept 30, 2015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Serves as basis for 2040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Long Range Transportation Plan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2040 LRTP Subcommittee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Involved in development of future year socio-economic data</a:t>
            </a:r>
          </a:p>
          <a:p>
            <a:pPr marL="461963" lvl="0" indent="-461963">
              <a:spcBef>
                <a:spcPct val="20000"/>
              </a:spcBef>
              <a:buClr>
                <a:srgbClr val="ACC2C9"/>
              </a:buCl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Alternative Transportation and Land Use Scenario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None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Membership from: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Land use planners and developers</a:t>
            </a:r>
          </a:p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C2C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public and private sector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Land Use Subcommittee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</TotalTime>
  <Words>401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Ghyabi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Progressive. Innovative. Engaged.</dc:title>
  <dc:creator>Tonya L. West</dc:creator>
  <cp:lastModifiedBy>conference</cp:lastModifiedBy>
  <cp:revision>257</cp:revision>
  <cp:lastPrinted>2014-05-14T18:42:53Z</cp:lastPrinted>
  <dcterms:created xsi:type="dcterms:W3CDTF">2013-08-01T18:25:40Z</dcterms:created>
  <dcterms:modified xsi:type="dcterms:W3CDTF">2014-05-14T18:48:18Z</dcterms:modified>
</cp:coreProperties>
</file>