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62" r:id="rId2"/>
    <p:sldId id="278" r:id="rId3"/>
    <p:sldId id="266" r:id="rId4"/>
    <p:sldId id="260" r:id="rId5"/>
    <p:sldId id="261" r:id="rId6"/>
    <p:sldId id="263" r:id="rId7"/>
    <p:sldId id="264" r:id="rId8"/>
    <p:sldId id="265" r:id="rId9"/>
    <p:sldId id="267" r:id="rId10"/>
    <p:sldId id="271" r:id="rId11"/>
    <p:sldId id="275" r:id="rId12"/>
    <p:sldId id="279" r:id="rId13"/>
    <p:sldId id="276" r:id="rId14"/>
    <p:sldId id="273" r:id="rId15"/>
    <p:sldId id="274" r:id="rId16"/>
    <p:sldId id="280" r:id="rId17"/>
    <p:sldId id="268" r:id="rId18"/>
    <p:sldId id="270" r:id="rId19"/>
    <p:sldId id="284" r:id="rId20"/>
    <p:sldId id="283" r:id="rId21"/>
    <p:sldId id="28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CCBA3A-1C18-4572-9104-ECB167086A27}" type="datetimeFigureOut">
              <a:rPr lang="en-US" smtClean="0"/>
              <a:t>5/13/2015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037E6D-CDF4-41A4-930A-7FD363FC3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101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41657-77E3-41CE-BAFC-AADC59C53BF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54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These locations were selected from our Safety Action Plan</a:t>
            </a:r>
          </a:p>
          <a:p>
            <a:endParaRPr lang="en-US" b="0" dirty="0" smtClean="0"/>
          </a:p>
          <a:p>
            <a:r>
              <a:rPr lang="en-US" b="0" dirty="0" smtClean="0"/>
              <a:t>Unfortunately, the data collected from these counts 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34EBD-B6F2-4092-8D51-933B7B4F3E43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687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F3D8B-E237-4D39-A57C-6B2EB40E7C58}" type="datetimeFigureOut">
              <a:rPr lang="en-US" smtClean="0"/>
              <a:t>5/13/2015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9425-09D0-4D02-ADCE-636E2200D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150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F3D8B-E237-4D39-A57C-6B2EB40E7C58}" type="datetimeFigureOut">
              <a:rPr lang="en-US" smtClean="0"/>
              <a:t>5/13/2015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9425-09D0-4D02-ADCE-636E2200D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614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F3D8B-E237-4D39-A57C-6B2EB40E7C58}" type="datetimeFigureOut">
              <a:rPr lang="en-US" smtClean="0"/>
              <a:t>5/13/2015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9425-09D0-4D02-ADCE-636E2200D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563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F3D8B-E237-4D39-A57C-6B2EB40E7C58}" type="datetimeFigureOut">
              <a:rPr lang="en-US" smtClean="0"/>
              <a:t>5/13/2015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9425-09D0-4D02-ADCE-636E2200D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4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F3D8B-E237-4D39-A57C-6B2EB40E7C58}" type="datetimeFigureOut">
              <a:rPr lang="en-US" smtClean="0"/>
              <a:t>5/13/2015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9425-09D0-4D02-ADCE-636E2200D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50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F3D8B-E237-4D39-A57C-6B2EB40E7C58}" type="datetimeFigureOut">
              <a:rPr lang="en-US" smtClean="0"/>
              <a:t>5/13/2015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9425-09D0-4D02-ADCE-636E2200D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219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F3D8B-E237-4D39-A57C-6B2EB40E7C58}" type="datetimeFigureOut">
              <a:rPr lang="en-US" smtClean="0"/>
              <a:t>5/13/2015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9425-09D0-4D02-ADCE-636E2200D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409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F3D8B-E237-4D39-A57C-6B2EB40E7C58}" type="datetimeFigureOut">
              <a:rPr lang="en-US" smtClean="0"/>
              <a:t>5/13/2015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9425-09D0-4D02-ADCE-636E2200D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565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F3D8B-E237-4D39-A57C-6B2EB40E7C58}" type="datetimeFigureOut">
              <a:rPr lang="en-US" smtClean="0"/>
              <a:t>5/13/2015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9425-09D0-4D02-ADCE-636E2200D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274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F3D8B-E237-4D39-A57C-6B2EB40E7C58}" type="datetimeFigureOut">
              <a:rPr lang="en-US" smtClean="0"/>
              <a:t>5/13/2015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9425-09D0-4D02-ADCE-636E2200D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661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F3D8B-E237-4D39-A57C-6B2EB40E7C58}" type="datetimeFigureOut">
              <a:rPr lang="en-US" smtClean="0"/>
              <a:t>5/13/2015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9425-09D0-4D02-ADCE-636E2200D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195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FF3D8B-E237-4D39-A57C-6B2EB40E7C58}" type="datetimeFigureOut">
              <a:rPr lang="en-US" smtClean="0"/>
              <a:t>5/13/2015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A9425-09D0-4D02-ADCE-636E2200D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540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49585"/>
            <a:ext cx="9144000" cy="2387600"/>
          </a:xfrm>
        </p:spPr>
        <p:txBody>
          <a:bodyPr/>
          <a:lstStyle/>
          <a:p>
            <a:r>
              <a:rPr lang="en-US" dirty="0" smtClean="0"/>
              <a:t>Bicycle/Pedestrian Traffic Data Collection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27156"/>
            <a:ext cx="9144000" cy="1130643"/>
          </a:xfrm>
        </p:spPr>
        <p:txBody>
          <a:bodyPr/>
          <a:lstStyle/>
          <a:p>
            <a:r>
              <a:rPr lang="en-US" dirty="0" smtClean="0"/>
              <a:t>FDOT – District 5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8" y="1"/>
            <a:ext cx="3476367" cy="173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291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1354" y="0"/>
            <a:ext cx="8069291" cy="686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0148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:\Communications_logos graphics\Presentation Graphics\Backgrounds\InternalSlide_PedCrossing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1676400" y="2209800"/>
            <a:ext cx="8686800" cy="3262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1775" indent="-231775">
              <a:buClr>
                <a:srgbClr val="0000FF"/>
              </a:buClr>
            </a:pPr>
            <a:r>
              <a:rPr lang="en-US" sz="2800" dirty="0">
                <a:latin typeface="Gill Sans MT" pitchFamily="34" charset="0"/>
              </a:rPr>
              <a:t> </a:t>
            </a:r>
            <a:endParaRPr lang="en-US" sz="2600" dirty="0">
              <a:solidFill>
                <a:srgbClr val="0000FF"/>
              </a:solidFill>
              <a:latin typeface="Trebuchet MS" pitchFamily="34" charset="0"/>
            </a:endParaRPr>
          </a:p>
          <a:p>
            <a:pPr>
              <a:buClr>
                <a:srgbClr val="0000FF"/>
              </a:buClr>
              <a:tabLst>
                <a:tab pos="463550" algn="l"/>
              </a:tabLst>
            </a:pPr>
            <a:endParaRPr lang="en-US" sz="2800" dirty="0">
              <a:latin typeface="Gill Sans MT" pitchFamily="34" charset="0"/>
            </a:endParaRPr>
          </a:p>
          <a:p>
            <a:pPr>
              <a:buClr>
                <a:srgbClr val="0000FF"/>
              </a:buClr>
              <a:tabLst>
                <a:tab pos="463550" algn="l"/>
              </a:tabLst>
            </a:pPr>
            <a:r>
              <a:rPr lang="en-US" sz="2600" i="1" dirty="0">
                <a:latin typeface="Trebuchet MS" pitchFamily="34" charset="0"/>
              </a:rPr>
              <a:t>  </a:t>
            </a:r>
            <a:endParaRPr lang="en-US" sz="2600" dirty="0">
              <a:solidFill>
                <a:srgbClr val="0000FF"/>
              </a:solidFill>
              <a:latin typeface="Trebuchet MS" pitchFamily="34" charset="0"/>
            </a:endParaRPr>
          </a:p>
          <a:p>
            <a:pPr>
              <a:buClr>
                <a:srgbClr val="0000FF"/>
              </a:buClr>
              <a:tabLst>
                <a:tab pos="463550" algn="l"/>
              </a:tabLst>
            </a:pPr>
            <a:endParaRPr lang="en-US" sz="2000" dirty="0">
              <a:latin typeface="Gill Sans MT" pitchFamily="34" charset="0"/>
            </a:endParaRPr>
          </a:p>
          <a:p>
            <a:pPr>
              <a:buClr>
                <a:srgbClr val="0000FF"/>
              </a:buClr>
              <a:tabLst>
                <a:tab pos="463550" algn="l"/>
              </a:tabLst>
            </a:pPr>
            <a:r>
              <a:rPr lang="en-US" sz="2800" dirty="0">
                <a:latin typeface="Gill Sans MT" pitchFamily="34" charset="0"/>
              </a:rPr>
              <a:t>  </a:t>
            </a:r>
            <a:endParaRPr lang="en-US" sz="2600" dirty="0">
              <a:solidFill>
                <a:srgbClr val="0000FF"/>
              </a:solidFill>
              <a:latin typeface="Trebuchet MS" pitchFamily="34" charset="0"/>
            </a:endParaRPr>
          </a:p>
          <a:p>
            <a:pPr>
              <a:tabLst>
                <a:tab pos="463550" algn="l"/>
              </a:tabLst>
            </a:pPr>
            <a:endParaRPr lang="en-US" sz="2000" dirty="0">
              <a:latin typeface="Gill Sans MT" pitchFamily="34" charset="0"/>
            </a:endParaRPr>
          </a:p>
          <a:p>
            <a:pPr>
              <a:buClr>
                <a:srgbClr val="0000FF"/>
              </a:buClr>
              <a:tabLst>
                <a:tab pos="463550" algn="l"/>
              </a:tabLst>
            </a:pPr>
            <a:r>
              <a:rPr lang="en-US" sz="2800" i="1" dirty="0">
                <a:latin typeface="Gill Sans MT" pitchFamily="34" charset="0"/>
              </a:rPr>
              <a:t>  </a:t>
            </a:r>
            <a:endParaRPr lang="en-US" sz="2800" dirty="0">
              <a:solidFill>
                <a:srgbClr val="0000FF"/>
              </a:solidFill>
              <a:latin typeface="Gill Sans MT" pitchFamily="34" charset="0"/>
            </a:endParaRPr>
          </a:p>
          <a:p>
            <a:pPr>
              <a:buClr>
                <a:srgbClr val="0000FF"/>
              </a:buClr>
              <a:buFontTx/>
              <a:buChar char="•"/>
              <a:tabLst>
                <a:tab pos="463550" algn="l"/>
              </a:tabLst>
            </a:pPr>
            <a:endParaRPr lang="en-US" sz="2800" dirty="0">
              <a:solidFill>
                <a:srgbClr val="0000FF"/>
              </a:solidFill>
              <a:latin typeface="Gill Sans MT" pitchFamily="34" charset="0"/>
            </a:endParaRPr>
          </a:p>
        </p:txBody>
      </p:sp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1905000" y="228601"/>
            <a:ext cx="6019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rebuchet MS" pitchFamily="34" charset="0"/>
              </a:rPr>
              <a:t>NBPD Logistics</a:t>
            </a:r>
            <a:endParaRPr lang="en-US" sz="3600" i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76400" y="1981200"/>
            <a:ext cx="88392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FF"/>
              </a:buClr>
            </a:pPr>
            <a:r>
              <a:rPr lang="en-US" sz="2600" b="1" i="1" dirty="0">
                <a:latin typeface="Trebuchet MS" pitchFamily="34" charset="0"/>
              </a:rPr>
              <a:t> </a:t>
            </a:r>
          </a:p>
          <a:p>
            <a:pPr>
              <a:buClr>
                <a:srgbClr val="0000FF"/>
              </a:buClr>
            </a:pPr>
            <a:endParaRPr lang="en-US" sz="2600" b="1" i="1" dirty="0">
              <a:solidFill>
                <a:srgbClr val="FF0000"/>
              </a:solidFill>
              <a:latin typeface="Trebuchet MS" pitchFamily="34" charset="0"/>
            </a:endParaRPr>
          </a:p>
          <a:p>
            <a:pPr>
              <a:buClr>
                <a:srgbClr val="0000FF"/>
              </a:buClr>
            </a:pPr>
            <a:endParaRPr lang="en-US" sz="2600" dirty="0"/>
          </a:p>
        </p:txBody>
      </p:sp>
      <p:sp>
        <p:nvSpPr>
          <p:cNvPr id="9" name="Rectangle 8"/>
          <p:cNvSpPr/>
          <p:nvPr/>
        </p:nvSpPr>
        <p:spPr>
          <a:xfrm>
            <a:off x="1524000" y="3962401"/>
            <a:ext cx="86868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FF"/>
              </a:buClr>
            </a:pPr>
            <a:r>
              <a:rPr lang="en-US" sz="2600" b="1" i="1" dirty="0">
                <a:solidFill>
                  <a:srgbClr val="FF0000"/>
                </a:solidFill>
                <a:latin typeface="Trebuchet MS" pitchFamily="34" charset="0"/>
              </a:rPr>
              <a:t> </a:t>
            </a:r>
            <a:r>
              <a:rPr lang="en-US" sz="2600" dirty="0">
                <a:solidFill>
                  <a:srgbClr val="0000FF"/>
                </a:solidFill>
                <a:latin typeface="Trebuchet MS" pitchFamily="34" charset="0"/>
              </a:rPr>
              <a:t> </a:t>
            </a:r>
            <a:endParaRPr lang="en-US" sz="2600" dirty="0"/>
          </a:p>
        </p:txBody>
      </p:sp>
      <p:sp>
        <p:nvSpPr>
          <p:cNvPr id="12" name="Rectangle 11"/>
          <p:cNvSpPr/>
          <p:nvPr/>
        </p:nvSpPr>
        <p:spPr>
          <a:xfrm>
            <a:off x="1828800" y="2133600"/>
            <a:ext cx="83058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6"/>
              </a:buClr>
              <a:buFont typeface="Arial" pitchFamily="34" charset="0"/>
              <a:buChar char="•"/>
            </a:pPr>
            <a:r>
              <a:rPr lang="en-US" sz="2600" i="1" dirty="0">
                <a:latin typeface="Trebuchet MS" pitchFamily="34" charset="0"/>
              </a:rPr>
              <a:t>   </a:t>
            </a:r>
            <a:r>
              <a:rPr lang="en-US" sz="2600" dirty="0">
                <a:latin typeface="Trebuchet MS" pitchFamily="34" charset="0"/>
              </a:rPr>
              <a:t>Occurring: </a:t>
            </a:r>
            <a:r>
              <a:rPr lang="en-US" sz="2600" b="1" dirty="0">
                <a:latin typeface="Trebuchet MS" pitchFamily="34" charset="0"/>
              </a:rPr>
              <a:t>January, May, July and </a:t>
            </a:r>
            <a:r>
              <a:rPr lang="en-US" sz="2600" b="1" u="sng" dirty="0">
                <a:latin typeface="Trebuchet MS" pitchFamily="34" charset="0"/>
              </a:rPr>
              <a:t>September</a:t>
            </a:r>
          </a:p>
          <a:p>
            <a:pPr>
              <a:buClr>
                <a:schemeClr val="accent6"/>
              </a:buClr>
              <a:buFont typeface="Arial" pitchFamily="34" charset="0"/>
              <a:buChar char="•"/>
            </a:pPr>
            <a:r>
              <a:rPr lang="en-US" sz="2600" dirty="0">
                <a:latin typeface="Trebuchet MS" pitchFamily="34" charset="0"/>
              </a:rPr>
              <a:t>   Times: Weekday: 5-7pm; Saturday: 12-2pm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28800" y="3603248"/>
            <a:ext cx="83058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6"/>
              </a:buClr>
              <a:buFont typeface="Arial" pitchFamily="34" charset="0"/>
              <a:buChar char="•"/>
            </a:pPr>
            <a:r>
              <a:rPr lang="en-US" sz="2600" dirty="0">
                <a:latin typeface="Trebuchet MS" pitchFamily="34" charset="0"/>
              </a:rPr>
              <a:t>   Must pick a weekday </a:t>
            </a:r>
            <a:r>
              <a:rPr lang="en-US" sz="2600" b="1" u="sng" dirty="0">
                <a:latin typeface="Trebuchet MS" pitchFamily="34" charset="0"/>
              </a:rPr>
              <a:t>and</a:t>
            </a:r>
            <a:r>
              <a:rPr lang="en-US" sz="2600" dirty="0">
                <a:latin typeface="Trebuchet MS" pitchFamily="34" charset="0"/>
              </a:rPr>
              <a:t> a Saturday (following or  </a:t>
            </a:r>
          </a:p>
          <a:p>
            <a:pPr>
              <a:buClr>
                <a:schemeClr val="accent4"/>
              </a:buClr>
            </a:pPr>
            <a:r>
              <a:rPr lang="en-US" sz="2600" dirty="0">
                <a:latin typeface="Trebuchet MS" pitchFamily="34" charset="0"/>
              </a:rPr>
              <a:t>    preceding) as the official count days</a:t>
            </a:r>
            <a:endParaRPr lang="en-US" sz="2600" dirty="0"/>
          </a:p>
        </p:txBody>
      </p:sp>
      <p:sp>
        <p:nvSpPr>
          <p:cNvPr id="16" name="Rectangle 15"/>
          <p:cNvSpPr/>
          <p:nvPr/>
        </p:nvSpPr>
        <p:spPr>
          <a:xfrm>
            <a:off x="1828800" y="5029200"/>
            <a:ext cx="83058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6"/>
              </a:buClr>
              <a:buFont typeface="Arial" pitchFamily="34" charset="0"/>
              <a:buChar char="•"/>
            </a:pPr>
            <a:r>
              <a:rPr lang="en-US" sz="2600" dirty="0">
                <a:latin typeface="Trebuchet MS" pitchFamily="34" charset="0"/>
              </a:rPr>
              <a:t>   Analyze what kind of count is required per location </a:t>
            </a:r>
          </a:p>
          <a:p>
            <a:pPr>
              <a:buClr>
                <a:schemeClr val="accent4"/>
              </a:buClr>
            </a:pPr>
            <a:r>
              <a:rPr lang="en-US" sz="2600" dirty="0">
                <a:latin typeface="Trebuchet MS" pitchFamily="34" charset="0"/>
              </a:rPr>
              <a:t>    (screen line or intersection)</a:t>
            </a:r>
            <a:endParaRPr lang="en-US" sz="26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1905000" y="4724400"/>
            <a:ext cx="80010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905000" y="3352800"/>
            <a:ext cx="80010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786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49585"/>
            <a:ext cx="9144000" cy="2387600"/>
          </a:xfrm>
        </p:spPr>
        <p:txBody>
          <a:bodyPr/>
          <a:lstStyle/>
          <a:p>
            <a:r>
              <a:rPr lang="en-US" dirty="0" smtClean="0"/>
              <a:t>GIS Data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27156"/>
            <a:ext cx="9144000" cy="113064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8" y="1"/>
            <a:ext cx="3476367" cy="173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732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4673" y="1690688"/>
            <a:ext cx="10512204" cy="491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1550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154" name="Picture 2" descr="Inline imag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0"/>
            <a:ext cx="8153400" cy="6855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Strava 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25000" y="228600"/>
            <a:ext cx="914400" cy="914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715500" y="1143000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val="179123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3080"/>
          <a:stretch/>
        </p:blipFill>
        <p:spPr>
          <a:xfrm>
            <a:off x="1676400" y="0"/>
            <a:ext cx="51054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83859" y="2667001"/>
            <a:ext cx="35814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chemeClr val="accent6"/>
              </a:buClr>
            </a:pPr>
            <a:r>
              <a:rPr lang="en-US" sz="2000" b="1" dirty="0"/>
              <a:t>Outreach Efforts:</a:t>
            </a:r>
          </a:p>
          <a:p>
            <a:pPr marL="285750" indent="-285750">
              <a:lnSpc>
                <a:spcPct val="150000"/>
              </a:lnSpc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Bicycle Shops</a:t>
            </a:r>
          </a:p>
          <a:p>
            <a:pPr marL="285750" indent="-285750">
              <a:lnSpc>
                <a:spcPct val="150000"/>
              </a:lnSpc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Facebook &amp; Twitter</a:t>
            </a:r>
          </a:p>
          <a:p>
            <a:pPr marL="285750" indent="-285750">
              <a:lnSpc>
                <a:spcPct val="150000"/>
              </a:lnSpc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MetroPlan events</a:t>
            </a:r>
          </a:p>
          <a:p>
            <a:pPr marL="285750" indent="-285750">
              <a:lnSpc>
                <a:spcPct val="150000"/>
              </a:lnSpc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sz="2000" i="1" dirty="0"/>
              <a:t>Future: SunRail stations signs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1" y="6248400"/>
            <a:ext cx="2592859" cy="49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88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49585"/>
            <a:ext cx="9144000" cy="2387600"/>
          </a:xfrm>
        </p:spPr>
        <p:txBody>
          <a:bodyPr/>
          <a:lstStyle/>
          <a:p>
            <a:r>
              <a:rPr lang="en-US" dirty="0" smtClean="0"/>
              <a:t>Application of Data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27156"/>
            <a:ext cx="9144000" cy="113064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8" y="1"/>
            <a:ext cx="3476367" cy="173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0922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12192000" cy="603068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6030686"/>
            <a:ext cx="12192000" cy="827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smtClean="0">
                <a:solidFill>
                  <a:srgbClr val="0070C0"/>
                </a:solidFill>
              </a:rPr>
              <a:t>http://www.arcgis.com/home/item.html?id=9690adbefc914fad804d8fa27cae1707</a:t>
            </a:r>
            <a:endParaRPr 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307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1103870"/>
          </a:xfrm>
        </p:spPr>
        <p:txBody>
          <a:bodyPr/>
          <a:lstStyle/>
          <a:p>
            <a:r>
              <a:rPr lang="en-US" dirty="0" smtClean="0"/>
              <a:t>GIS hot spot mapping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60389"/>
            <a:ext cx="12181272" cy="559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6106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013254"/>
          </a:xfrm>
        </p:spPr>
        <p:txBody>
          <a:bodyPr/>
          <a:lstStyle/>
          <a:p>
            <a:r>
              <a:rPr lang="en-US" dirty="0" smtClean="0"/>
              <a:t>Data Sources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26877" y="150942"/>
            <a:ext cx="4898260" cy="664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748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49585"/>
            <a:ext cx="9144000" cy="2387600"/>
          </a:xfrm>
        </p:spPr>
        <p:txBody>
          <a:bodyPr/>
          <a:lstStyle/>
          <a:p>
            <a:r>
              <a:rPr lang="en-US" dirty="0" smtClean="0"/>
              <a:t>Manual Counts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27156"/>
            <a:ext cx="9144000" cy="113064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8" y="1"/>
            <a:ext cx="3476367" cy="173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9338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49585"/>
            <a:ext cx="9144000" cy="1175993"/>
          </a:xfrm>
        </p:spPr>
        <p:txBody>
          <a:bodyPr/>
          <a:lstStyle/>
          <a:p>
            <a:r>
              <a:rPr lang="en-US" dirty="0" smtClean="0"/>
              <a:t>Application of Data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8" y="1"/>
            <a:ext cx="3476367" cy="1738184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type="subTitle" idx="1"/>
          </p:nvPr>
        </p:nvSpPr>
        <p:spPr>
          <a:xfrm>
            <a:off x="444843" y="3163330"/>
            <a:ext cx="11368216" cy="3278658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 smtClean="0"/>
              <a:t>Prioritize </a:t>
            </a:r>
            <a:r>
              <a:rPr lang="en-US" sz="3200" dirty="0"/>
              <a:t>improvements in high demand areas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/>
              <a:t>Design of facilities to accommodate capacity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 smtClean="0"/>
              <a:t>Provide exposure data to quantify bicycle/pedestrian crash rates</a:t>
            </a:r>
          </a:p>
        </p:txBody>
      </p:sp>
    </p:spTree>
    <p:extLst>
      <p:ext uri="{BB962C8B-B14F-4D97-AF65-F5344CB8AC3E}">
        <p14:creationId xmlns:p14="http://schemas.microsoft.com/office/powerpoint/2010/main" val="41525242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8" y="1"/>
            <a:ext cx="3476367" cy="1738184"/>
          </a:xfrm>
          <a:prstGeom prst="rect">
            <a:avLst/>
          </a:prstGeom>
        </p:spPr>
      </p:pic>
      <p:sp>
        <p:nvSpPr>
          <p:cNvPr id="5" name="Content Placeholder 4"/>
          <p:cNvSpPr txBox="1">
            <a:spLocks/>
          </p:cNvSpPr>
          <p:nvPr/>
        </p:nvSpPr>
        <p:spPr>
          <a:xfrm>
            <a:off x="304800" y="2883242"/>
            <a:ext cx="5544065" cy="37605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latin typeface="Agency FB" panose="020B0503020202020204" pitchFamily="34" charset="0"/>
              </a:rPr>
              <a:t>Deborah Tyrone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latin typeface="Agency FB" panose="020B0503020202020204" pitchFamily="34" charset="0"/>
              </a:rPr>
              <a:t>FDOT District 5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latin typeface="Agency FB" panose="020B0503020202020204" pitchFamily="34" charset="0"/>
              </a:rPr>
              <a:t>Bicycle/Pedestrian Coordinator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Deborah.Tyrone@dot.state.fl.us</a:t>
            </a:r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881" y="0"/>
            <a:ext cx="5338119" cy="6863928"/>
          </a:xfrm>
        </p:spPr>
      </p:pic>
    </p:spTree>
    <p:extLst>
      <p:ext uri="{BB962C8B-B14F-4D97-AF65-F5344CB8AC3E}">
        <p14:creationId xmlns:p14="http://schemas.microsoft.com/office/powerpoint/2010/main" val="880855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6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600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743" y="23763"/>
            <a:ext cx="6641607" cy="683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570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819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6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99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747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1586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9543" y="0"/>
            <a:ext cx="7206343" cy="685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4795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154</Words>
  <Application>Microsoft Office PowerPoint</Application>
  <PresentationFormat>Widescreen</PresentationFormat>
  <Paragraphs>45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Agency FB</vt:lpstr>
      <vt:lpstr>Arial</vt:lpstr>
      <vt:lpstr>Calibri</vt:lpstr>
      <vt:lpstr>Calibri Light</vt:lpstr>
      <vt:lpstr>Gill Sans MT</vt:lpstr>
      <vt:lpstr>Trebuchet MS</vt:lpstr>
      <vt:lpstr>Wingdings</vt:lpstr>
      <vt:lpstr>Office Theme</vt:lpstr>
      <vt:lpstr>Bicycle/Pedestrian Traffic Data Collection</vt:lpstr>
      <vt:lpstr>Manual Counts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GIS Data</vt:lpstr>
      <vt:lpstr>PowerPoint Presentation</vt:lpstr>
      <vt:lpstr>PowerPoint Presentation</vt:lpstr>
      <vt:lpstr>PowerPoint Presentation</vt:lpstr>
      <vt:lpstr>Application of Data</vt:lpstr>
      <vt:lpstr>PowerPoint Presentation</vt:lpstr>
      <vt:lpstr>GIS hot spot mapping</vt:lpstr>
      <vt:lpstr>Data Sources</vt:lpstr>
      <vt:lpstr>Application of Data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Tyrone, Deborah</dc:creator>
  <cp:lastModifiedBy>Tyrone, Deborah</cp:lastModifiedBy>
  <cp:revision>12</cp:revision>
  <dcterms:created xsi:type="dcterms:W3CDTF">2015-05-12T19:35:59Z</dcterms:created>
  <dcterms:modified xsi:type="dcterms:W3CDTF">2015-05-13T15:43:40Z</dcterms:modified>
</cp:coreProperties>
</file>